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36" r:id="rId5"/>
  </p:sldMasterIdLst>
  <p:notesMasterIdLst>
    <p:notesMasterId r:id="rId22"/>
  </p:notesMasterIdLst>
  <p:handoutMasterIdLst>
    <p:handoutMasterId r:id="rId23"/>
  </p:handoutMasterIdLst>
  <p:sldIdLst>
    <p:sldId id="257" r:id="rId6"/>
    <p:sldId id="331" r:id="rId7"/>
    <p:sldId id="324" r:id="rId8"/>
    <p:sldId id="321" r:id="rId9"/>
    <p:sldId id="310" r:id="rId10"/>
    <p:sldId id="323" r:id="rId11"/>
    <p:sldId id="319" r:id="rId12"/>
    <p:sldId id="311" r:id="rId13"/>
    <p:sldId id="320" r:id="rId14"/>
    <p:sldId id="326" r:id="rId15"/>
    <p:sldId id="325" r:id="rId16"/>
    <p:sldId id="327" r:id="rId17"/>
    <p:sldId id="329" r:id="rId18"/>
    <p:sldId id="318" r:id="rId19"/>
    <p:sldId id="330" r:id="rId20"/>
    <p:sldId id="32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8200"/>
    <a:srgbClr val="FF6600"/>
    <a:srgbClr val="00A400"/>
    <a:srgbClr val="53565A"/>
    <a:srgbClr val="A7A8AA"/>
    <a:srgbClr val="0073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7" autoAdjust="0"/>
  </p:normalViewPr>
  <p:slideViewPr>
    <p:cSldViewPr snapToGrid="0" snapToObjects="1">
      <p:cViewPr varScale="1">
        <p:scale>
          <a:sx n="62" d="100"/>
          <a:sy n="62" d="100"/>
        </p:scale>
        <p:origin x="1626" y="72"/>
      </p:cViewPr>
      <p:guideLst>
        <p:guide orient="horz" pos="4179"/>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8" d="100"/>
          <a:sy n="68" d="100"/>
        </p:scale>
        <p:origin x="-32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7871C7-6DF5-4751-A8B8-2E5F78811F4B}" type="datetimeFigureOut">
              <a:rPr lang="en-US" smtClean="0"/>
              <a:t>11/29/2017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A99CCD-BF89-428A-B582-1CDFEB34E929}" type="slidenum">
              <a:rPr lang="en-US" smtClean="0"/>
              <a:t>‹#›</a:t>
            </a:fld>
            <a:endParaRPr lang="en-US"/>
          </a:p>
        </p:txBody>
      </p:sp>
    </p:spTree>
    <p:extLst>
      <p:ext uri="{BB962C8B-B14F-4D97-AF65-F5344CB8AC3E}">
        <p14:creationId xmlns:p14="http://schemas.microsoft.com/office/powerpoint/2010/main" val="1939420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B5612-10A8-452D-8849-5381BA3C1713}" type="datetimeFigureOut">
              <a:rPr lang="en-US" smtClean="0"/>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08A6B-EDFD-4ED3-A09A-D67EEE57920B}" type="slidenum">
              <a:rPr lang="en-US" smtClean="0"/>
              <a:t>‹#›</a:t>
            </a:fld>
            <a:endParaRPr lang="en-US"/>
          </a:p>
        </p:txBody>
      </p:sp>
    </p:spTree>
    <p:extLst>
      <p:ext uri="{BB962C8B-B14F-4D97-AF65-F5344CB8AC3E}">
        <p14:creationId xmlns:p14="http://schemas.microsoft.com/office/powerpoint/2010/main" val="2582047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08A6B-EDFD-4ED3-A09A-D67EEE57920B}" type="slidenum">
              <a:rPr lang="en-US" smtClean="0"/>
              <a:t>1</a:t>
            </a:fld>
            <a:endParaRPr lang="en-US" dirty="0"/>
          </a:p>
        </p:txBody>
      </p:sp>
    </p:spTree>
    <p:extLst>
      <p:ext uri="{BB962C8B-B14F-4D97-AF65-F5344CB8AC3E}">
        <p14:creationId xmlns:p14="http://schemas.microsoft.com/office/powerpoint/2010/main" val="112006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74340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31ED9D8B-13EC-46D9-AE6D-8D223669C11A}" type="slidenum">
              <a:rPr lang="en-US" smtClean="0"/>
              <a:t>14</a:t>
            </a:fld>
            <a:endParaRPr lang="en-US" dirty="0"/>
          </a:p>
        </p:txBody>
      </p:sp>
    </p:spTree>
    <p:extLst>
      <p:ext uri="{BB962C8B-B14F-4D97-AF65-F5344CB8AC3E}">
        <p14:creationId xmlns:p14="http://schemas.microsoft.com/office/powerpoint/2010/main" val="388094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48C9703-47A2-4EA9-86BB-7A16DE270918}" type="slidenum">
              <a:rPr lang="en-US" smtClean="0"/>
              <a:pPr/>
              <a:t>15</a:t>
            </a:fld>
            <a:endParaRPr lang="en-US" dirty="0"/>
          </a:p>
        </p:txBody>
      </p:sp>
    </p:spTree>
    <p:extLst>
      <p:ext uri="{BB962C8B-B14F-4D97-AF65-F5344CB8AC3E}">
        <p14:creationId xmlns:p14="http://schemas.microsoft.com/office/powerpoint/2010/main" val="166632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8B1E7-8E26-4777-B91A-2B1DE3050235}" type="slidenum">
              <a:rPr lang="en-GB" smtClean="0"/>
              <a:t>16</a:t>
            </a:fld>
            <a:endParaRPr lang="en-GB" dirty="0"/>
          </a:p>
        </p:txBody>
      </p:sp>
    </p:spTree>
    <p:extLst>
      <p:ext uri="{BB962C8B-B14F-4D97-AF65-F5344CB8AC3E}">
        <p14:creationId xmlns:p14="http://schemas.microsoft.com/office/powerpoint/2010/main" val="271807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08A6B-EDFD-4ED3-A09A-D67EEE57920B}" type="slidenum">
              <a:rPr lang="en-US" smtClean="0"/>
              <a:t>2</a:t>
            </a:fld>
            <a:endParaRPr lang="en-US"/>
          </a:p>
        </p:txBody>
      </p:sp>
    </p:spTree>
    <p:extLst>
      <p:ext uri="{BB962C8B-B14F-4D97-AF65-F5344CB8AC3E}">
        <p14:creationId xmlns:p14="http://schemas.microsoft.com/office/powerpoint/2010/main" val="11850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212" y="4663072"/>
            <a:ext cx="5393690" cy="5013706"/>
          </a:xfrm>
        </p:spPr>
        <p:txBody>
          <a:bodyPr>
            <a:noAutofit/>
          </a:bodyPr>
          <a:lstStyle/>
          <a:p>
            <a:pPr eaLnBrk="0" fontAlgn="base" hangingPunct="0">
              <a:spcBef>
                <a:spcPct val="0"/>
              </a:spcBef>
              <a:spcAft>
                <a:spcPct val="0"/>
              </a:spcAft>
              <a:defRPr/>
            </a:pPr>
            <a:r>
              <a:rPr lang="en-US" sz="1300" dirty="0">
                <a:solidFill>
                  <a:srgbClr val="000000"/>
                </a:solidFill>
                <a:latin typeface="Arial" panose="020B0604020202020204" pitchFamily="34" charset="0"/>
                <a:ea typeface="Arial"/>
                <a:cs typeface="Arial" panose="020B0604020202020204" pitchFamily="34" charset="0"/>
              </a:rPr>
              <a:t>OPTIONAL – For use for audiences less familiar with Elsevier</a:t>
            </a:r>
          </a:p>
          <a:p>
            <a:pPr eaLnBrk="0" fontAlgn="base" hangingPunct="0">
              <a:spcBef>
                <a:spcPct val="0"/>
              </a:spcBef>
              <a:spcAft>
                <a:spcPct val="0"/>
              </a:spcAft>
              <a:defRPr/>
            </a:pPr>
            <a:endParaRPr lang="en-US" sz="1300" dirty="0">
              <a:solidFill>
                <a:srgbClr val="000000"/>
              </a:solidFill>
              <a:latin typeface="Arial" panose="020B0604020202020204" pitchFamily="34" charset="0"/>
              <a:ea typeface="Arial"/>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US" sz="1400" b="0" i="0" u="none" strike="noStrike" kern="1200" dirty="0">
                <a:solidFill>
                  <a:schemeClr val="tx1"/>
                </a:solidFill>
                <a:effectLst/>
                <a:latin typeface="+mn-lt"/>
                <a:ea typeface="+mn-ea"/>
                <a:cs typeface="+mn-cs"/>
              </a:rPr>
              <a:t>[Slide goals: introduces Elsevier as a global research collaborative, with ample data resources</a:t>
            </a:r>
            <a:r>
              <a:rPr lang="en-US" sz="1400" b="0" i="0" u="none" strike="noStrike" kern="1200" baseline="0" dirty="0">
                <a:solidFill>
                  <a:schemeClr val="tx1"/>
                </a:solidFill>
                <a:effectLst/>
                <a:latin typeface="+mn-lt"/>
                <a:ea typeface="+mn-ea"/>
                <a:cs typeface="+mn-cs"/>
              </a:rPr>
              <a:t> to build the right research at the right time, in the right place, to serve researcher needs and goals.]</a:t>
            </a:r>
          </a:p>
          <a:p>
            <a:pPr eaLnBrk="0" fontAlgn="base" hangingPunct="0">
              <a:spcBef>
                <a:spcPct val="0"/>
              </a:spcBef>
              <a:spcAft>
                <a:spcPct val="0"/>
              </a:spcAft>
              <a:defRPr/>
            </a:pPr>
            <a:endParaRPr lang="en-US" sz="1300" dirty="0">
              <a:solidFill>
                <a:srgbClr val="000000"/>
              </a:solidFill>
              <a:latin typeface="Arial" panose="020B0604020202020204" pitchFamily="34" charset="0"/>
              <a:ea typeface="Arial"/>
              <a:cs typeface="Arial" panose="020B0604020202020204" pitchFamily="34" charset="0"/>
            </a:endParaRPr>
          </a:p>
          <a:p>
            <a:pPr marL="0" indent="0" eaLnBrk="0" fontAlgn="base" hangingPunct="0">
              <a:spcBef>
                <a:spcPct val="0"/>
              </a:spcBef>
              <a:spcAft>
                <a:spcPct val="0"/>
              </a:spcAft>
              <a:buFont typeface="Arial" panose="020B0604020202020204" pitchFamily="34" charset="0"/>
              <a:buNone/>
              <a:defRPr/>
            </a:pPr>
            <a:endParaRPr lang="en-US" sz="1300" dirty="0">
              <a:solidFill>
                <a:srgbClr val="000000"/>
              </a:solidFill>
              <a:latin typeface="Arial" panose="020B0604020202020204" pitchFamily="34" charset="0"/>
              <a:ea typeface="Arial"/>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We are is a digital information solutions company with roots in publishing world class, peer-reviewed scientific, medical, and technical literature, going back 130 years.</a:t>
            </a:r>
          </a:p>
          <a:p>
            <a:pPr marL="179182" indent="-179182">
              <a:buFont typeface="Arial" panose="020B0604020202020204" pitchFamily="34" charset="0"/>
              <a:buChar char="•"/>
            </a:pPr>
            <a:r>
              <a:rPr lang="en-GB" sz="1300" dirty="0">
                <a:solidFill>
                  <a:srgbClr val="000000"/>
                </a:solidFill>
                <a:latin typeface="Arial" panose="020B0604020202020204" pitchFamily="34" charset="0"/>
                <a:ea typeface="Arial"/>
                <a:cs typeface="Arial" panose="020B0604020202020204" pitchFamily="34" charset="0"/>
              </a:rPr>
              <a:t>Our mission is to</a:t>
            </a:r>
            <a:r>
              <a:rPr lang="en-US" sz="1300" dirty="0">
                <a:solidFill>
                  <a:srgbClr val="000000"/>
                </a:solidFill>
                <a:latin typeface="Arial" panose="020B0604020202020204" pitchFamily="34" charset="0"/>
                <a:cs typeface="Arial" panose="020B0604020202020204" pitchFamily="34" charset="0"/>
              </a:rPr>
              <a:t> lead the way in advancing science, technology and health.</a:t>
            </a:r>
          </a:p>
          <a:p>
            <a:pPr marL="179182" indent="-179182">
              <a:buFont typeface="Arial" panose="020B0604020202020204" pitchFamily="34" charset="0"/>
              <a:buChar char="•"/>
            </a:pPr>
            <a:r>
              <a:rPr lang="en-US" sz="1300" dirty="0">
                <a:solidFill>
                  <a:srgbClr val="000000"/>
                </a:solidFill>
                <a:latin typeface="Arial" panose="020B0604020202020204" pitchFamily="34" charset="0"/>
                <a:cs typeface="Arial" panose="020B0604020202020204" pitchFamily="34" charset="0"/>
              </a:rPr>
              <a:t>Our customers are doing momentous things and we have a responsibility to create highly effective solutions that enable our customers to leverage the vast potential of information to advance science, health and technology in ways that they could not do alone.</a:t>
            </a:r>
          </a:p>
          <a:p>
            <a:pPr marL="179182" indent="-179182">
              <a:buFont typeface="Arial" panose="020B0604020202020204" pitchFamily="34" charset="0"/>
              <a:buChar char="•"/>
            </a:pPr>
            <a:r>
              <a:rPr lang="en-US" sz="1300" dirty="0">
                <a:solidFill>
                  <a:srgbClr val="000000"/>
                </a:solidFill>
                <a:latin typeface="Arial" panose="020B0604020202020204" pitchFamily="34" charset="0"/>
                <a:cs typeface="Arial" panose="020B0604020202020204" pitchFamily="34" charset="0"/>
              </a:rPr>
              <a:t>We also want to anticipate the new ways customers will want to use information in the future. That is what we mean by ‘leading the way’.</a:t>
            </a:r>
          </a:p>
          <a:p>
            <a:pPr marL="179182" indent="-179182" defTabSz="483268"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Our products include: </a:t>
            </a:r>
          </a:p>
          <a:p>
            <a:pPr marL="657002" lvl="1" indent="-179182" defTabSz="483268"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Intellectual content—largely in the form of digitized books, journals, and proprietary databases—delivering access to them via the internet and other offline digital channels (examples: journals (Lancet, imprints (Cell, MK), ScienceDirect, Mendeley, Scopus)</a:t>
            </a:r>
          </a:p>
          <a:p>
            <a:pPr marL="657002" lvl="1" indent="-179182" defTabSz="483268"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In addition to—and layered over—this content, are technology and analytics (tools and solutions), that allow clients and end-users to do ‘more with’ information: to produce it, interact with it, manipulate it, and share it with greater facility, efficiency, and creativity (examples: </a:t>
            </a:r>
            <a:r>
              <a:rPr lang="en-US" sz="1300" dirty="0" err="1">
                <a:solidFill>
                  <a:srgbClr val="000000"/>
                </a:solidFill>
                <a:latin typeface="Arial" panose="020B0604020202020204" pitchFamily="34" charset="0"/>
                <a:ea typeface="Arial"/>
                <a:cs typeface="Arial" panose="020B0604020202020204" pitchFamily="34" charset="0"/>
              </a:rPr>
              <a:t>ClinicalKey</a:t>
            </a:r>
            <a:r>
              <a:rPr lang="en-US" sz="1300" dirty="0">
                <a:solidFill>
                  <a:srgbClr val="000000"/>
                </a:solidFill>
                <a:latin typeface="Arial" panose="020B0604020202020204" pitchFamily="34" charset="0"/>
                <a:ea typeface="Arial"/>
                <a:cs typeface="Arial" panose="020B0604020202020204" pitchFamily="34" charset="0"/>
              </a:rPr>
              <a:t>, </a:t>
            </a:r>
            <a:r>
              <a:rPr lang="en-US" sz="1300" dirty="0" err="1">
                <a:solidFill>
                  <a:srgbClr val="000000"/>
                </a:solidFill>
                <a:latin typeface="Arial" panose="020B0604020202020204" pitchFamily="34" charset="0"/>
                <a:ea typeface="Arial"/>
                <a:cs typeface="Arial" panose="020B0604020202020204" pitchFamily="34" charset="0"/>
              </a:rPr>
              <a:t>Reaxys</a:t>
            </a:r>
            <a:r>
              <a:rPr lang="en-US" sz="1300" dirty="0">
                <a:solidFill>
                  <a:srgbClr val="000000"/>
                </a:solidFill>
                <a:latin typeface="Arial" panose="020B0604020202020204" pitchFamily="34" charset="0"/>
                <a:ea typeface="Arial"/>
                <a:cs typeface="Arial" panose="020B0604020202020204" pitchFamily="34" charset="0"/>
              </a:rPr>
              <a:t>, SciVal, </a:t>
            </a:r>
            <a:r>
              <a:rPr lang="en-US" sz="1300" dirty="0" err="1">
                <a:solidFill>
                  <a:srgbClr val="000000"/>
                </a:solidFill>
                <a:latin typeface="Arial" panose="020B0604020202020204" pitchFamily="34" charset="0"/>
                <a:ea typeface="Arial"/>
                <a:cs typeface="Arial" panose="020B0604020202020204" pitchFamily="34" charset="0"/>
              </a:rPr>
              <a:t>SimChart</a:t>
            </a:r>
            <a:r>
              <a:rPr lang="en-US" sz="1300" dirty="0">
                <a:solidFill>
                  <a:srgbClr val="000000"/>
                </a:solidFill>
                <a:latin typeface="Arial" panose="020B0604020202020204" pitchFamily="34" charset="0"/>
                <a:ea typeface="Arial"/>
                <a:cs typeface="Arial" panose="020B0604020202020204" pitchFamily="34" charset="0"/>
              </a:rPr>
              <a:t>)</a:t>
            </a:r>
          </a:p>
          <a:p>
            <a:pPr marL="179182" indent="-179182" eaLnBrk="0" fontAlgn="base" hangingPunct="0">
              <a:spcBef>
                <a:spcPct val="0"/>
              </a:spcBef>
              <a:spcAft>
                <a:spcPct val="0"/>
              </a:spcAft>
              <a:buFont typeface="Arial" panose="020B0604020202020204" pitchFamily="34" charset="0"/>
              <a:buChar char="•"/>
            </a:pPr>
            <a:r>
              <a:rPr lang="en-US" sz="1300" dirty="0">
                <a:solidFill>
                  <a:srgbClr val="000000"/>
                </a:solidFill>
                <a:latin typeface="Arial" panose="020B0604020202020204" pitchFamily="34" charset="0"/>
                <a:ea typeface="Arial"/>
                <a:cs typeface="Arial" panose="020B0604020202020204" pitchFamily="34" charset="0"/>
              </a:rPr>
              <a:t>Elsevier empowers knowledge professionals to be more collaborative and competitive, efficient and effective; to perform better, and to create knowledge with impact.</a:t>
            </a: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fld id="{F981F8ED-CEC2-4A76-85B5-D62B57BD95D5}" type="slidenum">
              <a:rPr lang="en-US" smtClean="0"/>
              <a:pPr/>
              <a:t>3</a:t>
            </a:fld>
            <a:endParaRPr lang="en-US"/>
          </a:p>
        </p:txBody>
      </p:sp>
    </p:spTree>
    <p:extLst>
      <p:ext uri="{BB962C8B-B14F-4D97-AF65-F5344CB8AC3E}">
        <p14:creationId xmlns:p14="http://schemas.microsoft.com/office/powerpoint/2010/main" val="206137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66900-D62A-C444-B68E-C5CC1A713EF6}" type="slidenum">
              <a:rPr lang="en-US" smtClean="0"/>
              <a:t>4</a:t>
            </a:fld>
            <a:endParaRPr lang="en-US"/>
          </a:p>
        </p:txBody>
      </p:sp>
    </p:spTree>
    <p:extLst>
      <p:ext uri="{BB962C8B-B14F-4D97-AF65-F5344CB8AC3E}">
        <p14:creationId xmlns:p14="http://schemas.microsoft.com/office/powerpoint/2010/main" val="360061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Based on our collection of user behavior data, we know that a researcher’s workflow has become more complex than ever.</a:t>
            </a:r>
          </a:p>
          <a:p>
            <a:endParaRPr lang="en-US" dirty="0" smtClean="0"/>
          </a:p>
          <a:p>
            <a:pPr marL="171450" indent="-171450">
              <a:buFont typeface="Arial"/>
              <a:buChar char="•"/>
            </a:pPr>
            <a:r>
              <a:rPr lang="en-US" dirty="0" smtClean="0"/>
              <a:t>Not only has it become more interdisciplinary, but the user now covers a wider range of content during each research session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A66900-D62A-C444-B68E-C5CC1A713EF6}" type="slidenum">
              <a:rPr lang="en-US" smtClean="0"/>
              <a:t>5</a:t>
            </a:fld>
            <a:endParaRPr lang="en-US"/>
          </a:p>
        </p:txBody>
      </p:sp>
    </p:spTree>
    <p:extLst>
      <p:ext uri="{BB962C8B-B14F-4D97-AF65-F5344CB8AC3E}">
        <p14:creationId xmlns:p14="http://schemas.microsoft.com/office/powerpoint/2010/main" val="216850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A66900-D62A-C444-B68E-C5CC1A713EF6}" type="slidenum">
              <a:rPr kumimoji="0" lang="en-US" sz="12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361297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Investment in quality over quantity</a:t>
            </a:r>
          </a:p>
          <a:p>
            <a:pPr marL="171450" indent="-171450">
              <a:buFont typeface="Arial"/>
              <a:buChar char="•"/>
            </a:pPr>
            <a:r>
              <a:rPr lang="en-US" dirty="0" smtClean="0"/>
              <a:t>Every Book in our collection is</a:t>
            </a:r>
          </a:p>
          <a:p>
            <a:pPr marL="628650" lvl="1" indent="-171450">
              <a:buFont typeface="Arial"/>
              <a:buChar char="•"/>
            </a:pPr>
            <a:r>
              <a:rPr lang="en-US" dirty="0" smtClean="0"/>
              <a:t>Relevant</a:t>
            </a:r>
          </a:p>
          <a:p>
            <a:pPr marL="628650" lvl="1" indent="-171450">
              <a:buFont typeface="Arial"/>
              <a:buChar char="•"/>
            </a:pPr>
            <a:r>
              <a:rPr lang="en-US" dirty="0" smtClean="0"/>
              <a:t>Accessible</a:t>
            </a:r>
          </a:p>
          <a:p>
            <a:pPr marL="628650" lvl="1" indent="-171450">
              <a:buFont typeface="Arial"/>
              <a:buChar char="•"/>
            </a:pPr>
            <a:r>
              <a:rPr lang="en-US" dirty="0" smtClean="0"/>
              <a:t>Peer-reviewed</a:t>
            </a:r>
          </a:p>
          <a:p>
            <a:pPr marL="628650" lvl="1" indent="-171450">
              <a:buFont typeface="Arial"/>
              <a:buChar char="•"/>
            </a:pPr>
            <a:r>
              <a:rPr lang="en-US" dirty="0" smtClean="0"/>
              <a:t>Of the highest quality</a:t>
            </a:r>
          </a:p>
          <a:p>
            <a:pPr marL="171450" indent="-171450">
              <a:buFont typeface="Arial"/>
              <a:buChar char="•"/>
            </a:pPr>
            <a:r>
              <a:rPr lang="en-US" dirty="0" smtClean="0"/>
              <a:t>The data speaks for itself</a:t>
            </a:r>
          </a:p>
          <a:p>
            <a:pPr marL="628650" lvl="1" indent="-171450">
              <a:buFont typeface="Arial"/>
              <a:buChar char="•"/>
            </a:pPr>
            <a:r>
              <a:rPr lang="en-GB" dirty="0" smtClean="0">
                <a:latin typeface="Calibri" panose="020F0502020204030204" pitchFamily="34" charset="0"/>
                <a:cs typeface="Calibri" panose="020F0502020204030204" pitchFamily="34" charset="0"/>
              </a:rPr>
              <a:t>12,410 books were published in 2014 and indexed in Scopus. </a:t>
            </a:r>
          </a:p>
          <a:p>
            <a:pPr marL="628650" lvl="1" indent="-171450">
              <a:buFont typeface="Arial"/>
              <a:buChar char="•"/>
            </a:pPr>
            <a:r>
              <a:rPr lang="en-US" dirty="0" smtClean="0"/>
              <a:t>Elsevier had 4.41 citations per book on average – compared to industry average of 1.61</a:t>
            </a:r>
            <a:endParaRPr lang="en-GB" dirty="0" smtClean="0">
              <a:latin typeface="Calibri" panose="020F0502020204030204" pitchFamily="34" charset="0"/>
              <a:cs typeface="Calibri" panose="020F0502020204030204" pitchFamily="34" charset="0"/>
            </a:endParaRPr>
          </a:p>
          <a:p>
            <a:pPr marL="628650" lvl="1" indent="-171450">
              <a:buFont typeface="Arial"/>
              <a:buChar char="•"/>
            </a:pPr>
            <a:r>
              <a:rPr lang="en-GB" dirty="0" smtClean="0">
                <a:latin typeface="Calibri" panose="020F0502020204030204" pitchFamily="34" charset="0"/>
                <a:cs typeface="Calibri" panose="020F0502020204030204" pitchFamily="34" charset="0"/>
              </a:rPr>
              <a:t>Elsevier’s Relative Impact (RI) in 2014 was a strong 2.89, with a book share of 5.6%. That makes Elsevier the sixth largest contributor, and the strongest publisher (with book share of &gt;1%) in terms of impact. </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A66900-D62A-C444-B68E-C5CC1A713EF6}" type="slidenum">
              <a:rPr kumimoji="0" lang="en-US" sz="12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292478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learned that </a:t>
            </a:r>
            <a:r>
              <a:rPr lang="en-US" dirty="0" smtClean="0"/>
              <a:t>books form a critical complement to journal</a:t>
            </a:r>
            <a:r>
              <a:rPr lang="en-US" baseline="0" dirty="0" smtClean="0"/>
              <a:t> content to ensure researcher success and research growth. Taking a closer look at researchers’ use sessions on ScienceDirect, we see that there is a high-level of co-usage of book and journal content in a given research session. </a:t>
            </a:r>
          </a:p>
          <a:p>
            <a:endParaRPr lang="en-US" baseline="0" dirty="0" smtClean="0"/>
          </a:p>
          <a:p>
            <a:r>
              <a:rPr lang="en-US" baseline="0" dirty="0" smtClean="0"/>
              <a:t>Here in green, you can see book content use, while in red you see journal content use for given subject areas. The larger the node (circle), the higher the incidence of co-usage for that subject area content type. </a:t>
            </a:r>
          </a:p>
          <a:p>
            <a:endParaRPr lang="en-US" baseline="0" dirty="0" smtClean="0"/>
          </a:p>
          <a:p>
            <a:r>
              <a:rPr lang="en-US" baseline="0" dirty="0" smtClean="0"/>
              <a:t>The three largest green circles show the three subject areas where books are used most often together with journals. </a:t>
            </a:r>
          </a:p>
          <a:p>
            <a:endParaRPr lang="en-US" baseline="0" dirty="0" smtClean="0"/>
          </a:p>
          <a:p>
            <a:r>
              <a:rPr lang="en-US" b="1" i="0" baseline="0" dirty="0" smtClean="0"/>
              <a:t>What we see here is that book and journal content are complementary content types, each required for specific researcher needs. </a:t>
            </a:r>
            <a:r>
              <a:rPr lang="en-US" b="0" i="0" baseline="0" dirty="0" smtClean="0"/>
              <a:t>You’ll note, as well, that this shows the centrality of books within an interdisciplinary research environment. </a:t>
            </a:r>
            <a:r>
              <a:rPr lang="en-US" b="1" i="0" baseline="0" dirty="0" smtClean="0"/>
              <a:t>eBooks on ScienceDirect facilitate research that flows from one content type to another, and from one subject area to another, in a given session of research.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A66900-D62A-C444-B68E-C5CC1A713EF6}" type="slidenum">
              <a:rPr lang="en-US" smtClean="0"/>
              <a:t>8</a:t>
            </a:fld>
            <a:endParaRPr lang="en-US"/>
          </a:p>
        </p:txBody>
      </p:sp>
    </p:spTree>
    <p:extLst>
      <p:ext uri="{BB962C8B-B14F-4D97-AF65-F5344CB8AC3E}">
        <p14:creationId xmlns:p14="http://schemas.microsoft.com/office/powerpoint/2010/main" val="130827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08638-2440-C545-94FC-9F7E4A4B4760}" type="slidenum">
              <a:rPr lang="en-US" smtClean="0"/>
              <a:pPr/>
              <a:t>10</a:t>
            </a:fld>
            <a:endParaRPr lang="en-US"/>
          </a:p>
        </p:txBody>
      </p:sp>
    </p:spTree>
    <p:extLst>
      <p:ext uri="{BB962C8B-B14F-4D97-AF65-F5344CB8AC3E}">
        <p14:creationId xmlns:p14="http://schemas.microsoft.com/office/powerpoint/2010/main" val="160016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3371" y="128938"/>
            <a:ext cx="4580308" cy="898497"/>
          </a:xfrm>
          <a:prstGeom prst="rect">
            <a:avLst/>
          </a:prstGeom>
        </p:spPr>
      </p:pic>
      <p:sp>
        <p:nvSpPr>
          <p:cNvPr id="4" name="Date Placeholder 3"/>
          <p:cNvSpPr>
            <a:spLocks noGrp="1"/>
          </p:cNvSpPr>
          <p:nvPr>
            <p:ph type="dt" sz="half" idx="12"/>
          </p:nvPr>
        </p:nvSpPr>
        <p:spPr/>
        <p:txBody>
          <a:bodyPr/>
          <a:lstStyle/>
          <a:p>
            <a:endParaRPr lang="en-US"/>
          </a:p>
        </p:txBody>
      </p:sp>
      <p:sp>
        <p:nvSpPr>
          <p:cNvPr id="6" name="Footer Placeholder 5"/>
          <p:cNvSpPr>
            <a:spLocks noGrp="1"/>
          </p:cNvSpPr>
          <p:nvPr>
            <p:ph type="ftr"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7656F264-A8AF-C045-9E7A-50ACEEBDE00C}" type="slidenum">
              <a:rPr lang="en-US" smtClean="0"/>
              <a:pPr/>
              <a:t>‹#›</a:t>
            </a:fld>
            <a:endParaRPr lang="en-US"/>
          </a:p>
        </p:txBody>
      </p:sp>
    </p:spTree>
    <p:extLst>
      <p:ext uri="{BB962C8B-B14F-4D97-AF65-F5344CB8AC3E}">
        <p14:creationId xmlns:p14="http://schemas.microsoft.com/office/powerpoint/2010/main" val="381595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5" name="Rectangle 4"/>
          <p:cNvSpPr/>
          <p:nvPr userDrawn="1"/>
        </p:nvSpPr>
        <p:spPr>
          <a:xfrm>
            <a:off x="454026" y="1597025"/>
            <a:ext cx="8235950" cy="45107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6" name="Text Placeholder 13"/>
          <p:cNvSpPr>
            <a:spLocks noGrp="1"/>
          </p:cNvSpPr>
          <p:nvPr>
            <p:ph type="body" idx="10"/>
          </p:nvPr>
        </p:nvSpPr>
        <p:spPr>
          <a:xfrm>
            <a:off x="668866" y="1859822"/>
            <a:ext cx="7814036" cy="1895475"/>
          </a:xfrm>
          <a:prstGeom prst="rect">
            <a:avLst/>
          </a:prstGeom>
        </p:spPr>
        <p:txBody>
          <a:bodyPr lIns="0" tIns="0"/>
          <a:lstStyle>
            <a:lvl1pPr>
              <a:defRPr sz="2000"/>
            </a:lvl1pPr>
            <a:lvl2pPr marL="627063" indent="-169863">
              <a:defRPr sz="1800"/>
            </a:lvl2pPr>
            <a:lvl3pPr marL="858838" indent="-171450">
              <a:defRPr sz="1800"/>
            </a:lvl3pPr>
            <a:lvl4pPr marL="1143000" indent="-171450">
              <a:defRPr sz="1800"/>
            </a:lvl4pPr>
            <a:lvl5pPr marL="1427163" indent="-17145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89236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Main One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32315" y="489303"/>
            <a:ext cx="8238319" cy="418645"/>
          </a:xfrm>
          <a:prstGeom prst="rect">
            <a:avLst/>
          </a:prstGeom>
        </p:spPr>
        <p:txBody>
          <a:bodyPr vert="horz" lIns="0" tIns="45720" rIns="91440" bIns="45720" rtlCol="0" anchor="ctr">
            <a:noAutofit/>
          </a:bodyPr>
          <a:lstStyle>
            <a:lvl1pPr>
              <a:defRPr sz="2000" b="1"/>
            </a:lvl1pPr>
          </a:lstStyle>
          <a:p>
            <a:r>
              <a:rPr lang="en-US" dirty="0" smtClean="0"/>
              <a:t>Title of Slide</a:t>
            </a:r>
            <a:endParaRPr lang="en-US" dirty="0"/>
          </a:p>
        </p:txBody>
      </p:sp>
      <p:sp>
        <p:nvSpPr>
          <p:cNvPr id="5" name="Slide Number Placeholder 7"/>
          <p:cNvSpPr>
            <a:spLocks noGrp="1"/>
          </p:cNvSpPr>
          <p:nvPr>
            <p:ph type="sldNum" sz="quarter" idx="4"/>
          </p:nvPr>
        </p:nvSpPr>
        <p:spPr>
          <a:xfrm>
            <a:off x="8548008" y="36581"/>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3D9D5F2-3C38-4159-A20D-52125826E326}" type="slidenum">
              <a:rPr lang="en-US" smtClean="0"/>
              <a:t>‹#›</a:t>
            </a:fld>
            <a:endParaRPr lang="en-US" dirty="0"/>
          </a:p>
        </p:txBody>
      </p:sp>
    </p:spTree>
    <p:extLst>
      <p:ext uri="{BB962C8B-B14F-4D97-AF65-F5344CB8AC3E}">
        <p14:creationId xmlns:p14="http://schemas.microsoft.com/office/powerpoint/2010/main" val="1941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On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0104"/>
            <a:ext cx="8229600" cy="749808"/>
          </a:xfrm>
          <a:prstGeom prst="rect">
            <a:avLst/>
          </a:prstGeom>
        </p:spPr>
        <p:txBody>
          <a:bodyPr lIns="0" tIns="0"/>
          <a:lstStyle>
            <a:lvl1pPr>
              <a:defRPr sz="26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7200" y="1859822"/>
            <a:ext cx="8229600" cy="1895475"/>
          </a:xfrm>
          <a:prstGeom prst="rect">
            <a:avLst/>
          </a:prstGeom>
        </p:spPr>
        <p:txBody>
          <a:bodyPr lIns="0" tIns="0"/>
          <a:lstStyle>
            <a:lvl1pPr>
              <a:defRPr sz="2000">
                <a:solidFill>
                  <a:schemeClr val="bg2"/>
                </a:solidFill>
              </a:defRPr>
            </a:lvl1pPr>
            <a:lvl2pPr marL="627063" indent="-169863">
              <a:defRPr sz="1800"/>
            </a:lvl2pPr>
            <a:lvl3pPr marL="858838" indent="-171450">
              <a:defRPr sz="1800"/>
            </a:lvl3pPr>
            <a:lvl4pPr marL="1143000" indent="-171450">
              <a:defRPr sz="1800"/>
            </a:lvl4pPr>
            <a:lvl5pPr marL="1427163" indent="-17145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87453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15:clr>
            <a:srgbClr val="FBAE40"/>
          </p15:clr>
        </p15:guide>
        <p15:guide id="2" pos="288">
          <p15:clr>
            <a:srgbClr val="FBAE40"/>
          </p15:clr>
        </p15:guide>
        <p15:guide id="3" orient="horz"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410300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67666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837" y="5865802"/>
            <a:ext cx="688802" cy="798523"/>
          </a:xfrm>
          <a:prstGeom prst="rect">
            <a:avLst/>
          </a:prstGeom>
        </p:spPr>
      </p:pic>
      <p:sp>
        <p:nvSpPr>
          <p:cNvPr id="9" name="Text Placeholder 6"/>
          <p:cNvSpPr>
            <a:spLocks noGrp="1"/>
          </p:cNvSpPr>
          <p:nvPr>
            <p:ph type="body" sz="quarter" idx="10" hasCustomPrompt="1"/>
          </p:nvPr>
        </p:nvSpPr>
        <p:spPr>
          <a:xfrm>
            <a:off x="300038" y="479944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510106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4" name="Text Placeholder 13"/>
          <p:cNvSpPr>
            <a:spLocks noGrp="1"/>
          </p:cNvSpPr>
          <p:nvPr>
            <p:ph type="body" sz="quarter" idx="14" hasCustomPrompt="1"/>
          </p:nvPr>
        </p:nvSpPr>
        <p:spPr>
          <a:xfrm>
            <a:off x="300038" y="1282537"/>
            <a:ext cx="7484329"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sp>
        <p:nvSpPr>
          <p:cNvPr id="3"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chemeClr val="tx2"/>
                </a:solidFill>
              </a:defRPr>
            </a:lvl1pPr>
          </a:lstStyle>
          <a:p>
            <a:r>
              <a:rPr lang="en-US" dirty="0" smtClean="0"/>
              <a:t>Cover Slide Title and</a:t>
            </a:r>
            <a:br>
              <a:rPr lang="en-US" dirty="0" smtClean="0"/>
            </a:br>
            <a:r>
              <a:rPr lang="en-US" dirty="0" smtClean="0"/>
              <a:t>Second Line if Necessary</a:t>
            </a:r>
            <a:endParaRPr lang="en-US" dirty="0"/>
          </a:p>
        </p:txBody>
      </p:sp>
      <p:pic>
        <p:nvPicPr>
          <p:cNvPr id="2050" name="Picture 2" descr="http://communications.elsevier.com/res/elsevier_uk/20150543_FormBanne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74627"/>
            <a:ext cx="914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74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blue top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677337"/>
            <a:ext cx="8060266" cy="558800"/>
          </a:xfrm>
        </p:spPr>
        <p:txBody>
          <a:bodyPr/>
          <a:lstStyle/>
          <a:p>
            <a:r>
              <a:rPr lang="en-US" dirty="0" smtClean="0"/>
              <a:t/>
            </a:r>
            <a:br>
              <a:rPr lang="en-US" dirty="0" smtClean="0"/>
            </a:br>
            <a:r>
              <a:rPr lang="en-US" dirty="0" smtClean="0"/>
              <a:t>Click to edit Master title style</a:t>
            </a:r>
            <a:br>
              <a:rPr lang="en-US" dirty="0" smtClean="0"/>
            </a:br>
            <a:endParaRPr lang="en-US" dirty="0"/>
          </a:p>
        </p:txBody>
      </p:sp>
      <p:sp>
        <p:nvSpPr>
          <p:cNvPr id="4" name="Text Placeholder 13"/>
          <p:cNvSpPr>
            <a:spLocks noGrp="1"/>
          </p:cNvSpPr>
          <p:nvPr>
            <p:ph idx="1"/>
          </p:nvPr>
        </p:nvSpPr>
        <p:spPr>
          <a:xfrm>
            <a:off x="457200" y="132582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385233" y="6461289"/>
            <a:ext cx="457681" cy="274637"/>
          </a:xfrm>
          <a:prstGeom prst="rect">
            <a:avLst/>
          </a:prstGeom>
        </p:spPr>
        <p:txBody>
          <a:bodyPr anchor="ctr"/>
          <a:lstStyle>
            <a:lvl1pPr algn="ctr">
              <a:defRPr sz="1000" b="1">
                <a:solidFill>
                  <a:schemeClr val="accent3"/>
                </a:solidFill>
                <a:latin typeface="Arial"/>
                <a:cs typeface="Arial"/>
              </a:defRPr>
            </a:lvl1pPr>
          </a:lstStyle>
          <a:p>
            <a:fld id="{C136B7D2-B98C-44FD-8D04-7EC62A564975}" type="slidenum">
              <a:rPr lang="en-US" smtClean="0"/>
              <a:pPr/>
              <a:t>‹#›</a:t>
            </a:fld>
            <a:endParaRPr lang="en-US" dirty="0"/>
          </a:p>
        </p:txBody>
      </p:sp>
      <p:sp>
        <p:nvSpPr>
          <p:cNvPr id="8" name="Oval 7"/>
          <p:cNvSpPr/>
          <p:nvPr userDrawn="1"/>
        </p:nvSpPr>
        <p:spPr bwMode="auto">
          <a:xfrm>
            <a:off x="8167426" y="321733"/>
            <a:ext cx="513818" cy="513818"/>
          </a:xfrm>
          <a:prstGeom prst="ellipse">
            <a:avLst/>
          </a:prstGeom>
          <a:solidFill>
            <a:srgbClr val="BF3E1A"/>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Arial"/>
            </a:endParaRPr>
          </a:p>
        </p:txBody>
      </p:sp>
      <p:pic>
        <p:nvPicPr>
          <p:cNvPr id="11" name="Picture 10" descr="book_co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366" y="338668"/>
            <a:ext cx="542628" cy="491066"/>
          </a:xfrm>
          <a:prstGeom prst="rect">
            <a:avLst/>
          </a:prstGeom>
        </p:spPr>
      </p:pic>
      <p:sp>
        <p:nvSpPr>
          <p:cNvPr id="10" name="Rectangle 9"/>
          <p:cNvSpPr/>
          <p:nvPr userDrawn="1"/>
        </p:nvSpPr>
        <p:spPr bwMode="auto">
          <a:xfrm>
            <a:off x="448734" y="1"/>
            <a:ext cx="8229600" cy="95249"/>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Arial"/>
            </a:endParaRPr>
          </a:p>
        </p:txBody>
      </p:sp>
    </p:spTree>
    <p:extLst>
      <p:ext uri="{BB962C8B-B14F-4D97-AF65-F5344CB8AC3E}">
        <p14:creationId xmlns:p14="http://schemas.microsoft.com/office/powerpoint/2010/main" val="608670"/>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val="375759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7200" y="1859822"/>
            <a:ext cx="8229600" cy="1895475"/>
          </a:xfrm>
          <a:prstGeom prst="rect">
            <a:avLst/>
          </a:prstGeom>
        </p:spPr>
        <p:txBody>
          <a:bodyPr lIns="0" tIns="0"/>
          <a:lstStyle>
            <a:lvl1pPr>
              <a:defRPr sz="2000">
                <a:solidFill>
                  <a:schemeClr val="bg2"/>
                </a:solidFill>
              </a:defRPr>
            </a:lvl1pPr>
            <a:lvl2pPr marL="627063" indent="-169863">
              <a:defRPr sz="1800"/>
            </a:lvl2pPr>
            <a:lvl3pPr marL="858838" indent="-171450">
              <a:defRPr sz="1800"/>
            </a:lvl3pPr>
            <a:lvl4pPr marL="1143000" indent="-171450">
              <a:defRPr sz="1800"/>
            </a:lvl4pPr>
            <a:lvl5pPr marL="1427163" indent="-17145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8151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4025" y="1547207"/>
            <a:ext cx="3978275" cy="1895475"/>
          </a:xfrm>
          <a:prstGeom prst="rect">
            <a:avLst/>
          </a:prstGeom>
        </p:spPr>
        <p:txBody>
          <a:bodyPr lIns="0" tIns="0"/>
          <a:lstStyle>
            <a:lvl1pPr>
              <a:defRPr sz="2000">
                <a:solidFill>
                  <a:schemeClr val="bg2"/>
                </a:solidFill>
              </a:defRPr>
            </a:lvl1pPr>
            <a:lvl2pPr marL="458788" indent="-228600">
              <a:tabLst/>
              <a:defRPr sz="1800"/>
            </a:lvl2pPr>
            <a:lvl3pPr marL="855663" indent="-227013">
              <a:tabLst/>
              <a:defRPr sz="1800"/>
            </a:lvl3pPr>
            <a:lvl4pPr marL="1196975" indent="-223838">
              <a:tabLst/>
              <a:defRPr sz="1800"/>
            </a:lvl4pPr>
            <a:lvl5pPr marL="1314450" indent="230188">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3"/>
          <p:cNvSpPr>
            <a:spLocks noGrp="1"/>
          </p:cNvSpPr>
          <p:nvPr>
            <p:ph type="body" idx="11"/>
          </p:nvPr>
        </p:nvSpPr>
        <p:spPr>
          <a:xfrm>
            <a:off x="4708525" y="1547207"/>
            <a:ext cx="3978275" cy="1895475"/>
          </a:xfrm>
          <a:prstGeom prst="rect">
            <a:avLst/>
          </a:prstGeom>
        </p:spPr>
        <p:txBody>
          <a:bodyPr lIns="0" tIns="0"/>
          <a:lstStyle>
            <a:lvl1pPr>
              <a:defRPr sz="2000"/>
            </a:lvl1pPr>
            <a:lvl2pPr marL="458788" indent="-228600">
              <a:tabLst/>
              <a:defRPr sz="1800"/>
            </a:lvl2pPr>
            <a:lvl3pPr marL="855663" indent="-227013">
              <a:tabLst/>
              <a:defRPr sz="1800"/>
            </a:lvl3pPr>
            <a:lvl4pPr marL="1196975" indent="-223838">
              <a:tabLst/>
              <a:defRPr sz="1800"/>
            </a:lvl4pPr>
            <a:lvl5pPr marL="1314450" indent="230188">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79296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1"/>
          <p:cNvSpPr/>
          <p:nvPr userDrawn="1"/>
        </p:nvSpPr>
        <p:spPr>
          <a:xfrm>
            <a:off x="0" y="0"/>
            <a:ext cx="9144000" cy="1312213"/>
          </a:xfrm>
          <a:prstGeom prst="rect">
            <a:avLst/>
          </a:prstGeom>
          <a:solidFill>
            <a:srgbClr val="FF6600">
              <a:alpha val="7098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6" name="Title Placeholder 1"/>
          <p:cNvSpPr>
            <a:spLocks noGrp="1"/>
          </p:cNvSpPr>
          <p:nvPr>
            <p:ph type="title"/>
          </p:nvPr>
        </p:nvSpPr>
        <p:spPr>
          <a:xfrm>
            <a:off x="1136469" y="339634"/>
            <a:ext cx="7559049" cy="784215"/>
          </a:xfrm>
          <a:prstGeom prst="rect">
            <a:avLst/>
          </a:prstGeom>
        </p:spPr>
        <p:txBody>
          <a:bodyPr vert="horz" lIns="91440" tIns="45720" rIns="91440" bIns="45720" rtlCol="0" anchor="ctr">
            <a:noAutofit/>
          </a:bodyPr>
          <a:lstStyle>
            <a:lvl1pPr>
              <a:defRPr b="1">
                <a:solidFill>
                  <a:schemeClr val="bg1"/>
                </a:solidFill>
              </a:defRPr>
            </a:lvl1pPr>
          </a:lstStyle>
          <a:p>
            <a:r>
              <a:rPr lang="en-US" dirty="0" smtClean="0"/>
              <a:t>Title of Slide</a:t>
            </a:r>
            <a:endParaRPr lang="en-US" dirty="0"/>
          </a:p>
        </p:txBody>
      </p:sp>
      <p:sp>
        <p:nvSpPr>
          <p:cNvPr id="7" name="Content Placeholder 1"/>
          <p:cNvSpPr>
            <a:spLocks noGrp="1"/>
          </p:cNvSpPr>
          <p:nvPr>
            <p:ph idx="10"/>
          </p:nvPr>
        </p:nvSpPr>
        <p:spPr>
          <a:xfrm>
            <a:off x="1136468" y="1500110"/>
            <a:ext cx="755904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pic>
        <p:nvPicPr>
          <p:cNvPr id="5" name="Picture 4"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56" y="5998994"/>
            <a:ext cx="688802" cy="798523"/>
          </a:xfrm>
          <a:prstGeom prst="rect">
            <a:avLst/>
          </a:prstGeom>
        </p:spPr>
      </p:pic>
      <p:pic>
        <p:nvPicPr>
          <p:cNvPr id="9" name="Picture 1" descr="Elsevier World Knowled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79714" cy="13122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3"/>
          </p:nvPr>
        </p:nvSpPr>
        <p:spPr>
          <a:xfrm>
            <a:off x="6561918" y="6432392"/>
            <a:ext cx="2133600" cy="365125"/>
          </a:xfrm>
        </p:spPr>
        <p:txBody>
          <a:bodyPr/>
          <a:lstStyle/>
          <a:p>
            <a:fld id="{7656F264-A8AF-C045-9E7A-50ACEEBDE00C}" type="slidenum">
              <a:rPr lang="en-US" smtClean="0"/>
              <a:pPr/>
              <a:t>‹#›</a:t>
            </a:fld>
            <a:endParaRPr lang="en-US"/>
          </a:p>
        </p:txBody>
      </p:sp>
    </p:spTree>
    <p:extLst>
      <p:ext uri="{BB962C8B-B14F-4D97-AF65-F5344CB8AC3E}">
        <p14:creationId xmlns:p14="http://schemas.microsoft.com/office/powerpoint/2010/main" val="248899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5" name="Rectangle 4"/>
          <p:cNvSpPr/>
          <p:nvPr userDrawn="1"/>
        </p:nvSpPr>
        <p:spPr>
          <a:xfrm>
            <a:off x="454026" y="1597025"/>
            <a:ext cx="8235950" cy="45107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6" name="Text Placeholder 13"/>
          <p:cNvSpPr>
            <a:spLocks noGrp="1"/>
          </p:cNvSpPr>
          <p:nvPr>
            <p:ph type="body" idx="10"/>
          </p:nvPr>
        </p:nvSpPr>
        <p:spPr>
          <a:xfrm>
            <a:off x="668866" y="1859822"/>
            <a:ext cx="7814036" cy="1895475"/>
          </a:xfrm>
          <a:prstGeom prst="rect">
            <a:avLst/>
          </a:prstGeom>
        </p:spPr>
        <p:txBody>
          <a:bodyPr lIns="0" tIns="0"/>
          <a:lstStyle>
            <a:lvl1pPr>
              <a:defRPr sz="2000"/>
            </a:lvl1pPr>
            <a:lvl2pPr marL="627063" indent="-169863">
              <a:defRPr sz="1800"/>
            </a:lvl2pPr>
            <a:lvl3pPr marL="858838" indent="-171450">
              <a:defRPr sz="1800"/>
            </a:lvl3pPr>
            <a:lvl4pPr marL="1143000" indent="-171450">
              <a:defRPr sz="1800"/>
            </a:lvl4pPr>
            <a:lvl5pPr marL="1427163" indent="-17145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56025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659086" y="1863125"/>
            <a:ext cx="4024538" cy="1895475"/>
          </a:xfrm>
          <a:prstGeom prst="rect">
            <a:avLst/>
          </a:prstGeom>
        </p:spPr>
        <p:txBody>
          <a:bodyPr lIns="0" tIns="0"/>
          <a:lstStyle>
            <a:lvl1pPr>
              <a:defRPr sz="2000"/>
            </a:lvl1pPr>
            <a:lvl2pPr marL="460375" indent="-228600">
              <a:defRPr sz="1800"/>
            </a:lvl2pPr>
            <a:lvl3pPr marL="741363" indent="-228600">
              <a:tabLst/>
              <a:defRPr sz="1800"/>
            </a:lvl3pPr>
            <a:lvl4pPr marL="1030288" indent="-228600">
              <a:tabLst/>
              <a:defRPr sz="1800"/>
            </a:lvl4pPr>
            <a:lvl5pPr marL="1263650"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52437" y="1597025"/>
            <a:ext cx="3979863" cy="45107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2395769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6" name="Rectangle 5"/>
          <p:cNvSpPr/>
          <p:nvPr userDrawn="1"/>
        </p:nvSpPr>
        <p:spPr>
          <a:xfrm>
            <a:off x="4710113" y="1597025"/>
            <a:ext cx="3979863" cy="45107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5" name="Text Placeholder 13"/>
          <p:cNvSpPr>
            <a:spLocks noGrp="1"/>
          </p:cNvSpPr>
          <p:nvPr>
            <p:ph type="body" idx="11"/>
          </p:nvPr>
        </p:nvSpPr>
        <p:spPr>
          <a:xfrm>
            <a:off x="457200" y="1863125"/>
            <a:ext cx="4024538" cy="1895475"/>
          </a:xfrm>
          <a:prstGeom prst="rect">
            <a:avLst/>
          </a:prstGeom>
        </p:spPr>
        <p:txBody>
          <a:bodyPr lIns="0" tIns="0"/>
          <a:lstStyle>
            <a:lvl1pPr>
              <a:defRPr sz="2000"/>
            </a:lvl1pPr>
            <a:lvl2pPr marL="460375" indent="-228600">
              <a:defRPr sz="1800"/>
            </a:lvl2pPr>
            <a:lvl3pPr marL="741363" indent="-228600">
              <a:tabLst/>
              <a:defRPr sz="1800"/>
            </a:lvl3pPr>
            <a:lvl4pPr marL="1030288" indent="-228600">
              <a:tabLst/>
              <a:defRPr sz="1800"/>
            </a:lvl4pPr>
            <a:lvl5pPr marL="1319213"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189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4025" y="1547207"/>
            <a:ext cx="2560320" cy="1895475"/>
          </a:xfrm>
          <a:prstGeom prst="rect">
            <a:avLst/>
          </a:prstGeom>
        </p:spPr>
        <p:txBody>
          <a:bodyPr lIns="0" tIns="0"/>
          <a:lstStyle>
            <a:lvl1pPr>
              <a:defRPr sz="2000"/>
            </a:lvl1pPr>
            <a:lvl2pPr marL="398463" indent="-225425">
              <a:defRPr sz="1800"/>
            </a:lvl2pPr>
            <a:lvl3pPr marL="631825" indent="-228600">
              <a:tabLst/>
              <a:defRPr sz="1800"/>
            </a:lvl3pPr>
            <a:lvl4pPr marL="858838" indent="-225425">
              <a:tabLst/>
              <a:defRPr sz="1800"/>
            </a:lvl4pPr>
            <a:lvl5pPr marL="1084263" indent="-223838">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3"/>
          <p:cNvSpPr>
            <a:spLocks noGrp="1"/>
          </p:cNvSpPr>
          <p:nvPr>
            <p:ph type="body" idx="13"/>
          </p:nvPr>
        </p:nvSpPr>
        <p:spPr>
          <a:xfrm>
            <a:off x="3498522" y="1547207"/>
            <a:ext cx="2560320" cy="1895475"/>
          </a:xfrm>
          <a:prstGeom prst="rect">
            <a:avLst/>
          </a:prstGeom>
        </p:spPr>
        <p:txBody>
          <a:bodyPr lIns="0" tIns="0"/>
          <a:lstStyle>
            <a:lvl1pPr>
              <a:defRPr sz="2000"/>
            </a:lvl1pPr>
            <a:lvl2pPr marL="401638" indent="-228600">
              <a:defRPr sz="1800"/>
            </a:lvl2pPr>
            <a:lvl3pPr marL="630238" indent="-171450">
              <a:tabLst/>
              <a:defRPr sz="1800"/>
            </a:lvl3pPr>
            <a:lvl4pPr marL="860425" indent="-171450">
              <a:tabLst/>
              <a:defRPr sz="1800"/>
            </a:lvl4pPr>
            <a:lvl5pPr marL="1031875" indent="-17145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idx="14"/>
          </p:nvPr>
        </p:nvSpPr>
        <p:spPr>
          <a:xfrm>
            <a:off x="6382651" y="1547207"/>
            <a:ext cx="2560320" cy="1895475"/>
          </a:xfrm>
          <a:prstGeom prst="rect">
            <a:avLst/>
          </a:prstGeom>
        </p:spPr>
        <p:txBody>
          <a:bodyPr lIns="0" tIns="0"/>
          <a:lstStyle>
            <a:lvl1pPr>
              <a:defRPr sz="2000"/>
            </a:lvl1pPr>
            <a:lvl2pPr marL="401638" indent="-228600">
              <a:defRPr sz="1800"/>
            </a:lvl2pPr>
            <a:lvl3pPr marL="630238" indent="-171450">
              <a:tabLst/>
              <a:defRPr sz="1800"/>
            </a:lvl3pPr>
            <a:lvl4pPr marL="860425" indent="-171450">
              <a:tabLst/>
              <a:defRPr sz="1800"/>
            </a:lvl4pPr>
            <a:lvl5pPr marL="1031875" indent="-17145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3969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Right">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4025" y="1547207"/>
            <a:ext cx="2560320" cy="1895475"/>
          </a:xfrm>
          <a:prstGeom prst="rect">
            <a:avLst/>
          </a:prstGeom>
        </p:spPr>
        <p:txBody>
          <a:bodyPr lIns="0" tIns="0"/>
          <a:lstStyle>
            <a:lvl1pPr>
              <a:defRPr sz="2000"/>
            </a:lvl1pPr>
            <a:lvl2pPr marL="454025" indent="-223838">
              <a:defRPr sz="1800"/>
            </a:lvl2pPr>
            <a:lvl3pPr marL="687388" indent="-228600">
              <a:defRPr sz="1800"/>
            </a:lvl3pPr>
            <a:lvl4pPr marL="973138" indent="-228600">
              <a:defRPr sz="1800"/>
            </a:lvl4pPr>
            <a:lvl5pPr marL="1317625" indent="-279400" defTabSz="-4032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3"/>
          <p:cNvSpPr>
            <a:spLocks noGrp="1"/>
          </p:cNvSpPr>
          <p:nvPr>
            <p:ph type="body" idx="12"/>
          </p:nvPr>
        </p:nvSpPr>
        <p:spPr>
          <a:xfrm>
            <a:off x="3289303" y="1547207"/>
            <a:ext cx="5398135" cy="1895475"/>
          </a:xfrm>
          <a:prstGeom prst="rect">
            <a:avLst/>
          </a:prstGeom>
        </p:spPr>
        <p:txBody>
          <a:bodyPr lIns="0" tIns="0"/>
          <a:lstStyle>
            <a:lvl1pPr>
              <a:defRPr sz="2000"/>
            </a:lvl1pPr>
            <a:lvl2pPr marL="454025" indent="-223838">
              <a:defRPr sz="1800"/>
            </a:lvl2pPr>
            <a:lvl3pPr marL="744538" indent="-228600">
              <a:defRPr sz="1800"/>
            </a:lvl3pPr>
            <a:lvl4pPr marL="1025525" indent="-236538">
              <a:tabLst/>
              <a:defRPr sz="1800"/>
            </a:lvl4pPr>
            <a:lvl5pPr marL="1260475"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94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Left">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6" name="Text Placeholder 13"/>
          <p:cNvSpPr>
            <a:spLocks noGrp="1"/>
          </p:cNvSpPr>
          <p:nvPr>
            <p:ph type="body" idx="11"/>
          </p:nvPr>
        </p:nvSpPr>
        <p:spPr>
          <a:xfrm>
            <a:off x="6123305" y="1547207"/>
            <a:ext cx="2560320" cy="1895475"/>
          </a:xfrm>
          <a:prstGeom prst="rect">
            <a:avLst/>
          </a:prstGeom>
        </p:spPr>
        <p:txBody>
          <a:bodyPr lIns="0" tIns="0"/>
          <a:lstStyle>
            <a:lvl1pPr>
              <a:defRPr sz="2000"/>
            </a:lvl1pPr>
            <a:lvl2pPr marL="455613" indent="-285750">
              <a:defRPr sz="1800"/>
            </a:lvl2pPr>
            <a:lvl3pPr marL="749300" indent="-228600">
              <a:defRPr sz="1800"/>
            </a:lvl3pPr>
            <a:lvl4pPr marL="1035050" indent="-228600">
              <a:defRPr sz="1800"/>
            </a:lvl4pPr>
            <a:lvl5pPr marL="1368425" indent="-28575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3"/>
          <p:cNvSpPr>
            <a:spLocks noGrp="1"/>
          </p:cNvSpPr>
          <p:nvPr>
            <p:ph type="body" idx="12"/>
          </p:nvPr>
        </p:nvSpPr>
        <p:spPr>
          <a:xfrm>
            <a:off x="457200" y="1547207"/>
            <a:ext cx="5398135" cy="1895475"/>
          </a:xfrm>
          <a:prstGeom prst="rect">
            <a:avLst/>
          </a:prstGeom>
        </p:spPr>
        <p:txBody>
          <a:bodyPr lIns="0" tIns="0"/>
          <a:lstStyle>
            <a:lvl1pPr>
              <a:defRPr sz="2000"/>
            </a:lvl1pPr>
            <a:lvl2pPr marL="454025" indent="-223838">
              <a:defRPr sz="1800"/>
            </a:lvl2pPr>
            <a:lvl3pPr marL="744538" indent="-228600">
              <a:defRPr sz="1800"/>
            </a:lvl3pPr>
            <a:lvl4pPr marL="1025525" indent="-236538">
              <a:tabLst/>
              <a:defRPr sz="1800"/>
            </a:lvl4pPr>
            <a:lvl5pPr marL="1260475"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7128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544286"/>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8115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8" name="Picture 7" descr="Illust_Cover_2_No_Band.png"/>
          <p:cNvPicPr>
            <a:picLocks noChangeAspect="1"/>
          </p:cNvPicPr>
          <p:nvPr userDrawn="1"/>
        </p:nvPicPr>
        <p:blipFill>
          <a:blip r:embed="rId2"/>
          <a:stretch>
            <a:fillRect/>
          </a:stretch>
        </p:blipFill>
        <p:spPr>
          <a:xfrm>
            <a:off x="0" y="0"/>
            <a:ext cx="3200400" cy="6858000"/>
          </a:xfrm>
          <a:prstGeom prst="rect">
            <a:avLst/>
          </a:prstGeom>
        </p:spPr>
      </p:pic>
      <p:sp>
        <p:nvSpPr>
          <p:cNvPr id="9" name="Rectangle 8"/>
          <p:cNvSpPr/>
          <p:nvPr userDrawn="1"/>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14920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252412"/>
          </a:xfrm>
          <a:prstGeom prst="rect">
            <a:avLst/>
          </a:prstGeom>
        </p:spPr>
        <p:txBody>
          <a:bodyPr vert="horz"/>
          <a:lstStyle>
            <a:lvl1pPr marL="0" indent="0">
              <a:buNone/>
              <a:defRPr sz="1800">
                <a:solidFill>
                  <a:srgbClr val="FFFFFF"/>
                </a:solidFill>
              </a:defRPr>
            </a:lvl1pPr>
          </a:lstStyle>
          <a:p>
            <a:pPr lvl="0"/>
            <a:r>
              <a:rPr lang="en-US" dirty="0" smtClean="0"/>
              <a:t>Subtitle of Presentation</a:t>
            </a:r>
            <a:endParaRPr lang="en-US" dirty="0"/>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8019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56F264-A8AF-C045-9E7A-50ACEEBDE00C}" type="slidenum">
              <a:rPr lang="en-US" smtClean="0"/>
              <a:pPr/>
              <a:t>‹#›</a:t>
            </a:fld>
            <a:endParaRPr lang="en-US"/>
          </a:p>
        </p:txBody>
      </p:sp>
      <p:pic>
        <p:nvPicPr>
          <p:cNvPr id="6" name="Picture 5"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8"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9"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2" name="Title 1"/>
          <p:cNvSpPr>
            <a:spLocks noGrp="1"/>
          </p:cNvSpPr>
          <p:nvPr>
            <p:ph type="title" hasCustomPrompt="1"/>
          </p:nvPr>
        </p:nvSpPr>
        <p:spPr>
          <a:xfrm>
            <a:off x="447200" y="949001"/>
            <a:ext cx="6874246" cy="761124"/>
          </a:xfrm>
        </p:spPr>
        <p:txBody>
          <a:bodyPr/>
          <a:lstStyle>
            <a:lvl1pPr>
              <a:defRPr sz="1600">
                <a:solidFill>
                  <a:srgbClr val="53565A"/>
                </a:solidFill>
              </a:defRPr>
            </a:lvl1pPr>
          </a:lstStyle>
          <a:p>
            <a:r>
              <a:rPr lang="en-US" dirty="0" smtClean="0"/>
              <a:t>Subtitle of slide and or description of presentation</a:t>
            </a:r>
            <a:br>
              <a:rPr lang="en-US" dirty="0" smtClean="0"/>
            </a:br>
            <a:r>
              <a:rPr lang="en-US" dirty="0" smtClean="0"/>
              <a:t>Second line if Necessary</a:t>
            </a:r>
            <a:endParaRPr lang="en-US" dirty="0"/>
          </a:p>
        </p:txBody>
      </p:sp>
      <p:sp>
        <p:nvSpPr>
          <p:cNvPr id="10" name="Picture Placeholder 2"/>
          <p:cNvSpPr>
            <a:spLocks noGrp="1"/>
          </p:cNvSpPr>
          <p:nvPr>
            <p:ph type="pic" idx="1" hasCustomPrompt="1"/>
          </p:nvPr>
        </p:nvSpPr>
        <p:spPr>
          <a:xfrm>
            <a:off x="443402" y="374492"/>
            <a:ext cx="6878044" cy="783831"/>
          </a:xfrm>
          <a:prstGeom prst="rect">
            <a:avLst/>
          </a:prstGeom>
        </p:spPr>
        <p:txBody>
          <a:bodyPr/>
          <a:lstStyle>
            <a:lvl1pPr marL="0" indent="0">
              <a:buNone/>
              <a:defRPr sz="36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smtClean="0"/>
              <a:t>Section Title And Multiple Lines If Necessary</a:t>
            </a:r>
            <a:endParaRPr lang="en-US" dirty="0"/>
          </a:p>
        </p:txBody>
      </p:sp>
    </p:spTree>
    <p:extLst>
      <p:ext uri="{BB962C8B-B14F-4D97-AF65-F5344CB8AC3E}">
        <p14:creationId xmlns:p14="http://schemas.microsoft.com/office/powerpoint/2010/main" val="267728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solidFill>
                  <a:srgbClr val="FF8200"/>
                </a:solidFill>
              </a:defRPr>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val="300475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One Column">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6" name="Rectangle 5"/>
          <p:cNvSpPr/>
          <p:nvPr userDrawn="1"/>
        </p:nvSpPr>
        <p:spPr>
          <a:xfrm>
            <a:off x="4710113" y="1597025"/>
            <a:ext cx="3979863" cy="45107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5" name="Text Placeholder 13"/>
          <p:cNvSpPr>
            <a:spLocks noGrp="1"/>
          </p:cNvSpPr>
          <p:nvPr>
            <p:ph type="body" idx="11"/>
          </p:nvPr>
        </p:nvSpPr>
        <p:spPr>
          <a:xfrm>
            <a:off x="457200" y="1863125"/>
            <a:ext cx="4024538" cy="1895475"/>
          </a:xfrm>
          <a:prstGeom prst="rect">
            <a:avLst/>
          </a:prstGeom>
        </p:spPr>
        <p:txBody>
          <a:bodyPr lIns="0" tIns="0"/>
          <a:lstStyle>
            <a:lvl1pPr>
              <a:defRPr sz="2000"/>
            </a:lvl1pPr>
            <a:lvl2pPr marL="460375" indent="-228600">
              <a:defRPr sz="1800"/>
            </a:lvl2pPr>
            <a:lvl3pPr marL="741363" indent="-228600">
              <a:tabLst/>
              <a:defRPr sz="1800"/>
            </a:lvl3pPr>
            <a:lvl4pPr marL="1030288" indent="-228600">
              <a:tabLst/>
              <a:defRPr sz="1800"/>
            </a:lvl4pPr>
            <a:lvl5pPr marL="1319213"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900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 Right">
    <p:spTree>
      <p:nvGrpSpPr>
        <p:cNvPr id="1" name=""/>
        <p:cNvGrpSpPr/>
        <p:nvPr/>
      </p:nvGrpSpPr>
      <p:grpSpPr>
        <a:xfrm>
          <a:off x="0" y="0"/>
          <a:ext cx="0" cy="0"/>
          <a:chOff x="0" y="0"/>
          <a:chExt cx="0" cy="0"/>
        </a:xfrm>
      </p:grpSpPr>
      <p:sp>
        <p:nvSpPr>
          <p:cNvPr id="12" name="Title 11"/>
          <p:cNvSpPr>
            <a:spLocks noGrp="1"/>
          </p:cNvSpPr>
          <p:nvPr>
            <p:ph type="title"/>
          </p:nvPr>
        </p:nvSpPr>
        <p:spPr>
          <a:xfrm>
            <a:off x="457200" y="527250"/>
            <a:ext cx="8229600" cy="749808"/>
          </a:xfrm>
          <a:prstGeom prst="rect">
            <a:avLst/>
          </a:prstGeom>
        </p:spPr>
        <p:txBody>
          <a:bodyPr lIns="0" tIns="0"/>
          <a:lstStyle>
            <a:lvl1pPr>
              <a:defRPr sz="2800"/>
            </a:lvl1pPr>
          </a:lstStyle>
          <a:p>
            <a:r>
              <a:rPr lang="en-US" dirty="0" smtClean="0"/>
              <a:t>Click to edit Master title style</a:t>
            </a:r>
            <a:endParaRPr lang="en-US" dirty="0"/>
          </a:p>
        </p:txBody>
      </p:sp>
      <p:sp>
        <p:nvSpPr>
          <p:cNvPr id="14" name="Text Placeholder 13"/>
          <p:cNvSpPr>
            <a:spLocks noGrp="1"/>
          </p:cNvSpPr>
          <p:nvPr>
            <p:ph type="body" idx="10"/>
          </p:nvPr>
        </p:nvSpPr>
        <p:spPr>
          <a:xfrm>
            <a:off x="454025" y="1547207"/>
            <a:ext cx="2560320" cy="1895475"/>
          </a:xfrm>
          <a:prstGeom prst="rect">
            <a:avLst/>
          </a:prstGeom>
        </p:spPr>
        <p:txBody>
          <a:bodyPr lIns="0" tIns="0"/>
          <a:lstStyle>
            <a:lvl1pPr>
              <a:defRPr sz="2000"/>
            </a:lvl1pPr>
            <a:lvl2pPr marL="454025" indent="-223838">
              <a:defRPr sz="1800"/>
            </a:lvl2pPr>
            <a:lvl3pPr marL="687388" indent="-228600">
              <a:defRPr sz="1800"/>
            </a:lvl3pPr>
            <a:lvl4pPr marL="973138" indent="-228600">
              <a:defRPr sz="1800"/>
            </a:lvl4pPr>
            <a:lvl5pPr marL="1317625" indent="-279400" defTabSz="-4032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3"/>
          <p:cNvSpPr>
            <a:spLocks noGrp="1"/>
          </p:cNvSpPr>
          <p:nvPr>
            <p:ph type="body" idx="12"/>
          </p:nvPr>
        </p:nvSpPr>
        <p:spPr>
          <a:xfrm>
            <a:off x="3289303" y="1547207"/>
            <a:ext cx="5398135" cy="1895475"/>
          </a:xfrm>
          <a:prstGeom prst="rect">
            <a:avLst/>
          </a:prstGeom>
        </p:spPr>
        <p:txBody>
          <a:bodyPr lIns="0" tIns="0"/>
          <a:lstStyle>
            <a:lvl1pPr>
              <a:defRPr sz="2000"/>
            </a:lvl1pPr>
            <a:lvl2pPr marL="454025" indent="-223838">
              <a:defRPr sz="1800"/>
            </a:lvl2pPr>
            <a:lvl3pPr marL="744538" indent="-228600">
              <a:defRPr sz="1800"/>
            </a:lvl3pPr>
            <a:lvl4pPr marL="1025525" indent="-236538">
              <a:tabLst/>
              <a:defRPr sz="1800"/>
            </a:lvl4pPr>
            <a:lvl5pPr marL="1260475" indent="-228600">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2511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1.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1"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3565A"/>
                </a:solidFill>
              </a:defRPr>
            </a:lvl1pPr>
          </a:lstStyle>
          <a:p>
            <a:endParaRPr lang="en-US"/>
          </a:p>
        </p:txBody>
      </p:sp>
      <p:sp>
        <p:nvSpPr>
          <p:cNvPr id="12"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3565A"/>
                </a:solidFill>
              </a:defRPr>
            </a:lvl1pPr>
          </a:lstStyle>
          <a:p>
            <a:endParaRPr lang="en-US" dirty="0"/>
          </a:p>
        </p:txBody>
      </p:sp>
      <p:sp>
        <p:nvSpPr>
          <p:cNvPr id="13"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53565A"/>
                </a:solidFill>
              </a:defRPr>
            </a:lvl1pPr>
          </a:lstStyle>
          <a:p>
            <a:fld id="{7656F264-A8AF-C045-9E7A-50ACEEBDE00C}" type="slidenum">
              <a:rPr lang="en-US" smtClean="0"/>
              <a:pPr/>
              <a:t>‹#›</a:t>
            </a:fld>
            <a:endParaRPr lang="en-US"/>
          </a:p>
        </p:txBody>
      </p:sp>
      <p:sp>
        <p:nvSpPr>
          <p:cNvPr id="14" name="Text Placeholder 1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395934178"/>
      </p:ext>
    </p:extLst>
  </p:cSld>
  <p:clrMap bg1="lt1" tx1="dk1" bg2="lt2" tx2="dk2" accent1="accent1" accent2="accent2" accent3="accent3" accent4="accent4" accent5="accent5" accent6="accent6" hlink="hlink" folHlink="folHlink"/>
  <p:sldLayoutIdLst>
    <p:sldLayoutId id="2147483649" r:id="rId1"/>
    <p:sldLayoutId id="2147483731" r:id="rId2"/>
    <p:sldLayoutId id="2147483660" r:id="rId3"/>
    <p:sldLayoutId id="2147483661" r:id="rId4"/>
    <p:sldLayoutId id="2147483706" r:id="rId5"/>
    <p:sldLayoutId id="2147483650" r:id="rId6"/>
    <p:sldLayoutId id="2147483651" r:id="rId7"/>
    <p:sldLayoutId id="2147483732" r:id="rId8"/>
    <p:sldLayoutId id="2147483733" r:id="rId9"/>
    <p:sldLayoutId id="2147483734" r:id="rId10"/>
    <p:sldLayoutId id="2147483735" r:id="rId11"/>
    <p:sldLayoutId id="2147483745" r:id="rId12"/>
    <p:sldLayoutId id="2147483746" r:id="rId13"/>
    <p:sldLayoutId id="2147483747" r:id="rId14"/>
    <p:sldLayoutId id="2147483748" r:id="rId15"/>
    <p:sldLayoutId id="2147483749" r:id="rId16"/>
    <p:sldLayoutId id="2147483750" r:id="rId17"/>
  </p:sldLayoutIdLst>
  <p:hf hdr="0" ftr="0" dt="0"/>
  <p:txStyles>
    <p:titleStyle>
      <a:lvl1pPr algn="l" defTabSz="457200" rtl="0" eaLnBrk="1" latinLnBrk="0" hangingPunct="1">
        <a:spcBef>
          <a:spcPct val="0"/>
        </a:spcBef>
        <a:buNone/>
        <a:defRPr sz="2400" b="0" kern="1200">
          <a:solidFill>
            <a:schemeClr val="accent1"/>
          </a:solidFill>
          <a:latin typeface="Arial"/>
          <a:ea typeface="+mj-ea"/>
          <a:cs typeface="Arial"/>
        </a:defRPr>
      </a:lvl1pPr>
    </p:titleStyle>
    <p:bodyStyle>
      <a:lvl1pPr marL="342900" indent="-256032" algn="l" defTabSz="457200" rtl="0" eaLnBrk="1" latinLnBrk="0" hangingPunct="1">
        <a:spcBef>
          <a:spcPts val="480"/>
        </a:spcBef>
        <a:buFont typeface="Arial"/>
        <a:buChar char="•"/>
        <a:defRPr sz="2000" kern="1200">
          <a:solidFill>
            <a:srgbClr val="53565A"/>
          </a:solidFill>
          <a:latin typeface="+mn-lt"/>
          <a:ea typeface="+mn-ea"/>
          <a:cs typeface="+mn-cs"/>
        </a:defRPr>
      </a:lvl1pPr>
      <a:lvl2pPr marL="742950" indent="-285750" algn="l" defTabSz="457200" rtl="0" eaLnBrk="1" latinLnBrk="0" hangingPunct="1">
        <a:spcBef>
          <a:spcPct val="20000"/>
        </a:spcBef>
        <a:buSzPct val="80000"/>
        <a:buFont typeface="Arial"/>
        <a:buChar char="–"/>
        <a:defRPr sz="1800" kern="1200">
          <a:solidFill>
            <a:srgbClr val="53565A"/>
          </a:solidFill>
          <a:latin typeface="+mn-lt"/>
          <a:ea typeface="+mn-ea"/>
          <a:cs typeface="+mn-cs"/>
        </a:defRPr>
      </a:lvl2pPr>
      <a:lvl3pPr marL="11430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5pPr>
      <a:lvl6pPr marL="25146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6pPr>
      <a:lvl7pPr marL="29718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7pPr>
      <a:lvl8pPr marL="34290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8pPr>
      <a:lvl9pPr marL="38862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8342387" y="6378228"/>
            <a:ext cx="801613" cy="2941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 y="0"/>
            <a:ext cx="9144000" cy="38404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LS_Wordmark_1C_White_RGB.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4025" y="137414"/>
            <a:ext cx="827070" cy="128016"/>
          </a:xfrm>
          <a:prstGeom prst="rect">
            <a:avLst/>
          </a:prstGeom>
        </p:spPr>
      </p:pic>
      <p:sp>
        <p:nvSpPr>
          <p:cNvPr id="5" name="Rectangle 4"/>
          <p:cNvSpPr/>
          <p:nvPr userDrawn="1"/>
        </p:nvSpPr>
        <p:spPr>
          <a:xfrm>
            <a:off x="8435662" y="6449988"/>
            <a:ext cx="249064" cy="200055"/>
          </a:xfrm>
          <a:prstGeom prst="rect">
            <a:avLst/>
          </a:prstGeom>
        </p:spPr>
        <p:txBody>
          <a:bodyPr wrap="none" tIns="0" rIns="0">
            <a:spAutoFit/>
          </a:bodyPr>
          <a:lstStyle/>
          <a:p>
            <a:pPr algn="r"/>
            <a:fld id="{3ABD8921-E78F-4C40-B286-BB20F9CF4FEE}"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38172165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xStyles>
    <p:titleStyle>
      <a:lvl1pPr algn="l" defTabSz="457200" rtl="0" eaLnBrk="1" latinLnBrk="0" hangingPunct="1">
        <a:spcBef>
          <a:spcPct val="0"/>
        </a:spcBef>
        <a:buNone/>
        <a:defRPr sz="2000"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1600" b="1"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114550" indent="-28575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direct.com/topics/index" TargetMode="External"/><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47.gif"/><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wdp"/><Relationship Id="rId18"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9.jpg"/><Relationship Id="rId19" Type="http://schemas.openxmlformats.org/officeDocument/2006/relationships/image" Target="../media/image27.jpeg"/><Relationship Id="rId4" Type="http://schemas.openxmlformats.org/officeDocument/2006/relationships/image" Target="../media/image13.gif"/><Relationship Id="rId9" Type="http://schemas.openxmlformats.org/officeDocument/2006/relationships/image" Target="../media/image18.jpe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8.jpeg"/><Relationship Id="rId3" Type="http://schemas.openxmlformats.org/officeDocument/2006/relationships/tags" Target="../tags/tag3.xml"/><Relationship Id="rId21" Type="http://schemas.openxmlformats.org/officeDocument/2006/relationships/image" Target="../media/image31.gi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slideLayout" Target="../slideLayouts/slideLayout12.xml"/><Relationship Id="rId20" Type="http://schemas.openxmlformats.org/officeDocument/2006/relationships/image" Target="../media/image30.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9.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jp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0.emf"/></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822825" y="1214212"/>
            <a:ext cx="3912176" cy="1925726"/>
          </a:xfrm>
        </p:spPr>
        <p:txBody>
          <a:bodyPr/>
          <a:lstStyle/>
          <a:p>
            <a:r>
              <a:rPr lang="en-US" dirty="0" smtClean="0"/>
              <a:t>NACLIN 2017</a:t>
            </a:r>
            <a:endParaRPr lang="en-US" b="1" dirty="0">
              <a:solidFill>
                <a:srgbClr val="FF8200"/>
              </a:solidFill>
            </a:endParaRPr>
          </a:p>
        </p:txBody>
      </p:sp>
      <p:sp>
        <p:nvSpPr>
          <p:cNvPr id="7" name="Subtitle 6"/>
          <p:cNvSpPr>
            <a:spLocks noGrp="1"/>
          </p:cNvSpPr>
          <p:nvPr>
            <p:ph type="subTitle" idx="1"/>
          </p:nvPr>
        </p:nvSpPr>
        <p:spPr>
          <a:xfrm>
            <a:off x="4610055" y="3401198"/>
            <a:ext cx="4533945" cy="1478579"/>
          </a:xfrm>
        </p:spPr>
        <p:txBody>
          <a:bodyPr>
            <a:normAutofit/>
          </a:bodyPr>
          <a:lstStyle/>
          <a:p>
            <a:r>
              <a:rPr lang="en-US" sz="2000" b="1" dirty="0" err="1" smtClean="0"/>
              <a:t>ScienceDirect</a:t>
            </a:r>
            <a:r>
              <a:rPr lang="en-US" sz="2000" b="1" dirty="0" smtClean="0"/>
              <a:t> Books</a:t>
            </a:r>
            <a:endParaRPr lang="en-US" sz="2000" b="1" dirty="0"/>
          </a:p>
        </p:txBody>
      </p:sp>
      <p:sp>
        <p:nvSpPr>
          <p:cNvPr id="8" name="Text Placeholder 7"/>
          <p:cNvSpPr>
            <a:spLocks noGrp="1"/>
          </p:cNvSpPr>
          <p:nvPr>
            <p:ph type="body" sz="quarter" idx="10"/>
          </p:nvPr>
        </p:nvSpPr>
        <p:spPr>
          <a:xfrm>
            <a:off x="4821813" y="4963888"/>
            <a:ext cx="3913188" cy="1604312"/>
          </a:xfrm>
        </p:spPr>
        <p:txBody>
          <a:bodyPr>
            <a:normAutofit/>
          </a:bodyPr>
          <a:lstStyle/>
          <a:p>
            <a:r>
              <a:rPr lang="en-US" sz="1200" dirty="0">
                <a:latin typeface="Arial" charset="0"/>
                <a:cs typeface="Arial" charset="0"/>
              </a:rPr>
              <a:t>Presented by:</a:t>
            </a:r>
          </a:p>
          <a:p>
            <a:endParaRPr lang="en-US" sz="1200" dirty="0">
              <a:latin typeface="Arial" charset="0"/>
              <a:cs typeface="Arial" charset="0"/>
            </a:endParaRPr>
          </a:p>
          <a:p>
            <a:r>
              <a:rPr lang="en-US" sz="1200" dirty="0" smtClean="0">
                <a:latin typeface="Arial" charset="0"/>
                <a:cs typeface="Arial" charset="0"/>
              </a:rPr>
              <a:t>Dr. Sangeeta Mehta</a:t>
            </a:r>
            <a:endParaRPr lang="en-US" sz="1200" dirty="0">
              <a:latin typeface="Arial" charset="0"/>
              <a:cs typeface="Arial" charset="0"/>
            </a:endParaRPr>
          </a:p>
          <a:p>
            <a:r>
              <a:rPr lang="en-US" sz="1200" dirty="0" smtClean="0">
                <a:latin typeface="Arial" charset="0"/>
                <a:cs typeface="Arial" charset="0"/>
              </a:rPr>
              <a:t>Sales Director, Research Solutions Books</a:t>
            </a:r>
          </a:p>
          <a:p>
            <a:r>
              <a:rPr lang="en-US" sz="1200" dirty="0" smtClean="0">
                <a:latin typeface="Arial" charset="0"/>
                <a:cs typeface="Arial" charset="0"/>
              </a:rPr>
              <a:t>South Asia</a:t>
            </a:r>
          </a:p>
          <a:p>
            <a:r>
              <a:rPr lang="en-US" sz="1200" dirty="0" smtClean="0">
                <a:latin typeface="Arial" charset="0"/>
                <a:cs typeface="Arial" charset="0"/>
              </a:rPr>
              <a:t>s.mehta@Elsevier.com</a:t>
            </a:r>
            <a:endParaRPr lang="en-US" sz="1200"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990" y="1225789"/>
            <a:ext cx="3894565" cy="3550927"/>
          </a:xfrm>
          <a:prstGeom prst="rect">
            <a:avLst/>
          </a:prstGeom>
          <a:noFill/>
          <a:ln w="6350" cmpd="sng">
            <a:solidFill>
              <a:schemeClr val="bg1">
                <a:lumMod val="85000"/>
              </a:schemeClr>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5" name="Oval 4"/>
          <p:cNvSpPr/>
          <p:nvPr/>
        </p:nvSpPr>
        <p:spPr>
          <a:xfrm>
            <a:off x="1108818" y="4465381"/>
            <a:ext cx="1318586" cy="198460"/>
          </a:xfrm>
          <a:prstGeom prst="ellipse">
            <a:avLst/>
          </a:prstGeom>
          <a:noFill/>
          <a:ln>
            <a:solidFill>
              <a:srgbClr val="FF82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7436" y="1225789"/>
            <a:ext cx="4526206" cy="3578223"/>
          </a:xfrm>
          <a:prstGeom prst="rect">
            <a:avLst/>
          </a:prstGeom>
          <a:noFill/>
          <a:ln w="6350" cmpd="sng">
            <a:solidFill>
              <a:schemeClr val="bg1">
                <a:lumMod val="85000"/>
              </a:schemeClr>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cxnSp>
        <p:nvCxnSpPr>
          <p:cNvPr id="4" name="Straight Arrow Connector 3"/>
          <p:cNvCxnSpPr>
            <a:stCxn id="5" idx="7"/>
            <a:endCxn id="2053" idx="1"/>
          </p:cNvCxnSpPr>
          <p:nvPr/>
        </p:nvCxnSpPr>
        <p:spPr>
          <a:xfrm flipV="1">
            <a:off x="2234302" y="3014901"/>
            <a:ext cx="2123134" cy="1479544"/>
          </a:xfrm>
          <a:prstGeom prst="straightConnector1">
            <a:avLst/>
          </a:prstGeom>
          <a:ln>
            <a:solidFill>
              <a:srgbClr val="FF8200"/>
            </a:solidFill>
            <a:tailEnd type="arrow"/>
          </a:ln>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1" y="5407942"/>
            <a:ext cx="8695518"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en-GB" sz="1600" dirty="0">
                <a:solidFill>
                  <a:srgbClr val="FF6600"/>
                </a:solidFill>
                <a:latin typeface="+mn-lt"/>
                <a:ea typeface="+mn-ea"/>
                <a:cs typeface="+mn-cs"/>
              </a:rPr>
              <a:t>Key Features:</a:t>
            </a:r>
          </a:p>
          <a:p>
            <a:pPr marL="457200" indent="-457200">
              <a:buAutoNum type="arabicPeriod"/>
            </a:pPr>
            <a:r>
              <a:rPr lang="en-GB" sz="1600" dirty="0">
                <a:solidFill>
                  <a:schemeClr val="tx1"/>
                </a:solidFill>
                <a:latin typeface="+mn-lt"/>
                <a:ea typeface="+mn-ea"/>
                <a:cs typeface="+mn-cs"/>
              </a:rPr>
              <a:t>Overall clear definition</a:t>
            </a:r>
          </a:p>
          <a:p>
            <a:pPr marL="457200" indent="-457200">
              <a:buAutoNum type="arabicPeriod"/>
            </a:pPr>
            <a:r>
              <a:rPr lang="en-GB" sz="1600" dirty="0">
                <a:solidFill>
                  <a:schemeClr val="tx1"/>
                </a:solidFill>
                <a:latin typeface="+mn-lt"/>
                <a:ea typeface="+mn-ea"/>
                <a:cs typeface="+mn-cs"/>
              </a:rPr>
              <a:t>Related terms (to topic pages)</a:t>
            </a:r>
          </a:p>
          <a:p>
            <a:pPr marL="457200" indent="-457200">
              <a:buAutoNum type="arabicPeriod"/>
            </a:pPr>
            <a:r>
              <a:rPr lang="en-GB" sz="1600" dirty="0">
                <a:solidFill>
                  <a:schemeClr val="tx1"/>
                </a:solidFill>
                <a:latin typeface="+mn-lt"/>
                <a:ea typeface="+mn-ea"/>
                <a:cs typeface="+mn-cs"/>
              </a:rPr>
              <a:t>Learn more on topic</a:t>
            </a:r>
          </a:p>
          <a:p>
            <a:pPr marL="800100" lvl="1" indent="-342900">
              <a:buFontTx/>
              <a:buChar char="-"/>
            </a:pPr>
            <a:r>
              <a:rPr lang="en-GB" sz="1600" dirty="0"/>
              <a:t>10 longer definitions</a:t>
            </a:r>
          </a:p>
          <a:p>
            <a:pPr marL="800100" lvl="1" indent="-342900">
              <a:buFontTx/>
              <a:buChar char="-"/>
            </a:pPr>
            <a:r>
              <a:rPr lang="en-GB" sz="1600" dirty="0"/>
              <a:t>Related/ relevant reading</a:t>
            </a:r>
          </a:p>
        </p:txBody>
      </p:sp>
      <p:sp>
        <p:nvSpPr>
          <p:cNvPr id="16" name="Oval 15"/>
          <p:cNvSpPr>
            <a:spLocks/>
          </p:cNvSpPr>
          <p:nvPr/>
        </p:nvSpPr>
        <p:spPr>
          <a:xfrm>
            <a:off x="4432818" y="2288700"/>
            <a:ext cx="287079" cy="292608"/>
          </a:xfrm>
          <a:prstGeom prst="ellipse">
            <a:avLst/>
          </a:prstGeom>
          <a:ln>
            <a:solidFill>
              <a:srgbClr val="FF8200"/>
            </a:solidFill>
          </a:ln>
        </p:spPr>
        <p:style>
          <a:lnRef idx="3">
            <a:schemeClr val="lt1"/>
          </a:lnRef>
          <a:fillRef idx="1">
            <a:schemeClr val="accent2"/>
          </a:fillRef>
          <a:effectRef idx="1">
            <a:schemeClr val="accent2"/>
          </a:effectRef>
          <a:fontRef idx="minor">
            <a:schemeClr val="lt1"/>
          </a:fontRef>
        </p:style>
        <p:txBody>
          <a:bodyPr wrap="none" lIns="0" rIns="0" rtlCol="0" anchor="ctr"/>
          <a:lstStyle/>
          <a:p>
            <a:pPr algn="ctr"/>
            <a:r>
              <a:rPr lang="en-GB" dirty="0">
                <a:solidFill>
                  <a:schemeClr val="bg1"/>
                </a:solidFill>
              </a:rPr>
              <a:t>1</a:t>
            </a:r>
            <a:endParaRPr lang="en-US" dirty="0">
              <a:solidFill>
                <a:schemeClr val="bg1"/>
              </a:solidFill>
            </a:endParaRPr>
          </a:p>
        </p:txBody>
      </p:sp>
      <p:sp>
        <p:nvSpPr>
          <p:cNvPr id="17" name="Oval 16"/>
          <p:cNvSpPr>
            <a:spLocks/>
          </p:cNvSpPr>
          <p:nvPr/>
        </p:nvSpPr>
        <p:spPr>
          <a:xfrm>
            <a:off x="8408439" y="2164653"/>
            <a:ext cx="287079" cy="292608"/>
          </a:xfrm>
          <a:prstGeom prst="ellipse">
            <a:avLst/>
          </a:prstGeom>
          <a:ln>
            <a:solidFill>
              <a:srgbClr val="FF8200"/>
            </a:solidFill>
          </a:ln>
        </p:spPr>
        <p:style>
          <a:lnRef idx="3">
            <a:schemeClr val="lt1"/>
          </a:lnRef>
          <a:fillRef idx="1">
            <a:schemeClr val="accent2"/>
          </a:fillRef>
          <a:effectRef idx="1">
            <a:schemeClr val="accent2"/>
          </a:effectRef>
          <a:fontRef idx="minor">
            <a:schemeClr val="lt1"/>
          </a:fontRef>
        </p:style>
        <p:txBody>
          <a:bodyPr wrap="none" lIns="0" rIns="0" rtlCol="0" anchor="ctr"/>
          <a:lstStyle/>
          <a:p>
            <a:pPr algn="ctr"/>
            <a:r>
              <a:rPr lang="en-GB" dirty="0">
                <a:solidFill>
                  <a:schemeClr val="bg1"/>
                </a:solidFill>
              </a:rPr>
              <a:t>2</a:t>
            </a:r>
            <a:endParaRPr lang="en-US" dirty="0">
              <a:solidFill>
                <a:schemeClr val="bg1"/>
              </a:solidFill>
            </a:endParaRPr>
          </a:p>
        </p:txBody>
      </p:sp>
      <p:sp>
        <p:nvSpPr>
          <p:cNvPr id="18" name="Oval 17"/>
          <p:cNvSpPr>
            <a:spLocks/>
          </p:cNvSpPr>
          <p:nvPr/>
        </p:nvSpPr>
        <p:spPr>
          <a:xfrm>
            <a:off x="6490227" y="3143301"/>
            <a:ext cx="287079" cy="292608"/>
          </a:xfrm>
          <a:prstGeom prst="ellipse">
            <a:avLst/>
          </a:prstGeom>
          <a:ln>
            <a:solidFill>
              <a:srgbClr val="FF8200"/>
            </a:solidFill>
          </a:ln>
        </p:spPr>
        <p:style>
          <a:lnRef idx="3">
            <a:schemeClr val="lt1"/>
          </a:lnRef>
          <a:fillRef idx="1">
            <a:schemeClr val="accent2"/>
          </a:fillRef>
          <a:effectRef idx="1">
            <a:schemeClr val="accent2"/>
          </a:effectRef>
          <a:fontRef idx="minor">
            <a:schemeClr val="lt1"/>
          </a:fontRef>
        </p:style>
        <p:txBody>
          <a:bodyPr wrap="none" lIns="0" rIns="0" rtlCol="0" anchor="ctr"/>
          <a:lstStyle/>
          <a:p>
            <a:pPr algn="ctr"/>
            <a:r>
              <a:rPr lang="en-GB" dirty="0">
                <a:solidFill>
                  <a:schemeClr val="bg1"/>
                </a:solidFill>
              </a:rPr>
              <a:t>3</a:t>
            </a:r>
            <a:endParaRPr lang="en-US" dirty="0">
              <a:solidFill>
                <a:schemeClr val="bg1"/>
              </a:solidFill>
            </a:endParaRPr>
          </a:p>
        </p:txBody>
      </p:sp>
      <p:sp>
        <p:nvSpPr>
          <p:cNvPr id="3" name="TextBox 2"/>
          <p:cNvSpPr txBox="1"/>
          <p:nvPr/>
        </p:nvSpPr>
        <p:spPr>
          <a:xfrm>
            <a:off x="5010560" y="5217346"/>
            <a:ext cx="3219957" cy="1015663"/>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GB" sz="300" b="1" dirty="0">
              <a:solidFill>
                <a:srgbClr val="FFFFFF"/>
              </a:solidFill>
            </a:endParaRPr>
          </a:p>
          <a:p>
            <a:pPr algn="ctr"/>
            <a:r>
              <a:rPr lang="en-GB" dirty="0">
                <a:solidFill>
                  <a:srgbClr val="FFFFFF"/>
                </a:solidFill>
              </a:rPr>
              <a:t>Live in Neuroscience, Biomedical Sciences and Life Sciences </a:t>
            </a:r>
            <a:r>
              <a:rPr lang="en-GB" b="1" dirty="0">
                <a:solidFill>
                  <a:srgbClr val="FFFFFF"/>
                </a:solidFill>
              </a:rPr>
              <a:t>end Sep 2017</a:t>
            </a:r>
          </a:p>
          <a:p>
            <a:pPr algn="ctr"/>
            <a:endParaRPr lang="en-US" sz="300" b="1" dirty="0">
              <a:solidFill>
                <a:srgbClr val="FFFFFF"/>
              </a:solidFill>
            </a:endParaRPr>
          </a:p>
        </p:txBody>
      </p:sp>
      <p:sp>
        <p:nvSpPr>
          <p:cNvPr id="6" name="Title 5"/>
          <p:cNvSpPr>
            <a:spLocks noGrp="1"/>
          </p:cNvSpPr>
          <p:nvPr>
            <p:ph type="title"/>
          </p:nvPr>
        </p:nvSpPr>
        <p:spPr>
          <a:xfrm>
            <a:off x="0" y="524873"/>
            <a:ext cx="8238319" cy="418645"/>
          </a:xfrm>
        </p:spPr>
        <p:txBody>
          <a:bodyPr/>
          <a:lstStyle/>
          <a:p>
            <a:r>
              <a:rPr lang="en-GB" dirty="0"/>
              <a:t>Topic Page </a:t>
            </a:r>
            <a:r>
              <a:rPr lang="en-GB" dirty="0" smtClean="0"/>
              <a:t>Solution: free layer added to </a:t>
            </a:r>
            <a:r>
              <a:rPr lang="en-GB" dirty="0" err="1" smtClean="0"/>
              <a:t>ScienceDirect</a:t>
            </a:r>
            <a:endParaRPr lang="en-US" dirty="0"/>
          </a:p>
        </p:txBody>
      </p:sp>
    </p:spTree>
    <p:extLst>
      <p:ext uri="{BB962C8B-B14F-4D97-AF65-F5344CB8AC3E}">
        <p14:creationId xmlns:p14="http://schemas.microsoft.com/office/powerpoint/2010/main" val="283192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64" y="1290952"/>
            <a:ext cx="7226750" cy="44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7803" y="1989573"/>
            <a:ext cx="1512779" cy="733529"/>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Quick Definition</a:t>
            </a:r>
            <a:endParaRPr lang="en-US" dirty="0"/>
          </a:p>
        </p:txBody>
      </p:sp>
      <p:sp>
        <p:nvSpPr>
          <p:cNvPr id="5" name="Title 4"/>
          <p:cNvSpPr>
            <a:spLocks noGrp="1"/>
          </p:cNvSpPr>
          <p:nvPr>
            <p:ph type="title"/>
          </p:nvPr>
        </p:nvSpPr>
        <p:spPr/>
        <p:txBody>
          <a:bodyPr/>
          <a:lstStyle/>
          <a:p>
            <a:r>
              <a:rPr lang="en-US" u="sng" dirty="0">
                <a:hlinkClick r:id="rId3"/>
              </a:rPr>
              <a:t>http://www.sciencedirect.com/topics/index</a:t>
            </a:r>
            <a:endParaRPr lang="en-US" dirty="0"/>
          </a:p>
        </p:txBody>
      </p:sp>
      <p:sp>
        <p:nvSpPr>
          <p:cNvPr id="8" name="Rectangle 7"/>
          <p:cNvSpPr/>
          <p:nvPr/>
        </p:nvSpPr>
        <p:spPr>
          <a:xfrm>
            <a:off x="5767754" y="1989573"/>
            <a:ext cx="1115206" cy="537585"/>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Related Terms</a:t>
            </a:r>
            <a:endParaRPr lang="en-US" dirty="0"/>
          </a:p>
        </p:txBody>
      </p:sp>
      <p:sp>
        <p:nvSpPr>
          <p:cNvPr id="9" name="Rectangle 8"/>
          <p:cNvSpPr/>
          <p:nvPr/>
        </p:nvSpPr>
        <p:spPr>
          <a:xfrm>
            <a:off x="2142982" y="2923325"/>
            <a:ext cx="1215851" cy="420540"/>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Source</a:t>
            </a:r>
            <a:endParaRPr lang="en-US" dirty="0">
              <a:solidFill>
                <a:schemeClr val="bg1"/>
              </a:solidFill>
            </a:endParaRPr>
          </a:p>
        </p:txBody>
      </p:sp>
      <p:sp>
        <p:nvSpPr>
          <p:cNvPr id="10" name="Rectangle 9"/>
          <p:cNvSpPr/>
          <p:nvPr/>
        </p:nvSpPr>
        <p:spPr>
          <a:xfrm>
            <a:off x="5888334" y="3408902"/>
            <a:ext cx="1392199" cy="610439"/>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6600"/>
                </a:solidFill>
              </a:rPr>
              <a:t>Related</a:t>
            </a:r>
          </a:p>
          <a:p>
            <a:pPr algn="ctr"/>
            <a:r>
              <a:rPr lang="en-US" dirty="0" smtClean="0">
                <a:solidFill>
                  <a:srgbClr val="FF6600"/>
                </a:solidFill>
              </a:rPr>
              <a:t>Information</a:t>
            </a:r>
            <a:endParaRPr lang="en-US" dirty="0">
              <a:solidFill>
                <a:srgbClr val="FF6600"/>
              </a:solidFill>
            </a:endParaRPr>
          </a:p>
        </p:txBody>
      </p:sp>
      <p:sp>
        <p:nvSpPr>
          <p:cNvPr id="11" name="Rectangle 10"/>
          <p:cNvSpPr/>
          <p:nvPr/>
        </p:nvSpPr>
        <p:spPr>
          <a:xfrm>
            <a:off x="386864" y="3425070"/>
            <a:ext cx="1512779" cy="594271"/>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6600"/>
                </a:solidFill>
              </a:rPr>
              <a:t>Detailed Information</a:t>
            </a:r>
            <a:endParaRPr lang="en-US" dirty="0">
              <a:solidFill>
                <a:srgbClr val="FF6600"/>
              </a:solidFill>
            </a:endParaRPr>
          </a:p>
        </p:txBody>
      </p:sp>
    </p:spTree>
    <p:extLst>
      <p:ext uri="{BB962C8B-B14F-4D97-AF65-F5344CB8AC3E}">
        <p14:creationId xmlns:p14="http://schemas.microsoft.com/office/powerpoint/2010/main" val="15546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503336"/>
            <a:ext cx="8238320" cy="4205325"/>
          </a:xfrm>
        </p:spPr>
        <p:txBody>
          <a:bodyPr>
            <a:noAutofit/>
          </a:bodyPr>
          <a:lstStyle/>
          <a:p>
            <a:pPr>
              <a:buFont typeface="Wingdings" charset="2"/>
              <a:buChar char="Ø"/>
            </a:pPr>
            <a:r>
              <a:rPr lang="en-GB" b="1" dirty="0"/>
              <a:t>24/7 multiple user desktop remote access via IP based access, saving the cost of purchasing multiple </a:t>
            </a:r>
            <a:r>
              <a:rPr lang="en-GB" b="1" dirty="0" smtClean="0"/>
              <a:t>copies</a:t>
            </a:r>
            <a:endParaRPr lang="en-GB" b="1" dirty="0"/>
          </a:p>
          <a:p>
            <a:pPr lvl="0">
              <a:buFont typeface="Wingdings" charset="2"/>
              <a:buChar char="Ø"/>
            </a:pPr>
            <a:r>
              <a:rPr lang="en-GB" b="1" dirty="0">
                <a:solidFill>
                  <a:srgbClr val="C00000"/>
                </a:solidFill>
              </a:rPr>
              <a:t>DRM Free. </a:t>
            </a:r>
            <a:endParaRPr lang="en-GB" b="1" dirty="0" smtClean="0">
              <a:solidFill>
                <a:srgbClr val="C00000"/>
              </a:solidFill>
            </a:endParaRPr>
          </a:p>
          <a:p>
            <a:pPr>
              <a:buFont typeface="Wingdings" charset="2"/>
              <a:buChar char="Ø"/>
            </a:pPr>
            <a:r>
              <a:rPr lang="en-US" b="1" dirty="0">
                <a:solidFill>
                  <a:srgbClr val="C00000"/>
                </a:solidFill>
              </a:rPr>
              <a:t>One–Time Purchase with no Annual Recurring Cost involved</a:t>
            </a:r>
            <a:r>
              <a:rPr lang="en-US" b="1" dirty="0" smtClean="0">
                <a:solidFill>
                  <a:srgbClr val="C00000"/>
                </a:solidFill>
              </a:rPr>
              <a:t>.</a:t>
            </a:r>
            <a:endParaRPr lang="en-GB" b="1" dirty="0">
              <a:solidFill>
                <a:srgbClr val="C00000"/>
              </a:solidFill>
            </a:endParaRPr>
          </a:p>
          <a:p>
            <a:pPr lvl="0">
              <a:buFont typeface="Wingdings" charset="2"/>
              <a:buChar char="Ø"/>
            </a:pPr>
            <a:r>
              <a:rPr lang="en-GB" b="1" dirty="0"/>
              <a:t>Access to the most current books online, ensuring the user’s access to the latest, peer reviewed content.</a:t>
            </a:r>
            <a:endParaRPr lang="en-US" b="1" dirty="0"/>
          </a:p>
          <a:p>
            <a:pPr lvl="0">
              <a:buFont typeface="Wingdings" charset="2"/>
              <a:buChar char="Ø"/>
            </a:pPr>
            <a:r>
              <a:rPr lang="en-GB" b="1" dirty="0"/>
              <a:t>Remote usage and a stable reliable platform mean researchers have access anytime, anywhere.</a:t>
            </a:r>
            <a:endParaRPr lang="en-US" b="1" dirty="0"/>
          </a:p>
          <a:p>
            <a:pPr lvl="0">
              <a:buFont typeface="Wingdings" charset="2"/>
              <a:buChar char="Ø"/>
            </a:pPr>
            <a:r>
              <a:rPr lang="en-GB" b="1" dirty="0"/>
              <a:t>Users can increase the scope of their research by browsing or searching the contents lists, indexes or full-text. Integrated searching allows users to search journal and book content simultaneously</a:t>
            </a:r>
            <a:endParaRPr lang="en-US" b="1" dirty="0"/>
          </a:p>
          <a:p>
            <a:pPr lvl="0">
              <a:buFont typeface="Wingdings" charset="2"/>
              <a:buChar char="Ø"/>
            </a:pPr>
            <a:r>
              <a:rPr lang="en-GB" b="1" dirty="0"/>
              <a:t>No more lost or damaged copies, saving shelf </a:t>
            </a:r>
            <a:r>
              <a:rPr lang="en-GB" b="1" dirty="0" smtClean="0"/>
              <a:t>space.</a:t>
            </a:r>
            <a:endParaRPr lang="en-GB" b="1" dirty="0"/>
          </a:p>
        </p:txBody>
      </p:sp>
      <p:sp>
        <p:nvSpPr>
          <p:cNvPr id="3" name="Title 2"/>
          <p:cNvSpPr>
            <a:spLocks noGrp="1"/>
          </p:cNvSpPr>
          <p:nvPr>
            <p:ph type="title"/>
          </p:nvPr>
        </p:nvSpPr>
        <p:spPr>
          <a:xfrm>
            <a:off x="333213" y="495881"/>
            <a:ext cx="8238319" cy="418645"/>
          </a:xfrm>
        </p:spPr>
        <p:txBody>
          <a:bodyPr/>
          <a:lstStyle/>
          <a:p>
            <a:pPr algn="ctr"/>
            <a:r>
              <a:rPr lang="en-US" sz="3200" b="1" dirty="0">
                <a:solidFill>
                  <a:schemeClr val="accent2"/>
                </a:solidFill>
              </a:rPr>
              <a:t>Elsevier E-Books: Key Features</a:t>
            </a:r>
            <a:endParaRPr lang="en-US" sz="3200" dirty="0">
              <a:solidFill>
                <a:schemeClr val="accent2"/>
              </a:solidFill>
            </a:endParaRPr>
          </a:p>
        </p:txBody>
      </p:sp>
    </p:spTree>
    <p:extLst>
      <p:ext uri="{BB962C8B-B14F-4D97-AF65-F5344CB8AC3E}">
        <p14:creationId xmlns:p14="http://schemas.microsoft.com/office/powerpoint/2010/main" val="201074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357772"/>
            <a:ext cx="7942283" cy="558800"/>
          </a:xfrm>
        </p:spPr>
        <p:txBody>
          <a:bodyPr>
            <a:normAutofit/>
          </a:bodyPr>
          <a:lstStyle/>
          <a:p>
            <a:r>
              <a:rPr lang="en-US" dirty="0" smtClean="0"/>
              <a:t>Innovation delivers impactful tools</a:t>
            </a:r>
            <a:endParaRPr lang="en-US" dirty="0"/>
          </a:p>
        </p:txBody>
      </p:sp>
      <p:sp>
        <p:nvSpPr>
          <p:cNvPr id="4" name="Slide Number Placeholder 3"/>
          <p:cNvSpPr>
            <a:spLocks noGrp="1"/>
          </p:cNvSpPr>
          <p:nvPr>
            <p:ph type="sldNum" sz="quarter" idx="4"/>
          </p:nvPr>
        </p:nvSpPr>
        <p:spPr/>
        <p:txBody>
          <a:bodyPr/>
          <a:lstStyle/>
          <a:p>
            <a:fld id="{C136B7D2-B98C-44FD-8D04-7EC62A564975}" type="slidenum">
              <a:rPr lang="en-US" smtClean="0"/>
              <a:pPr/>
              <a:t>13</a:t>
            </a:fld>
            <a:endParaRPr lang="en-US" dirty="0"/>
          </a:p>
        </p:txBody>
      </p:sp>
      <p:sp>
        <p:nvSpPr>
          <p:cNvPr id="10" name="Content Placeholder 3"/>
          <p:cNvSpPr>
            <a:spLocks noGrp="1"/>
          </p:cNvSpPr>
          <p:nvPr>
            <p:ph idx="1"/>
          </p:nvPr>
        </p:nvSpPr>
        <p:spPr>
          <a:xfrm>
            <a:off x="373251" y="1211004"/>
            <a:ext cx="6113430" cy="2194410"/>
          </a:xfrm>
        </p:spPr>
        <p:txBody>
          <a:bodyPr>
            <a:noAutofit/>
          </a:bodyPr>
          <a:lstStyle/>
          <a:p>
            <a:pPr marL="169863" lvl="0" indent="-169863"/>
            <a:r>
              <a:rPr lang="en-US" sz="1600" dirty="0" smtClean="0"/>
              <a:t>New functionality </a:t>
            </a:r>
            <a:r>
              <a:rPr lang="en-US" sz="1600" dirty="0"/>
              <a:t>to </a:t>
            </a:r>
            <a:r>
              <a:rPr lang="en-US" sz="1600" b="1" dirty="0"/>
              <a:t>download multiple chapters</a:t>
            </a:r>
            <a:r>
              <a:rPr lang="en-US" sz="1600" dirty="0"/>
              <a:t> or the whole book  at one time</a:t>
            </a:r>
          </a:p>
          <a:p>
            <a:pPr marL="169863" lvl="0" indent="-169863"/>
            <a:r>
              <a:rPr lang="en-US" sz="1600" b="1" dirty="0" smtClean="0"/>
              <a:t>Interactive </a:t>
            </a:r>
            <a:r>
              <a:rPr lang="en-US" sz="1600" b="1" dirty="0"/>
              <a:t>features and functionality </a:t>
            </a:r>
            <a:r>
              <a:rPr lang="en-US" sz="1600" dirty="0"/>
              <a:t>on the book chapter page – e.g. virtual microscope</a:t>
            </a:r>
          </a:p>
          <a:p>
            <a:pPr marL="169863" lvl="0" indent="-169863"/>
            <a:r>
              <a:rPr lang="en-US" sz="1600" dirty="0"/>
              <a:t>Improved integration between books and journals through </a:t>
            </a:r>
            <a:r>
              <a:rPr lang="en-US" sz="1600" b="1" dirty="0"/>
              <a:t>recommended content features on the </a:t>
            </a:r>
            <a:r>
              <a:rPr lang="en-US" sz="1600" b="1" dirty="0" smtClean="0"/>
              <a:t>platform</a:t>
            </a:r>
            <a:endParaRPr lang="en-US" sz="1600" dirty="0"/>
          </a:p>
          <a:p>
            <a:pPr marL="169863" lvl="0" indent="-169863"/>
            <a:r>
              <a:rPr lang="en-US" sz="1600" b="1" dirty="0" smtClean="0"/>
              <a:t>Integration </a:t>
            </a:r>
            <a:r>
              <a:rPr lang="en-US" sz="1600" b="1" dirty="0"/>
              <a:t>with </a:t>
            </a:r>
            <a:r>
              <a:rPr lang="en-US" sz="1600" b="1" dirty="0" err="1"/>
              <a:t>Mendeley</a:t>
            </a:r>
            <a:r>
              <a:rPr lang="en-US" sz="1600" b="1" dirty="0"/>
              <a:t> </a:t>
            </a:r>
            <a:r>
              <a:rPr lang="en-US" sz="1600" dirty="0"/>
              <a:t>enabling seamless export of all or selected chapter citations and </a:t>
            </a:r>
            <a:r>
              <a:rPr lang="en-US" sz="1600" dirty="0" smtClean="0"/>
              <a:t>PDFs</a:t>
            </a:r>
            <a:endParaRPr lang="en-US" sz="16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12" y="3709445"/>
            <a:ext cx="3613041" cy="2176008"/>
          </a:xfrm>
          <a:prstGeom prst="rect">
            <a:avLst/>
          </a:prstGeom>
          <a:ln>
            <a:solidFill>
              <a:schemeClr val="tx1">
                <a:lumMod val="20000"/>
                <a:lumOff val="80000"/>
              </a:schemeClr>
            </a:solidFill>
          </a:ln>
          <a:effectLst>
            <a:outerShdw blurRad="57150" dist="38100" dir="2700000" algn="tl" rotWithShape="0">
              <a:schemeClr val="bg1">
                <a:lumMod val="65000"/>
                <a:alpha val="43000"/>
              </a:scheme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93668" y="5933313"/>
            <a:ext cx="3505200" cy="276999"/>
          </a:xfrm>
          <a:prstGeom prst="rect">
            <a:avLst/>
          </a:prstGeom>
          <a:noFill/>
        </p:spPr>
        <p:txBody>
          <a:bodyPr wrap="square" rtlCol="0">
            <a:spAutoFit/>
          </a:bodyPr>
          <a:lstStyle/>
          <a:p>
            <a:r>
              <a:rPr lang="en-US" sz="1200" dirty="0">
                <a:solidFill>
                  <a:srgbClr val="FC6E21"/>
                </a:solidFill>
                <a:latin typeface="Arial"/>
                <a:cs typeface="Arial"/>
              </a:rPr>
              <a:t>One click sharing to </a:t>
            </a:r>
            <a:r>
              <a:rPr lang="en-US" sz="1200" dirty="0" err="1">
                <a:solidFill>
                  <a:srgbClr val="FC6E21"/>
                </a:solidFill>
                <a:latin typeface="Arial"/>
                <a:cs typeface="Arial"/>
              </a:rPr>
              <a:t>Mendeley</a:t>
            </a:r>
            <a:endParaRPr lang="en-US" sz="1200" dirty="0">
              <a:solidFill>
                <a:srgbClr val="FC6E21"/>
              </a:solidFill>
              <a:latin typeface="Arial"/>
              <a:cs typeface="Arial"/>
            </a:endParaRPr>
          </a:p>
        </p:txBody>
      </p:sp>
      <p:grpSp>
        <p:nvGrpSpPr>
          <p:cNvPr id="16" name="Group 15"/>
          <p:cNvGrpSpPr/>
          <p:nvPr/>
        </p:nvGrpSpPr>
        <p:grpSpPr>
          <a:xfrm>
            <a:off x="4245184" y="1631128"/>
            <a:ext cx="4714558" cy="4570689"/>
            <a:chOff x="4245184" y="1427920"/>
            <a:chExt cx="4714558" cy="4570689"/>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5184" y="3220002"/>
              <a:ext cx="4706792" cy="2442750"/>
            </a:xfrm>
            <a:prstGeom prst="rect">
              <a:avLst/>
            </a:prstGeom>
            <a:ln>
              <a:solidFill>
                <a:schemeClr val="tx1">
                  <a:lumMod val="20000"/>
                  <a:lumOff val="80000"/>
                </a:schemeClr>
              </a:solidFill>
            </a:ln>
            <a:effectLst>
              <a:outerShdw blurRad="57150" dist="38100" dir="2700000" algn="tl" rotWithShape="0">
                <a:schemeClr val="bg1">
                  <a:lumMod val="65000"/>
                  <a:alpha val="43000"/>
                </a:scheme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599" y="1427920"/>
              <a:ext cx="1326943" cy="1715875"/>
            </a:xfrm>
            <a:prstGeom prst="rect">
              <a:avLst/>
            </a:prstGeom>
          </p:spPr>
        </p:pic>
        <p:sp>
          <p:nvSpPr>
            <p:cNvPr id="14" name="Isosceles Triangle 13"/>
            <p:cNvSpPr/>
            <p:nvPr/>
          </p:nvSpPr>
          <p:spPr bwMode="auto">
            <a:xfrm>
              <a:off x="6635599" y="2809605"/>
              <a:ext cx="1326943" cy="361410"/>
            </a:xfrm>
            <a:prstGeom prst="triangle">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200" dirty="0">
                <a:latin typeface="Arial"/>
              </a:endParaRPr>
            </a:p>
          </p:txBody>
        </p:sp>
        <p:sp>
          <p:nvSpPr>
            <p:cNvPr id="15" name="TextBox 14"/>
            <p:cNvSpPr txBox="1"/>
            <p:nvPr/>
          </p:nvSpPr>
          <p:spPr>
            <a:xfrm>
              <a:off x="7207143" y="5721610"/>
              <a:ext cx="1752599" cy="276999"/>
            </a:xfrm>
            <a:prstGeom prst="rect">
              <a:avLst/>
            </a:prstGeom>
            <a:noFill/>
          </p:spPr>
          <p:txBody>
            <a:bodyPr wrap="square" rtlCol="0">
              <a:spAutoFit/>
            </a:bodyPr>
            <a:lstStyle/>
            <a:p>
              <a:pPr algn="r"/>
              <a:r>
                <a:rPr lang="en-US" sz="1200" dirty="0" smtClean="0">
                  <a:solidFill>
                    <a:srgbClr val="FC6E21"/>
                  </a:solidFill>
                  <a:latin typeface="Arial"/>
                  <a:cs typeface="Arial"/>
                </a:rPr>
                <a:t>Virtual Microscope</a:t>
              </a:r>
              <a:endParaRPr lang="en-US" sz="1200" dirty="0">
                <a:solidFill>
                  <a:srgbClr val="FC6E21"/>
                </a:solidFill>
                <a:latin typeface="Arial"/>
                <a:cs typeface="Arial"/>
              </a:endParaRPr>
            </a:p>
          </p:txBody>
        </p:sp>
      </p:grpSp>
    </p:spTree>
    <p:extLst>
      <p:ext uri="{BB962C8B-B14F-4D97-AF65-F5344CB8AC3E}">
        <p14:creationId xmlns:p14="http://schemas.microsoft.com/office/powerpoint/2010/main" val="3838073495"/>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0" y="617164"/>
            <a:ext cx="9143999" cy="902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endParaRPr lang="en-US" sz="2200" dirty="0" smtClean="0">
              <a:solidFill>
                <a:srgbClr val="007398"/>
              </a:solidFill>
              <a:latin typeface="Arial"/>
              <a:cs typeface="Arial"/>
            </a:endParaRPr>
          </a:p>
        </p:txBody>
      </p:sp>
      <p:sp>
        <p:nvSpPr>
          <p:cNvPr id="43" name="Title 6"/>
          <p:cNvSpPr>
            <a:spLocks noGrp="1"/>
          </p:cNvSpPr>
          <p:nvPr>
            <p:ph type="title"/>
          </p:nvPr>
        </p:nvSpPr>
        <p:spPr>
          <a:xfrm>
            <a:off x="332315" y="576954"/>
            <a:ext cx="8238319" cy="418645"/>
          </a:xfrm>
        </p:spPr>
        <p:txBody>
          <a:bodyPr anchor="t"/>
          <a:lstStyle/>
          <a:p>
            <a:pPr>
              <a:lnSpc>
                <a:spcPct val="110000"/>
              </a:lnSpc>
            </a:pPr>
            <a:r>
              <a:rPr lang="en-US" sz="2600" b="0" dirty="0" smtClean="0">
                <a:cs typeface="Arial"/>
              </a:rPr>
              <a:t>An advantageous </a:t>
            </a:r>
            <a:r>
              <a:rPr lang="en-US" sz="2600" b="0" dirty="0">
                <a:cs typeface="Arial"/>
              </a:rPr>
              <a:t>mix of </a:t>
            </a:r>
            <a:r>
              <a:rPr lang="en-US" sz="2600" b="0" dirty="0" smtClean="0">
                <a:cs typeface="Arial"/>
              </a:rPr>
              <a:t>content</a:t>
            </a:r>
            <a:endParaRPr lang="en-US" sz="2600" b="0" dirty="0"/>
          </a:p>
        </p:txBody>
      </p:sp>
      <p:sp>
        <p:nvSpPr>
          <p:cNvPr id="14" name="Slide Number Placeholder 13"/>
          <p:cNvSpPr>
            <a:spLocks noGrp="1"/>
          </p:cNvSpPr>
          <p:nvPr>
            <p:ph type="sldNum" sz="quarter" idx="4"/>
          </p:nvPr>
        </p:nvSpPr>
        <p:spPr>
          <a:xfrm>
            <a:off x="8596560" y="4213"/>
            <a:ext cx="457200" cy="327933"/>
          </a:xfrm>
        </p:spPr>
        <p:txBody>
          <a:bodyPr/>
          <a:lstStyle/>
          <a:p>
            <a:r>
              <a:rPr lang="en-US" dirty="0" smtClean="0"/>
              <a:t>|   </a:t>
            </a:r>
            <a:fld id="{95232550-A55F-F348-B153-BED272821C11}" type="slidenum">
              <a:rPr lang="en-US" smtClean="0"/>
              <a:pPr/>
              <a:t>14</a:t>
            </a:fld>
            <a:endParaRPr lang="en-US" dirty="0"/>
          </a:p>
        </p:txBody>
      </p:sp>
      <p:grpSp>
        <p:nvGrpSpPr>
          <p:cNvPr id="45" name="Group 44"/>
          <p:cNvGrpSpPr/>
          <p:nvPr/>
        </p:nvGrpSpPr>
        <p:grpSpPr>
          <a:xfrm>
            <a:off x="686773" y="1319262"/>
            <a:ext cx="7789735" cy="4960656"/>
            <a:chOff x="629624" y="1294770"/>
            <a:chExt cx="7789735" cy="4960656"/>
          </a:xfrm>
        </p:grpSpPr>
        <p:cxnSp>
          <p:nvCxnSpPr>
            <p:cNvPr id="46" name="Straight Connector 45"/>
            <p:cNvCxnSpPr/>
            <p:nvPr/>
          </p:nvCxnSpPr>
          <p:spPr>
            <a:xfrm>
              <a:off x="2342909" y="4141760"/>
              <a:ext cx="778066" cy="0"/>
            </a:xfrm>
            <a:prstGeom prst="line">
              <a:avLst/>
            </a:prstGeom>
            <a:ln w="3175" cmpd="sng">
              <a:solidFill>
                <a:srgbClr val="D84024"/>
              </a:solidFill>
              <a:prstDash val="dash"/>
              <a:round/>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3115150" y="1294770"/>
              <a:ext cx="2913698" cy="2913692"/>
              <a:chOff x="3115150" y="1294770"/>
              <a:chExt cx="2913698" cy="2913692"/>
            </a:xfrm>
          </p:grpSpPr>
          <p:sp>
            <p:nvSpPr>
              <p:cNvPr id="92" name="Oval 91"/>
              <p:cNvSpPr/>
              <p:nvPr/>
            </p:nvSpPr>
            <p:spPr>
              <a:xfrm>
                <a:off x="3115150" y="1294770"/>
                <a:ext cx="2913698" cy="2913692"/>
              </a:xfrm>
              <a:prstGeom prst="ellipse">
                <a:avLst/>
              </a:prstGeom>
              <a:solidFill>
                <a:srgbClr val="E3E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3" name="Oval 92"/>
              <p:cNvSpPr/>
              <p:nvPr/>
            </p:nvSpPr>
            <p:spPr>
              <a:xfrm>
                <a:off x="3367759" y="1547379"/>
                <a:ext cx="2408480" cy="2408474"/>
              </a:xfrm>
              <a:prstGeom prst="ellipse">
                <a:avLst/>
              </a:prstGeom>
              <a:solidFill>
                <a:srgbClr val="CDC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4" name="Oval 93"/>
              <p:cNvSpPr/>
              <p:nvPr/>
            </p:nvSpPr>
            <p:spPr>
              <a:xfrm>
                <a:off x="3605853" y="1785471"/>
                <a:ext cx="1932292" cy="1932290"/>
              </a:xfrm>
              <a:prstGeom prst="ellipse">
                <a:avLst/>
              </a:prstGeom>
              <a:solidFill>
                <a:srgbClr val="B7BA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5" name="Oval 94"/>
              <p:cNvSpPr/>
              <p:nvPr/>
            </p:nvSpPr>
            <p:spPr>
              <a:xfrm>
                <a:off x="3856483" y="2036100"/>
                <a:ext cx="1431032" cy="1431032"/>
              </a:xfrm>
              <a:prstGeom prst="ellipse">
                <a:avLst/>
              </a:prstGeom>
              <a:solidFill>
                <a:srgbClr val="6C706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50" dirty="0">
                  <a:latin typeface="Arial"/>
                  <a:cs typeface="Arial"/>
                </a:endParaRPr>
              </a:p>
            </p:txBody>
          </p:sp>
          <p:sp>
            <p:nvSpPr>
              <p:cNvPr id="96" name="Oval 95"/>
              <p:cNvSpPr/>
              <p:nvPr/>
            </p:nvSpPr>
            <p:spPr>
              <a:xfrm>
                <a:off x="4113853" y="2293471"/>
                <a:ext cx="916292" cy="916290"/>
              </a:xfrm>
              <a:prstGeom prst="ellipse">
                <a:avLst/>
              </a:prstGeom>
              <a:solidFill>
                <a:srgbClr val="464B4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50" dirty="0" smtClean="0">
                    <a:latin typeface="Arial"/>
                    <a:cs typeface="Arial"/>
                  </a:rPr>
                  <a:t>Subject Depth</a:t>
                </a:r>
                <a:endParaRPr lang="en-US" sz="950" dirty="0">
                  <a:latin typeface="Arial"/>
                  <a:cs typeface="Arial"/>
                </a:endParaRPr>
              </a:p>
            </p:txBody>
          </p:sp>
        </p:grpSp>
        <p:grpSp>
          <p:nvGrpSpPr>
            <p:cNvPr id="51" name="Group 50"/>
            <p:cNvGrpSpPr/>
            <p:nvPr/>
          </p:nvGrpSpPr>
          <p:grpSpPr>
            <a:xfrm>
              <a:off x="2342909" y="1842689"/>
              <a:ext cx="1120461" cy="227916"/>
              <a:chOff x="2342909" y="1842689"/>
              <a:chExt cx="1120461" cy="227916"/>
            </a:xfrm>
          </p:grpSpPr>
          <p:cxnSp>
            <p:nvCxnSpPr>
              <p:cNvPr id="90" name="Straight Connector 89"/>
              <p:cNvCxnSpPr/>
              <p:nvPr/>
            </p:nvCxnSpPr>
            <p:spPr>
              <a:xfrm>
                <a:off x="2342909" y="1842689"/>
                <a:ext cx="778066" cy="0"/>
              </a:xfrm>
              <a:prstGeom prst="line">
                <a:avLst/>
              </a:prstGeom>
              <a:ln w="3175" cmpd="sng">
                <a:solidFill>
                  <a:srgbClr val="F06D19"/>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115150" y="1845069"/>
                <a:ext cx="348220" cy="225536"/>
              </a:xfrm>
              <a:prstGeom prst="line">
                <a:avLst/>
              </a:prstGeom>
              <a:ln w="3175" cmpd="sng">
                <a:solidFill>
                  <a:srgbClr val="F06D19"/>
                </a:solidFill>
                <a:prstDash val="dash"/>
                <a:round/>
              </a:ln>
              <a:effectLst/>
            </p:spPr>
            <p:style>
              <a:lnRef idx="2">
                <a:schemeClr val="accent1"/>
              </a:lnRef>
              <a:fillRef idx="0">
                <a:schemeClr val="accent1"/>
              </a:fillRef>
              <a:effectRef idx="1">
                <a:schemeClr val="accent1"/>
              </a:effectRef>
              <a:fontRef idx="minor">
                <a:schemeClr val="tx1"/>
              </a:fontRef>
            </p:style>
          </p:cxnSp>
        </p:grpSp>
        <p:sp>
          <p:nvSpPr>
            <p:cNvPr id="52" name="Oval 51"/>
            <p:cNvSpPr/>
            <p:nvPr/>
          </p:nvSpPr>
          <p:spPr>
            <a:xfrm>
              <a:off x="3395200" y="2002435"/>
              <a:ext cx="79866" cy="79866"/>
            </a:xfrm>
            <a:prstGeom prst="ellipse">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cxnSp>
          <p:nvCxnSpPr>
            <p:cNvPr id="53" name="Straight Connector 52"/>
            <p:cNvCxnSpPr/>
            <p:nvPr/>
          </p:nvCxnSpPr>
          <p:spPr>
            <a:xfrm flipV="1">
              <a:off x="3115150" y="3479487"/>
              <a:ext cx="714448" cy="662273"/>
            </a:xfrm>
            <a:prstGeom prst="line">
              <a:avLst/>
            </a:prstGeom>
            <a:ln w="3175" cmpd="sng">
              <a:solidFill>
                <a:srgbClr val="D84024"/>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761428" y="3467791"/>
              <a:ext cx="79866" cy="79866"/>
            </a:xfrm>
            <a:prstGeom prst="ellipse">
              <a:avLst/>
            </a:prstGeom>
            <a:solidFill>
              <a:srgbClr val="D840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6" name="Rounded Rectangle 55"/>
            <p:cNvSpPr/>
            <p:nvPr/>
          </p:nvSpPr>
          <p:spPr>
            <a:xfrm>
              <a:off x="746286" y="3742025"/>
              <a:ext cx="1794408" cy="2085702"/>
            </a:xfrm>
            <a:prstGeom prst="roundRect">
              <a:avLst>
                <a:gd name="adj" fmla="val 7114"/>
              </a:avLst>
            </a:prstGeom>
            <a:solidFill>
              <a:schemeClr val="bg1"/>
            </a:solidFill>
            <a:ln w="9525" cmpd="sng">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pic>
          <p:nvPicPr>
            <p:cNvPr id="57" name="Picture 56" descr="icon-0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3657" y="3841256"/>
              <a:ext cx="679666" cy="679666"/>
            </a:xfrm>
            <a:prstGeom prst="rect">
              <a:avLst/>
            </a:prstGeom>
          </p:spPr>
        </p:pic>
        <p:sp>
          <p:nvSpPr>
            <p:cNvPr id="58" name="TextBox 57"/>
            <p:cNvSpPr txBox="1"/>
            <p:nvPr/>
          </p:nvSpPr>
          <p:spPr>
            <a:xfrm>
              <a:off x="812468" y="4560351"/>
              <a:ext cx="1662044" cy="969496"/>
            </a:xfrm>
            <a:prstGeom prst="rect">
              <a:avLst/>
            </a:prstGeom>
            <a:noFill/>
          </p:spPr>
          <p:txBody>
            <a:bodyPr wrap="square" rtlCol="0">
              <a:spAutoFit/>
            </a:bodyPr>
            <a:lstStyle/>
            <a:p>
              <a:pPr algn="ctr"/>
              <a:r>
                <a:rPr lang="en-US" sz="1200" b="1" dirty="0" smtClean="0">
                  <a:solidFill>
                    <a:srgbClr val="D74C23"/>
                  </a:solidFill>
                  <a:latin typeface="Arial"/>
                  <a:cs typeface="Arial"/>
                </a:rPr>
                <a:t>Reference </a:t>
              </a:r>
              <a:r>
                <a:rPr lang="en-US" sz="1200" b="1" dirty="0">
                  <a:solidFill>
                    <a:srgbClr val="D74C23"/>
                  </a:solidFill>
                  <a:latin typeface="Arial"/>
                  <a:cs typeface="Arial"/>
                </a:rPr>
                <a:t>Modules</a:t>
              </a:r>
            </a:p>
            <a:p>
              <a:pPr algn="ctr">
                <a:spcBef>
                  <a:spcPts val="600"/>
                </a:spcBef>
              </a:pPr>
              <a:r>
                <a:rPr lang="en-US" sz="1000" dirty="0">
                  <a:solidFill>
                    <a:srgbClr val="7F7E7E"/>
                  </a:solidFill>
                  <a:cs typeface="Arial"/>
                </a:rPr>
                <a:t>Hand-picked and </a:t>
              </a:r>
              <a:br>
                <a:rPr lang="en-US" sz="1000" dirty="0">
                  <a:solidFill>
                    <a:srgbClr val="7F7E7E"/>
                  </a:solidFill>
                  <a:cs typeface="Arial"/>
                </a:rPr>
              </a:br>
              <a:r>
                <a:rPr lang="en-US" sz="1000" dirty="0">
                  <a:solidFill>
                    <a:srgbClr val="7F7E7E"/>
                  </a:solidFill>
                  <a:cs typeface="Arial"/>
                </a:rPr>
                <a:t>regularly updated collections spark new lines of inquiry.</a:t>
              </a:r>
              <a:endParaRPr lang="en-US" sz="1200" dirty="0">
                <a:solidFill>
                  <a:srgbClr val="7F7E7E"/>
                </a:solidFill>
                <a:cs typeface="Arial"/>
              </a:endParaRPr>
            </a:p>
          </p:txBody>
        </p:sp>
        <p:cxnSp>
          <p:nvCxnSpPr>
            <p:cNvPr id="59" name="Straight Connector 58"/>
            <p:cNvCxnSpPr/>
            <p:nvPr/>
          </p:nvCxnSpPr>
          <p:spPr>
            <a:xfrm flipV="1">
              <a:off x="4571999" y="3013724"/>
              <a:ext cx="0" cy="1580960"/>
            </a:xfrm>
            <a:prstGeom prst="line">
              <a:avLst/>
            </a:prstGeom>
            <a:ln w="3175" cmpd="sng">
              <a:solidFill>
                <a:srgbClr val="FBAB12"/>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3395843" y="4495586"/>
              <a:ext cx="2352312" cy="1759840"/>
            </a:xfrm>
            <a:prstGeom prst="roundRect">
              <a:avLst>
                <a:gd name="adj" fmla="val 7114"/>
              </a:avLst>
            </a:prstGeom>
            <a:solidFill>
              <a:schemeClr val="bg1"/>
            </a:solidFill>
            <a:ln w="9525" cmpd="sng">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pic>
          <p:nvPicPr>
            <p:cNvPr id="70" name="Picture 69" descr="icon-05-05.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459" y="4597489"/>
              <a:ext cx="667080" cy="667080"/>
            </a:xfrm>
            <a:prstGeom prst="rect">
              <a:avLst/>
            </a:prstGeom>
          </p:spPr>
        </p:pic>
        <p:sp>
          <p:nvSpPr>
            <p:cNvPr id="71" name="TextBox 70"/>
            <p:cNvSpPr txBox="1"/>
            <p:nvPr/>
          </p:nvSpPr>
          <p:spPr>
            <a:xfrm>
              <a:off x="3236176" y="5279285"/>
              <a:ext cx="2671646" cy="815608"/>
            </a:xfrm>
            <a:prstGeom prst="rect">
              <a:avLst/>
            </a:prstGeom>
            <a:noFill/>
          </p:spPr>
          <p:txBody>
            <a:bodyPr wrap="square" rtlCol="0">
              <a:spAutoFit/>
            </a:bodyPr>
            <a:lstStyle/>
            <a:p>
              <a:pPr algn="ctr"/>
              <a:r>
                <a:rPr lang="en-US" sz="1200" b="1" dirty="0" smtClean="0">
                  <a:solidFill>
                    <a:schemeClr val="accent6"/>
                  </a:solidFill>
                  <a:latin typeface="Arial"/>
                  <a:cs typeface="Arial"/>
                </a:rPr>
                <a:t>Journals</a:t>
              </a:r>
              <a:endParaRPr lang="en-US" sz="1200" b="1" dirty="0">
                <a:solidFill>
                  <a:schemeClr val="accent6"/>
                </a:solidFill>
                <a:latin typeface="Arial"/>
                <a:cs typeface="Arial"/>
              </a:endParaRPr>
            </a:p>
            <a:p>
              <a:pPr algn="ctr">
                <a:spcBef>
                  <a:spcPts val="600"/>
                </a:spcBef>
              </a:pPr>
              <a:r>
                <a:rPr lang="en-US" sz="1000" dirty="0">
                  <a:solidFill>
                    <a:srgbClr val="7F7E7E"/>
                  </a:solidFill>
                  <a:cs typeface="Arial"/>
                </a:rPr>
                <a:t>Dynamic links on </a:t>
              </a:r>
              <a:r>
                <a:rPr lang="en-US" sz="1000" dirty="0" err="1">
                  <a:solidFill>
                    <a:srgbClr val="7F7E7E"/>
                  </a:solidFill>
                  <a:cs typeface="Arial"/>
                </a:rPr>
                <a:t>ScienceDirect</a:t>
              </a:r>
              <a:r>
                <a:rPr lang="en-US" sz="1000" dirty="0">
                  <a:solidFill>
                    <a:srgbClr val="7F7E7E"/>
                  </a:solidFill>
                  <a:cs typeface="Arial"/>
                </a:rPr>
                <a:t> </a:t>
              </a:r>
              <a:br>
                <a:rPr lang="en-US" sz="1000" dirty="0">
                  <a:solidFill>
                    <a:srgbClr val="7F7E7E"/>
                  </a:solidFill>
                  <a:cs typeface="Arial"/>
                </a:rPr>
              </a:br>
              <a:r>
                <a:rPr lang="en-US" sz="1000" dirty="0">
                  <a:solidFill>
                    <a:srgbClr val="7F7E7E"/>
                  </a:solidFill>
                  <a:cs typeface="Arial"/>
                </a:rPr>
                <a:t>deepen exploration into the</a:t>
              </a:r>
              <a:br>
                <a:rPr lang="en-US" sz="1000" dirty="0">
                  <a:solidFill>
                    <a:srgbClr val="7F7E7E"/>
                  </a:solidFill>
                  <a:cs typeface="Arial"/>
                </a:rPr>
              </a:br>
              <a:r>
                <a:rPr lang="en-US" sz="1000" dirty="0">
                  <a:solidFill>
                    <a:srgbClr val="7F7E7E"/>
                  </a:solidFill>
                  <a:cs typeface="Arial"/>
                </a:rPr>
                <a:t> latest research findings. </a:t>
              </a:r>
              <a:endParaRPr lang="en-US" sz="1200" dirty="0">
                <a:solidFill>
                  <a:srgbClr val="7F7E7E"/>
                </a:solidFill>
                <a:cs typeface="Arial"/>
              </a:endParaRPr>
            </a:p>
          </p:txBody>
        </p:sp>
        <p:sp>
          <p:nvSpPr>
            <p:cNvPr id="72" name="Oval 71"/>
            <p:cNvSpPr/>
            <p:nvPr/>
          </p:nvSpPr>
          <p:spPr>
            <a:xfrm>
              <a:off x="4529493" y="2961389"/>
              <a:ext cx="79866" cy="79866"/>
            </a:xfrm>
            <a:prstGeom prst="ellipse">
              <a:avLst/>
            </a:prstGeom>
            <a:solidFill>
              <a:srgbClr val="FBA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73" name="Group 72"/>
            <p:cNvGrpSpPr/>
            <p:nvPr/>
          </p:nvGrpSpPr>
          <p:grpSpPr>
            <a:xfrm flipH="1">
              <a:off x="5046783" y="1842643"/>
              <a:ext cx="1753190" cy="668446"/>
              <a:chOff x="2495309" y="2346584"/>
              <a:chExt cx="1753190" cy="668446"/>
            </a:xfrm>
          </p:grpSpPr>
          <p:cxnSp>
            <p:nvCxnSpPr>
              <p:cNvPr id="87" name="Straight Connector 86"/>
              <p:cNvCxnSpPr/>
              <p:nvPr/>
            </p:nvCxnSpPr>
            <p:spPr>
              <a:xfrm>
                <a:off x="2495309" y="2346584"/>
                <a:ext cx="778066" cy="0"/>
              </a:xfrm>
              <a:prstGeom prst="line">
                <a:avLst/>
              </a:prstGeom>
              <a:ln w="3175" cmpd="sng">
                <a:solidFill>
                  <a:srgbClr val="23B2ED"/>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266434" y="2346584"/>
                <a:ext cx="970369" cy="656750"/>
              </a:xfrm>
              <a:prstGeom prst="line">
                <a:avLst/>
              </a:prstGeom>
              <a:ln w="3175" cmpd="sng">
                <a:solidFill>
                  <a:srgbClr val="23B2ED"/>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4168633" y="2935164"/>
                <a:ext cx="79866" cy="79866"/>
              </a:xfrm>
              <a:prstGeom prst="ellipse">
                <a:avLst/>
              </a:prstGeom>
              <a:solidFill>
                <a:srgbClr val="23B2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74" name="Rounded Rectangle 73"/>
            <p:cNvSpPr/>
            <p:nvPr/>
          </p:nvSpPr>
          <p:spPr>
            <a:xfrm>
              <a:off x="6626323" y="1294770"/>
              <a:ext cx="1789189" cy="2152221"/>
            </a:xfrm>
            <a:prstGeom prst="roundRect">
              <a:avLst>
                <a:gd name="adj" fmla="val 7114"/>
              </a:avLst>
            </a:prstGeom>
            <a:solidFill>
              <a:schemeClr val="bg1"/>
            </a:solidFill>
            <a:ln w="9525" cmpd="sng">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pic>
          <p:nvPicPr>
            <p:cNvPr id="75" name="Picture 74" descr="icon-03.png"/>
            <p:cNvPicPr>
              <a:picLocks/>
            </p:cNvPicPr>
            <p:nvPr/>
          </p:nvPicPr>
          <p:blipFill>
            <a:blip r:embed="rId5" cstate="print">
              <a:extLst>
                <a:ext uri="{28A0092B-C50C-407E-A947-70E740481C1C}">
                  <a14:useLocalDpi xmlns:a14="http://schemas.microsoft.com/office/drawing/2010/main"/>
                </a:ext>
              </a:extLst>
            </a:blip>
            <a:stretch>
              <a:fillRect/>
            </a:stretch>
          </p:blipFill>
          <p:spPr>
            <a:xfrm>
              <a:off x="7182589" y="1427873"/>
              <a:ext cx="676656" cy="673858"/>
            </a:xfrm>
            <a:prstGeom prst="rect">
              <a:avLst/>
            </a:prstGeom>
          </p:spPr>
        </p:pic>
        <p:sp>
          <p:nvSpPr>
            <p:cNvPr id="76" name="TextBox 75"/>
            <p:cNvSpPr txBox="1"/>
            <p:nvPr/>
          </p:nvSpPr>
          <p:spPr>
            <a:xfrm>
              <a:off x="6622475" y="2110031"/>
              <a:ext cx="1796884" cy="969496"/>
            </a:xfrm>
            <a:prstGeom prst="rect">
              <a:avLst/>
            </a:prstGeom>
            <a:noFill/>
          </p:spPr>
          <p:txBody>
            <a:bodyPr wrap="square" rtlCol="0">
              <a:spAutoFit/>
            </a:bodyPr>
            <a:lstStyle/>
            <a:p>
              <a:pPr algn="ctr"/>
              <a:r>
                <a:rPr lang="en-US" sz="1200" b="1" dirty="0" smtClean="0">
                  <a:solidFill>
                    <a:srgbClr val="26A7D5"/>
                  </a:solidFill>
                  <a:latin typeface="Arial"/>
                  <a:cs typeface="Arial"/>
                </a:rPr>
                <a:t>eBooks/Monographs</a:t>
              </a:r>
              <a:endParaRPr lang="en-US" sz="1000" dirty="0" smtClean="0">
                <a:solidFill>
                  <a:srgbClr val="26A7D5"/>
                </a:solidFill>
                <a:latin typeface="Arial"/>
                <a:cs typeface="Arial"/>
              </a:endParaRPr>
            </a:p>
            <a:p>
              <a:pPr algn="ctr">
                <a:spcBef>
                  <a:spcPts val="600"/>
                </a:spcBef>
              </a:pPr>
              <a:r>
                <a:rPr lang="en-US" sz="1000" dirty="0">
                  <a:solidFill>
                    <a:srgbClr val="7F7E7E"/>
                  </a:solidFill>
                  <a:cs typeface="Arial"/>
                </a:rPr>
                <a:t>Sustained arguments</a:t>
              </a:r>
              <a:br>
                <a:rPr lang="en-US" sz="1000" dirty="0">
                  <a:solidFill>
                    <a:srgbClr val="7F7E7E"/>
                  </a:solidFill>
                  <a:cs typeface="Arial"/>
                </a:rPr>
              </a:br>
              <a:r>
                <a:rPr lang="en-US" sz="1000" dirty="0">
                  <a:solidFill>
                    <a:srgbClr val="7F7E7E"/>
                  </a:solidFill>
                  <a:cs typeface="Arial"/>
                </a:rPr>
                <a:t>help widen the sphere </a:t>
              </a:r>
              <a:br>
                <a:rPr lang="en-US" sz="1000" dirty="0">
                  <a:solidFill>
                    <a:srgbClr val="7F7E7E"/>
                  </a:solidFill>
                  <a:cs typeface="Arial"/>
                </a:rPr>
              </a:br>
              <a:r>
                <a:rPr lang="en-US" sz="1000" dirty="0">
                  <a:solidFill>
                    <a:srgbClr val="7F7E7E"/>
                  </a:solidFill>
                  <a:cs typeface="Arial"/>
                </a:rPr>
                <a:t>of investigation to forge </a:t>
              </a:r>
              <a:br>
                <a:rPr lang="en-US" sz="1000" dirty="0">
                  <a:solidFill>
                    <a:srgbClr val="7F7E7E"/>
                  </a:solidFill>
                  <a:cs typeface="Arial"/>
                </a:rPr>
              </a:br>
              <a:r>
                <a:rPr lang="en-US" sz="1000" dirty="0">
                  <a:solidFill>
                    <a:srgbClr val="7F7E7E"/>
                  </a:solidFill>
                  <a:cs typeface="Arial"/>
                </a:rPr>
                <a:t>new paths forward.</a:t>
              </a:r>
              <a:endParaRPr lang="en-US" sz="1200" dirty="0">
                <a:solidFill>
                  <a:srgbClr val="7F7E7E"/>
                </a:solidFill>
                <a:cs typeface="Arial"/>
              </a:endParaRPr>
            </a:p>
          </p:txBody>
        </p:sp>
        <p:grpSp>
          <p:nvGrpSpPr>
            <p:cNvPr id="77" name="Group 76"/>
            <p:cNvGrpSpPr/>
            <p:nvPr/>
          </p:nvGrpSpPr>
          <p:grpSpPr>
            <a:xfrm flipH="1">
              <a:off x="5163433" y="3281383"/>
              <a:ext cx="1688736" cy="862215"/>
              <a:chOff x="2495309" y="3783440"/>
              <a:chExt cx="1688736" cy="862215"/>
            </a:xfrm>
          </p:grpSpPr>
          <p:cxnSp>
            <p:nvCxnSpPr>
              <p:cNvPr id="84" name="Straight Connector 83"/>
              <p:cNvCxnSpPr/>
              <p:nvPr/>
            </p:nvCxnSpPr>
            <p:spPr>
              <a:xfrm>
                <a:off x="2495309" y="4645655"/>
                <a:ext cx="778066" cy="0"/>
              </a:xfrm>
              <a:prstGeom prst="line">
                <a:avLst/>
              </a:prstGeom>
              <a:ln w="3175" cmpd="sng">
                <a:solidFill>
                  <a:srgbClr val="0D648F"/>
                </a:solidFill>
                <a:prstDash val="dash"/>
                <a:roun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273375" y="3795136"/>
                <a:ext cx="898974" cy="848681"/>
              </a:xfrm>
              <a:prstGeom prst="line">
                <a:avLst/>
              </a:prstGeom>
              <a:ln w="3175" cmpd="sng">
                <a:solidFill>
                  <a:srgbClr val="0D648F"/>
                </a:solidFill>
                <a:prstDash val="dash"/>
                <a:round/>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4104179" y="3783440"/>
                <a:ext cx="79866" cy="79866"/>
              </a:xfrm>
              <a:prstGeom prst="ellipse">
                <a:avLst/>
              </a:prstGeom>
              <a:solidFill>
                <a:srgbClr val="0D64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78" name="Rounded Rectangle 77"/>
            <p:cNvSpPr/>
            <p:nvPr/>
          </p:nvSpPr>
          <p:spPr>
            <a:xfrm>
              <a:off x="6626323" y="3742025"/>
              <a:ext cx="1789189" cy="2085702"/>
            </a:xfrm>
            <a:prstGeom prst="roundRect">
              <a:avLst>
                <a:gd name="adj" fmla="val 7114"/>
              </a:avLst>
            </a:prstGeom>
            <a:solidFill>
              <a:schemeClr val="bg1"/>
            </a:solidFill>
            <a:ln w="9525" cmpd="sng">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pic>
          <p:nvPicPr>
            <p:cNvPr id="79" name="Picture 78" descr="icon-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83988" y="3873764"/>
              <a:ext cx="673858" cy="673858"/>
            </a:xfrm>
            <a:prstGeom prst="rect">
              <a:avLst/>
            </a:prstGeom>
          </p:spPr>
        </p:pic>
        <p:sp>
          <p:nvSpPr>
            <p:cNvPr id="80" name="TextBox 79"/>
            <p:cNvSpPr txBox="1"/>
            <p:nvPr/>
          </p:nvSpPr>
          <p:spPr>
            <a:xfrm>
              <a:off x="6692312" y="4560351"/>
              <a:ext cx="1657210" cy="1154162"/>
            </a:xfrm>
            <a:prstGeom prst="rect">
              <a:avLst/>
            </a:prstGeom>
            <a:noFill/>
          </p:spPr>
          <p:txBody>
            <a:bodyPr wrap="square" rtlCol="0">
              <a:spAutoFit/>
            </a:bodyPr>
            <a:lstStyle/>
            <a:p>
              <a:pPr algn="ctr"/>
              <a:r>
                <a:rPr lang="en-US" sz="1200" b="1" dirty="0" smtClean="0">
                  <a:solidFill>
                    <a:schemeClr val="accent4"/>
                  </a:solidFill>
                  <a:latin typeface="Arial"/>
                  <a:cs typeface="Arial"/>
                </a:rPr>
                <a:t>Book &amp; </a:t>
              </a:r>
              <a:br>
                <a:rPr lang="en-US" sz="1200" b="1" dirty="0" smtClean="0">
                  <a:solidFill>
                    <a:schemeClr val="accent4"/>
                  </a:solidFill>
                  <a:latin typeface="Arial"/>
                  <a:cs typeface="Arial"/>
                </a:rPr>
              </a:br>
              <a:r>
                <a:rPr lang="en-US" sz="1200" b="1" dirty="0" smtClean="0">
                  <a:solidFill>
                    <a:schemeClr val="accent4"/>
                  </a:solidFill>
                  <a:latin typeface="Arial"/>
                  <a:cs typeface="Arial"/>
                </a:rPr>
                <a:t>Handbook Series</a:t>
              </a:r>
              <a:endParaRPr lang="en-US" sz="1200" b="1" dirty="0">
                <a:solidFill>
                  <a:schemeClr val="accent4"/>
                </a:solidFill>
                <a:latin typeface="Arial"/>
                <a:cs typeface="Arial"/>
              </a:endParaRPr>
            </a:p>
            <a:p>
              <a:pPr algn="ctr">
                <a:spcBef>
                  <a:spcPts val="600"/>
                </a:spcBef>
              </a:pPr>
              <a:r>
                <a:rPr lang="en-US" sz="1000" dirty="0">
                  <a:solidFill>
                    <a:srgbClr val="7F7E7E"/>
                  </a:solidFill>
                  <a:cs typeface="Arial"/>
                </a:rPr>
                <a:t>A comprehensive</a:t>
              </a:r>
            </a:p>
            <a:p>
              <a:pPr algn="ctr"/>
              <a:r>
                <a:rPr lang="en-US" sz="1000" dirty="0">
                  <a:solidFill>
                    <a:srgbClr val="7F7E7E"/>
                  </a:solidFill>
                  <a:cs typeface="Arial"/>
                </a:rPr>
                <a:t>snapshot of the current state of research offers fresh perspective.</a:t>
              </a:r>
              <a:endParaRPr lang="en-US" sz="1200" dirty="0">
                <a:solidFill>
                  <a:srgbClr val="7F7E7E"/>
                </a:solidFill>
                <a:cs typeface="Arial"/>
              </a:endParaRPr>
            </a:p>
          </p:txBody>
        </p:sp>
        <p:sp>
          <p:nvSpPr>
            <p:cNvPr id="81" name="Rounded Rectangle 80"/>
            <p:cNvSpPr/>
            <p:nvPr/>
          </p:nvSpPr>
          <p:spPr>
            <a:xfrm>
              <a:off x="746286" y="1294770"/>
              <a:ext cx="1794408" cy="2152221"/>
            </a:xfrm>
            <a:prstGeom prst="roundRect">
              <a:avLst>
                <a:gd name="adj" fmla="val 7114"/>
              </a:avLst>
            </a:prstGeom>
            <a:solidFill>
              <a:schemeClr val="bg1"/>
            </a:solidFill>
            <a:ln w="9525" cmpd="sng">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pic>
          <p:nvPicPr>
            <p:cNvPr id="82" name="Picture 81" descr="icon-0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06561" y="1427873"/>
              <a:ext cx="673858" cy="673858"/>
            </a:xfrm>
            <a:prstGeom prst="rect">
              <a:avLst/>
            </a:prstGeom>
          </p:spPr>
        </p:pic>
        <p:sp>
          <p:nvSpPr>
            <p:cNvPr id="83" name="TextBox 82"/>
            <p:cNvSpPr txBox="1"/>
            <p:nvPr/>
          </p:nvSpPr>
          <p:spPr>
            <a:xfrm>
              <a:off x="629624" y="2110031"/>
              <a:ext cx="2027732" cy="1184940"/>
            </a:xfrm>
            <a:prstGeom prst="rect">
              <a:avLst/>
            </a:prstGeom>
            <a:noFill/>
          </p:spPr>
          <p:txBody>
            <a:bodyPr wrap="square" rtlCol="0">
              <a:spAutoFit/>
            </a:bodyPr>
            <a:lstStyle/>
            <a:p>
              <a:pPr algn="ctr"/>
              <a:r>
                <a:rPr lang="en-US" sz="1200" b="1" dirty="0">
                  <a:solidFill>
                    <a:schemeClr val="accent1"/>
                  </a:solidFill>
                  <a:latin typeface="Arial"/>
                  <a:cs typeface="Arial"/>
                </a:rPr>
                <a:t>Major </a:t>
              </a:r>
              <a:r>
                <a:rPr lang="en-US" sz="1200" b="1" dirty="0" smtClean="0">
                  <a:solidFill>
                    <a:schemeClr val="accent1"/>
                  </a:solidFill>
                  <a:latin typeface="Arial"/>
                  <a:cs typeface="Arial"/>
                </a:rPr>
                <a:t>Reference </a:t>
              </a:r>
              <a:br>
                <a:rPr lang="en-US" sz="1200" b="1" dirty="0" smtClean="0">
                  <a:solidFill>
                    <a:schemeClr val="accent1"/>
                  </a:solidFill>
                  <a:latin typeface="Arial"/>
                  <a:cs typeface="Arial"/>
                </a:rPr>
              </a:br>
              <a:r>
                <a:rPr lang="en-US" sz="1200" b="1" dirty="0" smtClean="0">
                  <a:solidFill>
                    <a:schemeClr val="accent1"/>
                  </a:solidFill>
                  <a:latin typeface="Arial"/>
                  <a:cs typeface="Arial"/>
                </a:rPr>
                <a:t>Works</a:t>
              </a:r>
              <a:endParaRPr lang="en-US" sz="1200" b="1" dirty="0">
                <a:solidFill>
                  <a:schemeClr val="accent1"/>
                </a:solidFill>
                <a:latin typeface="Arial"/>
                <a:cs typeface="Arial"/>
              </a:endParaRPr>
            </a:p>
            <a:p>
              <a:pPr algn="ctr">
                <a:lnSpc>
                  <a:spcPct val="150000"/>
                </a:lnSpc>
              </a:pPr>
              <a:r>
                <a:rPr lang="en-US" sz="1000" dirty="0">
                  <a:solidFill>
                    <a:srgbClr val="7F7E7E"/>
                  </a:solidFill>
                  <a:cs typeface="Arial"/>
                </a:rPr>
                <a:t>A wide-angle view </a:t>
              </a:r>
            </a:p>
            <a:p>
              <a:pPr algn="ctr"/>
              <a:r>
                <a:rPr lang="en-US" sz="1000" dirty="0">
                  <a:solidFill>
                    <a:srgbClr val="7F7E7E"/>
                  </a:solidFill>
                  <a:cs typeface="Arial"/>
                </a:rPr>
                <a:t>of the existing body of knowledge creates a </a:t>
              </a:r>
            </a:p>
            <a:p>
              <a:pPr algn="ctr"/>
              <a:r>
                <a:rPr lang="en-US" sz="1000" dirty="0">
                  <a:solidFill>
                    <a:srgbClr val="7F7E7E"/>
                  </a:solidFill>
                  <a:cs typeface="Arial"/>
                </a:rPr>
                <a:t>cross-disciplinary bridge</a:t>
              </a:r>
              <a:r>
                <a:rPr lang="en-US" sz="1200" dirty="0">
                  <a:solidFill>
                    <a:srgbClr val="7F7E7E"/>
                  </a:solidFill>
                  <a:cs typeface="Arial"/>
                </a:rPr>
                <a:t>.</a:t>
              </a:r>
            </a:p>
          </p:txBody>
        </p:sp>
      </p:grpSp>
    </p:spTree>
    <p:extLst>
      <p:ext uri="{BB962C8B-B14F-4D97-AF65-F5344CB8AC3E}">
        <p14:creationId xmlns:p14="http://schemas.microsoft.com/office/powerpoint/2010/main" val="10753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368780" y="4281902"/>
            <a:ext cx="2311400" cy="44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aseline="0" dirty="0" smtClean="0">
                <a:solidFill>
                  <a:srgbClr val="FC6E21"/>
                </a:solidFill>
                <a:latin typeface="Arial"/>
                <a:cs typeface="Arial"/>
              </a:rPr>
              <a:t>Pick &amp; Choose</a:t>
            </a:r>
            <a:endParaRPr lang="en-US" sz="1600" baseline="0" dirty="0">
              <a:solidFill>
                <a:srgbClr val="FC6E21"/>
              </a:solidFill>
              <a:latin typeface="Arial"/>
              <a:cs typeface="Arial"/>
            </a:endParaRPr>
          </a:p>
        </p:txBody>
      </p:sp>
      <p:sp>
        <p:nvSpPr>
          <p:cNvPr id="7" name="TextBox 10"/>
          <p:cNvSpPr txBox="1">
            <a:spLocks noChangeArrowheads="1"/>
          </p:cNvSpPr>
          <p:nvPr/>
        </p:nvSpPr>
        <p:spPr bwMode="auto">
          <a:xfrm>
            <a:off x="4889398" y="4617113"/>
            <a:ext cx="3752309"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0" baseline="0" dirty="0" smtClean="0">
                <a:solidFill>
                  <a:srgbClr val="626567"/>
                </a:solidFill>
                <a:latin typeface="Arial"/>
                <a:cs typeface="Arial"/>
              </a:rPr>
              <a:t>Buy the books you need by </a:t>
            </a:r>
            <a:r>
              <a:rPr lang="en-GB" sz="1600" b="0" baseline="0" dirty="0" smtClean="0">
                <a:solidFill>
                  <a:srgbClr val="626567"/>
                </a:solidFill>
                <a:latin typeface="Arial"/>
                <a:cs typeface="Arial"/>
              </a:rPr>
              <a:t>recommending specific titles </a:t>
            </a:r>
            <a:r>
              <a:rPr lang="en-GB" sz="1600" b="0" baseline="0" dirty="0" smtClean="0">
                <a:solidFill>
                  <a:srgbClr val="626567"/>
                </a:solidFill>
                <a:latin typeface="Arial"/>
                <a:cs typeface="Arial"/>
              </a:rPr>
              <a:t>or a </a:t>
            </a:r>
            <a:r>
              <a:rPr lang="en-GB" sz="1600" b="0" baseline="0" dirty="0">
                <a:solidFill>
                  <a:srgbClr val="626567"/>
                </a:solidFill>
                <a:latin typeface="Arial"/>
                <a:cs typeface="Arial"/>
              </a:rPr>
              <a:t>specific title cluster </a:t>
            </a:r>
            <a:r>
              <a:rPr lang="en-GB" sz="1600" b="0" baseline="0" dirty="0" smtClean="0">
                <a:solidFill>
                  <a:srgbClr val="626567"/>
                </a:solidFill>
                <a:latin typeface="Arial"/>
                <a:cs typeface="Arial"/>
              </a:rPr>
              <a:t>( mostly when collection is complete or when introducing eBooks for first time)</a:t>
            </a:r>
            <a:endParaRPr lang="en-US" sz="1600" b="0" baseline="0" dirty="0">
              <a:solidFill>
                <a:srgbClr val="626567"/>
              </a:solidFill>
              <a:latin typeface="Arial"/>
              <a:cs typeface="Arial"/>
            </a:endParaRPr>
          </a:p>
        </p:txBody>
      </p:sp>
      <p:pic>
        <p:nvPicPr>
          <p:cNvPr id="8" name="Picture 7" descr="FingerPoi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746" y="4230894"/>
            <a:ext cx="1121764" cy="780504"/>
          </a:xfrm>
          <a:prstGeom prst="rect">
            <a:avLst/>
          </a:prstGeom>
        </p:spPr>
      </p:pic>
      <p:sp>
        <p:nvSpPr>
          <p:cNvPr id="18" name="TextBox 7"/>
          <p:cNvSpPr txBox="1">
            <a:spLocks noChangeArrowheads="1"/>
          </p:cNvSpPr>
          <p:nvPr/>
        </p:nvSpPr>
        <p:spPr bwMode="auto">
          <a:xfrm>
            <a:off x="2369163" y="1566842"/>
            <a:ext cx="2311400" cy="4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aseline="0" dirty="0" smtClean="0">
                <a:solidFill>
                  <a:srgbClr val="FC6E21"/>
                </a:solidFill>
                <a:latin typeface="Arial"/>
                <a:cs typeface="Arial"/>
              </a:rPr>
              <a:t>Subscription</a:t>
            </a:r>
            <a:endParaRPr lang="en-GB" sz="1600" baseline="0" dirty="0">
              <a:solidFill>
                <a:srgbClr val="FC6E21"/>
              </a:solidFill>
              <a:latin typeface="Arial"/>
              <a:cs typeface="Arial"/>
            </a:endParaRPr>
          </a:p>
        </p:txBody>
      </p:sp>
      <p:sp>
        <p:nvSpPr>
          <p:cNvPr id="19" name="TextBox 11"/>
          <p:cNvSpPr txBox="1">
            <a:spLocks noChangeArrowheads="1"/>
          </p:cNvSpPr>
          <p:nvPr/>
        </p:nvSpPr>
        <p:spPr bwMode="auto">
          <a:xfrm>
            <a:off x="4889399" y="1538410"/>
            <a:ext cx="3767655" cy="533479"/>
          </a:xfrm>
          <a:prstGeom prst="rect">
            <a:avLst/>
          </a:prstGeom>
          <a:noFill/>
          <a:ln>
            <a:noFill/>
          </a:ln>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0" baseline="0" dirty="0">
                <a:solidFill>
                  <a:srgbClr val="626567"/>
                </a:solidFill>
                <a:latin typeface="Arial"/>
                <a:cs typeface="Arial"/>
              </a:rPr>
              <a:t>Get access to the most recent content, year after </a:t>
            </a:r>
            <a:r>
              <a:rPr lang="en-GB" sz="1600" b="0" baseline="0" dirty="0" smtClean="0">
                <a:solidFill>
                  <a:srgbClr val="626567"/>
                </a:solidFill>
                <a:latin typeface="Arial"/>
                <a:cs typeface="Arial"/>
              </a:rPr>
              <a:t>year ( for Books series, Reference modules and Insights Library)</a:t>
            </a:r>
            <a:endParaRPr lang="en-GB" sz="1600" b="0" baseline="0" dirty="0">
              <a:solidFill>
                <a:srgbClr val="626567"/>
              </a:solidFill>
              <a:latin typeface="Arial"/>
              <a:cs typeface="Arial"/>
            </a:endParaRPr>
          </a:p>
        </p:txBody>
      </p:sp>
      <p:pic>
        <p:nvPicPr>
          <p:cNvPr id="20" name="Picture 19" descr="Calend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65" y="1388400"/>
            <a:ext cx="1197927" cy="833498"/>
          </a:xfrm>
          <a:prstGeom prst="rect">
            <a:avLst/>
          </a:prstGeom>
        </p:spPr>
      </p:pic>
      <p:cxnSp>
        <p:nvCxnSpPr>
          <p:cNvPr id="21" name="Straight Connector 20"/>
          <p:cNvCxnSpPr/>
          <p:nvPr/>
        </p:nvCxnSpPr>
        <p:spPr>
          <a:xfrm>
            <a:off x="589986" y="2188808"/>
            <a:ext cx="8180388" cy="0"/>
          </a:xfrm>
          <a:prstGeom prst="line">
            <a:avLst/>
          </a:prstGeom>
          <a:ln w="12700" cmpd="sng">
            <a:gradFill flip="none" rotWithShape="1">
              <a:gsLst>
                <a:gs pos="59000">
                  <a:schemeClr val="accent4">
                    <a:lumMod val="60000"/>
                    <a:lumOff val="4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TextBox 6"/>
          <p:cNvSpPr txBox="1">
            <a:spLocks noChangeArrowheads="1"/>
          </p:cNvSpPr>
          <p:nvPr/>
        </p:nvSpPr>
        <p:spPr bwMode="auto">
          <a:xfrm>
            <a:off x="2369163" y="2449677"/>
            <a:ext cx="2311400" cy="39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aseline="0" dirty="0">
                <a:solidFill>
                  <a:srgbClr val="FC6E21"/>
                </a:solidFill>
                <a:latin typeface="Arial"/>
                <a:cs typeface="Arial"/>
              </a:rPr>
              <a:t>Collections</a:t>
            </a:r>
            <a:endParaRPr lang="en-US" sz="1600" baseline="0" dirty="0">
              <a:solidFill>
                <a:srgbClr val="FC6E21"/>
              </a:solidFill>
              <a:latin typeface="Arial"/>
              <a:cs typeface="Arial"/>
            </a:endParaRPr>
          </a:p>
        </p:txBody>
      </p:sp>
      <p:sp>
        <p:nvSpPr>
          <p:cNvPr id="11" name="TextBox 10"/>
          <p:cNvSpPr txBox="1">
            <a:spLocks noChangeArrowheads="1"/>
          </p:cNvSpPr>
          <p:nvPr/>
        </p:nvSpPr>
        <p:spPr bwMode="auto">
          <a:xfrm>
            <a:off x="4889399" y="2379577"/>
            <a:ext cx="3752309"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0" baseline="0" dirty="0">
                <a:solidFill>
                  <a:srgbClr val="626567"/>
                </a:solidFill>
                <a:latin typeface="Arial"/>
                <a:cs typeface="Arial"/>
              </a:rPr>
              <a:t>Benefit from collection and </a:t>
            </a:r>
            <a:r>
              <a:rPr lang="en-GB" sz="1600" b="0" baseline="0" dirty="0" smtClean="0">
                <a:solidFill>
                  <a:srgbClr val="626567"/>
                </a:solidFill>
                <a:latin typeface="Arial"/>
                <a:cs typeface="Arial"/>
              </a:rPr>
              <a:t>volume </a:t>
            </a:r>
            <a:br>
              <a:rPr lang="en-GB" sz="1600" b="0" baseline="0" dirty="0" smtClean="0">
                <a:solidFill>
                  <a:srgbClr val="626567"/>
                </a:solidFill>
                <a:latin typeface="Arial"/>
                <a:cs typeface="Arial"/>
              </a:rPr>
            </a:br>
            <a:r>
              <a:rPr lang="en-GB" sz="1600" b="0" baseline="0" dirty="0" smtClean="0">
                <a:solidFill>
                  <a:srgbClr val="626567"/>
                </a:solidFill>
                <a:latin typeface="Arial"/>
                <a:cs typeface="Arial"/>
              </a:rPr>
              <a:t>discounts ( monographs and Handbooks)</a:t>
            </a:r>
            <a:endParaRPr lang="en-US" sz="1600" b="0" baseline="0" dirty="0">
              <a:solidFill>
                <a:srgbClr val="626567"/>
              </a:solidFill>
              <a:latin typeface="Arial"/>
              <a:cs typeface="Arial"/>
            </a:endParaRPr>
          </a:p>
        </p:txBody>
      </p:sp>
      <p:pic>
        <p:nvPicPr>
          <p:cNvPr id="12" name="Picture 11" descr="Book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969" y="2304228"/>
            <a:ext cx="983319" cy="684177"/>
          </a:xfrm>
          <a:prstGeom prst="rect">
            <a:avLst/>
          </a:prstGeom>
        </p:spPr>
      </p:pic>
      <p:cxnSp>
        <p:nvCxnSpPr>
          <p:cNvPr id="22" name="Straight Connector 21"/>
          <p:cNvCxnSpPr/>
          <p:nvPr/>
        </p:nvCxnSpPr>
        <p:spPr>
          <a:xfrm>
            <a:off x="527778" y="2990906"/>
            <a:ext cx="8180388" cy="0"/>
          </a:xfrm>
          <a:prstGeom prst="line">
            <a:avLst/>
          </a:prstGeom>
          <a:ln w="12700" cmpd="sng">
            <a:gradFill flip="none" rotWithShape="1">
              <a:gsLst>
                <a:gs pos="59000">
                  <a:schemeClr val="accent4">
                    <a:lumMod val="60000"/>
                    <a:lumOff val="4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TextBox 7"/>
          <p:cNvSpPr txBox="1">
            <a:spLocks noChangeArrowheads="1"/>
          </p:cNvSpPr>
          <p:nvPr/>
        </p:nvSpPr>
        <p:spPr bwMode="auto">
          <a:xfrm>
            <a:off x="2369163" y="3185096"/>
            <a:ext cx="2523512" cy="4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aseline="0" dirty="0" smtClean="0">
                <a:solidFill>
                  <a:srgbClr val="FC6E21"/>
                </a:solidFill>
                <a:latin typeface="Arial"/>
                <a:cs typeface="Arial"/>
              </a:rPr>
              <a:t>Evidence-Based</a:t>
            </a:r>
            <a:endParaRPr lang="en-GB" sz="1600" baseline="0" dirty="0">
              <a:solidFill>
                <a:srgbClr val="FC6E21"/>
              </a:solidFill>
              <a:latin typeface="Arial"/>
              <a:cs typeface="Arial"/>
            </a:endParaRPr>
          </a:p>
          <a:p>
            <a:pPr eaLnBrk="1" hangingPunct="1"/>
            <a:r>
              <a:rPr lang="en-GB" sz="1600" baseline="0" dirty="0">
                <a:solidFill>
                  <a:srgbClr val="FC6E21"/>
                </a:solidFill>
                <a:latin typeface="Arial"/>
                <a:cs typeface="Arial"/>
              </a:rPr>
              <a:t>Selection</a:t>
            </a:r>
            <a:endParaRPr lang="en-US" sz="1600" baseline="0" dirty="0">
              <a:solidFill>
                <a:srgbClr val="FC6E21"/>
              </a:solidFill>
              <a:latin typeface="Arial"/>
              <a:cs typeface="Arial"/>
            </a:endParaRPr>
          </a:p>
        </p:txBody>
      </p:sp>
      <p:sp>
        <p:nvSpPr>
          <p:cNvPr id="15" name="TextBox 11"/>
          <p:cNvSpPr txBox="1">
            <a:spLocks noChangeArrowheads="1"/>
          </p:cNvSpPr>
          <p:nvPr/>
        </p:nvSpPr>
        <p:spPr bwMode="auto">
          <a:xfrm>
            <a:off x="4889399" y="3301473"/>
            <a:ext cx="3752309"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eaLnBrk="0" hangingPunct="0">
              <a:defRPr sz="1000" b="1" baseline="-25000">
                <a:solidFill>
                  <a:schemeClr val="tx1"/>
                </a:solidFill>
                <a:latin typeface="Arial" charset="0"/>
              </a:defRPr>
            </a:lvl1pPr>
            <a:lvl2pPr marL="742950" indent="-285750" eaLnBrk="0" hangingPunct="0">
              <a:defRPr sz="1000" b="1" baseline="-25000">
                <a:solidFill>
                  <a:schemeClr val="tx1"/>
                </a:solidFill>
                <a:latin typeface="Arial" charset="0"/>
              </a:defRPr>
            </a:lvl2pPr>
            <a:lvl3pPr marL="1143000" indent="-228600" eaLnBrk="0" hangingPunct="0">
              <a:defRPr sz="1000" b="1" baseline="-25000">
                <a:solidFill>
                  <a:schemeClr val="tx1"/>
                </a:solidFill>
                <a:latin typeface="Arial" charset="0"/>
              </a:defRPr>
            </a:lvl3pPr>
            <a:lvl4pPr marL="1600200" indent="-228600" eaLnBrk="0" hangingPunct="0">
              <a:defRPr sz="1000" b="1" baseline="-25000">
                <a:solidFill>
                  <a:schemeClr val="tx1"/>
                </a:solidFill>
                <a:latin typeface="Arial" charset="0"/>
              </a:defRPr>
            </a:lvl4pPr>
            <a:lvl5pPr marL="2057400" indent="-228600" eaLnBrk="0" hangingPunct="0">
              <a:defRPr sz="1000" b="1" baseline="-25000">
                <a:solidFill>
                  <a:schemeClr val="tx1"/>
                </a:solidFill>
                <a:latin typeface="Arial" charset="0"/>
              </a:defRPr>
            </a:lvl5pPr>
            <a:lvl6pPr marL="2514600" indent="-228600" eaLnBrk="0" fontAlgn="base" hangingPunct="0">
              <a:spcBef>
                <a:spcPct val="0"/>
              </a:spcBef>
              <a:spcAft>
                <a:spcPct val="0"/>
              </a:spcAft>
              <a:defRPr sz="1000" b="1" baseline="-25000">
                <a:solidFill>
                  <a:schemeClr val="tx1"/>
                </a:solidFill>
                <a:latin typeface="Arial" charset="0"/>
              </a:defRPr>
            </a:lvl6pPr>
            <a:lvl7pPr marL="2971800" indent="-228600" eaLnBrk="0" fontAlgn="base" hangingPunct="0">
              <a:spcBef>
                <a:spcPct val="0"/>
              </a:spcBef>
              <a:spcAft>
                <a:spcPct val="0"/>
              </a:spcAft>
              <a:defRPr sz="1000" b="1" baseline="-25000">
                <a:solidFill>
                  <a:schemeClr val="tx1"/>
                </a:solidFill>
                <a:latin typeface="Arial" charset="0"/>
              </a:defRPr>
            </a:lvl7pPr>
            <a:lvl8pPr marL="3429000" indent="-228600" eaLnBrk="0" fontAlgn="base" hangingPunct="0">
              <a:spcBef>
                <a:spcPct val="0"/>
              </a:spcBef>
              <a:spcAft>
                <a:spcPct val="0"/>
              </a:spcAft>
              <a:defRPr sz="1000" b="1" baseline="-25000">
                <a:solidFill>
                  <a:schemeClr val="tx1"/>
                </a:solidFill>
                <a:latin typeface="Arial" charset="0"/>
              </a:defRPr>
            </a:lvl8pPr>
            <a:lvl9pPr marL="3886200" indent="-228600" eaLnBrk="0" fontAlgn="base" hangingPunct="0">
              <a:spcBef>
                <a:spcPct val="0"/>
              </a:spcBef>
              <a:spcAft>
                <a:spcPct val="0"/>
              </a:spcAft>
              <a:defRPr sz="1000" b="1" baseline="-25000">
                <a:solidFill>
                  <a:schemeClr val="tx1"/>
                </a:solidFill>
                <a:latin typeface="Arial" charset="0"/>
              </a:defRPr>
            </a:lvl9pPr>
          </a:lstStyle>
          <a:p>
            <a:pPr eaLnBrk="1" hangingPunct="1"/>
            <a:r>
              <a:rPr lang="en-GB" sz="1600" b="0" baseline="0" dirty="0">
                <a:solidFill>
                  <a:srgbClr val="626567"/>
                </a:solidFill>
                <a:latin typeface="Arial"/>
                <a:cs typeface="Arial"/>
              </a:rPr>
              <a:t>Purchase content that has proven </a:t>
            </a:r>
            <a:r>
              <a:rPr lang="en-GB" sz="1600" b="0" baseline="0" dirty="0" smtClean="0">
                <a:solidFill>
                  <a:srgbClr val="626567"/>
                </a:solidFill>
                <a:latin typeface="Arial"/>
                <a:cs typeface="Arial"/>
              </a:rPr>
              <a:t>relevance, </a:t>
            </a:r>
            <a:r>
              <a:rPr lang="en-GB" sz="1600" b="0" baseline="0" dirty="0">
                <a:solidFill>
                  <a:srgbClr val="626567"/>
                </a:solidFill>
                <a:latin typeface="Arial"/>
                <a:cs typeface="Arial"/>
              </a:rPr>
              <a:t>based on </a:t>
            </a:r>
            <a:r>
              <a:rPr lang="en-GB" sz="1600" b="0" baseline="0" dirty="0" smtClean="0">
                <a:solidFill>
                  <a:srgbClr val="626567"/>
                </a:solidFill>
                <a:latin typeface="Arial"/>
                <a:cs typeface="Arial"/>
              </a:rPr>
              <a:t>usage (pick highly used books from collection at end of the year to keep perpetually)</a:t>
            </a:r>
            <a:endParaRPr lang="en-GB" sz="1600" b="0" baseline="0" dirty="0">
              <a:solidFill>
                <a:srgbClr val="626567"/>
              </a:solidFill>
              <a:latin typeface="Arial"/>
              <a:cs typeface="Arial"/>
            </a:endParaRPr>
          </a:p>
        </p:txBody>
      </p:sp>
      <p:pic>
        <p:nvPicPr>
          <p:cNvPr id="16" name="Picture 15" descr="EvidenceSearc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723" y="3089735"/>
            <a:ext cx="985811" cy="685911"/>
          </a:xfrm>
          <a:prstGeom prst="rect">
            <a:avLst/>
          </a:prstGeom>
        </p:spPr>
      </p:pic>
      <p:cxnSp>
        <p:nvCxnSpPr>
          <p:cNvPr id="23" name="Straight Connector 22"/>
          <p:cNvCxnSpPr/>
          <p:nvPr/>
        </p:nvCxnSpPr>
        <p:spPr>
          <a:xfrm>
            <a:off x="539546" y="4219553"/>
            <a:ext cx="8180388" cy="0"/>
          </a:xfrm>
          <a:prstGeom prst="line">
            <a:avLst/>
          </a:prstGeom>
          <a:ln w="12700" cmpd="sng">
            <a:gradFill flip="none" rotWithShape="1">
              <a:gsLst>
                <a:gs pos="59000">
                  <a:schemeClr val="accent4">
                    <a:lumMod val="60000"/>
                    <a:lumOff val="4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8172366" y="157407"/>
            <a:ext cx="547568" cy="513818"/>
            <a:chOff x="8167426" y="321733"/>
            <a:chExt cx="547568" cy="513818"/>
          </a:xfrm>
        </p:grpSpPr>
        <p:sp>
          <p:nvSpPr>
            <p:cNvPr id="25" name="Oval 24"/>
            <p:cNvSpPr/>
            <p:nvPr/>
          </p:nvSpPr>
          <p:spPr bwMode="auto">
            <a:xfrm>
              <a:off x="8167426" y="321733"/>
              <a:ext cx="513818" cy="513818"/>
            </a:xfrm>
            <a:prstGeom prst="ellipse">
              <a:avLst/>
            </a:prstGeom>
            <a:solidFill>
              <a:srgbClr val="BF3E1A"/>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latin typeface="Arial"/>
                <a:cs typeface="Arial"/>
              </a:endParaRPr>
            </a:p>
          </p:txBody>
        </p:sp>
        <p:pic>
          <p:nvPicPr>
            <p:cNvPr id="26" name="Picture 25" descr="book_co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366" y="338668"/>
              <a:ext cx="542628" cy="491066"/>
            </a:xfrm>
            <a:prstGeom prst="rect">
              <a:avLst/>
            </a:prstGeom>
          </p:spPr>
        </p:pic>
      </p:grpSp>
      <p:sp>
        <p:nvSpPr>
          <p:cNvPr id="28" name="Title 1"/>
          <p:cNvSpPr>
            <a:spLocks noGrp="1"/>
          </p:cNvSpPr>
          <p:nvPr>
            <p:ph type="title"/>
          </p:nvPr>
        </p:nvSpPr>
        <p:spPr>
          <a:xfrm>
            <a:off x="206248" y="409113"/>
            <a:ext cx="8060266" cy="558800"/>
          </a:xfrm>
        </p:spPr>
        <p:txBody>
          <a:bodyPr>
            <a:noAutofit/>
          </a:bodyPr>
          <a:lstStyle/>
          <a:p>
            <a:r>
              <a:rPr lang="en-US" dirty="0" smtClean="0">
                <a:solidFill>
                  <a:schemeClr val="accent5"/>
                </a:solidFill>
              </a:rPr>
              <a:t>Business models to meet content needs</a:t>
            </a:r>
            <a:endParaRPr lang="en-US" sz="2000" b="0" dirty="0">
              <a:solidFill>
                <a:schemeClr val="accent5"/>
              </a:solidFill>
              <a:effectLst/>
            </a:endParaRPr>
          </a:p>
        </p:txBody>
      </p:sp>
      <p:sp>
        <p:nvSpPr>
          <p:cNvPr id="33" name="TextBox 32"/>
          <p:cNvSpPr txBox="1"/>
          <p:nvPr/>
        </p:nvSpPr>
        <p:spPr>
          <a:xfrm>
            <a:off x="612966" y="5513838"/>
            <a:ext cx="7839289" cy="846386"/>
          </a:xfrm>
          <a:prstGeom prst="rect">
            <a:avLst/>
          </a:prstGeom>
          <a:noFill/>
          <a:ln w="9525" cap="flat" cmpd="sng">
            <a:solidFill>
              <a:schemeClr val="accent3"/>
            </a:solidFill>
            <a:prstDash val="sysDot"/>
            <a:round/>
          </a:ln>
          <a:effectLst/>
        </p:spPr>
        <p:txBody>
          <a:bodyPr wrap="square" rtlCol="0" anchor="ctr">
            <a:spAutoFit/>
          </a:bodyPr>
          <a:lstStyle>
            <a:defPPr>
              <a:defRPr lang="en-US"/>
            </a:defPPr>
            <a:lvl1pPr marL="39688" indent="12700" algn="ctr">
              <a:defRPr sz="1400" b="1">
                <a:solidFill>
                  <a:srgbClr val="FC6D07"/>
                </a:solidFill>
                <a:latin typeface="Roboto Condensed Bold Italic"/>
                <a:cs typeface="Roboto Condensed Bold Italic"/>
              </a:defRPr>
            </a:lvl1pPr>
          </a:lstStyle>
          <a:p>
            <a:r>
              <a:rPr lang="en-US" sz="1600" dirty="0">
                <a:latin typeface="Arial"/>
                <a:cs typeface="Arial"/>
              </a:rPr>
              <a:t>Content solutions to support diverse education </a:t>
            </a:r>
            <a:r>
              <a:rPr lang="en-US" sz="1600" dirty="0" smtClean="0">
                <a:latin typeface="Arial"/>
                <a:cs typeface="Arial"/>
              </a:rPr>
              <a:t>and research needs</a:t>
            </a:r>
            <a:endParaRPr lang="en-US" sz="1600" dirty="0" smtClean="0">
              <a:latin typeface="Arial"/>
              <a:cs typeface="Arial"/>
            </a:endParaRPr>
          </a:p>
          <a:p>
            <a:pPr>
              <a:spcBef>
                <a:spcPts val="600"/>
              </a:spcBef>
            </a:pPr>
            <a:r>
              <a:rPr lang="en-US" b="0" dirty="0">
                <a:latin typeface="Arial"/>
                <a:cs typeface="Arial"/>
              </a:rPr>
              <a:t>Educational reference content: textbooks, handbooks, eBooks and book </a:t>
            </a:r>
            <a:r>
              <a:rPr lang="en-US" b="0" dirty="0" smtClean="0">
                <a:latin typeface="Arial"/>
                <a:cs typeface="Arial"/>
              </a:rPr>
              <a:t>series</a:t>
            </a:r>
            <a:br>
              <a:rPr lang="en-US" b="0" dirty="0" smtClean="0">
                <a:latin typeface="Arial"/>
                <a:cs typeface="Arial"/>
              </a:rPr>
            </a:br>
            <a:r>
              <a:rPr lang="en-US" b="0" dirty="0" smtClean="0">
                <a:latin typeface="Arial"/>
                <a:cs typeface="Arial"/>
              </a:rPr>
              <a:t>Foundational </a:t>
            </a:r>
            <a:r>
              <a:rPr lang="en-US" b="0" dirty="0">
                <a:latin typeface="Arial"/>
                <a:cs typeface="Arial"/>
              </a:rPr>
              <a:t>content: Reference Modules, major reference works, encyclopedias</a:t>
            </a:r>
          </a:p>
        </p:txBody>
      </p:sp>
      <p:sp>
        <p:nvSpPr>
          <p:cNvPr id="35" name="Slide Number Placeholder 2"/>
          <p:cNvSpPr txBox="1">
            <a:spLocks/>
          </p:cNvSpPr>
          <p:nvPr/>
        </p:nvSpPr>
        <p:spPr>
          <a:xfrm>
            <a:off x="385233" y="6461289"/>
            <a:ext cx="457681" cy="274637"/>
          </a:xfrm>
          <a:prstGeom prst="rect">
            <a:avLst/>
          </a:prstGeom>
        </p:spPr>
        <p:txBody>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endParaRPr lang="en-US" dirty="0">
              <a:latin typeface="Arial"/>
              <a:cs typeface="Arial"/>
            </a:endParaRPr>
          </a:p>
        </p:txBody>
      </p:sp>
      <p:sp>
        <p:nvSpPr>
          <p:cNvPr id="36" name="Slide Number Placeholder 2"/>
          <p:cNvSpPr txBox="1">
            <a:spLocks/>
          </p:cNvSpPr>
          <p:nvPr/>
        </p:nvSpPr>
        <p:spPr>
          <a:xfrm>
            <a:off x="384126" y="6476988"/>
            <a:ext cx="457681" cy="274637"/>
          </a:xfrm>
          <a:prstGeom prst="rect">
            <a:avLst/>
          </a:prstGeom>
        </p:spPr>
        <p:txBody>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ctr"/>
            <a:fld id="{C136B7D2-B98C-44FD-8D04-7EC62A564975}" type="slidenum">
              <a:rPr lang="en-US" sz="1000" b="1" smtClean="0">
                <a:solidFill>
                  <a:srgbClr val="838487"/>
                </a:solidFill>
                <a:latin typeface="Arial"/>
                <a:cs typeface="Arial"/>
              </a:rPr>
              <a:pPr algn="ctr"/>
              <a:t>15</a:t>
            </a:fld>
            <a:endParaRPr lang="en-US" sz="1050" b="1" dirty="0">
              <a:solidFill>
                <a:srgbClr val="838487"/>
              </a:solidFill>
              <a:latin typeface="Arial"/>
              <a:cs typeface="Arial"/>
            </a:endParaRPr>
          </a:p>
        </p:txBody>
      </p:sp>
    </p:spTree>
    <p:extLst>
      <p:ext uri="{BB962C8B-B14F-4D97-AF65-F5344CB8AC3E}">
        <p14:creationId xmlns:p14="http://schemas.microsoft.com/office/powerpoint/2010/main" val="331558716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787" y="435935"/>
            <a:ext cx="4871814" cy="846602"/>
          </a:xfrm>
        </p:spPr>
        <p:txBody>
          <a:bodyPr/>
          <a:lstStyle/>
          <a:p>
            <a:r>
              <a:rPr lang="en-GB" dirty="0" smtClean="0">
                <a:latin typeface="Calibri" panose="020F0502020204030204" pitchFamily="34" charset="0"/>
                <a:cs typeface="Calibri" panose="020F0502020204030204" pitchFamily="34" charset="0"/>
              </a:rPr>
              <a:t>Questions</a:t>
            </a:r>
            <a:endParaRPr lang="en-GB" dirty="0">
              <a:latin typeface="Calibri" panose="020F0502020204030204" pitchFamily="34" charset="0"/>
              <a:cs typeface="Calibri" panose="020F0502020204030204" pitchFamily="34" charset="0"/>
            </a:endParaRPr>
          </a:p>
        </p:txBody>
      </p:sp>
      <p:sp>
        <p:nvSpPr>
          <p:cNvPr id="2" name="Text Placeholder 1"/>
          <p:cNvSpPr>
            <a:spLocks noGrp="1"/>
          </p:cNvSpPr>
          <p:nvPr>
            <p:ph type="body" sz="quarter" idx="14"/>
          </p:nvPr>
        </p:nvSpPr>
        <p:spPr>
          <a:xfrm>
            <a:off x="300038" y="925033"/>
            <a:ext cx="7484329" cy="1254641"/>
          </a:xfrm>
        </p:spPr>
        <p:txBody>
          <a:bodyPr>
            <a:normAutofit/>
          </a:bodyPr>
          <a:lstStyle/>
          <a:p>
            <a:r>
              <a:rPr lang="en-US" dirty="0" smtClean="0"/>
              <a:t>Contact :            Sangeeta Mehta</a:t>
            </a:r>
          </a:p>
          <a:p>
            <a:r>
              <a:rPr lang="en-US" dirty="0" smtClean="0"/>
              <a:t>Contact No :      +91 9643300929</a:t>
            </a:r>
          </a:p>
          <a:p>
            <a:r>
              <a:rPr lang="en-US" dirty="0" smtClean="0"/>
              <a:t>Contact email  : s.mehta@elsevier.com</a:t>
            </a:r>
            <a:endParaRPr lang="en-US" dirty="0"/>
          </a:p>
        </p:txBody>
      </p:sp>
    </p:spTree>
    <p:extLst>
      <p:ext uri="{BB962C8B-B14F-4D97-AF65-F5344CB8AC3E}">
        <p14:creationId xmlns:p14="http://schemas.microsoft.com/office/powerpoint/2010/main" val="358568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 am and what I do</a:t>
            </a:r>
            <a:endParaRPr lang="en-US" dirty="0"/>
          </a:p>
        </p:txBody>
      </p:sp>
      <p:sp>
        <p:nvSpPr>
          <p:cNvPr id="4" name="Content Placeholder 7"/>
          <p:cNvSpPr txBox="1">
            <a:spLocks/>
          </p:cNvSpPr>
          <p:nvPr/>
        </p:nvSpPr>
        <p:spPr>
          <a:xfrm>
            <a:off x="234979" y="1425845"/>
            <a:ext cx="8238318" cy="4008094"/>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53565A"/>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FF6600"/>
              </a:buClr>
              <a:buFont typeface="Wingdings" panose="05000000000000000000" pitchFamily="2" charset="2"/>
              <a:buChar char="§"/>
            </a:pPr>
            <a:r>
              <a:rPr lang="en-US" dirty="0" smtClean="0"/>
              <a:t>Manage Sales and Marketing for </a:t>
            </a:r>
            <a:r>
              <a:rPr lang="en-US" dirty="0" smtClean="0"/>
              <a:t>Science &amp; Technology </a:t>
            </a:r>
            <a:r>
              <a:rPr lang="en-US" dirty="0" smtClean="0"/>
              <a:t>Books business </a:t>
            </a:r>
            <a:r>
              <a:rPr lang="en-US" dirty="0" smtClean="0"/>
              <a:t>at Elsevier for </a:t>
            </a:r>
            <a:r>
              <a:rPr lang="en-US" dirty="0" smtClean="0"/>
              <a:t>South Asia</a:t>
            </a:r>
          </a:p>
          <a:p>
            <a:pPr>
              <a:buClr>
                <a:srgbClr val="FF6600"/>
              </a:buClr>
              <a:buFont typeface="Wingdings" panose="05000000000000000000" pitchFamily="2" charset="2"/>
              <a:buChar char="§"/>
            </a:pPr>
            <a:endParaRPr lang="en-US" dirty="0" smtClean="0"/>
          </a:p>
          <a:p>
            <a:pPr>
              <a:buClr>
                <a:srgbClr val="FF6600"/>
              </a:buClr>
              <a:buFont typeface="Wingdings" panose="05000000000000000000" pitchFamily="2" charset="2"/>
              <a:buChar char="§"/>
            </a:pPr>
            <a:r>
              <a:rPr lang="en-US" dirty="0" smtClean="0"/>
              <a:t>Microbiologist by education with specialization in Pathology.</a:t>
            </a:r>
          </a:p>
          <a:p>
            <a:pPr>
              <a:buClr>
                <a:srgbClr val="FF6600"/>
              </a:buClr>
              <a:buFont typeface="Wingdings" panose="05000000000000000000" pitchFamily="2" charset="2"/>
              <a:buChar char="§"/>
            </a:pPr>
            <a:endParaRPr lang="en-US" dirty="0" smtClean="0"/>
          </a:p>
          <a:p>
            <a:pPr>
              <a:buClr>
                <a:srgbClr val="FF6600"/>
              </a:buClr>
              <a:buFont typeface="Wingdings" panose="05000000000000000000" pitchFamily="2" charset="2"/>
              <a:buChar char="§"/>
            </a:pPr>
            <a:r>
              <a:rPr lang="en-US" dirty="0" smtClean="0"/>
              <a:t>Worked </a:t>
            </a:r>
            <a:r>
              <a:rPr lang="en-US" dirty="0" smtClean="0"/>
              <a:t>with various national and international Universities such as McGill University Montreal, University of Central Florida, Orlando, NIH, </a:t>
            </a:r>
            <a:r>
              <a:rPr lang="en-US" dirty="0" smtClean="0"/>
              <a:t>USA after finishing doctoral degree</a:t>
            </a:r>
          </a:p>
          <a:p>
            <a:pPr marL="0" indent="0">
              <a:buClr>
                <a:srgbClr val="FF6600"/>
              </a:buClr>
              <a:buNone/>
            </a:pPr>
            <a:endParaRPr lang="en-US" dirty="0" smtClean="0"/>
          </a:p>
          <a:p>
            <a:pPr>
              <a:buClr>
                <a:srgbClr val="FF6600"/>
              </a:buClr>
              <a:buFont typeface="Wingdings" panose="05000000000000000000" pitchFamily="2" charset="2"/>
              <a:buChar char="§"/>
            </a:pPr>
            <a:r>
              <a:rPr lang="en-US" dirty="0" smtClean="0"/>
              <a:t>7 peer review journal publications, 4 invited book chapters, 7 PCT published patents, 5 US patents and 4 Indian patents</a:t>
            </a:r>
            <a:endParaRPr lang="en-US" dirty="0"/>
          </a:p>
        </p:txBody>
      </p:sp>
    </p:spTree>
    <p:extLst>
      <p:ext uri="{BB962C8B-B14F-4D97-AF65-F5344CB8AC3E}">
        <p14:creationId xmlns:p14="http://schemas.microsoft.com/office/powerpoint/2010/main" val="4231028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5575300"/>
            <a:ext cx="9144000" cy="12827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5700" y="4199060"/>
            <a:ext cx="1147729" cy="409903"/>
          </a:xfrm>
          <a:prstGeom prst="rect">
            <a:avLst/>
          </a:prstGeom>
        </p:spPr>
      </p:pic>
      <p:sp>
        <p:nvSpPr>
          <p:cNvPr id="6" name="Rectangle 5"/>
          <p:cNvSpPr/>
          <p:nvPr/>
        </p:nvSpPr>
        <p:spPr>
          <a:xfrm>
            <a:off x="7018905" y="1600175"/>
            <a:ext cx="1600200" cy="1892325"/>
          </a:xfrm>
          <a:prstGeom prst="rect">
            <a:avLst/>
          </a:prstGeom>
          <a:gradFill flip="none" rotWithShape="1">
            <a:gsLst>
              <a:gs pos="0">
                <a:srgbClr val="78F4FF"/>
              </a:gs>
              <a:gs pos="100000">
                <a:srgbClr val="FFFFFF">
                  <a:alpha val="74902"/>
                </a:srgbClr>
              </a:gs>
            </a:gsLst>
            <a:lin ang="5400000" scaled="0"/>
            <a:tileRect/>
          </a:gradFill>
          <a:ln w="635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 name="Rectangle 6"/>
          <p:cNvSpPr/>
          <p:nvPr/>
        </p:nvSpPr>
        <p:spPr>
          <a:xfrm>
            <a:off x="5426203" y="1600174"/>
            <a:ext cx="1594987" cy="1885976"/>
          </a:xfrm>
          <a:prstGeom prst="rect">
            <a:avLst/>
          </a:prstGeom>
          <a:gradFill flip="none" rotWithShape="1">
            <a:gsLst>
              <a:gs pos="0">
                <a:schemeClr val="accent3">
                  <a:lumMod val="40000"/>
                  <a:lumOff val="60000"/>
                </a:schemeClr>
              </a:gs>
              <a:gs pos="100000">
                <a:srgbClr val="FFFFFF">
                  <a:alpha val="50196"/>
                </a:srgbClr>
              </a:gs>
            </a:gsLst>
            <a:lin ang="5400000" scaled="0"/>
            <a:tileRect/>
          </a:gradFill>
          <a:ln w="635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835170" y="1592106"/>
            <a:ext cx="1594310" cy="1894044"/>
          </a:xfrm>
          <a:prstGeom prst="rect">
            <a:avLst/>
          </a:prstGeom>
          <a:gradFill flip="none" rotWithShape="1">
            <a:gsLst>
              <a:gs pos="0">
                <a:srgbClr val="78F4FF"/>
              </a:gs>
              <a:gs pos="100000">
                <a:srgbClr val="FFFFFF">
                  <a:alpha val="74902"/>
                </a:srgbClr>
              </a:gs>
            </a:gsLst>
            <a:lin ang="5400000" scaled="0"/>
            <a:tileRect/>
          </a:gradFill>
          <a:ln w="635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 name="Rectangle 8"/>
          <p:cNvSpPr/>
          <p:nvPr/>
        </p:nvSpPr>
        <p:spPr>
          <a:xfrm>
            <a:off x="2237828" y="1600175"/>
            <a:ext cx="1599323" cy="1892325"/>
          </a:xfrm>
          <a:prstGeom prst="rect">
            <a:avLst/>
          </a:prstGeom>
          <a:gradFill flip="none" rotWithShape="1">
            <a:gsLst>
              <a:gs pos="0">
                <a:schemeClr val="accent3">
                  <a:lumMod val="40000"/>
                  <a:lumOff val="60000"/>
                </a:schemeClr>
              </a:gs>
              <a:gs pos="100000">
                <a:srgbClr val="FFFFFF">
                  <a:alpha val="50196"/>
                </a:srgbClr>
              </a:gs>
            </a:gsLst>
            <a:lin ang="5400000" scaled="0"/>
            <a:tileRect/>
          </a:gradFill>
          <a:ln w="635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639763" y="1553329"/>
            <a:ext cx="1593311" cy="1939171"/>
          </a:xfrm>
          <a:prstGeom prst="rect">
            <a:avLst/>
          </a:prstGeom>
          <a:gradFill flip="none" rotWithShape="1">
            <a:gsLst>
              <a:gs pos="0">
                <a:schemeClr val="tx2">
                  <a:lumMod val="40000"/>
                  <a:lumOff val="60000"/>
                </a:schemeClr>
              </a:gs>
              <a:gs pos="100000">
                <a:srgbClr val="FFFFFF">
                  <a:alpha val="74902"/>
                </a:srgbClr>
              </a:gs>
            </a:gsLst>
            <a:lin ang="5400000" scaled="0"/>
            <a:tileRect/>
          </a:gradFill>
          <a:ln w="6350"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p:txBody>
          <a:bodyPr/>
          <a:lstStyle/>
          <a:p>
            <a:r>
              <a:rPr lang="en-US" sz="1800" dirty="0"/>
              <a:t>Elsevier Provides Solutions for All Types of Researchers and Students</a:t>
            </a:r>
            <a:br>
              <a:rPr lang="en-US" sz="1800" dirty="0"/>
            </a:br>
            <a:endParaRPr lang="en-US" sz="1800" dirty="0"/>
          </a:p>
        </p:txBody>
      </p:sp>
      <p:sp>
        <p:nvSpPr>
          <p:cNvPr id="45" name="Rectangle 44"/>
          <p:cNvSpPr/>
          <p:nvPr/>
        </p:nvSpPr>
        <p:spPr>
          <a:xfrm>
            <a:off x="386884" y="2054824"/>
            <a:ext cx="8294687" cy="1442766"/>
          </a:xfrm>
          <a:prstGeom prst="rect">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15951" y="1646340"/>
            <a:ext cx="1631950" cy="415498"/>
          </a:xfrm>
          <a:prstGeom prst="rect">
            <a:avLst/>
          </a:prstGeom>
          <a:noFill/>
        </p:spPr>
        <p:txBody>
          <a:bodyPr wrap="square" rtlCol="0">
            <a:spAutoFit/>
          </a:bodyPr>
          <a:lstStyle>
            <a:defPPr>
              <a:defRPr lang="en-US"/>
            </a:defPPr>
            <a:lvl1pPr algn="ctr">
              <a:defRPr sz="1050">
                <a:latin typeface="Arial"/>
                <a:cs typeface="Arial"/>
              </a:defRPr>
            </a:lvl1pPr>
          </a:lstStyle>
          <a:p>
            <a:r>
              <a:rPr lang="en-US" dirty="0"/>
              <a:t>Elsevier eBooks, Online Journals, Databases</a:t>
            </a:r>
          </a:p>
        </p:txBody>
      </p:sp>
      <p:sp>
        <p:nvSpPr>
          <p:cNvPr id="31" name="TextBox 30"/>
          <p:cNvSpPr txBox="1"/>
          <p:nvPr/>
        </p:nvSpPr>
        <p:spPr>
          <a:xfrm>
            <a:off x="711906" y="2484619"/>
            <a:ext cx="1449023" cy="553998"/>
          </a:xfrm>
          <a:prstGeom prst="rect">
            <a:avLst/>
          </a:prstGeom>
          <a:noFill/>
          <a:ln>
            <a:noFill/>
            <a:prstDash val="dot"/>
          </a:ln>
        </p:spPr>
        <p:txBody>
          <a:bodyPr wrap="square" rtlCol="0">
            <a:spAutoFit/>
          </a:bodyPr>
          <a:lstStyle/>
          <a:p>
            <a:pPr marL="0" lvl="2" algn="ctr" defTabSz="938213" eaLnBrk="0" hangingPunct="0">
              <a:spcBef>
                <a:spcPct val="50000"/>
              </a:spcBef>
              <a:buClr>
                <a:srgbClr val="FF9900"/>
              </a:buClr>
              <a:buSzPct val="120000"/>
            </a:pPr>
            <a:r>
              <a:rPr lang="en-US" sz="1000" b="1" dirty="0">
                <a:solidFill>
                  <a:srgbClr val="53565A"/>
                </a:solidFill>
                <a:latin typeface="Arial"/>
                <a:cs typeface="Arial"/>
              </a:rPr>
              <a:t>Publishes over 2,500 online journals &amp; over 33,000 ebooks</a:t>
            </a:r>
          </a:p>
        </p:txBody>
      </p:sp>
      <p:sp>
        <p:nvSpPr>
          <p:cNvPr id="32" name="TextBox 31"/>
          <p:cNvSpPr txBox="1"/>
          <p:nvPr/>
        </p:nvSpPr>
        <p:spPr>
          <a:xfrm>
            <a:off x="3835401" y="2038797"/>
            <a:ext cx="1606550" cy="1477328"/>
          </a:xfrm>
          <a:prstGeom prst="rect">
            <a:avLst/>
          </a:prstGeom>
          <a:noFill/>
          <a:ln>
            <a:noFill/>
            <a:prstDash val="dot"/>
          </a:ln>
        </p:spPr>
        <p:txBody>
          <a:bodyPr wrap="square" rtlCol="0">
            <a:spAutoFit/>
          </a:bodyPr>
          <a:lstStyle/>
          <a:p>
            <a:r>
              <a:rPr lang="en-US" sz="1000" dirty="0">
                <a:solidFill>
                  <a:srgbClr val="53565A"/>
                </a:solidFill>
                <a:latin typeface="Arial"/>
                <a:cs typeface="Arial"/>
              </a:rPr>
              <a:t>Helps corporate researchers, R+D professionals, and engineers improve how they interact with, share, and apply information to solve problems using our digital workflow tools, analytics, and data</a:t>
            </a:r>
            <a:endParaRPr lang="en-US" sz="1000" b="1" dirty="0">
              <a:solidFill>
                <a:srgbClr val="53565A"/>
              </a:solidFill>
              <a:latin typeface="Arial"/>
              <a:cs typeface="Arial"/>
            </a:endParaRPr>
          </a:p>
        </p:txBody>
      </p:sp>
      <p:sp>
        <p:nvSpPr>
          <p:cNvPr id="33" name="TextBox 32"/>
          <p:cNvSpPr txBox="1"/>
          <p:nvPr/>
        </p:nvSpPr>
        <p:spPr>
          <a:xfrm>
            <a:off x="2260600" y="2038797"/>
            <a:ext cx="1568450" cy="1323439"/>
          </a:xfrm>
          <a:prstGeom prst="rect">
            <a:avLst/>
          </a:prstGeom>
          <a:noFill/>
          <a:ln>
            <a:noFill/>
            <a:prstDash val="dot"/>
          </a:ln>
        </p:spPr>
        <p:txBody>
          <a:bodyPr wrap="square" rtlCol="0">
            <a:spAutoFit/>
          </a:bodyPr>
          <a:lstStyle/>
          <a:p>
            <a:pPr marL="0" lvl="2" defTabSz="938213" eaLnBrk="0" hangingPunct="0">
              <a:spcBef>
                <a:spcPct val="50000"/>
              </a:spcBef>
              <a:buClr>
                <a:srgbClr val="FF9900"/>
              </a:buClr>
              <a:buSzPct val="120000"/>
            </a:pPr>
            <a:r>
              <a:rPr lang="en-US" sz="1000" dirty="0">
                <a:solidFill>
                  <a:srgbClr val="53565A"/>
                </a:solidFill>
                <a:latin typeface="Arial"/>
                <a:cs typeface="Arial"/>
              </a:rPr>
              <a:t>Provides universities, governments, and research institutions with the resources and  insights to improve institutional research strategy, management, and performance.</a:t>
            </a:r>
          </a:p>
        </p:txBody>
      </p:sp>
      <p:sp>
        <p:nvSpPr>
          <p:cNvPr id="65" name="TextBox 64"/>
          <p:cNvSpPr txBox="1"/>
          <p:nvPr/>
        </p:nvSpPr>
        <p:spPr>
          <a:xfrm>
            <a:off x="5416550" y="2038797"/>
            <a:ext cx="1593850" cy="1323439"/>
          </a:xfrm>
          <a:prstGeom prst="rect">
            <a:avLst/>
          </a:prstGeom>
          <a:noFill/>
        </p:spPr>
        <p:txBody>
          <a:bodyPr wrap="square" rtlCol="0">
            <a:spAutoFit/>
          </a:bodyPr>
          <a:lstStyle/>
          <a:p>
            <a:r>
              <a:rPr lang="en-US" sz="1000" dirty="0">
                <a:solidFill>
                  <a:srgbClr val="53565A"/>
                </a:solidFill>
                <a:latin typeface="Arial"/>
                <a:cs typeface="Arial"/>
              </a:rPr>
              <a:t>Helps medical professionals apply trusted data and sophisticated tools to make better clinical decisions, deliver better care, and produce better healthcare outcomes.</a:t>
            </a:r>
          </a:p>
        </p:txBody>
      </p:sp>
      <p:sp>
        <p:nvSpPr>
          <p:cNvPr id="66" name="TextBox 65"/>
          <p:cNvSpPr txBox="1"/>
          <p:nvPr/>
        </p:nvSpPr>
        <p:spPr>
          <a:xfrm>
            <a:off x="7023101" y="2038797"/>
            <a:ext cx="1587500" cy="1169551"/>
          </a:xfrm>
          <a:prstGeom prst="rect">
            <a:avLst/>
          </a:prstGeom>
          <a:noFill/>
        </p:spPr>
        <p:txBody>
          <a:bodyPr wrap="square" rtlCol="0">
            <a:spAutoFit/>
          </a:bodyPr>
          <a:lstStyle/>
          <a:p>
            <a:r>
              <a:rPr lang="en-US" sz="1000" dirty="0">
                <a:solidFill>
                  <a:srgbClr val="53565A"/>
                </a:solidFill>
                <a:latin typeface="Arial"/>
                <a:cs typeface="Arial"/>
              </a:rPr>
              <a:t>Helps educate highly-skilled, effective healthcare professionals, using the most advanced pedagogical tools and reference works.</a:t>
            </a:r>
          </a:p>
        </p:txBody>
      </p:sp>
      <p:sp>
        <p:nvSpPr>
          <p:cNvPr id="14" name="TextBox 13"/>
          <p:cNvSpPr txBox="1"/>
          <p:nvPr/>
        </p:nvSpPr>
        <p:spPr>
          <a:xfrm rot="16200000">
            <a:off x="45635" y="4972364"/>
            <a:ext cx="913330" cy="230832"/>
          </a:xfrm>
          <a:prstGeom prst="rect">
            <a:avLst/>
          </a:prstGeom>
          <a:noFill/>
          <a:ln>
            <a:noFill/>
            <a:prstDash val="dot"/>
          </a:ln>
        </p:spPr>
        <p:txBody>
          <a:bodyPr wrap="square" rtlCol="0">
            <a:spAutoFit/>
          </a:bodyPr>
          <a:lstStyle/>
          <a:p>
            <a:pPr algn="ctr"/>
            <a:r>
              <a:rPr lang="en-US" sz="900" dirty="0">
                <a:latin typeface="Arial"/>
                <a:cs typeface="Arial"/>
              </a:rPr>
              <a:t>PLATFORMS</a:t>
            </a:r>
          </a:p>
        </p:txBody>
      </p:sp>
      <p:sp>
        <p:nvSpPr>
          <p:cNvPr id="5" name="Oval 4"/>
          <p:cNvSpPr/>
          <p:nvPr/>
        </p:nvSpPr>
        <p:spPr>
          <a:xfrm>
            <a:off x="741619" y="2255935"/>
            <a:ext cx="1428560" cy="965200"/>
          </a:xfrm>
          <a:prstGeom prst="ellipse">
            <a:avLst/>
          </a:prstGeom>
          <a:noFill/>
          <a:ln>
            <a:solidFill>
              <a:srgbClr val="53565A"/>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546100"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Over the last</a:t>
            </a:r>
          </a:p>
          <a:p>
            <a:r>
              <a:rPr lang="en-US" sz="1000" b="1" dirty="0">
                <a:solidFill>
                  <a:srgbClr val="53565A"/>
                </a:solidFill>
                <a:latin typeface="Arial"/>
                <a:cs typeface="Arial"/>
              </a:rPr>
              <a:t>50 years </a:t>
            </a:r>
            <a:r>
              <a:rPr lang="en-US" sz="1000" dirty="0">
                <a:solidFill>
                  <a:srgbClr val="53565A"/>
                </a:solidFill>
                <a:latin typeface="Arial"/>
                <a:cs typeface="Arial"/>
              </a:rPr>
              <a:t>the majority of Noble Laureates have published with Elsevier</a:t>
            </a:r>
          </a:p>
        </p:txBody>
      </p:sp>
      <p:sp>
        <p:nvSpPr>
          <p:cNvPr id="11" name="Rectangle 10"/>
          <p:cNvSpPr/>
          <p:nvPr/>
        </p:nvSpPr>
        <p:spPr>
          <a:xfrm>
            <a:off x="4069462"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Published over </a:t>
            </a:r>
          </a:p>
          <a:p>
            <a:r>
              <a:rPr lang="en-US" sz="1000" b="1" dirty="0">
                <a:solidFill>
                  <a:srgbClr val="53565A"/>
                </a:solidFill>
                <a:latin typeface="Arial"/>
                <a:cs typeface="Arial"/>
              </a:rPr>
              <a:t>360,000</a:t>
            </a:r>
            <a:r>
              <a:rPr lang="en-US" sz="1000" dirty="0">
                <a:solidFill>
                  <a:srgbClr val="53565A"/>
                </a:solidFill>
              </a:rPr>
              <a:t> </a:t>
            </a:r>
            <a:r>
              <a:rPr lang="en-US" sz="1000" b="1" dirty="0">
                <a:solidFill>
                  <a:srgbClr val="53565A"/>
                </a:solidFill>
                <a:latin typeface="Arial"/>
                <a:cs typeface="Arial"/>
              </a:rPr>
              <a:t>articles</a:t>
            </a:r>
          </a:p>
          <a:p>
            <a:r>
              <a:rPr lang="en-US" sz="1000" dirty="0">
                <a:solidFill>
                  <a:srgbClr val="53565A"/>
                </a:solidFill>
                <a:latin typeface="Arial"/>
                <a:cs typeface="Arial"/>
              </a:rPr>
              <a:t>in 2014</a:t>
            </a:r>
          </a:p>
        </p:txBody>
      </p:sp>
      <p:sp>
        <p:nvSpPr>
          <p:cNvPr id="12" name="Rectangle 11"/>
          <p:cNvSpPr/>
          <p:nvPr/>
        </p:nvSpPr>
        <p:spPr>
          <a:xfrm>
            <a:off x="1720554"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Founded over </a:t>
            </a:r>
          </a:p>
          <a:p>
            <a:r>
              <a:rPr lang="en-US" sz="1000" b="1" dirty="0">
                <a:solidFill>
                  <a:srgbClr val="53565A"/>
                </a:solidFill>
                <a:latin typeface="Arial"/>
                <a:cs typeface="Arial"/>
              </a:rPr>
              <a:t>130 years ago </a:t>
            </a:r>
            <a:endParaRPr lang="en-US" sz="1000" dirty="0">
              <a:solidFill>
                <a:srgbClr val="53565A"/>
              </a:solidFill>
              <a:latin typeface="Arial"/>
              <a:cs typeface="Arial"/>
            </a:endParaRPr>
          </a:p>
        </p:txBody>
      </p:sp>
      <p:sp>
        <p:nvSpPr>
          <p:cNvPr id="16" name="Rectangle 15"/>
          <p:cNvSpPr/>
          <p:nvPr/>
        </p:nvSpPr>
        <p:spPr>
          <a:xfrm>
            <a:off x="6418370"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Work with over </a:t>
            </a:r>
          </a:p>
          <a:p>
            <a:r>
              <a:rPr lang="en-US" sz="1000" b="1" dirty="0">
                <a:solidFill>
                  <a:srgbClr val="53565A"/>
                </a:solidFill>
                <a:latin typeface="Arial"/>
                <a:cs typeface="Arial"/>
              </a:rPr>
              <a:t>30 million   </a:t>
            </a:r>
          </a:p>
          <a:p>
            <a:r>
              <a:rPr lang="en-US" sz="1000" dirty="0">
                <a:solidFill>
                  <a:srgbClr val="53565A"/>
                </a:solidFill>
                <a:latin typeface="Arial"/>
                <a:cs typeface="Arial"/>
              </a:rPr>
              <a:t>Scientists, students, health  &amp; information professionals</a:t>
            </a:r>
          </a:p>
        </p:txBody>
      </p:sp>
      <p:sp>
        <p:nvSpPr>
          <p:cNvPr id="17" name="Rectangle 16"/>
          <p:cNvSpPr/>
          <p:nvPr/>
        </p:nvSpPr>
        <p:spPr>
          <a:xfrm>
            <a:off x="2895008"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Employ over </a:t>
            </a:r>
          </a:p>
          <a:p>
            <a:r>
              <a:rPr lang="en-US" sz="1000" b="1" dirty="0">
                <a:solidFill>
                  <a:srgbClr val="53565A"/>
                </a:solidFill>
                <a:latin typeface="Arial"/>
                <a:cs typeface="Arial"/>
              </a:rPr>
              <a:t>7,000 employees</a:t>
            </a:r>
          </a:p>
          <a:p>
            <a:r>
              <a:rPr lang="en-US" sz="1000">
                <a:solidFill>
                  <a:srgbClr val="53565A"/>
                </a:solidFill>
                <a:latin typeface="Arial"/>
                <a:cs typeface="Arial"/>
              </a:rPr>
              <a:t>in </a:t>
            </a:r>
            <a:r>
              <a:rPr lang="en-US" sz="1000" smtClean="0">
                <a:solidFill>
                  <a:srgbClr val="53565A"/>
                </a:solidFill>
                <a:latin typeface="Arial"/>
                <a:cs typeface="Arial"/>
              </a:rPr>
              <a:t>25 </a:t>
            </a:r>
            <a:r>
              <a:rPr lang="en-US" sz="1000" dirty="0">
                <a:solidFill>
                  <a:srgbClr val="53565A"/>
                </a:solidFill>
                <a:latin typeface="Arial"/>
                <a:cs typeface="Arial"/>
              </a:rPr>
              <a:t>countries  </a:t>
            </a:r>
          </a:p>
        </p:txBody>
      </p:sp>
      <p:sp>
        <p:nvSpPr>
          <p:cNvPr id="18" name="Rectangle 17"/>
          <p:cNvSpPr/>
          <p:nvPr/>
        </p:nvSpPr>
        <p:spPr>
          <a:xfrm>
            <a:off x="5243916" y="5583422"/>
            <a:ext cx="1115568" cy="1088136"/>
          </a:xfrm>
          <a:prstGeom prst="rect">
            <a:avLst/>
          </a:prstGeom>
          <a:noFill/>
          <a:ln>
            <a:noFill/>
          </a:ln>
        </p:spPr>
        <p:style>
          <a:lnRef idx="2">
            <a:schemeClr val="dk1"/>
          </a:lnRef>
          <a:fillRef idx="1">
            <a:schemeClr val="lt1"/>
          </a:fillRef>
          <a:effectRef idx="0">
            <a:schemeClr val="dk1"/>
          </a:effectRef>
          <a:fontRef idx="minor">
            <a:schemeClr val="dk1"/>
          </a:fontRef>
        </p:style>
        <p:txBody>
          <a:bodyPr tIns="91440" rtlCol="0" anchor="t"/>
          <a:lstStyle/>
          <a:p>
            <a:r>
              <a:rPr lang="en-US" sz="1000" dirty="0">
                <a:solidFill>
                  <a:srgbClr val="53565A"/>
                </a:solidFill>
                <a:latin typeface="Arial"/>
                <a:cs typeface="Arial"/>
              </a:rPr>
              <a:t>Received over </a:t>
            </a:r>
          </a:p>
          <a:p>
            <a:r>
              <a:rPr lang="en-US" sz="1000" b="1" dirty="0">
                <a:solidFill>
                  <a:srgbClr val="53565A"/>
                </a:solidFill>
                <a:latin typeface="Arial"/>
                <a:cs typeface="Arial"/>
              </a:rPr>
              <a:t>1.1 million submissions </a:t>
            </a:r>
            <a:r>
              <a:rPr lang="en-US" sz="1000" dirty="0">
                <a:solidFill>
                  <a:srgbClr val="53565A"/>
                </a:solidFill>
                <a:latin typeface="Arial"/>
                <a:cs typeface="Arial"/>
              </a:rPr>
              <a:t>in 2014</a:t>
            </a:r>
          </a:p>
        </p:txBody>
      </p:sp>
      <p:sp>
        <p:nvSpPr>
          <p:cNvPr id="60" name="Rectangle 59"/>
          <p:cNvSpPr/>
          <p:nvPr/>
        </p:nvSpPr>
        <p:spPr>
          <a:xfrm>
            <a:off x="7592822" y="5583422"/>
            <a:ext cx="1115568" cy="600164"/>
          </a:xfrm>
          <a:prstGeom prst="rect">
            <a:avLst/>
          </a:prstGeom>
          <a:noFill/>
        </p:spPr>
        <p:txBody>
          <a:bodyPr wrap="square" tIns="91440" anchor="t">
            <a:spAutoFit/>
          </a:bodyPr>
          <a:lstStyle/>
          <a:p>
            <a:pPr marL="0" lvl="1">
              <a:spcBef>
                <a:spcPct val="50000"/>
              </a:spcBef>
              <a:buClr>
                <a:srgbClr val="FF9900"/>
              </a:buClr>
              <a:buSzPct val="120000"/>
            </a:pPr>
            <a:r>
              <a:rPr lang="en-US" sz="1000" dirty="0">
                <a:solidFill>
                  <a:srgbClr val="53565A"/>
                </a:solidFill>
                <a:latin typeface="Arial" panose="020B0604020202020204" pitchFamily="34" charset="0"/>
                <a:cs typeface="Arial" panose="020B0604020202020204" pitchFamily="34" charset="0"/>
              </a:rPr>
              <a:t>Over  </a:t>
            </a:r>
            <a:r>
              <a:rPr lang="en-US" sz="1000" b="1" dirty="0">
                <a:solidFill>
                  <a:srgbClr val="53565A"/>
                </a:solidFill>
                <a:latin typeface="Arial" panose="020B0604020202020204" pitchFamily="34" charset="0"/>
                <a:cs typeface="Arial" panose="020B0604020202020204" pitchFamily="34" charset="0"/>
              </a:rPr>
              <a:t>55 million  </a:t>
            </a:r>
            <a:r>
              <a:rPr lang="en-US" sz="1000" dirty="0">
                <a:solidFill>
                  <a:srgbClr val="53565A"/>
                </a:solidFill>
                <a:latin typeface="Arial" panose="020B0604020202020204" pitchFamily="34" charset="0"/>
                <a:cs typeface="Arial" panose="020B0604020202020204" pitchFamily="34" charset="0"/>
              </a:rPr>
              <a:t>items indexed by Scopus</a:t>
            </a:r>
          </a:p>
        </p:txBody>
      </p:sp>
      <p:sp>
        <p:nvSpPr>
          <p:cNvPr id="29" name="TextBox 28"/>
          <p:cNvSpPr txBox="1"/>
          <p:nvPr/>
        </p:nvSpPr>
        <p:spPr>
          <a:xfrm>
            <a:off x="3841750" y="1638395"/>
            <a:ext cx="1574800" cy="415498"/>
          </a:xfrm>
          <a:prstGeom prst="rect">
            <a:avLst/>
          </a:prstGeom>
          <a:noFill/>
        </p:spPr>
        <p:txBody>
          <a:bodyPr wrap="square" rtlCol="0">
            <a:spAutoFit/>
          </a:bodyPr>
          <a:lstStyle/>
          <a:p>
            <a:pPr algn="ctr"/>
            <a:r>
              <a:rPr lang="en-US" sz="1050" dirty="0">
                <a:latin typeface="Arial"/>
                <a:cs typeface="Arial"/>
              </a:rPr>
              <a:t>Elsevier</a:t>
            </a:r>
          </a:p>
          <a:p>
            <a:pPr algn="ctr"/>
            <a:r>
              <a:rPr lang="en-US" sz="1050" dirty="0">
                <a:latin typeface="Arial"/>
                <a:cs typeface="Arial"/>
              </a:rPr>
              <a:t>R+D Solutions</a:t>
            </a:r>
          </a:p>
        </p:txBody>
      </p:sp>
      <p:sp>
        <p:nvSpPr>
          <p:cNvPr id="30" name="TextBox 29"/>
          <p:cNvSpPr txBox="1"/>
          <p:nvPr/>
        </p:nvSpPr>
        <p:spPr>
          <a:xfrm>
            <a:off x="5441951" y="1638720"/>
            <a:ext cx="1568449" cy="415498"/>
          </a:xfrm>
          <a:prstGeom prst="rect">
            <a:avLst/>
          </a:prstGeom>
          <a:noFill/>
        </p:spPr>
        <p:txBody>
          <a:bodyPr wrap="square" rtlCol="0">
            <a:spAutoFit/>
          </a:bodyPr>
          <a:lstStyle/>
          <a:p>
            <a:pPr algn="ctr"/>
            <a:r>
              <a:rPr lang="en-US" sz="1050" dirty="0">
                <a:latin typeface="Arial"/>
                <a:cs typeface="Arial"/>
              </a:rPr>
              <a:t>Elsevier</a:t>
            </a:r>
          </a:p>
          <a:p>
            <a:pPr algn="ctr"/>
            <a:r>
              <a:rPr lang="en-US" sz="1050" dirty="0">
                <a:latin typeface="Arial"/>
                <a:cs typeface="Arial"/>
              </a:rPr>
              <a:t>Clinical Solutions</a:t>
            </a:r>
          </a:p>
        </p:txBody>
      </p:sp>
      <p:sp>
        <p:nvSpPr>
          <p:cNvPr id="35" name="TextBox 34"/>
          <p:cNvSpPr txBox="1"/>
          <p:nvPr/>
        </p:nvSpPr>
        <p:spPr>
          <a:xfrm>
            <a:off x="7023100" y="1646129"/>
            <a:ext cx="1587500" cy="415498"/>
          </a:xfrm>
          <a:prstGeom prst="rect">
            <a:avLst/>
          </a:prstGeom>
          <a:noFill/>
        </p:spPr>
        <p:txBody>
          <a:bodyPr wrap="square" rtlCol="0">
            <a:spAutoFit/>
          </a:bodyPr>
          <a:lstStyle/>
          <a:p>
            <a:pPr algn="ctr"/>
            <a:r>
              <a:rPr lang="en-US" sz="1050" dirty="0">
                <a:latin typeface="Arial"/>
                <a:cs typeface="Arial"/>
              </a:rPr>
              <a:t>Elsevier</a:t>
            </a:r>
          </a:p>
          <a:p>
            <a:pPr algn="ctr"/>
            <a:r>
              <a:rPr lang="en-US" sz="1050" dirty="0">
                <a:latin typeface="Arial"/>
                <a:cs typeface="Arial"/>
              </a:rPr>
              <a:t>Education</a:t>
            </a:r>
          </a:p>
        </p:txBody>
      </p:sp>
      <p:sp>
        <p:nvSpPr>
          <p:cNvPr id="28" name="TextBox 27"/>
          <p:cNvSpPr txBox="1"/>
          <p:nvPr/>
        </p:nvSpPr>
        <p:spPr>
          <a:xfrm>
            <a:off x="2228850" y="1638720"/>
            <a:ext cx="1612901" cy="415498"/>
          </a:xfrm>
          <a:prstGeom prst="rect">
            <a:avLst/>
          </a:prstGeom>
          <a:noFill/>
        </p:spPr>
        <p:txBody>
          <a:bodyPr wrap="square" rtlCol="0">
            <a:spAutoFit/>
          </a:bodyPr>
          <a:lstStyle>
            <a:defPPr>
              <a:defRPr lang="en-US"/>
            </a:defPPr>
            <a:lvl1pPr algn="ctr">
              <a:defRPr sz="1050">
                <a:latin typeface="Arial"/>
                <a:cs typeface="Arial"/>
              </a:defRPr>
            </a:lvl1pPr>
          </a:lstStyle>
          <a:p>
            <a:r>
              <a:rPr lang="en-US" dirty="0"/>
              <a:t>Elsevier</a:t>
            </a:r>
          </a:p>
          <a:p>
            <a:r>
              <a:rPr lang="en-US" dirty="0"/>
              <a:t>Research Intelligence</a:t>
            </a:r>
          </a:p>
        </p:txBody>
      </p:sp>
      <p:grpSp>
        <p:nvGrpSpPr>
          <p:cNvPr id="24" name="Group 23"/>
          <p:cNvGrpSpPr/>
          <p:nvPr/>
        </p:nvGrpSpPr>
        <p:grpSpPr>
          <a:xfrm>
            <a:off x="2225412" y="1590573"/>
            <a:ext cx="4804038" cy="3167856"/>
            <a:chOff x="2225412" y="1590573"/>
            <a:chExt cx="4804038" cy="3063977"/>
          </a:xfrm>
        </p:grpSpPr>
        <p:cxnSp>
          <p:nvCxnSpPr>
            <p:cNvPr id="36" name="Straight Connector 35"/>
            <p:cNvCxnSpPr/>
            <p:nvPr/>
          </p:nvCxnSpPr>
          <p:spPr>
            <a:xfrm flipH="1">
              <a:off x="2225412" y="1590573"/>
              <a:ext cx="19050" cy="3048000"/>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29050" y="1606550"/>
              <a:ext cx="6350" cy="3048000"/>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422900" y="1606550"/>
              <a:ext cx="6350" cy="3048000"/>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023100" y="1606550"/>
              <a:ext cx="6350" cy="3048000"/>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71" name="Straight Connector 70"/>
          <p:cNvCxnSpPr/>
          <p:nvPr/>
        </p:nvCxnSpPr>
        <p:spPr>
          <a:xfrm>
            <a:off x="8616950" y="1606550"/>
            <a:ext cx="6350" cy="3048000"/>
          </a:xfrm>
          <a:prstGeom prst="line">
            <a:avLst/>
          </a:prstGeom>
          <a:ln>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16200000">
            <a:off x="-28371" y="2575046"/>
            <a:ext cx="1061345" cy="230832"/>
          </a:xfrm>
          <a:prstGeom prst="rect">
            <a:avLst/>
          </a:prstGeom>
          <a:noFill/>
          <a:ln>
            <a:noFill/>
            <a:prstDash val="dot"/>
          </a:ln>
        </p:spPr>
        <p:txBody>
          <a:bodyPr wrap="square" rtlCol="0">
            <a:spAutoFit/>
          </a:bodyPr>
          <a:lstStyle/>
          <a:p>
            <a:pPr algn="ctr"/>
            <a:r>
              <a:rPr lang="en-US" sz="900" dirty="0">
                <a:cs typeface="Arial"/>
              </a:rPr>
              <a:t>CAPABILITIES</a:t>
            </a:r>
          </a:p>
        </p:txBody>
      </p:sp>
      <p:cxnSp>
        <p:nvCxnSpPr>
          <p:cNvPr id="77" name="Straight Connector 76"/>
          <p:cNvCxnSpPr/>
          <p:nvPr/>
        </p:nvCxnSpPr>
        <p:spPr>
          <a:xfrm flipH="1">
            <a:off x="328613" y="4719320"/>
            <a:ext cx="8275637" cy="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p:nvCxnSpPr>
        <p:spPr>
          <a:xfrm>
            <a:off x="170180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291465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p:nvPr/>
        </p:nvCxnSpPr>
        <p:spPr>
          <a:xfrm>
            <a:off x="406400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4" name="Straight Connector 83"/>
          <p:cNvCxnSpPr/>
          <p:nvPr/>
        </p:nvCxnSpPr>
        <p:spPr>
          <a:xfrm>
            <a:off x="523240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5" name="Straight Connector 84"/>
          <p:cNvCxnSpPr/>
          <p:nvPr/>
        </p:nvCxnSpPr>
        <p:spPr>
          <a:xfrm>
            <a:off x="640080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cxnSp>
        <p:nvCxnSpPr>
          <p:cNvPr id="86" name="Straight Connector 85"/>
          <p:cNvCxnSpPr/>
          <p:nvPr/>
        </p:nvCxnSpPr>
        <p:spPr>
          <a:xfrm>
            <a:off x="7575550" y="5581650"/>
            <a:ext cx="0" cy="1130300"/>
          </a:xfrm>
          <a:prstGeom prst="line">
            <a:avLst/>
          </a:prstGeom>
          <a:noFill/>
          <a:ln>
            <a:solidFill>
              <a:schemeClr val="tx1">
                <a:lumMod val="75000"/>
                <a:lumOff val="25000"/>
              </a:schemeClr>
            </a:solidFill>
            <a:prstDash val="dot"/>
          </a:ln>
          <a:effectLst/>
        </p:spPr>
        <p:style>
          <a:lnRef idx="1">
            <a:schemeClr val="accent1"/>
          </a:lnRef>
          <a:fillRef idx="3">
            <a:schemeClr val="accent1"/>
          </a:fillRef>
          <a:effectRef idx="2">
            <a:schemeClr val="accent1"/>
          </a:effectRef>
          <a:fontRef idx="minor">
            <a:schemeClr val="lt1"/>
          </a:fontRef>
        </p:style>
      </p:cxnSp>
      <p:grpSp>
        <p:nvGrpSpPr>
          <p:cNvPr id="23" name="Group 22"/>
          <p:cNvGrpSpPr/>
          <p:nvPr/>
        </p:nvGrpSpPr>
        <p:grpSpPr>
          <a:xfrm>
            <a:off x="4129889" y="3529932"/>
            <a:ext cx="889276" cy="1104521"/>
            <a:chOff x="4057448" y="3487060"/>
            <a:chExt cx="984984" cy="1223394"/>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8541" y="3487060"/>
              <a:ext cx="961907" cy="298892"/>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b="19385"/>
            <a:stretch/>
          </p:blipFill>
          <p:spPr>
            <a:xfrm>
              <a:off x="4057448" y="3859276"/>
              <a:ext cx="984097" cy="241593"/>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10021" y="4166867"/>
              <a:ext cx="895830" cy="237212"/>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73443" y="4511962"/>
              <a:ext cx="968989" cy="198492"/>
            </a:xfrm>
            <a:prstGeom prst="rect">
              <a:avLst/>
            </a:prstGeom>
          </p:spPr>
        </p:pic>
      </p:grpSp>
      <p:sp>
        <p:nvSpPr>
          <p:cNvPr id="13" name="Rectangle 12"/>
          <p:cNvSpPr/>
          <p:nvPr/>
        </p:nvSpPr>
        <p:spPr>
          <a:xfrm>
            <a:off x="2227901" y="1257301"/>
            <a:ext cx="6908800" cy="355600"/>
          </a:xfrm>
          <a:prstGeom prst="rect">
            <a:avLst/>
          </a:prstGeom>
          <a:gradFill flip="none" rotWithShape="1">
            <a:gsLst>
              <a:gs pos="41000">
                <a:schemeClr val="accent2">
                  <a:lumMod val="60000"/>
                  <a:lumOff val="40000"/>
                </a:schemeClr>
              </a:gs>
              <a:gs pos="100000">
                <a:srgbClr val="FFFFFF"/>
              </a:gs>
            </a:gsLst>
            <a:lin ang="0" scaled="1"/>
            <a:tileRect/>
          </a:gra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052403" y="1325406"/>
            <a:ext cx="999849" cy="261610"/>
          </a:xfrm>
          <a:prstGeom prst="rect">
            <a:avLst/>
          </a:prstGeom>
          <a:noFill/>
          <a:effectLst>
            <a:outerShdw blurRad="44450" dist="12700" dir="2700000">
              <a:srgbClr val="000000">
                <a:alpha val="43000"/>
              </a:srgbClr>
            </a:outerShdw>
          </a:effectLst>
        </p:spPr>
        <p:txBody>
          <a:bodyPr wrap="none" rtlCol="0">
            <a:spAutoFit/>
          </a:bodyPr>
          <a:lstStyle/>
          <a:p>
            <a:pPr algn="ctr"/>
            <a:r>
              <a:rPr lang="en-US" sz="1100" dirty="0">
                <a:solidFill>
                  <a:schemeClr val="bg1"/>
                </a:solidFill>
                <a:latin typeface="Arial"/>
                <a:cs typeface="Arial"/>
              </a:rPr>
              <a:t>SOLUTIONS</a:t>
            </a:r>
          </a:p>
        </p:txBody>
      </p:sp>
      <p:sp>
        <p:nvSpPr>
          <p:cNvPr id="21" name="Rectangle 20"/>
          <p:cNvSpPr/>
          <p:nvPr/>
        </p:nvSpPr>
        <p:spPr>
          <a:xfrm>
            <a:off x="16991" y="1257299"/>
            <a:ext cx="2212574" cy="355601"/>
          </a:xfrm>
          <a:prstGeom prst="rect">
            <a:avLst/>
          </a:prstGeom>
          <a:gradFill flip="none" rotWithShape="1">
            <a:gsLst>
              <a:gs pos="32000">
                <a:schemeClr val="bg1">
                  <a:lumMod val="75000"/>
                </a:schemeClr>
              </a:gs>
              <a:gs pos="100000">
                <a:srgbClr val="FFFFFF"/>
              </a:gs>
            </a:gsLst>
            <a:lin ang="10800000" scaled="0"/>
            <a:tileRect/>
          </a:gra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1020419" y="1325406"/>
            <a:ext cx="863882" cy="261610"/>
          </a:xfrm>
          <a:prstGeom prst="rect">
            <a:avLst/>
          </a:prstGeom>
          <a:noFill/>
          <a:effectLst>
            <a:outerShdw blurRad="44450" dist="12700" dir="2700000">
              <a:srgbClr val="000000">
                <a:alpha val="43000"/>
              </a:srgbClr>
            </a:outerShdw>
          </a:effectLst>
        </p:spPr>
        <p:txBody>
          <a:bodyPr wrap="none" rtlCol="0">
            <a:spAutoFit/>
          </a:bodyPr>
          <a:lstStyle/>
          <a:p>
            <a:r>
              <a:rPr lang="en-US" sz="1100" dirty="0">
                <a:solidFill>
                  <a:schemeClr val="bg1"/>
                </a:solidFill>
                <a:latin typeface="Arial"/>
                <a:cs typeface="Arial"/>
              </a:rPr>
              <a:t>CONTENT</a:t>
            </a:r>
          </a:p>
        </p:txBody>
      </p:sp>
      <p:pic>
        <p:nvPicPr>
          <p:cNvPr id="25" name="Picture 24"/>
          <p:cNvPicPr>
            <a:picLocks noChangeAspect="1"/>
          </p:cNvPicPr>
          <p:nvPr/>
        </p:nvPicPr>
        <p:blipFill rotWithShape="1">
          <a:blip r:embed="rId8" cstate="print">
            <a:extLst>
              <a:ext uri="{28A0092B-C50C-407E-A947-70E740481C1C}">
                <a14:useLocalDpi xmlns:a14="http://schemas.microsoft.com/office/drawing/2010/main"/>
              </a:ext>
            </a:extLst>
          </a:blip>
          <a:srcRect t="-2"/>
          <a:stretch/>
        </p:blipFill>
        <p:spPr>
          <a:xfrm>
            <a:off x="5755830" y="4022563"/>
            <a:ext cx="861206" cy="181431"/>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93739" y="3763594"/>
            <a:ext cx="985388" cy="190563"/>
          </a:xfrm>
          <a:prstGeom prst="rect">
            <a:avLst/>
          </a:prstGeom>
        </p:spPr>
      </p:pic>
      <p:sp>
        <p:nvSpPr>
          <p:cNvPr id="67" name="Rectangle 66"/>
          <p:cNvSpPr/>
          <p:nvPr/>
        </p:nvSpPr>
        <p:spPr>
          <a:xfrm>
            <a:off x="648683" y="4679950"/>
            <a:ext cx="7961917" cy="812800"/>
          </a:xfrm>
          <a:prstGeom prst="rect">
            <a:avLst/>
          </a:prstGeom>
          <a:gradFill flip="none" rotWithShape="1">
            <a:gsLst>
              <a:gs pos="0">
                <a:schemeClr val="tx2">
                  <a:lumMod val="60000"/>
                  <a:lumOff val="40000"/>
                  <a:alpha val="30000"/>
                </a:schemeClr>
              </a:gs>
              <a:gs pos="100000">
                <a:srgbClr val="FFFFFF">
                  <a:alpha val="30000"/>
                </a:srgbClr>
              </a:gs>
            </a:gsLst>
            <a:lin ang="5400000" scaled="0"/>
            <a:tileRect/>
          </a:gradFill>
          <a:ln w="6350" cmpd="sng">
            <a:no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2" name="Picture 7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01136" y="4909085"/>
            <a:ext cx="1295400" cy="167640"/>
          </a:xfrm>
          <a:prstGeom prst="rect">
            <a:avLst/>
          </a:prstGeom>
        </p:spPr>
      </p:pic>
      <p:pic>
        <p:nvPicPr>
          <p:cNvPr id="73" name="Picture 7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253613" y="4920863"/>
            <a:ext cx="670560" cy="205740"/>
          </a:xfrm>
          <a:prstGeom prst="rect">
            <a:avLst/>
          </a:prstGeom>
        </p:spPr>
      </p:pic>
      <p:pic>
        <p:nvPicPr>
          <p:cNvPr id="74" name="Picture 73" descr="Screen Shot 2014-04-14 at 5.17.07 PM.png"/>
          <p:cNvPicPr>
            <a:picLocks noChangeAspect="1"/>
          </p:cNvPicPr>
          <p:nvPr/>
        </p:nvPicPr>
        <p:blipFill>
          <a:blip r:embed="rId12" cstate="screen">
            <a:alphaModFix/>
            <a:grayscl/>
            <a:extLst>
              <a:ext uri="{BEBA8EAE-BF5A-486C-A8C5-ECC9F3942E4B}">
                <a14:imgProps xmlns:a14="http://schemas.microsoft.com/office/drawing/2010/main">
                  <a14:imgLayer r:embed="rId13">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800313" y="4837738"/>
            <a:ext cx="1024128" cy="304800"/>
          </a:xfrm>
          <a:prstGeom prst="rect">
            <a:avLst/>
          </a:prstGeom>
        </p:spPr>
      </p:pic>
      <p:pic>
        <p:nvPicPr>
          <p:cNvPr id="76" name="Picture 2"/>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53231" y="3674930"/>
            <a:ext cx="292608" cy="29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8" name="Picture 24"/>
          <p:cNvPicPr>
            <a:picLocks noChangeAspect="1" noChangeArrowheads="1"/>
          </p:cNvPicPr>
          <p:nvPr/>
        </p:nvPicPr>
        <p:blipFill>
          <a:blip r:embed="rId15" cstate="screen">
            <a:grayscl/>
            <a:extLst>
              <a:ext uri="{28A0092B-C50C-407E-A947-70E740481C1C}">
                <a14:useLocalDpi xmlns:a14="http://schemas.microsoft.com/office/drawing/2010/main"/>
              </a:ext>
            </a:extLst>
          </a:blip>
          <a:srcRect/>
          <a:stretch>
            <a:fillRect/>
          </a:stretch>
        </p:blipFill>
        <p:spPr bwMode="auto">
          <a:xfrm>
            <a:off x="1464253" y="3714927"/>
            <a:ext cx="262128" cy="195072"/>
          </a:xfrm>
          <a:prstGeom prst="rect">
            <a:avLst/>
          </a:prstGeom>
          <a:noFill/>
          <a:ln w="9525">
            <a:noFill/>
            <a:miter lim="800000"/>
            <a:headEnd/>
            <a:tailEnd/>
          </a:ln>
        </p:spPr>
      </p:pic>
      <p:pic>
        <p:nvPicPr>
          <p:cNvPr id="79" name="Picture 14" descr="http://www.invivodata.com/wp-content/uploads/Lancet-Logo.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51702" y="4026958"/>
            <a:ext cx="1011936" cy="182880"/>
          </a:xfrm>
          <a:prstGeom prst="rect">
            <a:avLst/>
          </a:prstGeom>
          <a:noFill/>
          <a:ln w="9525">
            <a:noFill/>
            <a:miter lim="800000"/>
            <a:headEnd/>
            <a:tailEnd/>
          </a:ln>
        </p:spPr>
      </p:pic>
      <p:pic>
        <p:nvPicPr>
          <p:cNvPr id="64" name="Picture 6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708894" y="4026958"/>
            <a:ext cx="562227" cy="562227"/>
          </a:xfrm>
          <a:prstGeom prst="rect">
            <a:avLst/>
          </a:prstGeom>
        </p:spPr>
      </p:pic>
      <p:pic>
        <p:nvPicPr>
          <p:cNvPr id="87" name="Picture 86"/>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651306" y="3571538"/>
            <a:ext cx="767988" cy="434080"/>
          </a:xfrm>
          <a:prstGeom prst="rect">
            <a:avLst/>
          </a:prstGeom>
        </p:spPr>
      </p:pic>
      <p:pic>
        <p:nvPicPr>
          <p:cNvPr id="6146" name="Picture 2" descr="Sherpath for Fundamentals (Potter Fundamentals Version), 9th Edition"/>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435514" y="3609780"/>
            <a:ext cx="746012" cy="9396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308445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04"/>
            <a:ext cx="8458200" cy="749808"/>
          </a:xfrm>
        </p:spPr>
        <p:txBody>
          <a:bodyPr/>
          <a:lstStyle/>
          <a:p>
            <a:r>
              <a:rPr lang="en-GB" dirty="0"/>
              <a:t>Elsevier </a:t>
            </a:r>
            <a:r>
              <a:rPr lang="en-GB" dirty="0" smtClean="0"/>
              <a:t>Book and Journal content is complementary to help researchers solve their problems more efficiently</a:t>
            </a:r>
            <a:endParaRPr lang="en-US" dirty="0"/>
          </a:p>
        </p:txBody>
      </p:sp>
      <p:sp>
        <p:nvSpPr>
          <p:cNvPr id="5" name="Text Placeholder 4"/>
          <p:cNvSpPr>
            <a:spLocks noGrp="1"/>
          </p:cNvSpPr>
          <p:nvPr>
            <p:ph type="body" idx="10"/>
          </p:nvPr>
        </p:nvSpPr>
        <p:spPr>
          <a:xfrm>
            <a:off x="457200" y="1484712"/>
            <a:ext cx="8229600" cy="440318"/>
          </a:xfrm>
        </p:spPr>
        <p:txBody>
          <a:bodyPr/>
          <a:lstStyle/>
          <a:p>
            <a:r>
              <a:rPr lang="en-US" sz="2200"/>
              <a:t>Books are the knowledge repository from which we </a:t>
            </a:r>
            <a:r>
              <a:rPr lang="en-US" sz="2200" smtClean="0"/>
              <a:t>learn</a:t>
            </a:r>
            <a:endParaRPr lang="en-US" sz="2200"/>
          </a:p>
          <a:p>
            <a:endParaRPr lang="en-US" sz="2200" dirty="0"/>
          </a:p>
        </p:txBody>
      </p:sp>
      <p:grpSp>
        <p:nvGrpSpPr>
          <p:cNvPr id="4" name="Group 3"/>
          <p:cNvGrpSpPr/>
          <p:nvPr/>
        </p:nvGrpSpPr>
        <p:grpSpPr>
          <a:xfrm>
            <a:off x="351152" y="1914589"/>
            <a:ext cx="8686799" cy="4591823"/>
            <a:chOff x="0" y="1933443"/>
            <a:chExt cx="8686799" cy="4591823"/>
          </a:xfrm>
        </p:grpSpPr>
        <p:sp>
          <p:nvSpPr>
            <p:cNvPr id="48" name="Rectangle 47"/>
            <p:cNvSpPr/>
            <p:nvPr/>
          </p:nvSpPr>
          <p:spPr>
            <a:xfrm>
              <a:off x="4069460" y="1933443"/>
              <a:ext cx="4617339" cy="4294580"/>
            </a:xfrm>
            <a:prstGeom prst="rect">
              <a:avLst/>
            </a:prstGeom>
            <a:gradFill>
              <a:gsLst>
                <a:gs pos="5000">
                  <a:schemeClr val="bg1"/>
                </a:gs>
                <a:gs pos="24000">
                  <a:schemeClr val="accent2">
                    <a:lumMod val="60000"/>
                    <a:lumOff val="40000"/>
                    <a:alpha val="56000"/>
                  </a:schemeClr>
                </a:gs>
                <a:gs pos="51000">
                  <a:schemeClr val="accent1">
                    <a:lumMod val="20000"/>
                    <a:lumOff val="80000"/>
                    <a:alpha val="47000"/>
                  </a:schemeClr>
                </a:gs>
                <a:gs pos="79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tangle 31"/>
            <p:cNvSpPr/>
            <p:nvPr/>
          </p:nvSpPr>
          <p:spPr>
            <a:xfrm>
              <a:off x="0" y="3526474"/>
              <a:ext cx="3809315" cy="2701550"/>
            </a:xfrm>
            <a:prstGeom prst="rect">
              <a:avLst/>
            </a:prstGeom>
            <a:gradFill>
              <a:gsLst>
                <a:gs pos="0">
                  <a:schemeClr val="bg2">
                    <a:lumMod val="40000"/>
                    <a:lumOff val="60000"/>
                  </a:schemeClr>
                </a:gs>
                <a:gs pos="95000">
                  <a:schemeClr val="bg1"/>
                </a:gs>
                <a:gs pos="50000">
                  <a:schemeClr val="bg2">
                    <a:lumMod val="20000"/>
                    <a:lumOff val="80000"/>
                  </a:schemeClr>
                </a:gs>
              </a:gsLst>
              <a:lin ang="105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32"/>
            <p:cNvSpPr/>
            <p:nvPr/>
          </p:nvSpPr>
          <p:spPr>
            <a:xfrm>
              <a:off x="141405" y="1933443"/>
              <a:ext cx="3928055" cy="1584796"/>
            </a:xfrm>
            <a:prstGeom prst="rect">
              <a:avLst/>
            </a:prstGeom>
            <a:gradFill>
              <a:gsLst>
                <a:gs pos="0">
                  <a:schemeClr val="tx2">
                    <a:lumMod val="40000"/>
                    <a:lumOff val="60000"/>
                  </a:schemeClr>
                </a:gs>
                <a:gs pos="45000">
                  <a:srgbClr val="DBF7FF"/>
                </a:gs>
                <a:gs pos="96000">
                  <a:schemeClr val="bg1"/>
                </a:gs>
              </a:gsLst>
              <a:lin ang="1104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4" name="Group 33"/>
            <p:cNvGrpSpPr/>
            <p:nvPr/>
          </p:nvGrpSpPr>
          <p:grpSpPr>
            <a:xfrm>
              <a:off x="711528" y="1938472"/>
              <a:ext cx="6660998" cy="4289551"/>
              <a:chOff x="637590" y="1494274"/>
              <a:chExt cx="5364701" cy="4162957"/>
            </a:xfrm>
          </p:grpSpPr>
          <p:sp>
            <p:nvSpPr>
              <p:cNvPr id="35" name="Freeform 43"/>
              <p:cNvSpPr>
                <a:spLocks/>
              </p:cNvSpPr>
              <p:nvPr>
                <p:custDataLst>
                  <p:tags r:id="rId9"/>
                </p:custDataLst>
              </p:nvPr>
            </p:nvSpPr>
            <p:spPr bwMode="auto">
              <a:xfrm>
                <a:off x="637590" y="5136214"/>
                <a:ext cx="5364701" cy="521017"/>
              </a:xfrm>
              <a:custGeom>
                <a:avLst/>
                <a:gdLst>
                  <a:gd name="T0" fmla="*/ 2147483647 w 2864"/>
                  <a:gd name="T1" fmla="*/ 2147483647 h 324"/>
                  <a:gd name="T2" fmla="*/ 0 w 2864"/>
                  <a:gd name="T3" fmla="*/ 2147483647 h 324"/>
                  <a:gd name="T4" fmla="*/ 2147483647 w 2864"/>
                  <a:gd name="T5" fmla="*/ 0 h 324"/>
                  <a:gd name="T6" fmla="*/ 2147483647 w 2864"/>
                  <a:gd name="T7" fmla="*/ 0 h 324"/>
                  <a:gd name="T8" fmla="*/ 2147483647 w 2864"/>
                  <a:gd name="T9" fmla="*/ 2147483647 h 324"/>
                  <a:gd name="T10" fmla="*/ 0 60000 65536"/>
                  <a:gd name="T11" fmla="*/ 0 60000 65536"/>
                  <a:gd name="T12" fmla="*/ 0 60000 65536"/>
                  <a:gd name="T13" fmla="*/ 0 60000 65536"/>
                  <a:gd name="T14" fmla="*/ 0 60000 65536"/>
                  <a:gd name="T15" fmla="*/ 0 w 2864"/>
                  <a:gd name="T16" fmla="*/ 0 h 324"/>
                  <a:gd name="T17" fmla="*/ 2864 w 2864"/>
                  <a:gd name="T18" fmla="*/ 324 h 324"/>
                </a:gdLst>
                <a:ahLst/>
                <a:cxnLst>
                  <a:cxn ang="T10">
                    <a:pos x="T0" y="T1"/>
                  </a:cxn>
                  <a:cxn ang="T11">
                    <a:pos x="T2" y="T3"/>
                  </a:cxn>
                  <a:cxn ang="T12">
                    <a:pos x="T4" y="T5"/>
                  </a:cxn>
                  <a:cxn ang="T13">
                    <a:pos x="T6" y="T7"/>
                  </a:cxn>
                  <a:cxn ang="T14">
                    <a:pos x="T8" y="T9"/>
                  </a:cxn>
                </a:cxnLst>
                <a:rect l="T15" t="T16" r="T17" b="T18"/>
                <a:pathLst>
                  <a:path w="2864" h="324">
                    <a:moveTo>
                      <a:pt x="2864" y="324"/>
                    </a:moveTo>
                    <a:lnTo>
                      <a:pt x="0" y="324"/>
                    </a:lnTo>
                    <a:lnTo>
                      <a:pt x="188" y="0"/>
                    </a:lnTo>
                    <a:lnTo>
                      <a:pt x="2676" y="0"/>
                    </a:lnTo>
                    <a:lnTo>
                      <a:pt x="2864" y="324"/>
                    </a:lnTo>
                    <a:close/>
                  </a:path>
                </a:pathLst>
              </a:custGeom>
              <a:solidFill>
                <a:srgbClr val="FF6600"/>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36" name="Freeform 44"/>
              <p:cNvSpPr>
                <a:spLocks/>
              </p:cNvSpPr>
              <p:nvPr>
                <p:custDataLst>
                  <p:tags r:id="rId10"/>
                </p:custDataLst>
              </p:nvPr>
            </p:nvSpPr>
            <p:spPr bwMode="auto">
              <a:xfrm>
                <a:off x="999344" y="4589789"/>
                <a:ext cx="4660869" cy="549332"/>
              </a:xfrm>
              <a:custGeom>
                <a:avLst/>
                <a:gdLst>
                  <a:gd name="T0" fmla="*/ 2147483647 w 2488"/>
                  <a:gd name="T1" fmla="*/ 2147483647 h 324"/>
                  <a:gd name="T2" fmla="*/ 0 w 2488"/>
                  <a:gd name="T3" fmla="*/ 2147483647 h 324"/>
                  <a:gd name="T4" fmla="*/ 2147483647 w 2488"/>
                  <a:gd name="T5" fmla="*/ 0 h 324"/>
                  <a:gd name="T6" fmla="*/ 2147483647 w 2488"/>
                  <a:gd name="T7" fmla="*/ 0 h 324"/>
                  <a:gd name="T8" fmla="*/ 2147483647 w 2488"/>
                  <a:gd name="T9" fmla="*/ 2147483647 h 324"/>
                  <a:gd name="T10" fmla="*/ 0 60000 65536"/>
                  <a:gd name="T11" fmla="*/ 0 60000 65536"/>
                  <a:gd name="T12" fmla="*/ 0 60000 65536"/>
                  <a:gd name="T13" fmla="*/ 0 60000 65536"/>
                  <a:gd name="T14" fmla="*/ 0 60000 65536"/>
                  <a:gd name="T15" fmla="*/ 0 w 2488"/>
                  <a:gd name="T16" fmla="*/ 0 h 324"/>
                  <a:gd name="T17" fmla="*/ 2488 w 2488"/>
                  <a:gd name="T18" fmla="*/ 324 h 324"/>
                </a:gdLst>
                <a:ahLst/>
                <a:cxnLst>
                  <a:cxn ang="T10">
                    <a:pos x="T0" y="T1"/>
                  </a:cxn>
                  <a:cxn ang="T11">
                    <a:pos x="T2" y="T3"/>
                  </a:cxn>
                  <a:cxn ang="T12">
                    <a:pos x="T4" y="T5"/>
                  </a:cxn>
                  <a:cxn ang="T13">
                    <a:pos x="T6" y="T7"/>
                  </a:cxn>
                  <a:cxn ang="T14">
                    <a:pos x="T8" y="T9"/>
                  </a:cxn>
                </a:cxnLst>
                <a:rect l="T15" t="T16" r="T17" b="T18"/>
                <a:pathLst>
                  <a:path w="2488" h="324">
                    <a:moveTo>
                      <a:pt x="2488" y="324"/>
                    </a:moveTo>
                    <a:lnTo>
                      <a:pt x="0" y="324"/>
                    </a:lnTo>
                    <a:lnTo>
                      <a:pt x="188" y="0"/>
                    </a:lnTo>
                    <a:lnTo>
                      <a:pt x="2304" y="0"/>
                    </a:lnTo>
                    <a:lnTo>
                      <a:pt x="2488" y="324"/>
                    </a:lnTo>
                    <a:close/>
                  </a:path>
                </a:pathLst>
              </a:custGeom>
              <a:solidFill>
                <a:srgbClr val="FF6600"/>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37" name="Freeform 45"/>
              <p:cNvSpPr>
                <a:spLocks/>
              </p:cNvSpPr>
              <p:nvPr>
                <p:custDataLst>
                  <p:tags r:id="rId11"/>
                </p:custDataLst>
              </p:nvPr>
            </p:nvSpPr>
            <p:spPr bwMode="auto">
              <a:xfrm>
                <a:off x="1348390" y="4058851"/>
                <a:ext cx="3963753" cy="531783"/>
              </a:xfrm>
              <a:custGeom>
                <a:avLst/>
                <a:gdLst>
                  <a:gd name="T0" fmla="*/ 2147483647 w 2116"/>
                  <a:gd name="T1" fmla="*/ 2147483647 h 320"/>
                  <a:gd name="T2" fmla="*/ 0 w 2116"/>
                  <a:gd name="T3" fmla="*/ 2147483647 h 320"/>
                  <a:gd name="T4" fmla="*/ 2147483647 w 2116"/>
                  <a:gd name="T5" fmla="*/ 0 h 320"/>
                  <a:gd name="T6" fmla="*/ 2147483647 w 2116"/>
                  <a:gd name="T7" fmla="*/ 0 h 320"/>
                  <a:gd name="T8" fmla="*/ 2147483647 w 2116"/>
                  <a:gd name="T9" fmla="*/ 2147483647 h 320"/>
                  <a:gd name="T10" fmla="*/ 0 60000 65536"/>
                  <a:gd name="T11" fmla="*/ 0 60000 65536"/>
                  <a:gd name="T12" fmla="*/ 0 60000 65536"/>
                  <a:gd name="T13" fmla="*/ 0 60000 65536"/>
                  <a:gd name="T14" fmla="*/ 0 60000 65536"/>
                  <a:gd name="T15" fmla="*/ 0 w 2116"/>
                  <a:gd name="T16" fmla="*/ 0 h 320"/>
                  <a:gd name="T17" fmla="*/ 2116 w 2116"/>
                  <a:gd name="T18" fmla="*/ 320 h 320"/>
                </a:gdLst>
                <a:ahLst/>
                <a:cxnLst>
                  <a:cxn ang="T10">
                    <a:pos x="T0" y="T1"/>
                  </a:cxn>
                  <a:cxn ang="T11">
                    <a:pos x="T2" y="T3"/>
                  </a:cxn>
                  <a:cxn ang="T12">
                    <a:pos x="T4" y="T5"/>
                  </a:cxn>
                  <a:cxn ang="T13">
                    <a:pos x="T6" y="T7"/>
                  </a:cxn>
                  <a:cxn ang="T14">
                    <a:pos x="T8" y="T9"/>
                  </a:cxn>
                </a:cxnLst>
                <a:rect l="T15" t="T16" r="T17" b="T18"/>
                <a:pathLst>
                  <a:path w="2116" h="320">
                    <a:moveTo>
                      <a:pt x="2116" y="320"/>
                    </a:moveTo>
                    <a:lnTo>
                      <a:pt x="0" y="320"/>
                    </a:lnTo>
                    <a:lnTo>
                      <a:pt x="192" y="0"/>
                    </a:lnTo>
                    <a:lnTo>
                      <a:pt x="1936" y="0"/>
                    </a:lnTo>
                    <a:lnTo>
                      <a:pt x="2116" y="320"/>
                    </a:lnTo>
                    <a:close/>
                  </a:path>
                </a:pathLst>
              </a:custGeom>
              <a:solidFill>
                <a:srgbClr val="FF6600"/>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38" name="Freeform 46"/>
              <p:cNvSpPr>
                <a:spLocks/>
              </p:cNvSpPr>
              <p:nvPr>
                <p:custDataLst>
                  <p:tags r:id="rId12"/>
                </p:custDataLst>
              </p:nvPr>
            </p:nvSpPr>
            <p:spPr bwMode="auto">
              <a:xfrm>
                <a:off x="1708997" y="3531437"/>
                <a:ext cx="3258579" cy="526471"/>
              </a:xfrm>
              <a:custGeom>
                <a:avLst/>
                <a:gdLst>
                  <a:gd name="T0" fmla="*/ 2147483647 w 1740"/>
                  <a:gd name="T1" fmla="*/ 2147483647 h 326"/>
                  <a:gd name="T2" fmla="*/ 0 w 1740"/>
                  <a:gd name="T3" fmla="*/ 2147483647 h 326"/>
                  <a:gd name="T4" fmla="*/ 2147483647 w 1740"/>
                  <a:gd name="T5" fmla="*/ 0 h 326"/>
                  <a:gd name="T6" fmla="*/ 2147483647 w 1740"/>
                  <a:gd name="T7" fmla="*/ 0 h 326"/>
                  <a:gd name="T8" fmla="*/ 2147483647 w 1740"/>
                  <a:gd name="T9" fmla="*/ 2147483647 h 326"/>
                  <a:gd name="T10" fmla="*/ 0 60000 65536"/>
                  <a:gd name="T11" fmla="*/ 0 60000 65536"/>
                  <a:gd name="T12" fmla="*/ 0 60000 65536"/>
                  <a:gd name="T13" fmla="*/ 0 60000 65536"/>
                  <a:gd name="T14" fmla="*/ 0 60000 65536"/>
                  <a:gd name="T15" fmla="*/ 0 w 1740"/>
                  <a:gd name="T16" fmla="*/ 0 h 326"/>
                  <a:gd name="T17" fmla="*/ 1740 w 1740"/>
                  <a:gd name="T18" fmla="*/ 326 h 326"/>
                </a:gdLst>
                <a:ahLst/>
                <a:cxnLst>
                  <a:cxn ang="T10">
                    <a:pos x="T0" y="T1"/>
                  </a:cxn>
                  <a:cxn ang="T11">
                    <a:pos x="T2" y="T3"/>
                  </a:cxn>
                  <a:cxn ang="T12">
                    <a:pos x="T4" y="T5"/>
                  </a:cxn>
                  <a:cxn ang="T13">
                    <a:pos x="T6" y="T7"/>
                  </a:cxn>
                  <a:cxn ang="T14">
                    <a:pos x="T8" y="T9"/>
                  </a:cxn>
                </a:cxnLst>
                <a:rect l="T15" t="T16" r="T17" b="T18"/>
                <a:pathLst>
                  <a:path w="1740" h="326">
                    <a:moveTo>
                      <a:pt x="1740" y="326"/>
                    </a:moveTo>
                    <a:lnTo>
                      <a:pt x="0" y="326"/>
                    </a:lnTo>
                    <a:lnTo>
                      <a:pt x="184" y="0"/>
                    </a:lnTo>
                    <a:lnTo>
                      <a:pt x="1552" y="0"/>
                    </a:lnTo>
                    <a:lnTo>
                      <a:pt x="1740" y="326"/>
                    </a:lnTo>
                    <a:close/>
                  </a:path>
                </a:pathLst>
              </a:custGeom>
              <a:solidFill>
                <a:srgbClr val="FF6600"/>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39" name="Freeform 34"/>
              <p:cNvSpPr>
                <a:spLocks/>
              </p:cNvSpPr>
              <p:nvPr>
                <p:custDataLst>
                  <p:tags r:id="rId13"/>
                </p:custDataLst>
              </p:nvPr>
            </p:nvSpPr>
            <p:spPr bwMode="auto">
              <a:xfrm>
                <a:off x="2049835" y="3021850"/>
                <a:ext cx="2558777" cy="514988"/>
              </a:xfrm>
              <a:custGeom>
                <a:avLst/>
                <a:gdLst>
                  <a:gd name="T0" fmla="*/ 2147483647 w 1366"/>
                  <a:gd name="T1" fmla="*/ 2147483647 h 320"/>
                  <a:gd name="T2" fmla="*/ 0 w 1366"/>
                  <a:gd name="T3" fmla="*/ 2147483647 h 320"/>
                  <a:gd name="T4" fmla="*/ 2147483647 w 1366"/>
                  <a:gd name="T5" fmla="*/ 0 h 320"/>
                  <a:gd name="T6" fmla="*/ 2147483647 w 1366"/>
                  <a:gd name="T7" fmla="*/ 0 h 320"/>
                  <a:gd name="T8" fmla="*/ 2147483647 w 1366"/>
                  <a:gd name="T9" fmla="*/ 2147483647 h 320"/>
                  <a:gd name="T10" fmla="*/ 0 60000 65536"/>
                  <a:gd name="T11" fmla="*/ 0 60000 65536"/>
                  <a:gd name="T12" fmla="*/ 0 60000 65536"/>
                  <a:gd name="T13" fmla="*/ 0 60000 65536"/>
                  <a:gd name="T14" fmla="*/ 0 60000 65536"/>
                  <a:gd name="T15" fmla="*/ 0 w 1366"/>
                  <a:gd name="T16" fmla="*/ 0 h 320"/>
                  <a:gd name="T17" fmla="*/ 1366 w 1366"/>
                  <a:gd name="T18" fmla="*/ 320 h 320"/>
                </a:gdLst>
                <a:ahLst/>
                <a:cxnLst>
                  <a:cxn ang="T10">
                    <a:pos x="T0" y="T1"/>
                  </a:cxn>
                  <a:cxn ang="T11">
                    <a:pos x="T2" y="T3"/>
                  </a:cxn>
                  <a:cxn ang="T12">
                    <a:pos x="T4" y="T5"/>
                  </a:cxn>
                  <a:cxn ang="T13">
                    <a:pos x="T6" y="T7"/>
                  </a:cxn>
                  <a:cxn ang="T14">
                    <a:pos x="T8" y="T9"/>
                  </a:cxn>
                </a:cxnLst>
                <a:rect l="T15" t="T16" r="T17" b="T18"/>
                <a:pathLst>
                  <a:path w="1366" h="320">
                    <a:moveTo>
                      <a:pt x="1366" y="320"/>
                    </a:moveTo>
                    <a:lnTo>
                      <a:pt x="0" y="320"/>
                    </a:lnTo>
                    <a:lnTo>
                      <a:pt x="188" y="0"/>
                    </a:lnTo>
                    <a:lnTo>
                      <a:pt x="1180" y="0"/>
                    </a:lnTo>
                    <a:lnTo>
                      <a:pt x="1366" y="320"/>
                    </a:lnTo>
                    <a:close/>
                  </a:path>
                </a:pathLst>
              </a:custGeom>
              <a:solidFill>
                <a:srgbClr val="FC6D07"/>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55" name="Freeform 56"/>
              <p:cNvSpPr>
                <a:spLocks/>
              </p:cNvSpPr>
              <p:nvPr>
                <p:custDataLst>
                  <p:tags r:id="rId14"/>
                </p:custDataLst>
              </p:nvPr>
            </p:nvSpPr>
            <p:spPr bwMode="auto">
              <a:xfrm>
                <a:off x="2401968" y="2476764"/>
                <a:ext cx="1850916" cy="542490"/>
              </a:xfrm>
              <a:custGeom>
                <a:avLst/>
                <a:gdLst>
                  <a:gd name="T0" fmla="*/ 2147483647 w 988"/>
                  <a:gd name="T1" fmla="*/ 2147483647 h 324"/>
                  <a:gd name="T2" fmla="*/ 0 w 988"/>
                  <a:gd name="T3" fmla="*/ 2147483647 h 324"/>
                  <a:gd name="T4" fmla="*/ 2147483647 w 988"/>
                  <a:gd name="T5" fmla="*/ 0 h 324"/>
                  <a:gd name="T6" fmla="*/ 2147483647 w 988"/>
                  <a:gd name="T7" fmla="*/ 0 h 324"/>
                  <a:gd name="T8" fmla="*/ 2147483647 w 988"/>
                  <a:gd name="T9" fmla="*/ 2147483647 h 324"/>
                  <a:gd name="T10" fmla="*/ 0 60000 65536"/>
                  <a:gd name="T11" fmla="*/ 0 60000 65536"/>
                  <a:gd name="T12" fmla="*/ 0 60000 65536"/>
                  <a:gd name="T13" fmla="*/ 0 60000 65536"/>
                  <a:gd name="T14" fmla="*/ 0 60000 65536"/>
                  <a:gd name="T15" fmla="*/ 0 w 988"/>
                  <a:gd name="T16" fmla="*/ 0 h 324"/>
                  <a:gd name="T17" fmla="*/ 988 w 988"/>
                  <a:gd name="T18" fmla="*/ 324 h 324"/>
                </a:gdLst>
                <a:ahLst/>
                <a:cxnLst>
                  <a:cxn ang="T10">
                    <a:pos x="T0" y="T1"/>
                  </a:cxn>
                  <a:cxn ang="T11">
                    <a:pos x="T2" y="T3"/>
                  </a:cxn>
                  <a:cxn ang="T12">
                    <a:pos x="T4" y="T5"/>
                  </a:cxn>
                  <a:cxn ang="T13">
                    <a:pos x="T6" y="T7"/>
                  </a:cxn>
                  <a:cxn ang="T14">
                    <a:pos x="T8" y="T9"/>
                  </a:cxn>
                </a:cxnLst>
                <a:rect l="T15" t="T16" r="T17" b="T18"/>
                <a:pathLst>
                  <a:path w="988" h="324">
                    <a:moveTo>
                      <a:pt x="988" y="324"/>
                    </a:moveTo>
                    <a:lnTo>
                      <a:pt x="0" y="324"/>
                    </a:lnTo>
                    <a:lnTo>
                      <a:pt x="184" y="0"/>
                    </a:lnTo>
                    <a:lnTo>
                      <a:pt x="804" y="0"/>
                    </a:lnTo>
                    <a:lnTo>
                      <a:pt x="988" y="324"/>
                    </a:lnTo>
                    <a:close/>
                  </a:path>
                </a:pathLst>
              </a:custGeom>
              <a:solidFill>
                <a:schemeClr val="tx2"/>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56" name="Freeform 54"/>
              <p:cNvSpPr>
                <a:spLocks/>
              </p:cNvSpPr>
              <p:nvPr>
                <p:custDataLst>
                  <p:tags r:id="rId15"/>
                </p:custDataLst>
              </p:nvPr>
            </p:nvSpPr>
            <p:spPr bwMode="auto">
              <a:xfrm>
                <a:off x="2749520" y="1494274"/>
                <a:ext cx="1160516" cy="979885"/>
              </a:xfrm>
              <a:custGeom>
                <a:avLst/>
                <a:gdLst>
                  <a:gd name="T0" fmla="*/ 2147483647 w 620"/>
                  <a:gd name="T1" fmla="*/ 2147483647 h 542"/>
                  <a:gd name="T2" fmla="*/ 0 w 620"/>
                  <a:gd name="T3" fmla="*/ 2147483647 h 542"/>
                  <a:gd name="T4" fmla="*/ 2147483647 w 620"/>
                  <a:gd name="T5" fmla="*/ 0 h 542"/>
                  <a:gd name="T6" fmla="*/ 2147483647 w 620"/>
                  <a:gd name="T7" fmla="*/ 2147483647 h 542"/>
                  <a:gd name="T8" fmla="*/ 0 60000 65536"/>
                  <a:gd name="T9" fmla="*/ 0 60000 65536"/>
                  <a:gd name="T10" fmla="*/ 0 60000 65536"/>
                  <a:gd name="T11" fmla="*/ 0 60000 65536"/>
                  <a:gd name="T12" fmla="*/ 0 w 620"/>
                  <a:gd name="T13" fmla="*/ 0 h 542"/>
                  <a:gd name="T14" fmla="*/ 620 w 620"/>
                  <a:gd name="T15" fmla="*/ 542 h 542"/>
                </a:gdLst>
                <a:ahLst/>
                <a:cxnLst>
                  <a:cxn ang="T8">
                    <a:pos x="T0" y="T1"/>
                  </a:cxn>
                  <a:cxn ang="T9">
                    <a:pos x="T2" y="T3"/>
                  </a:cxn>
                  <a:cxn ang="T10">
                    <a:pos x="T4" y="T5"/>
                  </a:cxn>
                  <a:cxn ang="T11">
                    <a:pos x="T6" y="T7"/>
                  </a:cxn>
                </a:cxnLst>
                <a:rect l="T12" t="T13" r="T14" b="T15"/>
                <a:pathLst>
                  <a:path w="620" h="542">
                    <a:moveTo>
                      <a:pt x="620" y="542"/>
                    </a:moveTo>
                    <a:lnTo>
                      <a:pt x="0" y="542"/>
                    </a:lnTo>
                    <a:lnTo>
                      <a:pt x="312" y="0"/>
                    </a:lnTo>
                    <a:lnTo>
                      <a:pt x="620" y="542"/>
                    </a:lnTo>
                    <a:close/>
                  </a:path>
                </a:pathLst>
              </a:custGeom>
              <a:solidFill>
                <a:schemeClr val="tx2"/>
              </a:solidFill>
              <a:ln w="12700">
                <a:solidFill>
                  <a:sysClr val="window" lastClr="FFFFFF"/>
                </a:solidFill>
                <a:miter lim="800000"/>
                <a:headEnd/>
                <a:tailEnd/>
              </a:ln>
              <a:effec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itchFamily="34" charset="0"/>
                  <a:ea typeface="ヒラギノ角ゴ Pro W3" charset="-128"/>
                  <a:cs typeface="+mn-cs"/>
                </a:endParaRPr>
              </a:p>
            </p:txBody>
          </p:sp>
        </p:grpSp>
        <p:sp>
          <p:nvSpPr>
            <p:cNvPr id="57" name="Text Placeholder 2"/>
            <p:cNvSpPr>
              <a:spLocks/>
            </p:cNvSpPr>
            <p:nvPr>
              <p:custDataLst>
                <p:tags r:id="rId1"/>
              </p:custDataLst>
            </p:nvPr>
          </p:nvSpPr>
          <p:spPr bwMode="auto">
            <a:xfrm>
              <a:off x="3551044" y="2464627"/>
              <a:ext cx="1006394" cy="443198"/>
            </a:xfrm>
            <a:prstGeom prst="rect">
              <a:avLst/>
            </a:prstGeom>
            <a:noFill/>
            <a:ln w="9525">
              <a:noFill/>
              <a:miter lim="800000"/>
              <a:headEnd/>
              <a:tailEnd/>
            </a:ln>
          </p:spPr>
          <p:txBody>
            <a:bodyPr wrap="square" lIns="0" tIns="0" rIns="0" bIns="0" anchor="ctr">
              <a:spAutoFit/>
            </a:bodyPr>
            <a:lstStyle/>
            <a:p>
              <a:pPr lvl="0" algn="ctr" defTabSz="914400" eaLnBrk="0" hangingPunct="0">
                <a:lnSpc>
                  <a:spcPct val="90000"/>
                </a:lnSpc>
                <a:spcBef>
                  <a:spcPct val="20000"/>
                </a:spcBef>
                <a:buClr>
                  <a:srgbClr val="036635"/>
                </a:buClr>
                <a:buSzPct val="140000"/>
                <a:defRPr/>
              </a:pPr>
              <a:r>
                <a:rPr lang="en-US" sz="1600" dirty="0">
                  <a:solidFill>
                    <a:prstClr val="white"/>
                  </a:solidFill>
                  <a:cs typeface="Arial" charset="0"/>
                </a:rPr>
                <a:t>Latest Research </a:t>
              </a:r>
            </a:p>
          </p:txBody>
        </p:sp>
        <p:sp>
          <p:nvSpPr>
            <p:cNvPr id="58" name="Text Placeholder 2"/>
            <p:cNvSpPr>
              <a:spLocks/>
            </p:cNvSpPr>
            <p:nvPr>
              <p:custDataLst>
                <p:tags r:id="rId2"/>
              </p:custDataLst>
            </p:nvPr>
          </p:nvSpPr>
          <p:spPr bwMode="auto">
            <a:xfrm>
              <a:off x="3375810" y="3037448"/>
              <a:ext cx="1351022" cy="443198"/>
            </a:xfrm>
            <a:prstGeom prst="rect">
              <a:avLst/>
            </a:prstGeom>
            <a:noFill/>
            <a:ln w="9525">
              <a:noFill/>
              <a:miter lim="800000"/>
              <a:headEnd/>
              <a:tailEnd/>
            </a:ln>
          </p:spPr>
          <p:txBody>
            <a:bodyPr wrap="square" lIns="0" tIns="0" rIns="0" bIns="0" anchor="ctr">
              <a:spAutoFit/>
            </a:bodyPr>
            <a:lstStyle/>
            <a:p>
              <a:pPr lvl="0" algn="ctr" defTabSz="914400" eaLnBrk="0" hangingPunct="0">
                <a:lnSpc>
                  <a:spcPct val="90000"/>
                </a:lnSpc>
                <a:spcBef>
                  <a:spcPct val="20000"/>
                </a:spcBef>
                <a:buClr>
                  <a:srgbClr val="036635"/>
                </a:buClr>
                <a:buSzPct val="140000"/>
                <a:defRPr/>
              </a:pPr>
              <a:r>
                <a:rPr lang="en-US" sz="1600" dirty="0">
                  <a:solidFill>
                    <a:prstClr val="white"/>
                  </a:solidFill>
                  <a:cs typeface="Arial" charset="0"/>
                </a:rPr>
                <a:t>Recent Developments</a:t>
              </a:r>
            </a:p>
          </p:txBody>
        </p:sp>
        <p:sp>
          <p:nvSpPr>
            <p:cNvPr id="59" name="Text Placeholder 2"/>
            <p:cNvSpPr>
              <a:spLocks/>
            </p:cNvSpPr>
            <p:nvPr>
              <p:custDataLst>
                <p:tags r:id="rId3"/>
              </p:custDataLst>
            </p:nvPr>
          </p:nvSpPr>
          <p:spPr bwMode="auto">
            <a:xfrm>
              <a:off x="2669174" y="3678419"/>
              <a:ext cx="2787268" cy="246221"/>
            </a:xfrm>
            <a:prstGeom prst="rect">
              <a:avLst/>
            </a:prstGeom>
            <a:noFill/>
            <a:ln w="9525">
              <a:noFill/>
              <a:miter lim="800000"/>
              <a:headEnd/>
              <a:tailEnd/>
            </a:ln>
          </p:spPr>
          <p:txBody>
            <a:bodyPr wrap="square" lIns="0" tIns="0" rIns="0" bIns="0" anchor="ctr">
              <a:spAutoFit/>
            </a:bodyPr>
            <a:lstStyle/>
            <a:p>
              <a:pPr lvl="0" algn="ctr" defTabSz="914400" eaLnBrk="0" hangingPunct="0">
                <a:spcBef>
                  <a:spcPct val="20000"/>
                </a:spcBef>
                <a:buClr>
                  <a:srgbClr val="036635"/>
                </a:buClr>
                <a:buSzPct val="140000"/>
                <a:defRPr/>
              </a:pPr>
              <a:r>
                <a:rPr lang="en-US" sz="1600" dirty="0">
                  <a:solidFill>
                    <a:prstClr val="white"/>
                  </a:solidFill>
                  <a:cs typeface="Arial" charset="0"/>
                </a:rPr>
                <a:t>Methods</a:t>
              </a:r>
              <a:endParaRPr kumimoji="0" lang="en-US" sz="1600" b="0" i="0" u="none" strike="noStrike" kern="1200" cap="none" spc="0" normalizeH="0" baseline="0" noProof="0" dirty="0">
                <a:ln>
                  <a:noFill/>
                </a:ln>
                <a:solidFill>
                  <a:prstClr val="white"/>
                </a:solidFill>
                <a:effectLst/>
                <a:uLnTx/>
                <a:uFillTx/>
                <a:latin typeface="Arial"/>
                <a:cs typeface="Arial" charset="0"/>
              </a:endParaRPr>
            </a:p>
          </p:txBody>
        </p:sp>
        <p:sp>
          <p:nvSpPr>
            <p:cNvPr id="60" name="Text Placeholder 2"/>
            <p:cNvSpPr>
              <a:spLocks/>
            </p:cNvSpPr>
            <p:nvPr>
              <p:custDataLst>
                <p:tags r:id="rId4"/>
              </p:custDataLst>
            </p:nvPr>
          </p:nvSpPr>
          <p:spPr bwMode="auto">
            <a:xfrm>
              <a:off x="2059306" y="5292110"/>
              <a:ext cx="3680935" cy="246221"/>
            </a:xfrm>
            <a:prstGeom prst="rect">
              <a:avLst/>
            </a:prstGeom>
            <a:noFill/>
            <a:ln w="9525">
              <a:noFill/>
              <a:miter lim="800000"/>
              <a:headEnd/>
              <a:tailEnd/>
            </a:ln>
          </p:spPr>
          <p:txBody>
            <a:bodyPr wrap="square" lIns="0" tIns="0" rIns="0" bIns="0" anchor="ctr">
              <a:spAutoFit/>
            </a:bodyPr>
            <a:lstStyle/>
            <a:p>
              <a:pPr lvl="0" algn="ctr" defTabSz="914400" eaLnBrk="0" hangingPunct="0">
                <a:spcBef>
                  <a:spcPct val="20000"/>
                </a:spcBef>
                <a:buClr>
                  <a:srgbClr val="036635"/>
                </a:buClr>
                <a:buSzPct val="140000"/>
                <a:defRPr/>
              </a:pPr>
              <a:r>
                <a:rPr lang="en-US" sz="1600" dirty="0">
                  <a:solidFill>
                    <a:prstClr val="white"/>
                  </a:solidFill>
                  <a:cs typeface="Arial" charset="0"/>
                </a:rPr>
                <a:t>Applications &amp; Fundamentals</a:t>
              </a:r>
            </a:p>
          </p:txBody>
        </p:sp>
        <p:sp>
          <p:nvSpPr>
            <p:cNvPr id="61" name="Text Placeholder 2"/>
            <p:cNvSpPr>
              <a:spLocks/>
            </p:cNvSpPr>
            <p:nvPr>
              <p:custDataLst>
                <p:tags r:id="rId5"/>
              </p:custDataLst>
            </p:nvPr>
          </p:nvSpPr>
          <p:spPr bwMode="auto">
            <a:xfrm>
              <a:off x="2065121" y="4732781"/>
              <a:ext cx="3789450" cy="246221"/>
            </a:xfrm>
            <a:prstGeom prst="rect">
              <a:avLst/>
            </a:prstGeom>
            <a:noFill/>
            <a:ln w="9525">
              <a:noFill/>
              <a:miter lim="800000"/>
              <a:headEnd/>
              <a:tailEnd/>
            </a:ln>
          </p:spPr>
          <p:txBody>
            <a:bodyPr wrap="square" lIns="0" tIns="0" rIns="0" bIns="0" anchor="ctr">
              <a:spAutoFit/>
            </a:bodyPr>
            <a:lstStyle/>
            <a:p>
              <a:pPr lvl="0" algn="ctr" defTabSz="914400" eaLnBrk="0" hangingPunct="0">
                <a:spcBef>
                  <a:spcPct val="20000"/>
                </a:spcBef>
                <a:buClr>
                  <a:srgbClr val="036635"/>
                </a:buClr>
                <a:buSzPct val="140000"/>
                <a:defRPr/>
              </a:pPr>
              <a:r>
                <a:rPr lang="en-US" sz="1600" dirty="0">
                  <a:solidFill>
                    <a:prstClr val="white"/>
                  </a:solidFill>
                  <a:cs typeface="Arial" charset="0"/>
                </a:rPr>
                <a:t>Protocols and Processes </a:t>
              </a:r>
            </a:p>
          </p:txBody>
        </p:sp>
        <p:sp>
          <p:nvSpPr>
            <p:cNvPr id="62" name="Text Placeholder 2"/>
            <p:cNvSpPr>
              <a:spLocks/>
            </p:cNvSpPr>
            <p:nvPr>
              <p:custDataLst>
                <p:tags r:id="rId6"/>
              </p:custDataLst>
            </p:nvPr>
          </p:nvSpPr>
          <p:spPr bwMode="auto">
            <a:xfrm>
              <a:off x="2437258" y="4193561"/>
              <a:ext cx="3302323" cy="246221"/>
            </a:xfrm>
            <a:prstGeom prst="rect">
              <a:avLst/>
            </a:prstGeom>
            <a:noFill/>
            <a:ln w="9525">
              <a:noFill/>
              <a:miter lim="800000"/>
              <a:headEnd/>
              <a:tailEnd/>
            </a:ln>
          </p:spPr>
          <p:txBody>
            <a:bodyPr wrap="square" lIns="0" tIns="0" rIns="0" bIns="0" anchor="ctr">
              <a:spAutoFit/>
            </a:bodyPr>
            <a:lstStyle/>
            <a:p>
              <a:pPr lvl="0" algn="ctr" defTabSz="914400" eaLnBrk="0" hangingPunct="0">
                <a:spcBef>
                  <a:spcPct val="20000"/>
                </a:spcBef>
                <a:buClr>
                  <a:srgbClr val="036635"/>
                </a:buClr>
                <a:buSzPct val="140000"/>
                <a:defRPr/>
              </a:pPr>
              <a:r>
                <a:rPr lang="en-US" sz="1600" dirty="0">
                  <a:solidFill>
                    <a:prstClr val="white"/>
                  </a:solidFill>
                  <a:cs typeface="Arial" charset="0"/>
                </a:rPr>
                <a:t>Perspectives</a:t>
              </a:r>
              <a:endParaRPr kumimoji="0" lang="en-US" sz="1600" b="0" i="0" u="none" strike="noStrike" kern="1200" cap="none" spc="0" normalizeH="0" baseline="0" noProof="0" dirty="0">
                <a:ln>
                  <a:noFill/>
                </a:ln>
                <a:solidFill>
                  <a:prstClr val="white"/>
                </a:solidFill>
                <a:effectLst/>
                <a:uLnTx/>
                <a:uFillTx/>
                <a:latin typeface="Arial"/>
                <a:cs typeface="Arial" charset="0"/>
              </a:endParaRPr>
            </a:p>
          </p:txBody>
        </p:sp>
        <p:sp>
          <p:nvSpPr>
            <p:cNvPr id="70" name="Text Placeholder 2"/>
            <p:cNvSpPr>
              <a:spLocks/>
            </p:cNvSpPr>
            <p:nvPr>
              <p:custDataLst>
                <p:tags r:id="rId7"/>
              </p:custDataLst>
            </p:nvPr>
          </p:nvSpPr>
          <p:spPr bwMode="auto">
            <a:xfrm>
              <a:off x="1612262" y="5858739"/>
              <a:ext cx="4659993" cy="246221"/>
            </a:xfrm>
            <a:prstGeom prst="rect">
              <a:avLst/>
            </a:prstGeom>
            <a:noFill/>
            <a:ln w="9525">
              <a:noFill/>
              <a:miter lim="800000"/>
              <a:headEnd/>
              <a:tailEnd/>
            </a:ln>
          </p:spPr>
          <p:txBody>
            <a:bodyPr wrap="square" lIns="0" tIns="0" rIns="0" bIns="0" anchor="ctr">
              <a:spAutoFit/>
            </a:bodyPr>
            <a:lstStyle/>
            <a:p>
              <a:pPr lvl="0" algn="ctr" defTabSz="914400" eaLnBrk="0" hangingPunct="0">
                <a:spcBef>
                  <a:spcPct val="20000"/>
                </a:spcBef>
                <a:buClr>
                  <a:srgbClr val="036635"/>
                </a:buClr>
                <a:buSzPct val="140000"/>
                <a:defRPr/>
              </a:pPr>
              <a:r>
                <a:rPr lang="en-US" sz="1600" dirty="0">
                  <a:solidFill>
                    <a:prstClr val="white"/>
                  </a:solidFill>
                </a:rPr>
                <a:t>Definitions &amp; Comprehensives</a:t>
              </a:r>
              <a:endParaRPr lang="en-US" sz="1600" dirty="0">
                <a:solidFill>
                  <a:prstClr val="white"/>
                </a:solidFill>
                <a:cs typeface="Arial" charset="0"/>
              </a:endParaRPr>
            </a:p>
          </p:txBody>
        </p:sp>
        <p:sp>
          <p:nvSpPr>
            <p:cNvPr id="85" name="TextBox 84"/>
            <p:cNvSpPr txBox="1"/>
            <p:nvPr/>
          </p:nvSpPr>
          <p:spPr>
            <a:xfrm>
              <a:off x="413347" y="2649417"/>
              <a:ext cx="154100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solidFill>
                  <a:effectLst/>
                  <a:uLnTx/>
                  <a:uFillTx/>
                  <a:latin typeface="Arial"/>
                  <a:ea typeface="+mn-ea"/>
                  <a:cs typeface="Roboto Condensed Bold Italic"/>
                </a:rPr>
                <a:t>Journals</a:t>
              </a:r>
              <a:endParaRPr kumimoji="0" lang="en-US" sz="2800" b="0" i="0" u="none" strike="noStrike" kern="1200" cap="none" spc="0" normalizeH="0" baseline="0" noProof="0" dirty="0">
                <a:ln>
                  <a:noFill/>
                </a:ln>
                <a:solidFill>
                  <a:schemeClr val="tx2"/>
                </a:solidFill>
                <a:effectLst/>
                <a:uLnTx/>
                <a:uFillTx/>
                <a:latin typeface="Arial"/>
                <a:ea typeface="+mn-ea"/>
              </a:endParaRPr>
            </a:p>
          </p:txBody>
        </p:sp>
        <p:sp>
          <p:nvSpPr>
            <p:cNvPr id="86" name="TextBox 85"/>
            <p:cNvSpPr txBox="1"/>
            <p:nvPr/>
          </p:nvSpPr>
          <p:spPr>
            <a:xfrm>
              <a:off x="166379" y="4264128"/>
              <a:ext cx="146861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C6D07"/>
                  </a:solidFill>
                  <a:effectLst/>
                  <a:uLnTx/>
                  <a:uFillTx/>
                  <a:latin typeface="Arial"/>
                  <a:ea typeface="+mn-ea"/>
                  <a:cs typeface="Roboto Condensed Bold Italic"/>
                </a:rPr>
                <a:t>Books</a:t>
              </a:r>
              <a:endParaRPr kumimoji="0" lang="en-US" sz="2800" b="0" i="0" u="none" strike="noStrike" kern="1200" cap="none" spc="0" normalizeH="0" baseline="0" noProof="0" dirty="0">
                <a:ln>
                  <a:noFill/>
                </a:ln>
                <a:solidFill>
                  <a:srgbClr val="53565A"/>
                </a:solidFill>
                <a:effectLst/>
                <a:uLnTx/>
                <a:uFillTx/>
                <a:latin typeface="Arial"/>
                <a:ea typeface="+mn-ea"/>
                <a:cs typeface="+mn-cs"/>
              </a:endParaRPr>
            </a:p>
          </p:txBody>
        </p:sp>
        <p:grpSp>
          <p:nvGrpSpPr>
            <p:cNvPr id="40" name="Group 39"/>
            <p:cNvGrpSpPr/>
            <p:nvPr/>
          </p:nvGrpSpPr>
          <p:grpSpPr>
            <a:xfrm>
              <a:off x="714685" y="6309822"/>
              <a:ext cx="6702684" cy="215444"/>
              <a:chOff x="714685" y="6309822"/>
              <a:chExt cx="6702684" cy="215444"/>
            </a:xfrm>
          </p:grpSpPr>
          <p:sp>
            <p:nvSpPr>
              <p:cNvPr id="41" name="Text Placeholder 2"/>
              <p:cNvSpPr>
                <a:spLocks/>
              </p:cNvSpPr>
              <p:nvPr>
                <p:custDataLst>
                  <p:tags r:id="rId8"/>
                </p:custDataLst>
              </p:nvPr>
            </p:nvSpPr>
            <p:spPr bwMode="auto">
              <a:xfrm>
                <a:off x="2674752" y="6309822"/>
                <a:ext cx="2824087" cy="215444"/>
              </a:xfrm>
              <a:prstGeom prst="rect">
                <a:avLst/>
              </a:prstGeom>
              <a:noFill/>
              <a:ln w="9525">
                <a:noFill/>
                <a:miter lim="800000"/>
                <a:headEnd/>
                <a:tailEnd/>
              </a:ln>
            </p:spPr>
            <p:txBody>
              <a:bodyPr wrap="square" lIns="0" tIns="0" rIns="0" bIns="0" anchor="ctr">
                <a:spAutoFit/>
              </a:bodyPr>
              <a:lstStyle/>
              <a:p>
                <a:pPr marL="0" marR="0" lvl="0" indent="0" algn="ctr" defTabSz="914400" rtl="0" eaLnBrk="0" fontAlgn="auto" latinLnBrk="0" hangingPunct="0">
                  <a:lnSpc>
                    <a:spcPct val="100000"/>
                  </a:lnSpc>
                  <a:spcBef>
                    <a:spcPct val="20000"/>
                  </a:spcBef>
                  <a:spcAft>
                    <a:spcPts val="0"/>
                  </a:spcAft>
                  <a:buClr>
                    <a:srgbClr val="036635"/>
                  </a:buClr>
                  <a:buSzPct val="140000"/>
                  <a:buFont typeface="Arial" charset="0"/>
                  <a:buNone/>
                  <a:tabLst/>
                  <a:defRPr/>
                </a:pPr>
                <a:r>
                  <a:rPr kumimoji="0" lang="en-US" sz="1400" b="0" i="0" u="none" strike="noStrike" kern="1200" cap="none" spc="0" normalizeH="0" baseline="0" noProof="0" dirty="0">
                    <a:ln>
                      <a:noFill/>
                    </a:ln>
                    <a:solidFill>
                      <a:srgbClr val="53565A"/>
                    </a:solidFill>
                    <a:effectLst/>
                    <a:uLnTx/>
                    <a:uFillTx/>
                    <a:latin typeface="Arial"/>
                    <a:ea typeface="+mn-ea"/>
                    <a:cs typeface="Arial" charset="0"/>
                  </a:rPr>
                  <a:t>Relevance of information over time</a:t>
                </a:r>
              </a:p>
            </p:txBody>
          </p:sp>
          <p:cxnSp>
            <p:nvCxnSpPr>
              <p:cNvPr id="42" name="Straight Arrow Connector 41"/>
              <p:cNvCxnSpPr/>
              <p:nvPr/>
            </p:nvCxnSpPr>
            <p:spPr>
              <a:xfrm>
                <a:off x="5497129" y="6424859"/>
                <a:ext cx="1920240" cy="1"/>
              </a:xfrm>
              <a:prstGeom prst="straightConnector1">
                <a:avLst/>
              </a:prstGeom>
              <a:ln w="15875" cap="sq">
                <a:solidFill>
                  <a:schemeClr val="tx2"/>
                </a:solidFill>
                <a:miter lim="800000"/>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714685" y="6424858"/>
                <a:ext cx="1920240" cy="0"/>
              </a:xfrm>
              <a:prstGeom prst="straightConnector1">
                <a:avLst/>
              </a:prstGeom>
              <a:ln w="15875" cap="sq">
                <a:solidFill>
                  <a:schemeClr val="tx2"/>
                </a:solidFill>
                <a:miter lim="800000"/>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7410880" y="2028725"/>
              <a:ext cx="765502" cy="4160520"/>
              <a:chOff x="7695031" y="2225588"/>
              <a:chExt cx="704088" cy="3941782"/>
            </a:xfrm>
          </p:grpSpPr>
          <p:pic>
            <p:nvPicPr>
              <p:cNvPr id="44" name="Picture 6" descr="Molecular and Cellular Regulation of Adaptation to Exercise - 1st Edition - ISBN: 9780128039915, 9780128039922"/>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695031" y="2225588"/>
                <a:ext cx="701582" cy="1048830"/>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45" name="Picture 4" descr="Cell Biology, Four-Volume Set - 3rd Edition - ISBN: 9780121647308, 9780080454245"/>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695031" y="3316908"/>
                <a:ext cx="704088" cy="913891"/>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46" name="Picture 8" descr="Handbook of Immunohistochemistry and in situ Hybridization of Human Carcinomas - 1st Edition - ISBN: 9780123694027, 9780080457871"/>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695031" y="4273291"/>
                <a:ext cx="704088" cy="956564"/>
              </a:xfrm>
              <a:prstGeom prst="rect">
                <a:avLst/>
              </a:prstGeom>
              <a:noFill/>
              <a:ln>
                <a:solidFill>
                  <a:schemeClr val="tx1">
                    <a:lumMod val="20000"/>
                    <a:lumOff val="80000"/>
                  </a:schemeClr>
                </a:solidFill>
              </a:ln>
              <a:effectLst/>
              <a:extLst>
                <a:ext uri="{909E8E84-426E-40dd-AFC4-6F175D3DCCD1}">
                  <a14:hiddenFill xmlns:a14="http://schemas.microsoft.com/office/drawing/2010/main" xmlns="">
                    <a:solidFill>
                      <a:srgbClr val="FFFFFF"/>
                    </a:solidFill>
                  </a14:hiddenFill>
                </a:ext>
              </a:extLst>
            </p:spPr>
          </p:pic>
          <p:pic>
            <p:nvPicPr>
              <p:cNvPr id="47" name="Picture 10" descr="cove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695031" y="5272344"/>
                <a:ext cx="704088" cy="895026"/>
              </a:xfrm>
              <a:prstGeom prst="rect">
                <a:avLst/>
              </a:prstGeom>
              <a:noFill/>
              <a:effectLst/>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val="7151045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look at how researchers </a:t>
            </a:r>
            <a:r>
              <a:rPr lang="en-US" dirty="0" smtClean="0"/>
              <a:t>use </a:t>
            </a:r>
            <a:r>
              <a:rPr lang="en-US" dirty="0"/>
              <a:t>content today</a:t>
            </a:r>
          </a:p>
        </p:txBody>
      </p:sp>
      <p:sp>
        <p:nvSpPr>
          <p:cNvPr id="3" name="Text Placeholder 2"/>
          <p:cNvSpPr>
            <a:spLocks noGrp="1"/>
          </p:cNvSpPr>
          <p:nvPr>
            <p:ph type="body" idx="11"/>
          </p:nvPr>
        </p:nvSpPr>
        <p:spPr>
          <a:xfrm>
            <a:off x="457200" y="1863125"/>
            <a:ext cx="4024538" cy="4565904"/>
          </a:xfrm>
          <a:prstGeom prst="rect">
            <a:avLst/>
          </a:prstGeom>
        </p:spPr>
        <p:txBody>
          <a:bodyPr>
            <a:normAutofit/>
          </a:bodyPr>
          <a:lstStyle/>
          <a:p>
            <a:pPr marL="86868" indent="0">
              <a:buNone/>
            </a:pPr>
            <a:r>
              <a:rPr lang="en-US" sz="2000" dirty="0"/>
              <a:t>Based on user behavior</a:t>
            </a:r>
            <a:r>
              <a:rPr lang="en-US" dirty="0" smtClean="0"/>
              <a:t>,* </a:t>
            </a:r>
            <a:r>
              <a:rPr lang="en-US" sz="2000" dirty="0" smtClean="0"/>
              <a:t>we found that </a:t>
            </a:r>
            <a:r>
              <a:rPr lang="en-US" sz="2000" dirty="0"/>
              <a:t>researchers’ workflows have </a:t>
            </a:r>
            <a:r>
              <a:rPr lang="en-US" sz="2000" dirty="0" smtClean="0"/>
              <a:t>changed</a:t>
            </a:r>
            <a:r>
              <a:rPr lang="en-US" sz="2000" dirty="0" smtClean="0"/>
              <a:t>:</a:t>
            </a:r>
          </a:p>
          <a:p>
            <a:pPr marL="86868" indent="0">
              <a:buNone/>
            </a:pPr>
            <a:endParaRPr lang="en-US" sz="2000" dirty="0"/>
          </a:p>
          <a:p>
            <a:pPr marL="285750" indent="-285750">
              <a:lnSpc>
                <a:spcPct val="110000"/>
              </a:lnSpc>
              <a:buFont typeface="Arial"/>
              <a:buChar char="•"/>
            </a:pPr>
            <a:r>
              <a:rPr lang="en-US" sz="1800" b="0" dirty="0">
                <a:solidFill>
                  <a:schemeClr val="tx1"/>
                </a:solidFill>
              </a:rPr>
              <a:t>More complex than ever </a:t>
            </a:r>
            <a:r>
              <a:rPr lang="en-US" sz="1800" b="0" dirty="0" smtClean="0">
                <a:solidFill>
                  <a:schemeClr val="tx1"/>
                </a:solidFill>
              </a:rPr>
              <a:t>before</a:t>
            </a:r>
          </a:p>
          <a:p>
            <a:pPr marL="285750" indent="-285750">
              <a:lnSpc>
                <a:spcPct val="110000"/>
              </a:lnSpc>
              <a:buFont typeface="Arial"/>
              <a:buChar char="•"/>
            </a:pPr>
            <a:r>
              <a:rPr lang="en-US" sz="1800" b="0" dirty="0" smtClean="0">
                <a:solidFill>
                  <a:schemeClr val="tx1"/>
                </a:solidFill>
              </a:rPr>
              <a:t>Interdisciplinary</a:t>
            </a:r>
            <a:endParaRPr lang="en-US" sz="1800" b="0" dirty="0">
              <a:solidFill>
                <a:schemeClr val="tx1"/>
              </a:solidFill>
            </a:endParaRPr>
          </a:p>
          <a:p>
            <a:pPr marL="285750" indent="-285750">
              <a:lnSpc>
                <a:spcPct val="110000"/>
              </a:lnSpc>
              <a:buFont typeface="Arial"/>
              <a:buChar char="•"/>
            </a:pPr>
            <a:r>
              <a:rPr lang="en-US" sz="1800" b="0" dirty="0" smtClean="0">
                <a:solidFill>
                  <a:schemeClr val="tx1"/>
                </a:solidFill>
              </a:rPr>
              <a:t>Move </a:t>
            </a:r>
            <a:r>
              <a:rPr lang="en-US" sz="1800" b="0" dirty="0">
                <a:solidFill>
                  <a:schemeClr val="tx1"/>
                </a:solidFill>
              </a:rPr>
              <a:t>through a wide range of </a:t>
            </a: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content types </a:t>
            </a:r>
            <a:r>
              <a:rPr lang="en-US" sz="1800" b="0" dirty="0">
                <a:solidFill>
                  <a:schemeClr val="tx1"/>
                </a:solidFill>
              </a:rPr>
              <a:t>during single </a:t>
            </a: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user </a:t>
            </a:r>
            <a:r>
              <a:rPr lang="en-US" sz="1800" b="0" dirty="0">
                <a:solidFill>
                  <a:schemeClr val="tx1"/>
                </a:solidFill>
              </a:rPr>
              <a:t>sessions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064" y="1713013"/>
            <a:ext cx="2642449" cy="4259102"/>
          </a:xfrm>
          <a:prstGeom prst="rect">
            <a:avLst/>
          </a:prstGeom>
        </p:spPr>
      </p:pic>
      <p:sp>
        <p:nvSpPr>
          <p:cNvPr id="6" name="TextBox 5"/>
          <p:cNvSpPr txBox="1"/>
          <p:nvPr/>
        </p:nvSpPr>
        <p:spPr>
          <a:xfrm>
            <a:off x="358933" y="6429029"/>
            <a:ext cx="4376874" cy="215444"/>
          </a:xfrm>
          <a:prstGeom prst="rect">
            <a:avLst/>
          </a:prstGeom>
          <a:noFill/>
        </p:spPr>
        <p:txBody>
          <a:bodyPr wrap="square" rtlCol="0">
            <a:spAutoFit/>
          </a:bodyPr>
          <a:lstStyle/>
          <a:p>
            <a:r>
              <a:rPr lang="en-US" sz="800" dirty="0" smtClean="0">
                <a:solidFill>
                  <a:schemeClr val="accent2"/>
                </a:solidFill>
              </a:rPr>
              <a:t>*Based on research carried out by </a:t>
            </a:r>
            <a:r>
              <a:rPr lang="en-US" sz="800" dirty="0">
                <a:solidFill>
                  <a:schemeClr val="accent2"/>
                </a:solidFill>
              </a:rPr>
              <a:t>White Rhino </a:t>
            </a:r>
            <a:r>
              <a:rPr lang="en-US" sz="800" dirty="0" smtClean="0">
                <a:solidFill>
                  <a:schemeClr val="accent2"/>
                </a:solidFill>
              </a:rPr>
              <a:t>in August of 2015</a:t>
            </a:r>
            <a:endParaRPr lang="en-US" sz="800" dirty="0">
              <a:solidFill>
                <a:schemeClr val="accent2"/>
              </a:solidFill>
            </a:endParaRPr>
          </a:p>
        </p:txBody>
      </p:sp>
    </p:spTree>
    <p:extLst>
      <p:ext uri="{BB962C8B-B14F-4D97-AF65-F5344CB8AC3E}">
        <p14:creationId xmlns:p14="http://schemas.microsoft.com/office/powerpoint/2010/main" val="381225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 Same Side Corner Rectangle 28"/>
          <p:cNvSpPr/>
          <p:nvPr/>
        </p:nvSpPr>
        <p:spPr>
          <a:xfrm>
            <a:off x="4863842" y="2019300"/>
            <a:ext cx="3391887" cy="3858986"/>
          </a:xfrm>
          <a:prstGeom prst="round2SameRect">
            <a:avLst>
              <a:gd name="adj1" fmla="val 8287"/>
              <a:gd name="adj2" fmla="val 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p:cNvSpPr txBox="1"/>
          <p:nvPr/>
        </p:nvSpPr>
        <p:spPr>
          <a:xfrm>
            <a:off x="5143643" y="2189627"/>
            <a:ext cx="283228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ARTICLE CONTENT</a:t>
            </a:r>
          </a:p>
        </p:txBody>
      </p:sp>
      <p:sp>
        <p:nvSpPr>
          <p:cNvPr id="31" name="TextBox 30"/>
          <p:cNvSpPr txBox="1"/>
          <p:nvPr/>
        </p:nvSpPr>
        <p:spPr>
          <a:xfrm>
            <a:off x="5019057" y="2582923"/>
            <a:ext cx="3081456" cy="346234"/>
          </a:xfrm>
          <a:prstGeom prst="roundRect">
            <a:avLst>
              <a:gd name="adj" fmla="val 50000"/>
            </a:avLst>
          </a:prstGeom>
          <a:solidFill>
            <a:schemeClr val="bg2">
              <a:lumMod val="40000"/>
              <a:lumOff val="60000"/>
            </a:schemeClr>
          </a:solidFill>
        </p:spPr>
        <p:txBody>
          <a:bodyPr wrap="square"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65A"/>
                </a:solidFill>
                <a:effectLst/>
                <a:uLnTx/>
                <a:uFillTx/>
                <a:latin typeface="Arial"/>
                <a:ea typeface="+mn-ea"/>
                <a:cs typeface="+mn-cs"/>
              </a:rPr>
              <a:t>Depth in Growing Disciplines</a:t>
            </a:r>
          </a:p>
        </p:txBody>
      </p:sp>
      <p:sp>
        <p:nvSpPr>
          <p:cNvPr id="32" name="TextBox 31"/>
          <p:cNvSpPr txBox="1"/>
          <p:nvPr/>
        </p:nvSpPr>
        <p:spPr>
          <a:xfrm>
            <a:off x="5038266" y="3004185"/>
            <a:ext cx="3164515" cy="1579920"/>
          </a:xfrm>
          <a:prstGeom prst="rect">
            <a:avLst/>
          </a:prstGeom>
          <a:noFill/>
        </p:spPr>
        <p:txBody>
          <a:bodyPr wrap="square" rtlCol="0">
            <a:spAutoFit/>
          </a:bodyPr>
          <a:lstStyle/>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Specialized knowledge</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Narrow </a:t>
            </a:r>
            <a:r>
              <a:rPr kumimoji="0" lang="en-US" sz="1400" b="0" i="0" u="none" strike="noStrike" kern="1200" cap="none" spc="0" normalizeH="0" baseline="0" noProof="0" dirty="0">
                <a:ln>
                  <a:noFill/>
                </a:ln>
                <a:solidFill>
                  <a:srgbClr val="FFFFFF"/>
                </a:solidFill>
                <a:effectLst/>
                <a:uLnTx/>
                <a:uFillTx/>
                <a:latin typeface="Arial"/>
                <a:ea typeface="+mn-ea"/>
                <a:cs typeface="+mn-cs"/>
              </a:rPr>
              <a:t>focus</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Extreme </a:t>
            </a:r>
            <a:r>
              <a:rPr kumimoji="0" lang="en-US" sz="1400" b="0" i="0" u="none" strike="noStrike" kern="1200" cap="none" spc="0" normalizeH="0" baseline="0" noProof="0" dirty="0">
                <a:ln>
                  <a:noFill/>
                </a:ln>
                <a:solidFill>
                  <a:srgbClr val="FFFFFF"/>
                </a:solidFill>
                <a:effectLst/>
                <a:uLnTx/>
                <a:uFillTx/>
                <a:latin typeface="Arial"/>
                <a:ea typeface="+mn-ea"/>
                <a:cs typeface="+mn-cs"/>
              </a:rPr>
              <a:t>depth</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Latest </a:t>
            </a:r>
            <a:r>
              <a:rPr kumimoji="0" lang="en-US" sz="1400" b="0" i="0" u="none" strike="noStrike" kern="1200" cap="none" spc="0" normalizeH="0" baseline="0" noProof="0" dirty="0">
                <a:ln>
                  <a:noFill/>
                </a:ln>
                <a:solidFill>
                  <a:srgbClr val="FFFFFF"/>
                </a:solidFill>
                <a:effectLst/>
                <a:uLnTx/>
                <a:uFillTx/>
                <a:latin typeface="Arial"/>
                <a:ea typeface="+mn-ea"/>
                <a:cs typeface="+mn-cs"/>
              </a:rPr>
              <a:t>research / new results</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Applying </a:t>
            </a:r>
            <a:r>
              <a:rPr kumimoji="0" lang="en-US" sz="1400" b="0" i="0" u="none" strike="noStrike" kern="1200" cap="none" spc="0" normalizeH="0" baseline="0" noProof="0" dirty="0">
                <a:ln>
                  <a:noFill/>
                </a:ln>
                <a:solidFill>
                  <a:srgbClr val="FFFFFF"/>
                </a:solidFill>
                <a:effectLst/>
                <a:uLnTx/>
                <a:uFillTx/>
                <a:latin typeface="Arial"/>
                <a:ea typeface="+mn-ea"/>
                <a:cs typeface="+mn-cs"/>
              </a:rPr>
              <a:t>techniques</a:t>
            </a:r>
          </a:p>
        </p:txBody>
      </p:sp>
      <p:sp>
        <p:nvSpPr>
          <p:cNvPr id="2" name="Title 1"/>
          <p:cNvSpPr>
            <a:spLocks noGrp="1"/>
          </p:cNvSpPr>
          <p:nvPr>
            <p:ph type="title"/>
          </p:nvPr>
        </p:nvSpPr>
        <p:spPr>
          <a:xfrm>
            <a:off x="1008648" y="489290"/>
            <a:ext cx="7641770" cy="749808"/>
          </a:xfrm>
        </p:spPr>
        <p:txBody>
          <a:bodyPr/>
          <a:lstStyle/>
          <a:p>
            <a:pPr algn="ctr"/>
            <a:r>
              <a:rPr lang="en-US" sz="2800" dirty="0" smtClean="0"/>
              <a:t>Each content type serves specific and important researcher needs</a:t>
            </a:r>
            <a:endParaRPr lang="en-US" dirty="0"/>
          </a:p>
        </p:txBody>
      </p:sp>
      <p:sp>
        <p:nvSpPr>
          <p:cNvPr id="13" name="Round Same Side Corner Rectangle 12"/>
          <p:cNvSpPr/>
          <p:nvPr/>
        </p:nvSpPr>
        <p:spPr>
          <a:xfrm>
            <a:off x="853433" y="2019300"/>
            <a:ext cx="3391887" cy="3858986"/>
          </a:xfrm>
          <a:prstGeom prst="round2SameRect">
            <a:avLst>
              <a:gd name="adj1" fmla="val 8287"/>
              <a:gd name="adj2" fmla="val 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1008648" y="2582923"/>
            <a:ext cx="3081456" cy="346234"/>
          </a:xfrm>
          <a:prstGeom prst="roundRect">
            <a:avLst>
              <a:gd name="adj" fmla="val 50000"/>
            </a:avLst>
          </a:prstGeom>
          <a:solidFill>
            <a:schemeClr val="bg2">
              <a:lumMod val="40000"/>
              <a:lumOff val="60000"/>
            </a:schemeClr>
          </a:solidFill>
        </p:spPr>
        <p:txBody>
          <a:bodyPr wrap="square"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65A"/>
                </a:solidFill>
                <a:effectLst/>
                <a:uLnTx/>
                <a:uFillTx/>
                <a:latin typeface="Arial"/>
                <a:ea typeface="+mn-ea"/>
                <a:cs typeface="+mn-cs"/>
              </a:rPr>
              <a:t>Breadth Connecting Disciplines</a:t>
            </a:r>
          </a:p>
        </p:txBody>
      </p:sp>
      <p:sp>
        <p:nvSpPr>
          <p:cNvPr id="12" name="TextBox 11"/>
          <p:cNvSpPr txBox="1"/>
          <p:nvPr/>
        </p:nvSpPr>
        <p:spPr>
          <a:xfrm>
            <a:off x="1027857" y="3004185"/>
            <a:ext cx="3164515" cy="2718693"/>
          </a:xfrm>
          <a:prstGeom prst="rect">
            <a:avLst/>
          </a:prstGeom>
          <a:noFill/>
        </p:spPr>
        <p:txBody>
          <a:bodyPr wrap="square" rtlCol="0">
            <a:spAutoFit/>
          </a:bodyPr>
          <a:lstStyle/>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r>
              <a:rPr kumimoji="0" lang="en-US" sz="1400" b="0" i="0" u="none" strike="noStrike" kern="1200" cap="none" spc="0" normalizeH="0" baseline="0" noProof="0" dirty="0">
                <a:ln>
                  <a:noFill/>
                </a:ln>
                <a:solidFill>
                  <a:srgbClr val="FFFFFF"/>
                </a:solidFill>
                <a:effectLst/>
                <a:uLnTx/>
                <a:uFillTx/>
                <a:latin typeface="Arial"/>
                <a:ea typeface="+mn-ea"/>
                <a:cs typeface="+mn-cs"/>
              </a:rPr>
              <a:t>catalyst for discovery in new area</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Gives </a:t>
            </a:r>
            <a:r>
              <a:rPr kumimoji="0" lang="en-US" sz="1400" b="0" i="0" u="none" strike="noStrike" kern="1200" cap="none" spc="0" normalizeH="0" baseline="0" noProof="0" dirty="0">
                <a:ln>
                  <a:noFill/>
                </a:ln>
                <a:solidFill>
                  <a:srgbClr val="FFFFFF"/>
                </a:solidFill>
                <a:effectLst/>
                <a:uLnTx/>
                <a:uFillTx/>
                <a:latin typeface="Arial"/>
                <a:ea typeface="+mn-ea"/>
                <a:cs typeface="+mn-cs"/>
              </a:rPr>
              <a:t>broader view of a topic</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More </a:t>
            </a:r>
            <a:r>
              <a:rPr kumimoji="0" lang="en-US" sz="1400" b="0" i="0" u="none" strike="noStrike" kern="1200" cap="none" spc="0" normalizeH="0" baseline="0" noProof="0" dirty="0">
                <a:ln>
                  <a:noFill/>
                </a:ln>
                <a:solidFill>
                  <a:srgbClr val="FFFFFF"/>
                </a:solidFill>
                <a:effectLst/>
                <a:uLnTx/>
                <a:uFillTx/>
                <a:latin typeface="Arial"/>
                <a:ea typeface="+mn-ea"/>
                <a:cs typeface="+mn-cs"/>
              </a:rPr>
              <a:t>sustained arguments, differing opinions, nuance and complexity</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Offers </a:t>
            </a:r>
            <a:r>
              <a:rPr kumimoji="0" lang="en-US" sz="1400" b="0" i="0" u="none" strike="noStrike" kern="1200" cap="none" spc="0" normalizeH="0" baseline="0" noProof="0" dirty="0">
                <a:ln>
                  <a:noFill/>
                </a:ln>
                <a:solidFill>
                  <a:srgbClr val="FFFFFF"/>
                </a:solidFill>
                <a:effectLst/>
                <a:uLnTx/>
                <a:uFillTx/>
                <a:latin typeface="Arial"/>
                <a:ea typeface="+mn-ea"/>
                <a:cs typeface="+mn-cs"/>
              </a:rPr>
              <a:t>expert opinion on most relevant topics</a:t>
            </a:r>
          </a:p>
          <a:p>
            <a:pPr marL="173038" marR="0" lvl="0" indent="-173038" algn="l" defTabSz="457200" rtl="0" eaLnBrk="1" fontAlgn="auto" latinLnBrk="0" hangingPunct="1">
              <a:lnSpc>
                <a:spcPct val="100000"/>
              </a:lnSpc>
              <a:spcBef>
                <a:spcPts val="800"/>
              </a:spcBef>
              <a:spcAft>
                <a:spcPts val="0"/>
              </a:spcAft>
              <a:buClrTx/>
              <a:buSzTx/>
              <a:buFont typeface="Arial" charset="0"/>
              <a:buChar char="•"/>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Links </a:t>
            </a:r>
            <a:r>
              <a:rPr kumimoji="0" lang="en-US" sz="1400" b="0" i="0" u="none" strike="noStrike" kern="1200" cap="none" spc="0" normalizeH="0" baseline="0" noProof="0" dirty="0">
                <a:ln>
                  <a:noFill/>
                </a:ln>
                <a:solidFill>
                  <a:srgbClr val="FFFFFF"/>
                </a:solidFill>
                <a:effectLst/>
                <a:uLnTx/>
                <a:uFillTx/>
                <a:latin typeface="Arial"/>
                <a:ea typeface="+mn-ea"/>
                <a:cs typeface="+mn-cs"/>
              </a:rPr>
              <a:t>to related (and often unexpected) fields, methods </a:t>
            </a:r>
            <a:r>
              <a:rPr kumimoji="0" lang="en-US" sz="1400" b="0" i="0" u="none" strike="noStrike" kern="1200" cap="none" spc="0" normalizeH="0" baseline="0" noProof="0" dirty="0" smtClean="0">
                <a:ln>
                  <a:noFill/>
                </a:ln>
                <a:solidFill>
                  <a:srgbClr val="FFFFFF"/>
                </a:solidFill>
                <a:effectLst/>
                <a:uLnTx/>
                <a:uFillTx/>
                <a:latin typeface="Arial"/>
                <a:ea typeface="+mn-ea"/>
                <a:cs typeface="+mn-cs"/>
              </a:rPr>
              <a:t/>
            </a:r>
            <a:br>
              <a:rPr kumimoji="0" lang="en-US" sz="1400" b="0" i="0" u="none" strike="noStrike" kern="1200" cap="none" spc="0" normalizeH="0" baseline="0" noProof="0" dirty="0" smtClean="0">
                <a:ln>
                  <a:noFill/>
                </a:ln>
                <a:solidFill>
                  <a:srgbClr val="FFFFFF"/>
                </a:solidFill>
                <a:effectLst/>
                <a:uLnTx/>
                <a:uFillTx/>
                <a:latin typeface="Arial"/>
                <a:ea typeface="+mn-ea"/>
                <a:cs typeface="+mn-cs"/>
              </a:rPr>
            </a:br>
            <a:r>
              <a:rPr kumimoji="0" lang="en-US" sz="1400" b="0" i="0" u="none" strike="noStrike" kern="1200" cap="none" spc="0" normalizeH="0" baseline="0" noProof="0" dirty="0" smtClean="0">
                <a:ln>
                  <a:noFill/>
                </a:ln>
                <a:solidFill>
                  <a:srgbClr val="FFFFFF"/>
                </a:solidFill>
                <a:effectLst/>
                <a:uLnTx/>
                <a:uFillTx/>
                <a:latin typeface="Arial"/>
                <a:ea typeface="+mn-ea"/>
                <a:cs typeface="+mn-cs"/>
              </a:rPr>
              <a:t>and </a:t>
            </a:r>
            <a:r>
              <a:rPr kumimoji="0" lang="en-US" sz="1400" b="0" i="0" u="none" strike="noStrike" kern="1200" cap="none" spc="0" normalizeH="0" baseline="0" noProof="0" dirty="0">
                <a:ln>
                  <a:noFill/>
                </a:ln>
                <a:solidFill>
                  <a:srgbClr val="FFFFFF"/>
                </a:solidFill>
                <a:effectLst/>
                <a:uLnTx/>
                <a:uFillTx/>
                <a:latin typeface="Arial"/>
                <a:ea typeface="+mn-ea"/>
                <a:cs typeface="+mn-cs"/>
              </a:rPr>
              <a:t>materials</a:t>
            </a:r>
          </a:p>
        </p:txBody>
      </p:sp>
      <p:sp>
        <p:nvSpPr>
          <p:cNvPr id="9" name="TextBox 8"/>
          <p:cNvSpPr txBox="1"/>
          <p:nvPr/>
        </p:nvSpPr>
        <p:spPr>
          <a:xfrm>
            <a:off x="1395491" y="2196448"/>
            <a:ext cx="230777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BOOK </a:t>
            </a:r>
            <a:r>
              <a:rPr kumimoji="0" lang="en-US" sz="1800" b="1" i="0" u="none" strike="noStrike" kern="1200" cap="none" spc="0" normalizeH="0" baseline="0" noProof="0" dirty="0" smtClean="0">
                <a:ln>
                  <a:noFill/>
                </a:ln>
                <a:solidFill>
                  <a:srgbClr val="FFFFFF"/>
                </a:solidFill>
                <a:effectLst/>
                <a:uLnTx/>
                <a:uFillTx/>
                <a:latin typeface="Arial"/>
                <a:ea typeface="+mn-ea"/>
                <a:cs typeface="+mn-cs"/>
              </a:rPr>
              <a:t>CONTENT</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0730829">
            <a:off x="3797402" y="3418227"/>
            <a:ext cx="1298448" cy="1213104"/>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800" y="1654605"/>
            <a:ext cx="615696" cy="835152"/>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1421" y="1654605"/>
            <a:ext cx="902719" cy="971906"/>
          </a:xfrm>
          <a:prstGeom prst="rect">
            <a:avLst/>
          </a:prstGeom>
        </p:spPr>
      </p:pic>
    </p:spTree>
    <p:extLst>
      <p:ext uri="{BB962C8B-B14F-4D97-AF65-F5344CB8AC3E}">
        <p14:creationId xmlns:p14="http://schemas.microsoft.com/office/powerpoint/2010/main" val="27985577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content is more useful, impactful and cited more </a:t>
            </a:r>
            <a:r>
              <a:rPr lang="en-US" dirty="0"/>
              <a:t>often </a:t>
            </a:r>
            <a:r>
              <a:rPr lang="en-US" dirty="0" smtClean="0"/>
              <a:t>than anyone in the industry</a:t>
            </a:r>
            <a:endParaRPr lang="en-US" dirty="0"/>
          </a:p>
        </p:txBody>
      </p:sp>
      <p:sp>
        <p:nvSpPr>
          <p:cNvPr id="12" name="Rectangle 11"/>
          <p:cNvSpPr/>
          <p:nvPr/>
        </p:nvSpPr>
        <p:spPr>
          <a:xfrm>
            <a:off x="438142" y="1680473"/>
            <a:ext cx="8144556" cy="338554"/>
          </a:xfrm>
          <a:prstGeom prst="rect">
            <a:avLst/>
          </a:prstGeom>
        </p:spPr>
        <p:txBody>
          <a:bodyPr wrap="square">
            <a:spAutoFit/>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868686"/>
                </a:solidFill>
                <a:effectLst/>
                <a:uLnTx/>
                <a:uFillTx/>
                <a:latin typeface="Arial"/>
                <a:ea typeface="+mn-ea"/>
                <a:cs typeface="Arial"/>
              </a:rPr>
              <a:t>A 2016 STUDY OF SCOPUS-INDEXED BOOKS*</a:t>
            </a:r>
            <a:endParaRPr kumimoji="0" lang="en-US" sz="1600" b="0" i="0" u="none" strike="noStrike" kern="1200" cap="none" spc="0" normalizeH="0" baseline="0" noProof="0" dirty="0">
              <a:ln>
                <a:noFill/>
              </a:ln>
              <a:solidFill>
                <a:srgbClr val="868686"/>
              </a:solidFill>
              <a:effectLst/>
              <a:uLnTx/>
              <a:uFillTx/>
              <a:latin typeface="Arial"/>
              <a:ea typeface="+mn-ea"/>
              <a:cs typeface="Arial"/>
            </a:endParaRPr>
          </a:p>
        </p:txBody>
      </p:sp>
      <p:sp>
        <p:nvSpPr>
          <p:cNvPr id="19" name="Text Placeholder 2"/>
          <p:cNvSpPr>
            <a:spLocks noGrp="1"/>
          </p:cNvSpPr>
          <p:nvPr>
            <p:ph type="body" idx="4294967295"/>
          </p:nvPr>
        </p:nvSpPr>
        <p:spPr>
          <a:xfrm>
            <a:off x="4106553" y="2298378"/>
            <a:ext cx="1911614" cy="1031938"/>
          </a:xfrm>
          <a:prstGeom prst="rect">
            <a:avLst/>
          </a:prstGeom>
        </p:spPr>
        <p:txBody>
          <a:bodyPr/>
          <a:lstStyle/>
          <a:p>
            <a:pPr>
              <a:lnSpc>
                <a:spcPct val="110000"/>
              </a:lnSpc>
            </a:pPr>
            <a:r>
              <a:rPr lang="en-US" sz="1800" b="0" dirty="0" smtClean="0">
                <a:solidFill>
                  <a:schemeClr val="tx1"/>
                </a:solidFill>
              </a:rPr>
              <a:t>Our Books’ relative impact of</a:t>
            </a:r>
            <a:endParaRPr lang="en-US" sz="1600" b="0" dirty="0" smtClean="0">
              <a:solidFill>
                <a:schemeClr val="tx1"/>
              </a:solidFill>
            </a:endParaRPr>
          </a:p>
        </p:txBody>
      </p:sp>
      <p:sp>
        <p:nvSpPr>
          <p:cNvPr id="20" name="Text Placeholder 2"/>
          <p:cNvSpPr>
            <a:spLocks noGrp="1"/>
          </p:cNvSpPr>
          <p:nvPr>
            <p:ph type="body" idx="4294967295"/>
          </p:nvPr>
        </p:nvSpPr>
        <p:spPr>
          <a:xfrm>
            <a:off x="4171248" y="3927163"/>
            <a:ext cx="2654300" cy="436711"/>
          </a:xfrm>
          <a:prstGeom prst="rect">
            <a:avLst/>
          </a:prstGeom>
        </p:spPr>
        <p:txBody>
          <a:bodyPr/>
          <a:lstStyle/>
          <a:p>
            <a:pPr>
              <a:lnSpc>
                <a:spcPct val="110000"/>
              </a:lnSpc>
            </a:pPr>
            <a:r>
              <a:rPr lang="en-US" sz="1800" b="0" dirty="0" smtClean="0">
                <a:solidFill>
                  <a:srgbClr val="007398"/>
                </a:solidFill>
              </a:rPr>
              <a:t>At an average of</a:t>
            </a:r>
            <a:endParaRPr lang="en-US" sz="1600" b="0" dirty="0" smtClean="0">
              <a:solidFill>
                <a:srgbClr val="007398"/>
              </a:solidFill>
            </a:endParaRPr>
          </a:p>
        </p:txBody>
      </p:sp>
      <p:sp>
        <p:nvSpPr>
          <p:cNvPr id="21" name="Text Placeholder 2"/>
          <p:cNvSpPr>
            <a:spLocks noGrp="1"/>
          </p:cNvSpPr>
          <p:nvPr>
            <p:ph type="body" idx="4294967295"/>
          </p:nvPr>
        </p:nvSpPr>
        <p:spPr>
          <a:xfrm>
            <a:off x="4171248" y="4624100"/>
            <a:ext cx="3695579" cy="1104473"/>
          </a:xfrm>
          <a:prstGeom prst="rect">
            <a:avLst/>
          </a:prstGeom>
        </p:spPr>
        <p:txBody>
          <a:bodyPr/>
          <a:lstStyle/>
          <a:p>
            <a:pPr>
              <a:lnSpc>
                <a:spcPct val="110000"/>
              </a:lnSpc>
            </a:pPr>
            <a:r>
              <a:rPr lang="en-US" sz="1800" b="0" dirty="0" smtClean="0">
                <a:solidFill>
                  <a:schemeClr val="tx2"/>
                </a:solidFill>
              </a:rPr>
              <a:t>per book – </a:t>
            </a:r>
            <a:r>
              <a:rPr lang="en-US" sz="1800" b="0" dirty="0">
                <a:solidFill>
                  <a:schemeClr val="tx2"/>
                </a:solidFill>
              </a:rPr>
              <a:t>t</a:t>
            </a:r>
            <a:r>
              <a:rPr lang="en-US" sz="1800" b="0" dirty="0" smtClean="0">
                <a:solidFill>
                  <a:schemeClr val="tx2"/>
                </a:solidFill>
              </a:rPr>
              <a:t>he highest in </a:t>
            </a:r>
          </a:p>
          <a:p>
            <a:pPr marL="628650" lvl="1" indent="-171450"/>
            <a:r>
              <a:rPr lang="en-US" sz="1800" b="0" dirty="0" smtClean="0">
                <a:solidFill>
                  <a:schemeClr val="tx2"/>
                </a:solidFill>
              </a:rPr>
              <a:t>the industry – </a:t>
            </a:r>
            <a:r>
              <a:rPr lang="en-US" dirty="0"/>
              <a:t>compared to industry average of 1.61</a:t>
            </a:r>
            <a:endParaRPr lang="en-GB" dirty="0">
              <a:latin typeface="Calibri" panose="020F0502020204030204" pitchFamily="34" charset="0"/>
              <a:cs typeface="Calibri" panose="020F0502020204030204" pitchFamily="34" charset="0"/>
            </a:endParaRPr>
          </a:p>
        </p:txBody>
      </p:sp>
      <p:sp>
        <p:nvSpPr>
          <p:cNvPr id="22" name="Text Placeholder 2"/>
          <p:cNvSpPr>
            <a:spLocks noGrp="1"/>
          </p:cNvSpPr>
          <p:nvPr>
            <p:ph type="body" idx="4294967295"/>
          </p:nvPr>
        </p:nvSpPr>
        <p:spPr>
          <a:xfrm>
            <a:off x="4106553" y="2844341"/>
            <a:ext cx="1447801" cy="1031938"/>
          </a:xfrm>
          <a:prstGeom prst="rect">
            <a:avLst/>
          </a:prstGeom>
        </p:spPr>
        <p:txBody>
          <a:bodyPr/>
          <a:lstStyle/>
          <a:p>
            <a:pPr>
              <a:lnSpc>
                <a:spcPct val="110000"/>
              </a:lnSpc>
            </a:pPr>
            <a:r>
              <a:rPr lang="en-US" sz="4000" dirty="0" smtClean="0">
                <a:solidFill>
                  <a:schemeClr val="tx1"/>
                </a:solidFill>
              </a:rPr>
              <a:t>2.89</a:t>
            </a:r>
          </a:p>
        </p:txBody>
      </p:sp>
      <p:sp>
        <p:nvSpPr>
          <p:cNvPr id="23" name="Text Placeholder 2"/>
          <p:cNvSpPr>
            <a:spLocks noGrp="1"/>
          </p:cNvSpPr>
          <p:nvPr>
            <p:ph type="body" idx="4294967295"/>
          </p:nvPr>
        </p:nvSpPr>
        <p:spPr>
          <a:xfrm>
            <a:off x="5194486" y="2885832"/>
            <a:ext cx="1014186" cy="1031938"/>
          </a:xfrm>
          <a:prstGeom prst="rect">
            <a:avLst/>
          </a:prstGeom>
        </p:spPr>
        <p:txBody>
          <a:bodyPr/>
          <a:lstStyle/>
          <a:p>
            <a:pPr>
              <a:lnSpc>
                <a:spcPct val="110000"/>
              </a:lnSpc>
            </a:pPr>
            <a:r>
              <a:rPr lang="en-US" sz="1800" b="0" dirty="0" smtClean="0">
                <a:solidFill>
                  <a:schemeClr val="tx1"/>
                </a:solidFill>
              </a:rPr>
              <a:t>stands out</a:t>
            </a:r>
            <a:endParaRPr lang="en-US" sz="1600" b="0" dirty="0" smtClean="0">
              <a:solidFill>
                <a:schemeClr val="tx1"/>
              </a:solidFill>
            </a:endParaRPr>
          </a:p>
        </p:txBody>
      </p:sp>
      <p:sp>
        <p:nvSpPr>
          <p:cNvPr id="24" name="Text Placeholder 2"/>
          <p:cNvSpPr>
            <a:spLocks noGrp="1"/>
          </p:cNvSpPr>
          <p:nvPr>
            <p:ph type="body" idx="4294967295"/>
          </p:nvPr>
        </p:nvSpPr>
        <p:spPr>
          <a:xfrm>
            <a:off x="6343032" y="2260452"/>
            <a:ext cx="1606281" cy="1031938"/>
          </a:xfrm>
          <a:prstGeom prst="rect">
            <a:avLst/>
          </a:prstGeom>
        </p:spPr>
        <p:txBody>
          <a:bodyPr/>
          <a:lstStyle/>
          <a:p>
            <a:pPr>
              <a:lnSpc>
                <a:spcPct val="110000"/>
              </a:lnSpc>
            </a:pPr>
            <a:r>
              <a:rPr lang="en-US" sz="4000" dirty="0" smtClean="0">
                <a:solidFill>
                  <a:schemeClr val="tx1"/>
                </a:solidFill>
              </a:rPr>
              <a:t>~3x</a:t>
            </a:r>
          </a:p>
        </p:txBody>
      </p:sp>
      <p:sp>
        <p:nvSpPr>
          <p:cNvPr id="25" name="Text Placeholder 2"/>
          <p:cNvSpPr>
            <a:spLocks noGrp="1"/>
          </p:cNvSpPr>
          <p:nvPr>
            <p:ph type="body" idx="4294967295"/>
          </p:nvPr>
        </p:nvSpPr>
        <p:spPr>
          <a:xfrm>
            <a:off x="6343032" y="2843270"/>
            <a:ext cx="1447801" cy="1031938"/>
          </a:xfrm>
          <a:prstGeom prst="rect">
            <a:avLst/>
          </a:prstGeom>
        </p:spPr>
        <p:txBody>
          <a:bodyPr/>
          <a:lstStyle/>
          <a:p>
            <a:pPr>
              <a:lnSpc>
                <a:spcPct val="110000"/>
              </a:lnSpc>
            </a:pPr>
            <a:r>
              <a:rPr lang="en-US" sz="1800" b="0" dirty="0" smtClean="0">
                <a:solidFill>
                  <a:schemeClr val="tx1"/>
                </a:solidFill>
              </a:rPr>
              <a:t>the industry average</a:t>
            </a:r>
            <a:endParaRPr lang="en-US" sz="1600" b="0" dirty="0" smtClean="0">
              <a:solidFill>
                <a:schemeClr val="tx1"/>
              </a:solidFill>
            </a:endParaRPr>
          </a:p>
        </p:txBody>
      </p:sp>
      <p:pic>
        <p:nvPicPr>
          <p:cNvPr id="27" name="Picture 26" descr="Citation_201707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101" y="4000668"/>
            <a:ext cx="873252" cy="982980"/>
          </a:xfrm>
          <a:prstGeom prst="rect">
            <a:avLst/>
          </a:prstGeom>
        </p:spPr>
      </p:pic>
      <p:sp>
        <p:nvSpPr>
          <p:cNvPr id="28" name="Text Placeholder 2"/>
          <p:cNvSpPr>
            <a:spLocks noGrp="1"/>
          </p:cNvSpPr>
          <p:nvPr>
            <p:ph type="body" idx="4294967295"/>
          </p:nvPr>
        </p:nvSpPr>
        <p:spPr>
          <a:xfrm>
            <a:off x="4171248" y="4178643"/>
            <a:ext cx="2654300" cy="567023"/>
          </a:xfrm>
          <a:prstGeom prst="rect">
            <a:avLst/>
          </a:prstGeom>
        </p:spPr>
        <p:txBody>
          <a:bodyPr/>
          <a:lstStyle/>
          <a:p>
            <a:pPr>
              <a:lnSpc>
                <a:spcPct val="110000"/>
              </a:lnSpc>
            </a:pPr>
            <a:r>
              <a:rPr lang="en-US" sz="2800" dirty="0" smtClean="0">
                <a:solidFill>
                  <a:schemeClr val="tx2"/>
                </a:solidFill>
              </a:rPr>
              <a:t>4.41 citations</a:t>
            </a:r>
          </a:p>
        </p:txBody>
      </p:sp>
      <p:sp>
        <p:nvSpPr>
          <p:cNvPr id="30" name="Rectangle 29"/>
          <p:cNvSpPr/>
          <p:nvPr/>
        </p:nvSpPr>
        <p:spPr>
          <a:xfrm>
            <a:off x="3995878" y="2243952"/>
            <a:ext cx="4041554" cy="142998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p:cNvSpPr/>
          <p:nvPr/>
        </p:nvSpPr>
        <p:spPr>
          <a:xfrm>
            <a:off x="3995877" y="3820240"/>
            <a:ext cx="4041555" cy="1923333"/>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2" name="Straight Connector 31"/>
          <p:cNvCxnSpPr/>
          <p:nvPr/>
        </p:nvCxnSpPr>
        <p:spPr>
          <a:xfrm>
            <a:off x="6165933" y="2243952"/>
            <a:ext cx="0" cy="14299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58933" y="6429029"/>
            <a:ext cx="437687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888B8D"/>
                </a:solidFill>
                <a:effectLst/>
                <a:uLnTx/>
                <a:uFillTx/>
                <a:latin typeface="Arial"/>
                <a:ea typeface="+mn-ea"/>
                <a:cs typeface="+mn-cs"/>
              </a:rPr>
              <a:t>*Books published in 2014 that are indexed in Scopus</a:t>
            </a:r>
            <a:endParaRPr kumimoji="0" lang="en-US" sz="800" b="0" i="0" u="none" strike="noStrike" kern="1200" cap="none" spc="0" normalizeH="0" baseline="0" noProof="0" dirty="0">
              <a:ln>
                <a:noFill/>
              </a:ln>
              <a:solidFill>
                <a:srgbClr val="888B8D"/>
              </a:solidFill>
              <a:effectLst/>
              <a:uLnTx/>
              <a:uFillTx/>
              <a:latin typeface="Arial"/>
              <a:ea typeface="+mn-ea"/>
              <a:cs typeface="+mn-cs"/>
            </a:endParaRPr>
          </a:p>
        </p:txBody>
      </p:sp>
      <p:sp>
        <p:nvSpPr>
          <p:cNvPr id="43" name="Text Placeholder 2"/>
          <p:cNvSpPr>
            <a:spLocks noGrp="1"/>
          </p:cNvSpPr>
          <p:nvPr>
            <p:ph type="body" idx="4294967295"/>
          </p:nvPr>
        </p:nvSpPr>
        <p:spPr>
          <a:xfrm>
            <a:off x="1340905" y="3964380"/>
            <a:ext cx="2064657" cy="1587383"/>
          </a:xfrm>
          <a:prstGeom prst="rect">
            <a:avLst/>
          </a:prstGeom>
        </p:spPr>
        <p:txBody>
          <a:bodyPr/>
          <a:lstStyle/>
          <a:p>
            <a:pPr marL="285750" indent="-285750">
              <a:lnSpc>
                <a:spcPct val="110000"/>
              </a:lnSpc>
              <a:buFont typeface="Arial"/>
              <a:buChar char="•"/>
            </a:pPr>
            <a:r>
              <a:rPr lang="en-US" sz="1800" b="0" dirty="0" smtClean="0"/>
              <a:t>Relevant</a:t>
            </a:r>
          </a:p>
          <a:p>
            <a:pPr marL="285750" indent="-285750">
              <a:lnSpc>
                <a:spcPct val="110000"/>
              </a:lnSpc>
              <a:buFont typeface="Arial"/>
              <a:buChar char="•"/>
            </a:pPr>
            <a:r>
              <a:rPr lang="en-US" sz="1800" b="0" dirty="0" smtClean="0"/>
              <a:t>Accessible</a:t>
            </a:r>
          </a:p>
          <a:p>
            <a:pPr marL="285750" indent="-285750">
              <a:lnSpc>
                <a:spcPct val="110000"/>
              </a:lnSpc>
              <a:buFont typeface="Arial"/>
              <a:buChar char="•"/>
            </a:pPr>
            <a:r>
              <a:rPr lang="en-US" sz="1800" b="0" dirty="0" smtClean="0"/>
              <a:t>Peer-reviewed</a:t>
            </a:r>
          </a:p>
          <a:p>
            <a:pPr marL="285750" indent="-285750">
              <a:lnSpc>
                <a:spcPct val="110000"/>
              </a:lnSpc>
              <a:buFont typeface="Arial"/>
              <a:buChar char="•"/>
            </a:pPr>
            <a:r>
              <a:rPr lang="en-US" sz="1800" b="0" dirty="0" smtClean="0"/>
              <a:t>Highest quality</a:t>
            </a:r>
            <a:endParaRPr lang="en-US" sz="1600" b="0" dirty="0" smtClean="0"/>
          </a:p>
        </p:txBody>
      </p:sp>
      <p:sp>
        <p:nvSpPr>
          <p:cNvPr id="44" name="Text Placeholder 2"/>
          <p:cNvSpPr>
            <a:spLocks noGrp="1"/>
          </p:cNvSpPr>
          <p:nvPr>
            <p:ph type="body" idx="4294967295"/>
          </p:nvPr>
        </p:nvSpPr>
        <p:spPr>
          <a:xfrm>
            <a:off x="1340905" y="2262275"/>
            <a:ext cx="2345711" cy="713160"/>
          </a:xfrm>
          <a:prstGeom prst="rect">
            <a:avLst/>
          </a:prstGeom>
        </p:spPr>
        <p:txBody>
          <a:bodyPr lIns="0" tIns="0"/>
          <a:lstStyle/>
          <a:p>
            <a:r>
              <a:rPr lang="en-US" sz="2800" dirty="0" smtClean="0"/>
              <a:t>OUR BOOKS</a:t>
            </a:r>
          </a:p>
        </p:txBody>
      </p:sp>
      <p:pic>
        <p:nvPicPr>
          <p:cNvPr id="45" name="Picture 44" descr="Book1_201707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022" y="2935971"/>
            <a:ext cx="772668" cy="940308"/>
          </a:xfrm>
          <a:prstGeom prst="rect">
            <a:avLst/>
          </a:prstGeom>
        </p:spPr>
      </p:pic>
      <p:sp>
        <p:nvSpPr>
          <p:cNvPr id="46" name="Rectangle 45"/>
          <p:cNvSpPr/>
          <p:nvPr/>
        </p:nvSpPr>
        <p:spPr>
          <a:xfrm>
            <a:off x="1128655" y="2243951"/>
            <a:ext cx="2717809" cy="3499622"/>
          </a:xfrm>
          <a:prstGeom prst="rect">
            <a:avLst/>
          </a:prstGeom>
          <a:no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451" y="2935971"/>
            <a:ext cx="772668" cy="940308"/>
          </a:xfrm>
          <a:prstGeom prst="rect">
            <a:avLst/>
          </a:prstGeom>
        </p:spPr>
      </p:pic>
    </p:spTree>
    <p:extLst>
      <p:ext uri="{BB962C8B-B14F-4D97-AF65-F5344CB8AC3E}">
        <p14:creationId xmlns:p14="http://schemas.microsoft.com/office/powerpoint/2010/main" val="208900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136" b="4767"/>
          <a:stretch/>
        </p:blipFill>
        <p:spPr bwMode="auto">
          <a:xfrm>
            <a:off x="3248271" y="1471600"/>
            <a:ext cx="5502941" cy="4355006"/>
          </a:xfrm>
          <a:prstGeom prst="rect">
            <a:avLst/>
          </a:prstGeom>
          <a:solidFill>
            <a:schemeClr val="tx1">
              <a:lumMod val="20000"/>
              <a:lumOff val="80000"/>
              <a:alpha val="2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Researchers need both Books and Journal content to move their research and studies forward</a:t>
            </a:r>
            <a:endParaRPr lang="en-US" dirty="0"/>
          </a:p>
        </p:txBody>
      </p:sp>
      <p:sp>
        <p:nvSpPr>
          <p:cNvPr id="3" name="Text Placeholder 2"/>
          <p:cNvSpPr>
            <a:spLocks noGrp="1"/>
          </p:cNvSpPr>
          <p:nvPr>
            <p:ph type="body" idx="10"/>
          </p:nvPr>
        </p:nvSpPr>
        <p:spPr>
          <a:xfrm>
            <a:off x="454026" y="1865376"/>
            <a:ext cx="2566988" cy="2591169"/>
          </a:xfrm>
        </p:spPr>
        <p:txBody>
          <a:bodyPr/>
          <a:lstStyle/>
          <a:p>
            <a:r>
              <a:rPr lang="en-US" dirty="0"/>
              <a:t>How books have been used together with journals in a visit from a major </a:t>
            </a:r>
            <a:r>
              <a:rPr lang="en-US" dirty="0" smtClean="0"/>
              <a:t>organization:</a:t>
            </a:r>
            <a:endParaRPr lang="en-US" dirty="0"/>
          </a:p>
          <a:p>
            <a:endParaRPr lang="en-US" dirty="0"/>
          </a:p>
        </p:txBody>
      </p:sp>
      <p:pic>
        <p:nvPicPr>
          <p:cNvPr id="6" name="Picture 5"/>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3248271" y="5676871"/>
            <a:ext cx="3388361" cy="607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8933" y="6429029"/>
            <a:ext cx="4376874" cy="215444"/>
          </a:xfrm>
          <a:prstGeom prst="rect">
            <a:avLst/>
          </a:prstGeom>
          <a:noFill/>
        </p:spPr>
        <p:txBody>
          <a:bodyPr wrap="square" rtlCol="0">
            <a:spAutoFit/>
          </a:bodyPr>
          <a:lstStyle/>
          <a:p>
            <a:r>
              <a:rPr lang="en-US" sz="800" b="1" dirty="0" smtClean="0">
                <a:solidFill>
                  <a:schemeClr val="accent2"/>
                </a:solidFill>
              </a:rPr>
              <a:t>Data source</a:t>
            </a:r>
            <a:r>
              <a:rPr lang="en-US" sz="800" dirty="0" smtClean="0">
                <a:solidFill>
                  <a:schemeClr val="accent2"/>
                </a:solidFill>
              </a:rPr>
              <a:t>: </a:t>
            </a:r>
            <a:r>
              <a:rPr lang="en-US" sz="800" dirty="0" err="1" smtClean="0">
                <a:solidFill>
                  <a:schemeClr val="accent2"/>
                </a:solidFill>
              </a:rPr>
              <a:t>ScienceDirect</a:t>
            </a:r>
            <a:r>
              <a:rPr lang="en-US" sz="800" dirty="0" smtClean="0">
                <a:solidFill>
                  <a:schemeClr val="accent2"/>
                </a:solidFill>
              </a:rPr>
              <a:t> usage data in 2015</a:t>
            </a:r>
            <a:endParaRPr lang="en-US" sz="800" dirty="0">
              <a:solidFill>
                <a:schemeClr val="accent2"/>
              </a:solidFill>
            </a:endParaRPr>
          </a:p>
        </p:txBody>
      </p:sp>
    </p:spTree>
    <p:extLst>
      <p:ext uri="{BB962C8B-B14F-4D97-AF65-F5344CB8AC3E}">
        <p14:creationId xmlns:p14="http://schemas.microsoft.com/office/powerpoint/2010/main" val="229422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72" y="0"/>
            <a:ext cx="7559049" cy="464949"/>
          </a:xfrm>
        </p:spPr>
        <p:txBody>
          <a:bodyPr/>
          <a:lstStyle/>
          <a:p>
            <a:r>
              <a:rPr lang="en-US" dirty="0" smtClean="0"/>
              <a:t>India Co-Usage Data</a:t>
            </a:r>
            <a:endParaRPr lang="en-US" dirty="0"/>
          </a:p>
        </p:txBody>
      </p:sp>
      <p:sp>
        <p:nvSpPr>
          <p:cNvPr id="4" name="Slide Number Placeholder 3"/>
          <p:cNvSpPr>
            <a:spLocks noGrp="1"/>
          </p:cNvSpPr>
          <p:nvPr>
            <p:ph type="sldNum" sz="quarter" idx="13"/>
          </p:nvPr>
        </p:nvSpPr>
        <p:spPr/>
        <p:txBody>
          <a:bodyPr/>
          <a:lstStyle/>
          <a:p>
            <a:fld id="{7656F264-A8AF-C045-9E7A-50ACEEBDE00C}" type="slidenum">
              <a:rPr lang="en-US" smtClean="0"/>
              <a:pPr/>
              <a:t>9</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7109" t="32879" r="12109" b="17377"/>
          <a:stretch/>
        </p:blipFill>
        <p:spPr>
          <a:xfrm>
            <a:off x="1704812" y="1961171"/>
            <a:ext cx="6540286" cy="4896829"/>
          </a:xfrm>
          <a:prstGeom prst="rect">
            <a:avLst/>
          </a:prstGeom>
        </p:spPr>
      </p:pic>
      <p:sp>
        <p:nvSpPr>
          <p:cNvPr id="5" name="Title 1"/>
          <p:cNvSpPr txBox="1">
            <a:spLocks/>
          </p:cNvSpPr>
          <p:nvPr/>
        </p:nvSpPr>
        <p:spPr>
          <a:xfrm>
            <a:off x="803328" y="989051"/>
            <a:ext cx="8238319" cy="9373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bg1"/>
                </a:solidFill>
                <a:latin typeface="Arial"/>
                <a:ea typeface="+mj-ea"/>
                <a:cs typeface="Arial"/>
              </a:defRPr>
            </a:lvl1pPr>
          </a:lstStyle>
          <a:p>
            <a:pPr algn="ctr"/>
            <a:r>
              <a:rPr lang="en-US" sz="1600" dirty="0" smtClean="0">
                <a:solidFill>
                  <a:schemeClr val="accent1"/>
                </a:solidFill>
              </a:rPr>
              <a:t>The total number of co-usage/</a:t>
            </a:r>
            <a:r>
              <a:rPr lang="en-US" sz="1600" dirty="0" err="1" smtClean="0">
                <a:solidFill>
                  <a:schemeClr val="accent1"/>
                </a:solidFill>
              </a:rPr>
              <a:t>turnaway</a:t>
            </a:r>
            <a:r>
              <a:rPr lang="en-US" sz="1600" dirty="0" smtClean="0">
                <a:solidFill>
                  <a:schemeClr val="accent1"/>
                </a:solidFill>
              </a:rPr>
              <a:t> sessions in the period of July 2015 – present are = 42%	of book sessions, in which books have been co-used with journals.	</a:t>
            </a:r>
          </a:p>
          <a:p>
            <a:pPr algn="ctr"/>
            <a:r>
              <a:rPr lang="en-US" sz="1600" dirty="0" smtClean="0">
                <a:solidFill>
                  <a:schemeClr val="accent1"/>
                </a:solidFill>
              </a:rPr>
              <a:t>		</a:t>
            </a:r>
            <a:br>
              <a:rPr lang="en-US" sz="1600" dirty="0" smtClean="0">
                <a:solidFill>
                  <a:schemeClr val="accent1"/>
                </a:solidFill>
              </a:rPr>
            </a:br>
            <a:r>
              <a:rPr lang="en-US" sz="1600" dirty="0" smtClean="0">
                <a:solidFill>
                  <a:schemeClr val="accent1"/>
                </a:solidFill>
              </a:rPr>
              <a:t>This indicates that book content is a critical Complement to journal content, especially when the % is higher than global average (1/3).								</a:t>
            </a:r>
            <a:br>
              <a:rPr lang="en-US" sz="1600" dirty="0" smtClean="0">
                <a:solidFill>
                  <a:schemeClr val="accent1"/>
                </a:solidFill>
              </a:rPr>
            </a:br>
            <a:endParaRPr lang="en-US" sz="1600" dirty="0">
              <a:solidFill>
                <a:schemeClr val="accent1"/>
              </a:solidFill>
            </a:endParaRPr>
          </a:p>
        </p:txBody>
      </p:sp>
    </p:spTree>
    <p:extLst>
      <p:ext uri="{BB962C8B-B14F-4D97-AF65-F5344CB8AC3E}">
        <p14:creationId xmlns:p14="http://schemas.microsoft.com/office/powerpoint/2010/main" val="19736871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9eBPxsFS0qF7LysbDNO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Qkxz9iR3kqAWgKTFuI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TCQrBs2EkW.ev5NIdhm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oeIB5a0MkSRWnyxwVlr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DXybVfraEaH51m.ryXv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45cR0pJ5Euw97uUTcU0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xA_lHMuCE.gurm9n3n5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4iouBmOQkKe4_YmXZX_zA"/>
</p:tagLst>
</file>

<file path=ppt/theme/theme1.xml><?xml version="1.0" encoding="utf-8"?>
<a:theme xmlns:a="http://schemas.openxmlformats.org/drawingml/2006/main" name="Elsevier Title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Body Slides">
  <a:themeElements>
    <a:clrScheme name="ESD PPT-1">
      <a:dk1>
        <a:srgbClr val="53565A"/>
      </a:dk1>
      <a:lt1>
        <a:srgbClr val="FFFFFF"/>
      </a:lt1>
      <a:dk2>
        <a:srgbClr val="007398"/>
      </a:dk2>
      <a:lt2>
        <a:srgbClr val="FF8200"/>
      </a:lt2>
      <a:accent1>
        <a:srgbClr val="A7A8AA"/>
      </a:accent1>
      <a:accent2>
        <a:srgbClr val="888B8D"/>
      </a:accent2>
      <a:accent3>
        <a:srgbClr val="4698CB"/>
      </a:accent3>
      <a:accent4>
        <a:srgbClr val="00816D"/>
      </a:accent4>
      <a:accent5>
        <a:srgbClr val="CF4520"/>
      </a:accent5>
      <a:accent6>
        <a:srgbClr val="F2A900"/>
      </a:accent6>
      <a:hlink>
        <a:srgbClr val="007398"/>
      </a:hlink>
      <a:folHlink>
        <a:srgbClr val="0073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15DCDC76E5A47A176FB52CE6ED02E" ma:contentTypeVersion="1" ma:contentTypeDescription="Create a new document." ma:contentTypeScope="" ma:versionID="595b1facca9e5cb9707c1ffef65eb2e0">
  <xsd:schema xmlns:xsd="http://www.w3.org/2001/XMLSchema" xmlns:xs="http://www.w3.org/2001/XMLSchema" xmlns:p="http://schemas.microsoft.com/office/2006/metadata/properties" targetNamespace="http://schemas.microsoft.com/office/2006/metadata/properties" ma:root="true" ma:fieldsID="3d6e3d604101a5d093af696c7f54af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F736B-68B8-4442-B569-9F9F67379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91FD54-AA74-48A1-B9BA-0763D8331021}">
  <ds:schemaRefs>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0878CEBB-F433-489C-A5B0-8204BE67B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1613</TotalTime>
  <Words>1635</Words>
  <Application>Microsoft Office PowerPoint</Application>
  <PresentationFormat>On-screen Show (4:3)</PresentationFormat>
  <Paragraphs>223</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Bold</vt:lpstr>
      <vt:lpstr>Calibri</vt:lpstr>
      <vt:lpstr>Courier New</vt:lpstr>
      <vt:lpstr>Roboto Condensed Bold Italic</vt:lpstr>
      <vt:lpstr>Wingdings</vt:lpstr>
      <vt:lpstr>ヒラギノ角ゴ Pro W3</vt:lpstr>
      <vt:lpstr>Elsevier Title Slides</vt:lpstr>
      <vt:lpstr>Body Slides</vt:lpstr>
      <vt:lpstr>NACLIN 2017</vt:lpstr>
      <vt:lpstr>Who I am and what I do</vt:lpstr>
      <vt:lpstr>Elsevier Provides Solutions for All Types of Researchers and Students </vt:lpstr>
      <vt:lpstr>Elsevier Book and Journal content is complementary to help researchers solve their problems more efficiently</vt:lpstr>
      <vt:lpstr>We look at how researchers use content today</vt:lpstr>
      <vt:lpstr>Each content type serves specific and important researcher needs</vt:lpstr>
      <vt:lpstr>Our content is more useful, impactful and cited more often than anyone in the industry</vt:lpstr>
      <vt:lpstr>Researchers need both Books and Journal content to move their research and studies forward</vt:lpstr>
      <vt:lpstr>India Co-Usage Data</vt:lpstr>
      <vt:lpstr>Topic Page Solution: free layer added to ScienceDirect</vt:lpstr>
      <vt:lpstr>http://www.sciencedirect.com/topics/index</vt:lpstr>
      <vt:lpstr>Elsevier E-Books: Key Features</vt:lpstr>
      <vt:lpstr>Innovation delivers impactful tools</vt:lpstr>
      <vt:lpstr>An advantageous mix of content</vt:lpstr>
      <vt:lpstr>Business models to meet content needs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McT</dc:creator>
  <cp:lastModifiedBy>Mehta, Sangeeta (ELS-DEL)</cp:lastModifiedBy>
  <cp:revision>228</cp:revision>
  <dcterms:created xsi:type="dcterms:W3CDTF">2014-04-04T22:00:03Z</dcterms:created>
  <dcterms:modified xsi:type="dcterms:W3CDTF">2017-11-29T03:06:22Z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0x010100B7815DCDC76E5A47A176FB52CE6ED02E</vt:lpwstr>
  </property>
</Properties>
</file>