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37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11/29/2017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11/29/2017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11/29/2017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11/29/2017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11/29/2017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11/29/2017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11/29/2017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11/29/2017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N" dirty="0" smtClean="0"/>
              <a:t>Public Libraries as Learning Spaces and Local Gateways to Digital Universe of Infinite Possibilities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IN" dirty="0" err="1" smtClean="0"/>
              <a:t>Jagtar</a:t>
            </a:r>
            <a:r>
              <a:rPr lang="en-IN" dirty="0" smtClean="0"/>
              <a:t> Singh</a:t>
            </a:r>
          </a:p>
          <a:p>
            <a:r>
              <a:rPr lang="en-IN" dirty="0" smtClean="0"/>
              <a:t>Professor, Department of Library and Information Science,</a:t>
            </a:r>
          </a:p>
          <a:p>
            <a:r>
              <a:rPr lang="en-IN" dirty="0" smtClean="0"/>
              <a:t>Punjabi University, Patiala-147 002 (Punjab), INDIA</a:t>
            </a:r>
          </a:p>
          <a:p>
            <a:r>
              <a:rPr lang="en-IN" dirty="0" smtClean="0"/>
              <a:t>Email: jagtardeep@gmail.com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1508639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Public Library Constant and Variables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Mandate preservation of and access to documentary heritage is constant with the aim to provide equitable quality information access to one and all in a timely and cost-effective manner.</a:t>
            </a:r>
          </a:p>
          <a:p>
            <a:r>
              <a:rPr lang="en-IN" dirty="0" smtClean="0"/>
              <a:t>Conduit is variable and instable. Formats are leading us, whereas the need is to lead the technologies and the by-products based on the ICTs.</a:t>
            </a:r>
          </a:p>
          <a:p>
            <a:r>
              <a:rPr lang="en-IN" dirty="0" smtClean="0"/>
              <a:t>Objectives of public library are to facilitate education, learning, recreation, information access and inspiration.</a:t>
            </a:r>
          </a:p>
          <a:p>
            <a:r>
              <a:rPr lang="en-IN" dirty="0" smtClean="0"/>
              <a:t>Public library is a platform to explore and explain, and to inform the local community to covert liabilities into assets.</a:t>
            </a:r>
          </a:p>
          <a:p>
            <a:r>
              <a:rPr lang="en-IN" dirty="0" smtClean="0"/>
              <a:t>Public library must serve as a learning space and a local gateway to world’s information.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5730352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Paradigm Shift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From libraries to networks</a:t>
            </a:r>
          </a:p>
          <a:p>
            <a:r>
              <a:rPr lang="en-IN" dirty="0" smtClean="0"/>
              <a:t>Printed publications to digital documents</a:t>
            </a:r>
          </a:p>
          <a:p>
            <a:r>
              <a:rPr lang="en-IN" dirty="0" smtClean="0"/>
              <a:t>Ownership to access</a:t>
            </a:r>
          </a:p>
          <a:p>
            <a:r>
              <a:rPr lang="en-IN" dirty="0" smtClean="0"/>
              <a:t>Just-in-case to Just-in-time</a:t>
            </a:r>
          </a:p>
          <a:p>
            <a:r>
              <a:rPr lang="en-IN" dirty="0" smtClean="0"/>
              <a:t>Intermediary to end-users</a:t>
            </a:r>
          </a:p>
          <a:p>
            <a:r>
              <a:rPr lang="en-IN" dirty="0" smtClean="0"/>
              <a:t>Top-down to bottom-up systems</a:t>
            </a:r>
          </a:p>
          <a:p>
            <a:r>
              <a:rPr lang="en-IN" dirty="0" smtClean="0"/>
              <a:t>Intra-action to Inter-action</a:t>
            </a:r>
          </a:p>
          <a:p>
            <a:r>
              <a:rPr lang="en-IN" dirty="0" smtClean="0"/>
              <a:t>CDM to content management</a:t>
            </a:r>
          </a:p>
          <a:p>
            <a:pPr marL="0" indent="0">
              <a:buNone/>
            </a:pPr>
            <a:r>
              <a:rPr lang="en-IN" dirty="0" smtClean="0"/>
              <a:t>This shift is affecting all types of libraries and the traditional boundaries are blurring and unbundling is taking place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3308216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Gaps and Divides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Rhetoric and reality gap</a:t>
            </a:r>
          </a:p>
          <a:p>
            <a:r>
              <a:rPr lang="en-IN" dirty="0" smtClean="0"/>
              <a:t>Identity crisis and capacity deficit</a:t>
            </a:r>
          </a:p>
          <a:p>
            <a:r>
              <a:rPr lang="en-IN" dirty="0" smtClean="0"/>
              <a:t>Assimilation deficit</a:t>
            </a:r>
          </a:p>
          <a:p>
            <a:r>
              <a:rPr lang="en-IN" dirty="0" smtClean="0"/>
              <a:t>Information divide</a:t>
            </a:r>
          </a:p>
          <a:p>
            <a:r>
              <a:rPr lang="en-IN" dirty="0" smtClean="0"/>
              <a:t>Digital divide</a:t>
            </a:r>
          </a:p>
          <a:p>
            <a:r>
              <a:rPr lang="en-IN" dirty="0" smtClean="0"/>
              <a:t>Digital determinist</a:t>
            </a:r>
          </a:p>
          <a:p>
            <a:r>
              <a:rPr lang="en-IN" dirty="0" smtClean="0"/>
              <a:t>Divided self: Seed-plan-fruit type relation missing</a:t>
            </a:r>
          </a:p>
          <a:p>
            <a:r>
              <a:rPr lang="en-IN" dirty="0" smtClean="0"/>
              <a:t>Human minds being programmed by our educational system and the terminological turmoil</a:t>
            </a:r>
          </a:p>
          <a:p>
            <a:r>
              <a:rPr lang="en-IN" dirty="0" smtClean="0"/>
              <a:t>Need to know ourselves and our community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3229984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The Way Out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IN" dirty="0" smtClean="0"/>
              <a:t>Library and information policy needed</a:t>
            </a:r>
          </a:p>
          <a:p>
            <a:r>
              <a:rPr lang="en-IN" dirty="0" smtClean="0"/>
              <a:t>Strong superstructure and infrastructure needed at union and state government level</a:t>
            </a:r>
          </a:p>
          <a:p>
            <a:r>
              <a:rPr lang="en-IN" dirty="0" smtClean="0"/>
              <a:t>Library legislation in all the states and union territories to have regular flow on funds for sustainable development of public library system in India</a:t>
            </a:r>
          </a:p>
          <a:p>
            <a:r>
              <a:rPr lang="en-IN" dirty="0" smtClean="0"/>
              <a:t>RRRLF, NKC, NML, IPLM, INNELI-India are good initiatives, but public library system needs firm legal commitment at union and state government’s level</a:t>
            </a:r>
          </a:p>
          <a:p>
            <a:r>
              <a:rPr lang="en-IN" dirty="0" smtClean="0"/>
              <a:t>Let us lead, follow or quit </a:t>
            </a:r>
          </a:p>
          <a:p>
            <a:r>
              <a:rPr lang="en-IN" dirty="0" smtClean="0"/>
              <a:t>It is high time to re-examine the existing paradigms. Let us think like Archimedes, who said, “Give me a lever long enough and a fulcrum on which to place it, and I shall move the world.” If we want Indians to move the world, let us strengthen our public library system. Thank you. </a:t>
            </a:r>
            <a:r>
              <a:rPr lang="en-IN" b="1" dirty="0" err="1" smtClean="0"/>
              <a:t>Jagtar</a:t>
            </a:r>
            <a:r>
              <a:rPr lang="en-IN" b="1" dirty="0" smtClean="0"/>
              <a:t> Singh </a:t>
            </a:r>
            <a:endParaRPr lang="en-IN" b="1" dirty="0"/>
          </a:p>
        </p:txBody>
      </p:sp>
    </p:spTree>
    <p:extLst>
      <p:ext uri="{BB962C8B-B14F-4D97-AF65-F5344CB8AC3E}">
        <p14:creationId xmlns:p14="http://schemas.microsoft.com/office/powerpoint/2010/main" val="907585770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34</TotalTime>
  <Words>392</Words>
  <Application>Microsoft Office PowerPoint</Application>
  <PresentationFormat>Widescreen</PresentationFormat>
  <Paragraphs>38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Trebuchet MS</vt:lpstr>
      <vt:lpstr>Wingdings 3</vt:lpstr>
      <vt:lpstr>Facet</vt:lpstr>
      <vt:lpstr>Public Libraries as Learning Spaces and Local Gateways to Digital Universe of Infinite Possibilities</vt:lpstr>
      <vt:lpstr>Public Library Constant and Variables</vt:lpstr>
      <vt:lpstr>Paradigm Shift</vt:lpstr>
      <vt:lpstr>Gaps and Divides</vt:lpstr>
      <vt:lpstr>The Way Out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Public Libraries as Learning Spaces and Local Gateways to Digital Universe of Infinite Possibilities</dc:title>
  <dc:creator>Guest</dc:creator>
  <cp:lastModifiedBy>Guest</cp:lastModifiedBy>
  <cp:revision>5</cp:revision>
  <dcterms:created xsi:type="dcterms:W3CDTF">2017-11-29T07:19:46Z</dcterms:created>
  <dcterms:modified xsi:type="dcterms:W3CDTF">2017-11-29T07:54:39Z</dcterms:modified>
</cp:coreProperties>
</file>