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3" r:id="rId3"/>
    <p:sldMasterId id="2147483745" r:id="rId4"/>
  </p:sldMasterIdLst>
  <p:notesMasterIdLst>
    <p:notesMasterId r:id="rId47"/>
  </p:notesMasterIdLst>
  <p:sldIdLst>
    <p:sldId id="257" r:id="rId5"/>
    <p:sldId id="365" r:id="rId6"/>
    <p:sldId id="413" r:id="rId7"/>
    <p:sldId id="414" r:id="rId8"/>
    <p:sldId id="415" r:id="rId9"/>
    <p:sldId id="377" r:id="rId10"/>
    <p:sldId id="416" r:id="rId11"/>
    <p:sldId id="351" r:id="rId12"/>
    <p:sldId id="418" r:id="rId13"/>
    <p:sldId id="419" r:id="rId14"/>
    <p:sldId id="371" r:id="rId15"/>
    <p:sldId id="428" r:id="rId16"/>
    <p:sldId id="420" r:id="rId17"/>
    <p:sldId id="421" r:id="rId18"/>
    <p:sldId id="359" r:id="rId19"/>
    <p:sldId id="360" r:id="rId20"/>
    <p:sldId id="425" r:id="rId21"/>
    <p:sldId id="362" r:id="rId22"/>
    <p:sldId id="363" r:id="rId23"/>
    <p:sldId id="378" r:id="rId24"/>
    <p:sldId id="379" r:id="rId25"/>
    <p:sldId id="380" r:id="rId26"/>
    <p:sldId id="381" r:id="rId27"/>
    <p:sldId id="411" r:id="rId28"/>
    <p:sldId id="383" r:id="rId29"/>
    <p:sldId id="384" r:id="rId30"/>
    <p:sldId id="369" r:id="rId31"/>
    <p:sldId id="370" r:id="rId32"/>
    <p:sldId id="424" r:id="rId33"/>
    <p:sldId id="423" r:id="rId34"/>
    <p:sldId id="427" r:id="rId35"/>
    <p:sldId id="372" r:id="rId36"/>
    <p:sldId id="385" r:id="rId37"/>
    <p:sldId id="376" r:id="rId38"/>
    <p:sldId id="388" r:id="rId39"/>
    <p:sldId id="358" r:id="rId40"/>
    <p:sldId id="356" r:id="rId41"/>
    <p:sldId id="374" r:id="rId42"/>
    <p:sldId id="367" r:id="rId43"/>
    <p:sldId id="368" r:id="rId44"/>
    <p:sldId id="429" r:id="rId45"/>
    <p:sldId id="32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A50021"/>
    <a:srgbClr val="6600CC"/>
    <a:srgbClr val="FF0066"/>
    <a:srgbClr val="800000"/>
    <a:srgbClr val="996633"/>
    <a:srgbClr val="333300"/>
    <a:srgbClr val="CC6600"/>
    <a:srgbClr val="6633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46F3A-3B81-448C-8573-801441B56D36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A9BF-A66C-4AE0-B598-0255E03A973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1852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403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1164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1752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11CC-DE49-4A9B-BE72-480762F9B3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72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5E32-4C69-4501-8CDD-E79B22228B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2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622F7-B25D-4BC5-B301-7CFFF8E0A4D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46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8FF2-75EA-4533-B0CF-AFD2E95CCF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50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24D6-13BF-413D-94E9-BBF3F9CE36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64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2B2E-5042-4E81-8337-F08137BBDB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13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07C5-8A8D-4E2F-92DF-E8E7145F7D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67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A961E-CE03-48B2-885F-CB220FBFDA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96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95071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3B97-AAAC-496F-B1FB-3BB0FE7F54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0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EA45-13E3-46CD-AA15-B5085E7242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927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7517-EC2C-4ACA-8F24-0566B183E1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790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728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360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15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506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666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81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3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31880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415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2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79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87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0CB0-98DD-4941-BA88-CBE8AAAB67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959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53F7-B8B9-4EA2-976F-F054483C03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145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A2B8-B688-4A99-BD24-C2E7CBB825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854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DEE0-40C3-4BC4-A8F5-0EC1343FCC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277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2A2E-DCC8-4398-8BCC-DBFCBBC906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122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37B-8A05-4044-9A07-9D89DCF79F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82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19462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B68F-3893-4F7A-9B95-51A64AB5D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189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7DEC-73D9-4E64-8666-D5AEC8DAAB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415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94A1-B6A1-4618-9A51-AB458595EE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337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51454-93C2-4AB3-9642-4FC89BA9DA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351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F164-F012-46D7-BC12-0374372331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1144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5057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5542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757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8468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1C17-BBD6-4133-B5E0-B3DD8DE02597}" type="datetimeFigureOut">
              <a:rPr lang="en-IN" smtClean="0"/>
              <a:pPr/>
              <a:t>11/21/2017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B22-1C4B-47E8-9F04-2FFF1F12C4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4468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B9108-FF6B-43BF-A362-DEC0E4855A5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9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1C17-BBD6-4133-B5E0-B3DD8DE02597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B22-1C4B-47E8-9F04-2FFF1F12C46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96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CC7FC-1848-4B72-B7FE-01A7DF5522C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00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w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09999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Narkisim" pitchFamily="34" charset="-79"/>
              </a:rPr>
              <a:t>Expanding Horizons of the Libraries: </a:t>
            </a:r>
            <a:r>
              <a:rPr lang="en-IN" sz="4200" b="1" dirty="0" smtClean="0">
                <a:solidFill>
                  <a:srgbClr val="FF0066"/>
                </a:solidFill>
                <a:latin typeface="Georgia" pitchFamily="18" charset="0"/>
                <a:cs typeface="Narkisim" pitchFamily="34" charset="-79"/>
              </a:rPr>
              <a:t>New Opportunities</a:t>
            </a:r>
            <a:endParaRPr lang="en-IN" sz="4200" dirty="0">
              <a:solidFill>
                <a:srgbClr val="FF0066"/>
              </a:solidFill>
              <a:latin typeface="Georgia" pitchFamily="18" charset="0"/>
              <a:cs typeface="Narkisim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159" y="2564904"/>
            <a:ext cx="4572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Vivek</a:t>
            </a:r>
            <a:r>
              <a:rPr lang="en-US" sz="3200" b="1" dirty="0" smtClean="0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Patkar</a:t>
            </a:r>
            <a:endParaRPr lang="en-IN" sz="3200" b="1" dirty="0" smtClean="0">
              <a:solidFill>
                <a:srgbClr val="99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800" b="1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vnpatkar2004@yahoo.co.in</a:t>
            </a:r>
            <a:endParaRPr lang="en-IN" dirty="0">
              <a:solidFill>
                <a:srgbClr val="99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1008" y="5944236"/>
            <a:ext cx="4951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6633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New Delhi, </a:t>
            </a:r>
            <a:r>
              <a:rPr lang="en-US" altLang="en-US" sz="2800" b="1" dirty="0" smtClean="0">
                <a:solidFill>
                  <a:srgbClr val="3333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November 28-30, 2017</a:t>
            </a:r>
            <a:endParaRPr lang="en-US" altLang="en-US" sz="2800" dirty="0">
              <a:solidFill>
                <a:srgbClr val="3333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7159" y="5424504"/>
            <a:ext cx="322323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82286"/>
            <a:ext cx="2619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936" y="4179327"/>
            <a:ext cx="1238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534" y="5306836"/>
            <a:ext cx="1588052" cy="117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IN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The Library as a Service System</a:t>
            </a:r>
            <a:r>
              <a:rPr lang="en-IN" b="1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Autofit/>
          </a:bodyPr>
          <a:lstStyle/>
          <a:p>
            <a:pPr lvl="0"/>
            <a:r>
              <a:rPr lang="en-IN" sz="30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 </a:t>
            </a:r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users (judged say by their literacy level) </a:t>
            </a:r>
          </a:p>
          <a:p>
            <a:pPr lvl="0"/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kind of hardware and software infrastructure (affordable and easy to use) </a:t>
            </a:r>
          </a:p>
          <a:p>
            <a:pPr lvl="0"/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 of information (pertinent production mode and delivery facilitation format)</a:t>
            </a:r>
          </a:p>
          <a:p>
            <a:pPr lvl="0"/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 and staff grouping (physical or digital space and suitable human resource allocation)</a:t>
            </a:r>
          </a:p>
          <a:p>
            <a:pPr lvl="0"/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risks </a:t>
            </a:r>
            <a:r>
              <a:rPr lang="en-IN" sz="30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handling </a:t>
            </a:r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(likely violation of the Copyright law or information wastage)</a:t>
            </a:r>
          </a:p>
          <a:p>
            <a:pPr lvl="0"/>
            <a:r>
              <a:rPr lang="en-IN" sz="30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Safeguard provisions </a:t>
            </a:r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(like ‘view only’ access)</a:t>
            </a:r>
          </a:p>
          <a:p>
            <a:r>
              <a:rPr lang="en-IN" sz="3000" b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addition (like ‘also see’ type </a:t>
            </a:r>
            <a:r>
              <a:rPr lang="en-IN" sz="30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facility)</a:t>
            </a:r>
            <a:endParaRPr lang="en-IN" sz="3000" b="1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562" y="260648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6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Service Delivery Mode</a:t>
            </a:r>
            <a:endParaRPr lang="en-IN" sz="4400" b="1" dirty="0">
              <a:solidFill>
                <a:srgbClr val="6633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55576" y="2585964"/>
            <a:ext cx="763284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9039" y="3117743"/>
            <a:ext cx="1872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Standing </a:t>
            </a:r>
            <a:r>
              <a:rPr lang="en-IN" sz="24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between the </a:t>
            </a:r>
            <a:endParaRPr lang="en-IN" sz="2400" b="1" dirty="0" smtClean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en-IN" sz="2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user </a:t>
            </a:r>
            <a:r>
              <a:rPr lang="en-IN" sz="24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and </a:t>
            </a:r>
            <a:r>
              <a:rPr lang="en-IN" sz="2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resource</a:t>
            </a:r>
            <a:endParaRPr lang="en-IN" sz="24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84784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Intermediation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150645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Apomediation</a:t>
            </a:r>
            <a:endParaRPr lang="en-IN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3798" y="1506452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Disintermediation</a:t>
            </a:r>
            <a:endParaRPr lang="en-IN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4993" y="3117743"/>
            <a:ext cx="2372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00CC"/>
                </a:solidFill>
                <a:latin typeface="David" pitchFamily="34" charset="-79"/>
                <a:cs typeface="David" pitchFamily="34" charset="-79"/>
              </a:rPr>
              <a:t>Standing by </a:t>
            </a:r>
            <a:r>
              <a:rPr lang="en-IN" sz="2400" b="1" dirty="0">
                <a:solidFill>
                  <a:srgbClr val="0000CC"/>
                </a:solidFill>
                <a:latin typeface="David" pitchFamily="34" charset="-79"/>
                <a:cs typeface="David" pitchFamily="34" charset="-79"/>
              </a:rPr>
              <a:t>the </a:t>
            </a:r>
            <a:r>
              <a:rPr lang="en-IN" sz="2400" b="1" dirty="0" smtClean="0">
                <a:solidFill>
                  <a:srgbClr val="0000CC"/>
                </a:solidFill>
                <a:latin typeface="David" pitchFamily="34" charset="-79"/>
                <a:cs typeface="David" pitchFamily="34" charset="-79"/>
              </a:rPr>
              <a:t>user to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David" pitchFamily="34" charset="-79"/>
                <a:cs typeface="David" pitchFamily="34" charset="-79"/>
              </a:rPr>
              <a:t>p</a:t>
            </a:r>
            <a:r>
              <a:rPr lang="en-US" sz="2400" b="1" dirty="0" smtClean="0">
                <a:solidFill>
                  <a:srgbClr val="0000CC"/>
                </a:solidFill>
                <a:latin typeface="David" pitchFamily="34" charset="-79"/>
                <a:cs typeface="David" pitchFamily="34" charset="-79"/>
              </a:rPr>
              <a:t>rovide subtle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David" pitchFamily="34" charset="-79"/>
                <a:cs typeface="David" pitchFamily="34" charset="-79"/>
              </a:rPr>
              <a:t>a</a:t>
            </a:r>
            <a:r>
              <a:rPr lang="en-US" sz="2400" b="1" dirty="0" smtClean="0">
                <a:solidFill>
                  <a:srgbClr val="0000CC"/>
                </a:solidFill>
                <a:latin typeface="David" pitchFamily="34" charset="-79"/>
                <a:cs typeface="David" pitchFamily="34" charset="-79"/>
              </a:rPr>
              <a:t>nd expert-verified support</a:t>
            </a:r>
            <a:endParaRPr lang="en-IN" sz="2400" b="1" dirty="0">
              <a:solidFill>
                <a:srgbClr val="0000CC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1368" y="3122770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400" b="1" dirty="0" smtClean="0">
                <a:solidFill>
                  <a:srgbClr val="003300"/>
                </a:solidFill>
                <a:latin typeface="David" pitchFamily="34" charset="-79"/>
                <a:cs typeface="David" pitchFamily="34" charset="-79"/>
              </a:rPr>
              <a:t>Standing aloof from</a:t>
            </a:r>
          </a:p>
          <a:p>
            <a:pPr algn="r"/>
            <a:r>
              <a:rPr lang="en-IN" sz="2400" b="1" dirty="0">
                <a:solidFill>
                  <a:srgbClr val="003300"/>
                </a:solidFill>
                <a:latin typeface="David" pitchFamily="34" charset="-79"/>
                <a:cs typeface="David" pitchFamily="34" charset="-79"/>
              </a:rPr>
              <a:t>t</a:t>
            </a:r>
            <a:r>
              <a:rPr lang="en-IN" sz="2400" b="1" dirty="0" smtClean="0">
                <a:solidFill>
                  <a:srgbClr val="003300"/>
                </a:solidFill>
                <a:latin typeface="David" pitchFamily="34" charset="-79"/>
                <a:cs typeface="David" pitchFamily="34" charset="-79"/>
              </a:rPr>
              <a:t>he user</a:t>
            </a:r>
            <a:endParaRPr lang="en-IN" sz="2400" b="1" dirty="0">
              <a:solidFill>
                <a:srgbClr val="0033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789228" y="2611926"/>
            <a:ext cx="792088" cy="4154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903369" y="2578093"/>
            <a:ext cx="792088" cy="415498"/>
          </a:xfrm>
          <a:prstGeom prst="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634808" y="2574732"/>
            <a:ext cx="792088" cy="415498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89228" y="2165956"/>
            <a:ext cx="792088" cy="4154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10800000">
            <a:off x="3924960" y="2170465"/>
            <a:ext cx="792088" cy="415498"/>
          </a:xfrm>
          <a:prstGeom prst="triangl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7620000" y="2170466"/>
            <a:ext cx="792088" cy="415498"/>
          </a:xfrm>
          <a:prstGeom prst="triangle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15" y="5157192"/>
            <a:ext cx="8520281" cy="144655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Hierarchical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   </a:t>
            </a:r>
            <a:r>
              <a:rPr lang="en-US" sz="2200" b="1" dirty="0" smtClean="0">
                <a:solidFill>
                  <a:srgbClr val="0000CC"/>
                </a:solidFill>
                <a:latin typeface="Arial Narrow" pitchFamily="34" charset="0"/>
              </a:rPr>
              <a:t>Ambient Intimacy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	   </a:t>
            </a:r>
            <a:r>
              <a:rPr lang="en-US" sz="2200" b="1" dirty="0" smtClean="0">
                <a:solidFill>
                  <a:srgbClr val="333300"/>
                </a:solidFill>
                <a:latin typeface="Arial Narrow" pitchFamily="34" charset="0"/>
              </a:rPr>
              <a:t>Casua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l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Cooperation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       </a:t>
            </a:r>
            <a:r>
              <a:rPr lang="en-US" sz="2200" b="1" dirty="0" smtClean="0">
                <a:solidFill>
                  <a:srgbClr val="0000CC"/>
                </a:solidFill>
                <a:latin typeface="Arial Narrow" pitchFamily="34" charset="0"/>
              </a:rPr>
              <a:t>Collaboration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        </a:t>
            </a:r>
            <a:r>
              <a:rPr lang="en-US" sz="2200" b="1" dirty="0" smtClean="0">
                <a:solidFill>
                  <a:srgbClr val="333300"/>
                </a:solidFill>
                <a:latin typeface="Arial Narrow" pitchFamily="34" charset="0"/>
              </a:rPr>
              <a:t>Coexistence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Rigidity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	          </a:t>
            </a:r>
            <a:r>
              <a:rPr lang="en-US" sz="2200" b="1" dirty="0" smtClean="0">
                <a:solidFill>
                  <a:srgbClr val="0000CC"/>
                </a:solidFill>
                <a:latin typeface="Arial Narrow" pitchFamily="34" charset="0"/>
              </a:rPr>
              <a:t>Flexibility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		 </a:t>
            </a:r>
            <a:r>
              <a:rPr lang="en-US" sz="2200" b="1" dirty="0" smtClean="0">
                <a:solidFill>
                  <a:srgbClr val="333300"/>
                </a:solidFill>
                <a:latin typeface="Arial Narrow" pitchFamily="34" charset="0"/>
              </a:rPr>
              <a:t>Chaotic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High Cost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          </a:t>
            </a:r>
            <a:r>
              <a:rPr lang="en-US" sz="2200" b="1" dirty="0" smtClean="0">
                <a:solidFill>
                  <a:srgbClr val="0000CC"/>
                </a:solidFill>
                <a:latin typeface="Arial Narrow" pitchFamily="34" charset="0"/>
              </a:rPr>
              <a:t>Low Cost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			      </a:t>
            </a:r>
            <a:r>
              <a:rPr lang="en-US" sz="2200" b="1" dirty="0" smtClean="0">
                <a:solidFill>
                  <a:srgbClr val="333300"/>
                </a:solidFill>
                <a:latin typeface="Arial Narrow" pitchFamily="34" charset="0"/>
              </a:rPr>
              <a:t>Medium Cost</a:t>
            </a:r>
            <a:endParaRPr lang="en-IN" sz="2200" b="1" dirty="0">
              <a:solidFill>
                <a:srgbClr val="3333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2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3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 Science</a:t>
            </a:r>
            <a:endParaRPr lang="en-IN" b="1" dirty="0">
              <a:solidFill>
                <a:srgbClr val="9966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52" y="1052736"/>
            <a:ext cx="8208912" cy="4752528"/>
          </a:xfrm>
        </p:spPr>
        <p:txBody>
          <a:bodyPr>
            <a:normAutofit/>
          </a:bodyPr>
          <a:lstStyle/>
          <a:p>
            <a:pPr>
              <a:buClr>
                <a:srgbClr val="6600CC"/>
              </a:buClr>
              <a:buFont typeface="Arial" pitchFamily="34" charset="0"/>
              <a:buChar char="♦"/>
            </a:pP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interdisciplinary approach </a:t>
            </a:r>
            <a:r>
              <a:rPr lang="en-IN" b="1" dirty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study, improve, create, </a:t>
            </a: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innovate </a:t>
            </a:r>
            <a:r>
              <a:rPr lang="en-IN" b="1" dirty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service</a:t>
            </a: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Clr>
                <a:srgbClr val="6600CC"/>
              </a:buClr>
              <a:buFont typeface="Arial" pitchFamily="34" charset="0"/>
              <a:buChar char="♦"/>
            </a:pP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Aims at </a:t>
            </a:r>
            <a:r>
              <a:rPr lang="en-IN" b="1" dirty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</a:t>
            </a: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co-creation that is, make useful </a:t>
            </a:r>
            <a:r>
              <a:rPr lang="en-IN" b="1" dirty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 </a:t>
            </a: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communication  or interactions </a:t>
            </a:r>
            <a:r>
              <a:rPr lang="en-IN" b="1" dirty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 </a:t>
            </a: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various stakeholders.</a:t>
            </a:r>
          </a:p>
          <a:p>
            <a:pPr>
              <a:buClr>
                <a:srgbClr val="6600CC"/>
              </a:buClr>
              <a:buFont typeface="Arial" pitchFamily="34" charset="0"/>
              <a:buChar char="♦"/>
            </a:pPr>
            <a:r>
              <a:rPr lang="en-US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Explores principles and               approaches to improve                        </a:t>
            </a:r>
            <a:r>
              <a:rPr lang="en-IN" b="1" dirty="0" smtClean="0">
                <a:solidFill>
                  <a:srgbClr val="33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co-creation. </a:t>
            </a:r>
          </a:p>
          <a:p>
            <a:pPr marL="0" indent="0">
              <a:buClr>
                <a:srgbClr val="6600CC"/>
              </a:buClr>
              <a:buNone/>
            </a:pPr>
            <a:endParaRPr lang="en-IN" b="1" dirty="0">
              <a:solidFill>
                <a:srgbClr val="33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60212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P</a:t>
            </a:r>
            <a:r>
              <a:rPr lang="en-IN" b="1" dirty="0">
                <a:solidFill>
                  <a:srgbClr val="C00000"/>
                </a:solidFill>
              </a:rPr>
              <a:t>. P. </a:t>
            </a:r>
            <a:r>
              <a:rPr lang="en-IN" b="1" dirty="0" err="1">
                <a:solidFill>
                  <a:srgbClr val="C00000"/>
                </a:solidFill>
              </a:rPr>
              <a:t>Maglio</a:t>
            </a:r>
            <a:r>
              <a:rPr lang="en-IN" b="1" dirty="0">
                <a:solidFill>
                  <a:srgbClr val="C00000"/>
                </a:solidFill>
              </a:rPr>
              <a:t>, C</a:t>
            </a:r>
            <a:r>
              <a:rPr lang="en-IN" b="1" dirty="0" smtClean="0">
                <a:solidFill>
                  <a:srgbClr val="C00000"/>
                </a:solidFill>
              </a:rPr>
              <a:t>. A</a:t>
            </a:r>
            <a:r>
              <a:rPr lang="en-IN" b="1" dirty="0">
                <a:solidFill>
                  <a:srgbClr val="C00000"/>
                </a:solidFill>
              </a:rPr>
              <a:t>. </a:t>
            </a:r>
            <a:r>
              <a:rPr lang="en-IN" b="1" dirty="0" err="1">
                <a:solidFill>
                  <a:srgbClr val="C00000"/>
                </a:solidFill>
              </a:rPr>
              <a:t>Kieliszewski</a:t>
            </a:r>
            <a:r>
              <a:rPr lang="en-IN" b="1" dirty="0">
                <a:solidFill>
                  <a:srgbClr val="C00000"/>
                </a:solidFill>
              </a:rPr>
              <a:t> &amp; J. C. </a:t>
            </a:r>
            <a:r>
              <a:rPr lang="en-IN" b="1" dirty="0" err="1">
                <a:solidFill>
                  <a:srgbClr val="C00000"/>
                </a:solidFill>
              </a:rPr>
              <a:t>Spohrer</a:t>
            </a:r>
            <a:r>
              <a:rPr lang="en-IN" b="1" dirty="0">
                <a:solidFill>
                  <a:srgbClr val="C00000"/>
                </a:solidFill>
              </a:rPr>
              <a:t> (Eds.), </a:t>
            </a:r>
            <a:endParaRPr lang="en-IN" b="1" dirty="0" smtClean="0">
              <a:solidFill>
                <a:srgbClr val="C00000"/>
              </a:solidFill>
            </a:endParaRPr>
          </a:p>
          <a:p>
            <a:r>
              <a:rPr lang="en-IN" b="1" i="1" dirty="0" smtClean="0">
                <a:solidFill>
                  <a:srgbClr val="C00000"/>
                </a:solidFill>
              </a:rPr>
              <a:t>Handbook </a:t>
            </a:r>
            <a:r>
              <a:rPr lang="en-IN" b="1" i="1" dirty="0">
                <a:solidFill>
                  <a:srgbClr val="C00000"/>
                </a:solidFill>
              </a:rPr>
              <a:t>of Service Science</a:t>
            </a:r>
            <a:r>
              <a:rPr lang="en-IN" b="1" dirty="0">
                <a:solidFill>
                  <a:srgbClr val="C00000"/>
                </a:solidFill>
              </a:rPr>
              <a:t>. </a:t>
            </a:r>
            <a:r>
              <a:rPr lang="en-IN" b="1" dirty="0" smtClean="0">
                <a:solidFill>
                  <a:srgbClr val="C00000"/>
                </a:solidFill>
              </a:rPr>
              <a:t> New </a:t>
            </a:r>
            <a:r>
              <a:rPr lang="en-IN" b="1" dirty="0">
                <a:solidFill>
                  <a:srgbClr val="C00000"/>
                </a:solidFill>
              </a:rPr>
              <a:t>York: </a:t>
            </a:r>
            <a:r>
              <a:rPr lang="en-IN" b="1" dirty="0" smtClean="0">
                <a:solidFill>
                  <a:srgbClr val="C00000"/>
                </a:solidFill>
              </a:rPr>
              <a:t>Springer, 2010.</a:t>
            </a:r>
            <a:endParaRPr lang="en-IN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6021288"/>
            <a:ext cx="158417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718494" cy="266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6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Service Science </a:t>
            </a:r>
            <a:r>
              <a:rPr lang="en-IN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Actions</a:t>
            </a:r>
            <a:endParaRPr lang="en-IN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55870"/>
            <a:ext cx="8892480" cy="590465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To save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the time in information search and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delivery</a:t>
            </a:r>
          </a:p>
          <a:p>
            <a:pPr lvl="0"/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To use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data mining, text mining and web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 mining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techniques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acquire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deeper knowledge</a:t>
            </a:r>
            <a:endParaRPr lang="en-IN" sz="1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To utilise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service-oriented architecture (SOA), social media as a service (SMAAS) and web enabled services to enhance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value-addition</a:t>
            </a:r>
            <a:endParaRPr lang="en-IN" sz="1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To measure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perception about the library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      and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its services </a:t>
            </a:r>
            <a:endParaRPr lang="en-IN" sz="1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To design services responding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to emotional needs and enhances service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experience</a:t>
            </a:r>
            <a:endParaRPr lang="en-IN" sz="1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To measure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the value of service and service productivity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12800" b="1" dirty="0">
                <a:latin typeface="Times New Roman" pitchFamily="18" charset="0"/>
                <a:cs typeface="Times New Roman" pitchFamily="18" charset="0"/>
              </a:rPr>
              <a:t>developing suitable </a:t>
            </a:r>
            <a:r>
              <a:rPr lang="en-IN" sz="12800" b="1" dirty="0" smtClean="0">
                <a:latin typeface="Times New Roman" pitchFamily="18" charset="0"/>
                <a:cs typeface="Times New Roman" pitchFamily="18" charset="0"/>
              </a:rPr>
              <a:t>metrics</a:t>
            </a:r>
            <a:endParaRPr lang="en-IN" sz="1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3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 Science </a:t>
            </a:r>
            <a:r>
              <a:rPr lang="en-IN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</a:t>
            </a:r>
            <a:endParaRPr lang="en-IN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1"/>
          </a:xfrm>
        </p:spPr>
        <p:txBody>
          <a:bodyPr>
            <a:normAutofit lnSpcReduction="10000"/>
          </a:bodyPr>
          <a:lstStyle/>
          <a:p>
            <a:pPr>
              <a:buClr>
                <a:srgbClr val="FF9900"/>
              </a:buClr>
              <a:buFont typeface="Georgia" pitchFamily="18" charset="0"/>
              <a:buChar char="‡"/>
            </a:pPr>
            <a:r>
              <a:rPr lang="en-IN" b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team building, training and promoting embedded librarianship</a:t>
            </a:r>
            <a:endParaRPr lang="en-US" b="1" dirty="0" smtClean="0">
              <a:solidFill>
                <a:srgbClr val="0000CC"/>
              </a:solidFill>
              <a:latin typeface="Georgia" pitchFamily="18" charset="0"/>
              <a:cs typeface="Arial" pitchFamily="34" charset="0"/>
            </a:endParaRPr>
          </a:p>
          <a:p>
            <a:pPr>
              <a:buClr>
                <a:srgbClr val="FF9900"/>
              </a:buClr>
              <a:buFont typeface="Georgia" pitchFamily="18" charset="0"/>
              <a:buChar char="‡"/>
            </a:pPr>
            <a:r>
              <a:rPr lang="en-US" b="1" dirty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nformation               intelligence</a:t>
            </a:r>
          </a:p>
          <a:p>
            <a:pPr>
              <a:buClr>
                <a:srgbClr val="FF9900"/>
              </a:buClr>
              <a:buFont typeface="Georgia" pitchFamily="18" charset="0"/>
              <a:buChar char="‡"/>
            </a:pPr>
            <a:r>
              <a:rPr lang="en-IN" b="1" dirty="0" smtClean="0">
                <a:solidFill>
                  <a:srgbClr val="0000CC"/>
                </a:solidFill>
                <a:latin typeface="Georgia" pitchFamily="18" charset="0"/>
                <a:cs typeface="Arial" pitchFamily="34" charset="0"/>
              </a:rPr>
              <a:t>conventional library is transformed into the ‘information resource centre’ (IRC)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95535" y="5271151"/>
            <a:ext cx="8546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Dhanashree</a:t>
            </a:r>
            <a:r>
              <a:rPr lang="en-IN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Date and Ayesha </a:t>
            </a:r>
            <a:r>
              <a:rPr lang="en-IN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Mallik</a:t>
            </a:r>
            <a:r>
              <a:rPr lang="en-IN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“From Information to Intelligence, </a:t>
            </a:r>
            <a:endParaRPr lang="en-IN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TCS </a:t>
            </a:r>
            <a:r>
              <a:rPr lang="en-IN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Information Resource Centre: a Case in Point,” </a:t>
            </a:r>
            <a:r>
              <a:rPr lang="en-IN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Presented at the </a:t>
            </a:r>
            <a:r>
              <a:rPr lang="en-IN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SLA 2017</a:t>
            </a:r>
          </a:p>
          <a:p>
            <a:r>
              <a:rPr lang="en-IN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Annual </a:t>
            </a:r>
            <a:r>
              <a:rPr lang="en-IN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en-IN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Phoenix, Arizona, June 16-17, 2017, </a:t>
            </a:r>
          </a:p>
          <a:p>
            <a:r>
              <a:rPr lang="en-IN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https://www.sla.org/learn/research/sla-contributed-papers/2017-contributed-papers</a:t>
            </a:r>
            <a:r>
              <a:rPr lang="en-IN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/.</a:t>
            </a:r>
            <a:endParaRPr lang="en-IN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5229200"/>
            <a:ext cx="1296144" cy="0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79912" y="2852936"/>
            <a:ext cx="1008112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12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8466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28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91638"/>
            <a:ext cx="69127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sz="4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Internet of </a:t>
            </a:r>
            <a:r>
              <a:rPr lang="en-IN" sz="4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Things: </a:t>
            </a:r>
            <a:endParaRPr lang="en-IN" sz="44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seamless combination of </a:t>
            </a:r>
            <a:endParaRPr lang="en-IN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FontTx/>
              <a:buAutoNum type="arabicParenR"/>
            </a:pPr>
            <a:r>
              <a:rPr lang="en-IN" sz="3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embedded </a:t>
            </a:r>
            <a:r>
              <a:rPr lang="en-IN" sz="3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intelligence</a:t>
            </a:r>
            <a:r>
              <a:rPr lang="en-IN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IN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FontTx/>
              <a:buAutoNum type="arabicParenR"/>
            </a:pPr>
            <a:r>
              <a:rPr lang="en-IN" sz="3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ubiquitous </a:t>
            </a:r>
            <a:r>
              <a:rPr lang="en-IN" sz="3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connectivity</a:t>
            </a:r>
            <a:r>
              <a:rPr lang="en-IN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742950" indent="-742950">
              <a:buFontTx/>
              <a:buAutoNum type="arabicParenR"/>
            </a:pPr>
            <a:r>
              <a:rPr lang="en-IN" sz="3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deep </a:t>
            </a:r>
            <a:r>
              <a:rPr lang="en-IN" sz="3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analytical insights </a:t>
            </a:r>
            <a:endParaRPr lang="en-IN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that creates unique </a:t>
            </a:r>
            <a:r>
              <a:rPr lang="en-IN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value </a:t>
            </a:r>
            <a:r>
              <a:rPr lang="en-IN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IN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organisations</a:t>
            </a:r>
            <a:r>
              <a:rPr lang="en-IN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individuals, </a:t>
            </a:r>
            <a:r>
              <a:rPr lang="en-IN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and </a:t>
            </a:r>
            <a:r>
              <a:rPr lang="en-IN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societies </a:t>
            </a:r>
          </a:p>
        </p:txBody>
      </p:sp>
    </p:spTree>
    <p:extLst>
      <p:ext uri="{BB962C8B-B14F-4D97-AF65-F5344CB8AC3E}">
        <p14:creationId xmlns:p14="http://schemas.microsoft.com/office/powerpoint/2010/main" xmlns="" val="4288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00" y="764704"/>
            <a:ext cx="8108726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5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b="1" dirty="0" err="1" smtClean="0">
                <a:solidFill>
                  <a:srgbClr val="663300"/>
                </a:solidFill>
                <a:latin typeface="David" pitchFamily="34" charset="-79"/>
                <a:cs typeface="David" pitchFamily="34" charset="-79"/>
              </a:rPr>
              <a:t>IoT</a:t>
            </a:r>
            <a:r>
              <a:rPr lang="en-US" b="1" dirty="0" smtClean="0">
                <a:solidFill>
                  <a:srgbClr val="663300"/>
                </a:solidFill>
                <a:latin typeface="David" pitchFamily="34" charset="-79"/>
                <a:cs typeface="David" pitchFamily="34" charset="-79"/>
              </a:rPr>
              <a:t> Challenges</a:t>
            </a:r>
            <a:endParaRPr lang="en-IN" b="1" dirty="0">
              <a:solidFill>
                <a:srgbClr val="6633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83390"/>
            <a:ext cx="8478982" cy="5594710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An </a:t>
            </a:r>
            <a:r>
              <a:rPr lang="en-IN" b="1" dirty="0" err="1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IoT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is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basically wireless sensors network (WSN) connectivity,  it is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not something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that is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available off the shelf. </a:t>
            </a:r>
            <a:endParaRPr lang="en-IN" b="1" dirty="0" smtClean="0">
              <a:solidFill>
                <a:srgbClr val="6600CC"/>
              </a:solidFill>
              <a:latin typeface="David" pitchFamily="34" charset="-79"/>
              <a:ea typeface="Arial Unicode MS" pitchFamily="34" charset="-128"/>
              <a:cs typeface="David" pitchFamily="34" charset="-79"/>
            </a:endParaRPr>
          </a:p>
          <a:p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Building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an </a:t>
            </a:r>
            <a:r>
              <a:rPr lang="en-IN" b="1" dirty="0" err="1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IoT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 application requires the selection and integration of multiple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components like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sensors, communications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modules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and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networks. </a:t>
            </a:r>
          </a:p>
          <a:p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Further,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turning the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collected data into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something useful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involves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cloud computing, analytics, integration with core systems, </a:t>
            </a:r>
            <a:r>
              <a:rPr lang="en-IN" b="1" dirty="0" smtClean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    and </a:t>
            </a:r>
            <a:r>
              <a:rPr lang="en-IN" b="1" dirty="0">
                <a:solidFill>
                  <a:srgbClr val="6600CC"/>
                </a:solidFill>
                <a:latin typeface="David" pitchFamily="34" charset="-79"/>
                <a:ea typeface="Arial Unicode MS" pitchFamily="34" charset="-128"/>
                <a:cs typeface="David" pitchFamily="34" charset="-79"/>
              </a:rPr>
              <a:t>process changes.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6093296"/>
            <a:ext cx="7273145" cy="52322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Library has to explore  the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IoT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application avenues</a:t>
            </a:r>
            <a:endParaRPr lang="en-IN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ew Back up from Red P D\General\Postage Stamps\download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021288"/>
            <a:ext cx="6787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Georgia" pitchFamily="18" charset="0"/>
              </a:rPr>
              <a:t> “I am at your service”</a:t>
            </a:r>
            <a:endParaRPr lang="en-IN" sz="4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755576" y="851520"/>
            <a:ext cx="5619338" cy="4560311"/>
          </a:xfrm>
          <a:prstGeom prst="cloudCallout">
            <a:avLst>
              <a:gd name="adj1" fmla="val -14354"/>
              <a:gd name="adj2" fmla="val 20721"/>
            </a:avLst>
          </a:prstGeom>
          <a:solidFill>
            <a:srgbClr val="FFCC66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 b="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prstClr val="black"/>
              </a:solidFill>
              <a:latin typeface="Georgia" pitchFamily="18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>
              <a:defRPr/>
            </a:pPr>
            <a:endParaRPr lang="en-US" sz="4000" b="1" dirty="0">
              <a:solidFill>
                <a:prstClr val="black"/>
              </a:solidFill>
              <a:latin typeface="Georgia" pitchFamily="18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Georgia" pitchFamily="18" charset="0"/>
              </a:rPr>
              <a:t>LIBRARY</a:t>
            </a:r>
            <a:endParaRPr lang="en-US" sz="4000" b="1" dirty="0">
              <a:solidFill>
                <a:prstClr val="black"/>
              </a:solidFill>
              <a:latin typeface="Georgia" pitchFamily="18" charset="0"/>
            </a:endParaRPr>
          </a:p>
          <a:p>
            <a:pPr algn="ctr"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" name="Lightning Bolt 2"/>
          <p:cNvSpPr/>
          <p:nvPr/>
        </p:nvSpPr>
        <p:spPr bwMode="auto">
          <a:xfrm rot="8481168">
            <a:off x="6028308" y="3544423"/>
            <a:ext cx="963161" cy="604837"/>
          </a:xfrm>
          <a:prstGeom prst="lightningBolt">
            <a:avLst/>
          </a:prstGeom>
          <a:solidFill>
            <a:srgbClr val="6633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Lightning Bolt 3"/>
          <p:cNvSpPr/>
          <p:nvPr/>
        </p:nvSpPr>
        <p:spPr bwMode="auto">
          <a:xfrm rot="6409694">
            <a:off x="6140656" y="1321403"/>
            <a:ext cx="963161" cy="604837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ightning Bolt 4"/>
          <p:cNvSpPr/>
          <p:nvPr/>
        </p:nvSpPr>
        <p:spPr bwMode="auto">
          <a:xfrm rot="961326" flipH="1">
            <a:off x="6327182" y="2197360"/>
            <a:ext cx="981055" cy="604837"/>
          </a:xfrm>
          <a:prstGeom prst="lightningBol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21228292" flipH="1">
            <a:off x="5714380" y="729256"/>
            <a:ext cx="981055" cy="604837"/>
          </a:xfrm>
          <a:prstGeom prst="lightningBol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11560" y="5641954"/>
            <a:ext cx="7920880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741484" y="6001994"/>
            <a:ext cx="166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6600"/>
                </a:solidFill>
                <a:latin typeface="Georgia" pitchFamily="18" charset="0"/>
              </a:rPr>
              <a:t>TIME</a:t>
            </a:r>
            <a:endParaRPr lang="en-IN" sz="4000" b="1" dirty="0">
              <a:solidFill>
                <a:srgbClr val="996600"/>
              </a:solidFill>
              <a:latin typeface="Georgi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08597" y="2770761"/>
            <a:ext cx="1440160" cy="1107065"/>
            <a:chOff x="1828800" y="685800"/>
            <a:chExt cx="1770063" cy="1158875"/>
          </a:xfrm>
        </p:grpSpPr>
        <p:pic>
          <p:nvPicPr>
            <p:cNvPr id="10" name="Picture 28" descr="https://mygov.in/sites/default/files/master_image/negp-banner510x34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685800"/>
              <a:ext cx="1689885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58"/>
            <p:cNvSpPr txBox="1">
              <a:spLocks noChangeArrowheads="1"/>
            </p:cNvSpPr>
            <p:nvPr/>
          </p:nvSpPr>
          <p:spPr bwMode="auto">
            <a:xfrm>
              <a:off x="2265536" y="761606"/>
              <a:ext cx="1333327" cy="36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en-US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8" descr="Subscribe_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7651" y="1611058"/>
            <a:ext cx="1927647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373" y="2831212"/>
            <a:ext cx="756426" cy="73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94" y="3479593"/>
            <a:ext cx="992178" cy="79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75298" y="216368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SERVICES</a:t>
            </a:r>
            <a:endParaRPr lang="en-I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0411" y="1162156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SPACES</a:t>
            </a:r>
            <a:endParaRPr lang="en-I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0184" y="4047770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INFRASTRUCTURE</a:t>
            </a:r>
            <a:endParaRPr lang="en-I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586" y="202086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USERS</a:t>
            </a:r>
            <a:endParaRPr lang="en-I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19" descr="new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7823" y="3297269"/>
            <a:ext cx="8143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22722" y="4824983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STAFF</a:t>
            </a:r>
            <a:endParaRPr lang="en-I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Lightning Bolt 20"/>
          <p:cNvSpPr/>
          <p:nvPr/>
        </p:nvSpPr>
        <p:spPr bwMode="auto">
          <a:xfrm rot="8339989">
            <a:off x="4921935" y="4538890"/>
            <a:ext cx="963161" cy="604837"/>
          </a:xfrm>
          <a:prstGeom prst="lightningBolt">
            <a:avLst/>
          </a:prstGeom>
          <a:solidFill>
            <a:srgbClr val="666699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046" y="2550206"/>
            <a:ext cx="1526154" cy="78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KS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002" y="1385262"/>
            <a:ext cx="1322847" cy="9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ghtning Bolt 23"/>
          <p:cNvSpPr/>
          <p:nvPr/>
        </p:nvSpPr>
        <p:spPr bwMode="auto">
          <a:xfrm rot="1882441" flipH="1">
            <a:off x="6439330" y="2856270"/>
            <a:ext cx="981055" cy="604837"/>
          </a:xfrm>
          <a:prstGeom prst="lightningBolt">
            <a:avLst/>
          </a:prstGeom>
          <a:solidFill>
            <a:srgbClr val="9966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4678" y="283121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ICT</a:t>
            </a:r>
            <a:endParaRPr lang="en-I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0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91" y="332656"/>
            <a:ext cx="8305898" cy="515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733" y="5747201"/>
            <a:ext cx="862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Source: </a:t>
            </a: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b="1" dirty="0">
                <a:solidFill>
                  <a:srgbClr val="C00000"/>
                </a:solidFill>
              </a:rPr>
              <a:t>David </a:t>
            </a:r>
            <a:r>
              <a:rPr lang="en-IN" b="1" dirty="0" smtClean="0">
                <a:solidFill>
                  <a:srgbClr val="C00000"/>
                </a:solidFill>
              </a:rPr>
              <a:t>Phillips,  </a:t>
            </a:r>
            <a:r>
              <a:rPr lang="en-IN" b="1" i="1" dirty="0">
                <a:solidFill>
                  <a:srgbClr val="C00000"/>
                </a:solidFill>
              </a:rPr>
              <a:t>Robots in the Library: gauging attitudes </a:t>
            </a:r>
            <a:r>
              <a:rPr lang="en-IN" b="1" i="1" dirty="0" smtClean="0">
                <a:solidFill>
                  <a:srgbClr val="C00000"/>
                </a:solidFill>
              </a:rPr>
              <a:t>towards developments</a:t>
            </a:r>
          </a:p>
          <a:p>
            <a:r>
              <a:rPr lang="en-IN" b="1" i="1" dirty="0" smtClean="0">
                <a:solidFill>
                  <a:srgbClr val="C00000"/>
                </a:solidFill>
              </a:rPr>
              <a:t>In robotics and AI, and the potential implications for library services</a:t>
            </a:r>
            <a:r>
              <a:rPr lang="en-IN" b="1" dirty="0" smtClean="0">
                <a:solidFill>
                  <a:srgbClr val="C00000"/>
                </a:solidFill>
              </a:rPr>
              <a:t>,  MSc  in Library Science Dissertation, </a:t>
            </a:r>
            <a:r>
              <a:rPr lang="en-US" b="1" dirty="0" smtClean="0">
                <a:solidFill>
                  <a:srgbClr val="C00000"/>
                </a:solidFill>
              </a:rPr>
              <a:t>City University of London, January 2017.</a:t>
            </a:r>
            <a:endParaRPr lang="en-IN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733" y="5747201"/>
            <a:ext cx="115212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42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81811" cy="511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733" y="5747201"/>
            <a:ext cx="862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Source: </a:t>
            </a: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b="1" dirty="0">
                <a:solidFill>
                  <a:srgbClr val="C00000"/>
                </a:solidFill>
              </a:rPr>
              <a:t>David </a:t>
            </a:r>
            <a:r>
              <a:rPr lang="en-IN" b="1" dirty="0" smtClean="0">
                <a:solidFill>
                  <a:srgbClr val="C00000"/>
                </a:solidFill>
              </a:rPr>
              <a:t>Phillips,  </a:t>
            </a:r>
            <a:r>
              <a:rPr lang="en-IN" b="1" i="1" dirty="0">
                <a:solidFill>
                  <a:srgbClr val="C00000"/>
                </a:solidFill>
              </a:rPr>
              <a:t>Robots in the Library: gauging attitudes </a:t>
            </a:r>
            <a:r>
              <a:rPr lang="en-IN" b="1" i="1" dirty="0" smtClean="0">
                <a:solidFill>
                  <a:srgbClr val="C00000"/>
                </a:solidFill>
              </a:rPr>
              <a:t>towards developments</a:t>
            </a:r>
          </a:p>
          <a:p>
            <a:r>
              <a:rPr lang="en-IN" b="1" i="1" dirty="0" smtClean="0">
                <a:solidFill>
                  <a:srgbClr val="C00000"/>
                </a:solidFill>
              </a:rPr>
              <a:t>In robotics and AI, and the potential implications for library services</a:t>
            </a:r>
            <a:r>
              <a:rPr lang="en-IN" b="1" dirty="0" smtClean="0">
                <a:solidFill>
                  <a:srgbClr val="C00000"/>
                </a:solidFill>
              </a:rPr>
              <a:t>,  MSc  in Library Science Dissertation, </a:t>
            </a:r>
            <a:r>
              <a:rPr lang="en-US" b="1" dirty="0" smtClean="0">
                <a:solidFill>
                  <a:srgbClr val="C00000"/>
                </a:solidFill>
              </a:rPr>
              <a:t>City University of London, January 2017.</a:t>
            </a:r>
            <a:endParaRPr lang="en-IN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733" y="5747201"/>
            <a:ext cx="115212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66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555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733" y="5747201"/>
            <a:ext cx="862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Source: </a:t>
            </a: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b="1" dirty="0">
                <a:solidFill>
                  <a:srgbClr val="C00000"/>
                </a:solidFill>
              </a:rPr>
              <a:t>David </a:t>
            </a:r>
            <a:r>
              <a:rPr lang="en-IN" b="1" dirty="0" smtClean="0">
                <a:solidFill>
                  <a:srgbClr val="C00000"/>
                </a:solidFill>
              </a:rPr>
              <a:t>Phillips,  </a:t>
            </a:r>
            <a:r>
              <a:rPr lang="en-IN" b="1" i="1" dirty="0">
                <a:solidFill>
                  <a:srgbClr val="C00000"/>
                </a:solidFill>
              </a:rPr>
              <a:t>Robots in the Library: gauging attitudes </a:t>
            </a:r>
            <a:r>
              <a:rPr lang="en-IN" b="1" i="1" dirty="0" smtClean="0">
                <a:solidFill>
                  <a:srgbClr val="C00000"/>
                </a:solidFill>
              </a:rPr>
              <a:t>towards developments</a:t>
            </a:r>
          </a:p>
          <a:p>
            <a:r>
              <a:rPr lang="en-IN" b="1" i="1" dirty="0" smtClean="0">
                <a:solidFill>
                  <a:srgbClr val="C00000"/>
                </a:solidFill>
              </a:rPr>
              <a:t>In robotics and AI, and the potential implications for library services</a:t>
            </a:r>
            <a:r>
              <a:rPr lang="en-IN" b="1" dirty="0" smtClean="0">
                <a:solidFill>
                  <a:srgbClr val="C00000"/>
                </a:solidFill>
              </a:rPr>
              <a:t>,  MSc  in Library Science Dissertation, </a:t>
            </a:r>
            <a:r>
              <a:rPr lang="en-US" b="1" dirty="0" smtClean="0">
                <a:solidFill>
                  <a:srgbClr val="C00000"/>
                </a:solidFill>
              </a:rPr>
              <a:t>City University of London, January 2017.</a:t>
            </a:r>
            <a:endParaRPr lang="en-IN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733" y="5747201"/>
            <a:ext cx="115212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23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46" y="116632"/>
            <a:ext cx="825884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733" y="5747201"/>
            <a:ext cx="862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Source: </a:t>
            </a: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b="1" dirty="0">
                <a:solidFill>
                  <a:srgbClr val="C00000"/>
                </a:solidFill>
              </a:rPr>
              <a:t>David </a:t>
            </a:r>
            <a:r>
              <a:rPr lang="en-IN" b="1" dirty="0" smtClean="0">
                <a:solidFill>
                  <a:srgbClr val="C00000"/>
                </a:solidFill>
              </a:rPr>
              <a:t>Phillips,  </a:t>
            </a:r>
            <a:r>
              <a:rPr lang="en-IN" b="1" i="1" dirty="0">
                <a:solidFill>
                  <a:srgbClr val="C00000"/>
                </a:solidFill>
              </a:rPr>
              <a:t>Robots in the Library: gauging attitudes </a:t>
            </a:r>
            <a:r>
              <a:rPr lang="en-IN" b="1" i="1" dirty="0" smtClean="0">
                <a:solidFill>
                  <a:srgbClr val="C00000"/>
                </a:solidFill>
              </a:rPr>
              <a:t>towards developments</a:t>
            </a:r>
          </a:p>
          <a:p>
            <a:r>
              <a:rPr lang="en-IN" b="1" i="1" dirty="0" smtClean="0">
                <a:solidFill>
                  <a:srgbClr val="C00000"/>
                </a:solidFill>
              </a:rPr>
              <a:t>In robotics and AI, and the potential implications for library services</a:t>
            </a:r>
            <a:r>
              <a:rPr lang="en-IN" b="1" dirty="0" smtClean="0">
                <a:solidFill>
                  <a:srgbClr val="C00000"/>
                </a:solidFill>
              </a:rPr>
              <a:t>,  MSc  in Library Science Dissertation, </a:t>
            </a:r>
            <a:r>
              <a:rPr lang="en-US" b="1" dirty="0" smtClean="0">
                <a:solidFill>
                  <a:srgbClr val="C00000"/>
                </a:solidFill>
              </a:rPr>
              <a:t>City University of London, January 2017.</a:t>
            </a:r>
            <a:endParaRPr lang="en-IN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733" y="5747201"/>
            <a:ext cx="115212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00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Cell Phone </a:t>
            </a:r>
            <a:r>
              <a:rPr lang="en-US" b="1" dirty="0" err="1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err="1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ersonalisation</a:t>
            </a:r>
            <a:endParaRPr lang="en-IN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037"/>
            <a:ext cx="8229600" cy="3827156"/>
          </a:xfrm>
        </p:spPr>
        <p:txBody>
          <a:bodyPr>
            <a:normAutofit fontScale="92500"/>
          </a:bodyPr>
          <a:lstStyle/>
          <a:p>
            <a:pPr>
              <a:buFont typeface="Georgia" pitchFamily="18" charset="0"/>
              <a:buChar char="§"/>
            </a:pPr>
            <a:r>
              <a:rPr lang="en-US" b="1" dirty="0" smtClean="0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Fashion Phones: </a:t>
            </a:r>
            <a:r>
              <a:rPr lang="en-US" b="1" dirty="0" smtClean="0">
                <a:solidFill>
                  <a:srgbClr val="99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chocolate-like phones </a:t>
            </a:r>
          </a:p>
          <a:p>
            <a:pPr>
              <a:buFont typeface="Georgia" pitchFamily="18" charset="0"/>
              <a:buChar char="§"/>
            </a:pPr>
            <a:r>
              <a:rPr lang="en-US" b="1" dirty="0" smtClean="0">
                <a:solidFill>
                  <a:srgbClr val="66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Mood Phone: </a:t>
            </a:r>
            <a:r>
              <a:rPr lang="en-US" b="1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biorhythm</a:t>
            </a:r>
          </a:p>
          <a:p>
            <a:pPr>
              <a:buFont typeface="Georgia" pitchFamily="18" charset="0"/>
              <a:buChar char="§"/>
            </a:pPr>
            <a:r>
              <a:rPr lang="en-US" b="1" dirty="0" smtClean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Smelly Phones: </a:t>
            </a:r>
            <a:r>
              <a:rPr lang="en-US" b="1" dirty="0" smtClean="0">
                <a:solidFill>
                  <a:schemeClr val="accent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perfume spraying 						functionality</a:t>
            </a:r>
          </a:p>
          <a:p>
            <a:pPr>
              <a:buFont typeface="Georgia" pitchFamily="18" charset="0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 Phones: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slows down the talking speed</a:t>
            </a:r>
          </a:p>
          <a:p>
            <a:pPr>
              <a:buFont typeface="Georgia" pitchFamily="18" charset="0"/>
              <a:buChar char="§"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Security Phones: </a:t>
            </a:r>
            <a:r>
              <a:rPr lang="en-US" b="1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fingerprint </a:t>
            </a:r>
            <a:r>
              <a:rPr lang="en-US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identification</a:t>
            </a:r>
            <a:endParaRPr lang="en-US" b="1" dirty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IN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9712" y="5805264"/>
            <a:ext cx="115212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733" y="5815531"/>
            <a:ext cx="8625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Source: </a:t>
            </a:r>
            <a:r>
              <a:rPr lang="en-IN" b="1" dirty="0" smtClean="0">
                <a:solidFill>
                  <a:srgbClr val="333399"/>
                </a:solidFill>
              </a:rPr>
              <a:t> Lara </a:t>
            </a:r>
            <a:r>
              <a:rPr lang="en-IN" b="1" dirty="0" err="1" smtClean="0">
                <a:solidFill>
                  <a:srgbClr val="333399"/>
                </a:solidFill>
              </a:rPr>
              <a:t>Srivastava</a:t>
            </a:r>
            <a:r>
              <a:rPr lang="en-IN" b="1" dirty="0" smtClean="0">
                <a:solidFill>
                  <a:srgbClr val="333399"/>
                </a:solidFill>
              </a:rPr>
              <a:t> </a:t>
            </a:r>
            <a:r>
              <a:rPr lang="en-IN" b="1" i="1" dirty="0" smtClean="0">
                <a:solidFill>
                  <a:srgbClr val="333399"/>
                </a:solidFill>
              </a:rPr>
              <a:t>et. al</a:t>
            </a:r>
            <a:r>
              <a:rPr lang="en-IN" b="1" dirty="0" smtClean="0">
                <a:solidFill>
                  <a:srgbClr val="333399"/>
                </a:solidFill>
              </a:rPr>
              <a:t>., “Key Issues in the Evolution to Always-On  Mobile Multimedia Environments, “ </a:t>
            </a:r>
            <a:r>
              <a:rPr lang="en-US" b="1" dirty="0" smtClean="0">
                <a:solidFill>
                  <a:srgbClr val="333399"/>
                </a:solidFill>
              </a:rPr>
              <a:t>Presented at ITU/ </a:t>
            </a:r>
            <a:r>
              <a:rPr lang="en-US" b="1" dirty="0" err="1" smtClean="0">
                <a:solidFill>
                  <a:srgbClr val="333399"/>
                </a:solidFill>
              </a:rPr>
              <a:t>BNetzA</a:t>
            </a:r>
            <a:r>
              <a:rPr lang="en-US" b="1" dirty="0" smtClean="0">
                <a:solidFill>
                  <a:srgbClr val="333399"/>
                </a:solidFill>
              </a:rPr>
              <a:t>  A New Initiatives  Workshop, Mainz, Germany, June 21-23, 2006.</a:t>
            </a:r>
            <a:endParaRPr lang="en-IN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5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New Back up from Red P D\NACLIN Delnet\NACLIN 2017\Material\Library of the future_ 8 technologies we would love to see_files\Print-on-demand-machines-54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696" y="332656"/>
            <a:ext cx="7130696" cy="48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9696" y="5523329"/>
            <a:ext cx="7143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33300"/>
                </a:solidFill>
                <a:latin typeface="Georgia" pitchFamily="18" charset="0"/>
              </a:rPr>
              <a:t>Print on Demand Machine</a:t>
            </a:r>
            <a:endParaRPr lang="en-IN" sz="4000" b="1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New Back up from Red P D\NACLIN Delnet\NACLIN 2017\Material\Library of the future_ 8 technologies we would love to see_files\Library-bookmark-540x3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38581" cy="28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New Back up from Red P D\NACLIN Delnet\NACLIN 2017\Material\Library of the future_ 8 technologies we would love to see_files\Library-utensils-540x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855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532" y="4869160"/>
            <a:ext cx="393889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996600"/>
                </a:solidFill>
                <a:latin typeface="Georgia" pitchFamily="18" charset="0"/>
              </a:rPr>
              <a:t>Library Utensil</a:t>
            </a:r>
          </a:p>
          <a:p>
            <a:r>
              <a:rPr lang="en-US" sz="2000" b="1" dirty="0" smtClean="0">
                <a:latin typeface="Georgia" pitchFamily="18" charset="0"/>
              </a:rPr>
              <a:t>(like a pen translating words</a:t>
            </a:r>
          </a:p>
          <a:p>
            <a:r>
              <a:rPr lang="en-US" sz="2000" b="1" dirty="0">
                <a:latin typeface="Georgia" pitchFamily="18" charset="0"/>
              </a:rPr>
              <a:t>f</a:t>
            </a:r>
            <a:r>
              <a:rPr lang="en-US" sz="2000" b="1" dirty="0" smtClean="0">
                <a:latin typeface="Georgia" pitchFamily="18" charset="0"/>
              </a:rPr>
              <a:t>rom the printed material)</a:t>
            </a:r>
            <a:endParaRPr lang="en-IN" sz="20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0101" y="764704"/>
            <a:ext cx="44463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latin typeface="Georgia" pitchFamily="18" charset="0"/>
              </a:rPr>
              <a:t>Library Bookmark</a:t>
            </a:r>
          </a:p>
          <a:p>
            <a:r>
              <a:rPr lang="en-US" sz="2000" b="1" dirty="0" smtClean="0">
                <a:latin typeface="Georgia" pitchFamily="18" charset="0"/>
              </a:rPr>
              <a:t>(embedded in it will be the library navigation aid)</a:t>
            </a:r>
            <a:endParaRPr lang="en-IN" sz="2000" b="1" dirty="0">
              <a:latin typeface="Georgi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99792" y="2708920"/>
            <a:ext cx="3816424" cy="1440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64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New on the Horizon</a:t>
            </a:r>
            <a:endParaRPr lang="en-US" sz="2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420" y="1124744"/>
            <a:ext cx="8200044" cy="511256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Current text-based search evolves to</a:t>
            </a:r>
            <a:endParaRPr lang="en-US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Search including taste</a:t>
            </a:r>
            <a:r>
              <a:rPr lang="en-US" b="1" dirty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smell</a:t>
            </a:r>
            <a:r>
              <a:rPr lang="en-US" b="1" dirty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, texture</a:t>
            </a:r>
            <a:r>
              <a:rPr lang="en-US" b="1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,…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Mastering those technologies would make the LIS professional indispensable</a:t>
            </a:r>
            <a:endParaRPr lang="en-US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23928" y="1982347"/>
            <a:ext cx="432048" cy="769659"/>
          </a:xfrm>
          <a:prstGeom prst="downArrow">
            <a:avLst/>
          </a:prstGeom>
          <a:solidFill>
            <a:srgbClr val="FF99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997" y="1843956"/>
            <a:ext cx="4201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New search technology</a:t>
            </a:r>
          </a:p>
          <a:p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(Haptic Devices)</a:t>
            </a:r>
            <a:endParaRPr lang="en-US" sz="2800" b="1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420" y="5408490"/>
            <a:ext cx="8056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333FF"/>
                </a:solidFill>
                <a:latin typeface="Arial Narrow" pitchFamily="34" charset="0"/>
                <a:cs typeface="Arial" pitchFamily="34" charset="0"/>
              </a:rPr>
              <a:t>Increase the </a:t>
            </a:r>
            <a:r>
              <a:rPr lang="en-IN" sz="3200" b="1" dirty="0" smtClean="0">
                <a:solidFill>
                  <a:srgbClr val="3333FF"/>
                </a:solidFill>
                <a:latin typeface="Arial Narrow" pitchFamily="34" charset="0"/>
                <a:cs typeface="Arial" pitchFamily="34" charset="0"/>
              </a:rPr>
              <a:t>Experience Value Opportunity (EVO)</a:t>
            </a:r>
          </a:p>
        </p:txBody>
      </p:sp>
      <p:sp>
        <p:nvSpPr>
          <p:cNvPr id="7" name="Oval 6"/>
          <p:cNvSpPr/>
          <p:nvPr/>
        </p:nvSpPr>
        <p:spPr>
          <a:xfrm>
            <a:off x="375320" y="4985762"/>
            <a:ext cx="8352928" cy="1467573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5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825" y="1781175"/>
            <a:ext cx="821531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663300"/>
                </a:solidFill>
              </a:rPr>
              <a:t>               </a:t>
            </a:r>
            <a:r>
              <a:rPr lang="en-US" sz="4800" b="1" dirty="0" smtClean="0">
                <a:solidFill>
                  <a:srgbClr val="663300"/>
                </a:solidFill>
              </a:rPr>
              <a:t>   </a:t>
            </a:r>
            <a:r>
              <a:rPr lang="en-US" sz="3600" b="1" dirty="0" smtClean="0">
                <a:solidFill>
                  <a:srgbClr val="663300"/>
                </a:solidFill>
              </a:rPr>
              <a:t>- Taste</a:t>
            </a:r>
            <a:r>
              <a:rPr lang="hi-IN" sz="4800" b="1" dirty="0" smtClean="0">
                <a:solidFill>
                  <a:srgbClr val="000000"/>
                </a:solidFill>
              </a:rPr>
              <a:t> </a:t>
            </a:r>
            <a:endParaRPr lang="hi-IN" sz="4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</a:rPr>
              <a:t>- </a:t>
            </a:r>
            <a:r>
              <a:rPr lang="en-US" sz="3600" b="1" dirty="0" smtClean="0">
                <a:solidFill>
                  <a:srgbClr val="00B050"/>
                </a:solidFill>
              </a:rPr>
              <a:t>Smell</a:t>
            </a:r>
            <a:r>
              <a:rPr lang="hi-IN" sz="4800" b="1" dirty="0" smtClean="0">
                <a:solidFill>
                  <a:srgbClr val="000000"/>
                </a:solidFill>
              </a:rPr>
              <a:t> </a:t>
            </a:r>
            <a:endParaRPr lang="en-US" sz="4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666699"/>
                </a:solidFill>
              </a:rPr>
              <a:t>    </a:t>
            </a:r>
            <a:r>
              <a:rPr lang="en-US" sz="3600" b="1" dirty="0">
                <a:solidFill>
                  <a:srgbClr val="666699"/>
                </a:solidFill>
              </a:rPr>
              <a:t>- </a:t>
            </a:r>
            <a:r>
              <a:rPr lang="en-US" sz="3600" b="1" dirty="0" smtClean="0">
                <a:solidFill>
                  <a:srgbClr val="666699"/>
                </a:solidFill>
              </a:rPr>
              <a:t>Sound</a:t>
            </a:r>
            <a:r>
              <a:rPr lang="hi-IN" sz="4800" b="1" dirty="0" smtClean="0">
                <a:solidFill>
                  <a:srgbClr val="000000"/>
                </a:solidFill>
              </a:rPr>
              <a:t> </a:t>
            </a:r>
            <a:endParaRPr lang="hi-IN" sz="4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BBE0E3">
                    <a:lumMod val="10000"/>
                  </a:srgbClr>
                </a:solidFill>
              </a:rPr>
              <a:t>                             </a:t>
            </a:r>
            <a:r>
              <a:rPr lang="en-US" sz="3600" b="1" dirty="0">
                <a:solidFill>
                  <a:srgbClr val="BBE0E3">
                    <a:lumMod val="10000"/>
                  </a:srgbClr>
                </a:solidFill>
              </a:rPr>
              <a:t>- </a:t>
            </a:r>
            <a:r>
              <a:rPr lang="en-US" sz="3600" b="1" dirty="0" smtClean="0">
                <a:solidFill>
                  <a:srgbClr val="BBE0E3">
                    <a:lumMod val="10000"/>
                  </a:srgbClr>
                </a:solidFill>
              </a:rPr>
              <a:t>Figure</a:t>
            </a:r>
            <a:endParaRPr lang="en-IN" sz="3600" dirty="0">
              <a:solidFill>
                <a:srgbClr val="BBE0E3">
                  <a:lumMod val="10000"/>
                </a:srgbClr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7313" y="1044575"/>
            <a:ext cx="6180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i-IN" sz="4400" b="1" dirty="0" smtClean="0">
                <a:solidFill>
                  <a:srgbClr val="000000"/>
                </a:solidFill>
              </a:rPr>
              <a:t> </a:t>
            </a:r>
            <a:r>
              <a:rPr lang="en-US" sz="3600" b="1" i="1" dirty="0" smtClean="0">
                <a:solidFill>
                  <a:srgbClr val="0000FF"/>
                </a:solidFill>
              </a:rPr>
              <a:t>Novel Search Features:</a:t>
            </a:r>
            <a:r>
              <a:rPr lang="hi-IN" sz="3600" b="1" i="1" dirty="0" smtClean="0">
                <a:solidFill>
                  <a:srgbClr val="0000FF"/>
                </a:solidFill>
                <a:cs typeface="Tahoma" pitchFamily="34" charset="0"/>
              </a:rPr>
              <a:t> </a:t>
            </a:r>
            <a:endParaRPr lang="en-IN" sz="3600" b="1" i="1" dirty="0" smtClean="0">
              <a:solidFill>
                <a:srgbClr val="0000FF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26615" y="3044321"/>
            <a:ext cx="1881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C3300"/>
                </a:solidFill>
              </a:rPr>
              <a:t>- Touch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IN" dirty="0" smtClean="0">
              <a:solidFill>
                <a:srgbClr val="000000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74962" y="5780088"/>
            <a:ext cx="5724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66"/>
                </a:solidFill>
              </a:rPr>
              <a:t>- Photo: static &amp; dynamic</a:t>
            </a:r>
            <a:endParaRPr lang="en-IN" sz="3600" dirty="0" smtClean="0">
              <a:solidFill>
                <a:srgbClr val="FF0066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651289" y="217488"/>
            <a:ext cx="5654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Future Service Needs</a:t>
            </a:r>
            <a:endParaRPr lang="en-IN" sz="4000" dirty="0" smtClean="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6" descr="j0281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85401"/>
            <a:ext cx="10255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994" name="Picture 10" descr="C:\New Back up from Red P D\Res Meth\R J College, Ghatkopar\Library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284" y="2476500"/>
            <a:ext cx="16319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C:\New Back up from Red P D\Res Meth\R J College, Ghatkopar\Library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08438"/>
            <a:ext cx="1522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C:\New Back up from Red P D\Res Meth\R J College, Ghatkopar\Library\images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152" y="4624387"/>
            <a:ext cx="9382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C:\New Back up from Red P D\Res Meth\R J College, Ghatkopar\Library\images (5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7800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fd0107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136" y="1951976"/>
            <a:ext cx="987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7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4491" y="4653136"/>
            <a:ext cx="7295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rgbClr val="800000"/>
                </a:solidFill>
                <a:latin typeface="Georgia" pitchFamily="18" charset="0"/>
              </a:rPr>
              <a:t>Reality–</a:t>
            </a:r>
            <a:r>
              <a:rPr lang="en-IN" sz="3600" b="1" dirty="0" err="1">
                <a:solidFill>
                  <a:srgbClr val="800000"/>
                </a:solidFill>
                <a:latin typeface="Georgia" pitchFamily="18" charset="0"/>
              </a:rPr>
              <a:t>Virtuality</a:t>
            </a:r>
            <a:r>
              <a:rPr lang="en-IN" sz="3600" b="1" dirty="0">
                <a:solidFill>
                  <a:srgbClr val="800000"/>
                </a:solidFill>
                <a:latin typeface="Georgia" pitchFamily="18" charset="0"/>
              </a:rPr>
              <a:t> Continuum</a:t>
            </a:r>
            <a:endParaRPr lang="en-IN" sz="360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387278"/>
            <a:ext cx="5048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>
                <a:solidFill>
                  <a:schemeClr val="bg1">
                    <a:lumMod val="50000"/>
                  </a:schemeClr>
                </a:solidFill>
              </a:rPr>
              <a:t>Space Dimension</a:t>
            </a:r>
            <a:r>
              <a:rPr lang="en-IN" sz="4400" b="1" dirty="0"/>
              <a:t> </a:t>
            </a:r>
            <a:endParaRPr lang="en-IN" sz="4400" dirty="0"/>
          </a:p>
        </p:txBody>
      </p:sp>
      <p:pic>
        <p:nvPicPr>
          <p:cNvPr id="1026" name="Picture 2" descr="C:\New Back up from Red P D\NACLIN Delnet\NACLIN 2017\Material\Reality–virtuality continuum - Wikipedia_files\400px-Virtuality_Continuu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2417"/>
            <a:ext cx="8799522" cy="20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1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Services Evolution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IN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1124743"/>
            <a:ext cx="8507288" cy="4680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IHIP Service </a:t>
            </a:r>
            <a:r>
              <a:rPr lang="en-IN" sz="36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Model:</a:t>
            </a:r>
          </a:p>
          <a:p>
            <a:pPr>
              <a:buFont typeface="Wingdings" pitchFamily="2" charset="2"/>
              <a:buChar char="§"/>
            </a:pPr>
            <a:r>
              <a:rPr lang="en-IN" sz="3500" b="1" dirty="0" smtClean="0">
                <a:solidFill>
                  <a:srgbClr val="0000CC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IN" sz="3500" dirty="0" smtClean="0">
                <a:solidFill>
                  <a:srgbClr val="0000CC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3500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IN" sz="3500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Intangible 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(i.e., a transaction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is 			abstract)</a:t>
            </a:r>
            <a:endParaRPr lang="en-IN" sz="3500" b="1" dirty="0"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IN" sz="3500" b="1" dirty="0">
                <a:solidFill>
                  <a:srgbClr val="0000CC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: Heterogeneous 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(i.e., a transaction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		is unique 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every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time)</a:t>
            </a:r>
            <a:endParaRPr lang="en-IN" sz="3500" b="1" dirty="0"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IN" sz="3500" b="1" dirty="0">
                <a:solidFill>
                  <a:srgbClr val="0000CC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: Inseparability 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(i.e., user and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				provider are simultaneously 			present)</a:t>
            </a:r>
            <a:endParaRPr lang="en-IN" sz="3500" b="1" dirty="0"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IN" sz="3500" b="1" dirty="0">
                <a:solidFill>
                  <a:srgbClr val="0000CC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: Perishable 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(i.e., produced service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			cannot </a:t>
            </a:r>
            <a:r>
              <a:rPr lang="en-IN" sz="3500" b="1" dirty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be </a:t>
            </a:r>
            <a:r>
              <a:rPr lang="en-IN" sz="3500" b="1" dirty="0" smtClean="0"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stored)</a:t>
            </a:r>
            <a:endParaRPr lang="en-IN" sz="3500" b="1" dirty="0"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11560" y="5655163"/>
            <a:ext cx="8208912" cy="107721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FF3300"/>
                </a:solidFill>
                <a:latin typeface="Arial Narrow" pitchFamily="34" charset="0"/>
              </a:rPr>
              <a:t>The ICT-based service transactions have </a:t>
            </a:r>
            <a:r>
              <a:rPr lang="en-IN" sz="3200" b="1" dirty="0" smtClean="0">
                <a:solidFill>
                  <a:srgbClr val="FF3300"/>
                </a:solidFill>
                <a:latin typeface="Arial Narrow" pitchFamily="34" charset="0"/>
              </a:rPr>
              <a:t>made this model obsolete.</a:t>
            </a:r>
            <a:endParaRPr lang="en-IN" sz="3200" b="1" dirty="0">
              <a:solidFill>
                <a:srgbClr val="FF330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IN" b="1" dirty="0" smtClean="0">
                <a:solidFill>
                  <a:srgbClr val="000099"/>
                </a:solidFill>
              </a:rPr>
              <a:t>Design Principles</a:t>
            </a:r>
            <a:r>
              <a:rPr lang="en-IN" b="1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IN" b="1" dirty="0" smtClean="0"/>
              <a:t>equitable in use</a:t>
            </a:r>
            <a:r>
              <a:rPr lang="en-IN" b="1" dirty="0"/>
              <a:t>, </a:t>
            </a:r>
            <a:endParaRPr lang="en-IN" b="1" dirty="0" smtClean="0"/>
          </a:p>
          <a:p>
            <a:pPr marL="514350" indent="-514350">
              <a:buAutoNum type="alphaLcParenR"/>
            </a:pPr>
            <a:r>
              <a:rPr lang="en-IN" b="1" dirty="0" smtClean="0"/>
              <a:t>simple </a:t>
            </a:r>
            <a:r>
              <a:rPr lang="en-IN" b="1" dirty="0"/>
              <a:t>to use, </a:t>
            </a:r>
            <a:endParaRPr lang="en-IN" b="1" dirty="0" smtClean="0"/>
          </a:p>
          <a:p>
            <a:pPr marL="514350" indent="-514350">
              <a:buAutoNum type="alphaLcParenR"/>
            </a:pPr>
            <a:r>
              <a:rPr lang="en-IN" b="1" dirty="0" smtClean="0"/>
              <a:t>flexibility </a:t>
            </a:r>
            <a:r>
              <a:rPr lang="en-IN" b="1" dirty="0"/>
              <a:t>in use, </a:t>
            </a:r>
            <a:endParaRPr lang="en-IN" b="1" dirty="0" smtClean="0"/>
          </a:p>
          <a:p>
            <a:pPr marL="514350" indent="-514350">
              <a:buAutoNum type="alphaLcParenR"/>
            </a:pPr>
            <a:r>
              <a:rPr lang="en-IN" b="1" dirty="0" smtClean="0"/>
              <a:t>effective </a:t>
            </a:r>
            <a:r>
              <a:rPr lang="en-IN" b="1" dirty="0"/>
              <a:t>in use, </a:t>
            </a:r>
            <a:endParaRPr lang="en-IN" b="1" dirty="0" smtClean="0"/>
          </a:p>
          <a:p>
            <a:pPr marL="514350" indent="-514350">
              <a:buAutoNum type="alphaLcParenR"/>
            </a:pPr>
            <a:r>
              <a:rPr lang="en-IN" b="1" dirty="0" smtClean="0"/>
              <a:t>error </a:t>
            </a:r>
            <a:r>
              <a:rPr lang="en-IN" b="1" dirty="0"/>
              <a:t>tolerant, </a:t>
            </a:r>
            <a:endParaRPr lang="en-IN" b="1" dirty="0" smtClean="0"/>
          </a:p>
          <a:p>
            <a:pPr marL="514350" indent="-514350">
              <a:buAutoNum type="alphaLcParenR"/>
            </a:pPr>
            <a:r>
              <a:rPr lang="en-IN" b="1" dirty="0" smtClean="0"/>
              <a:t>needing </a:t>
            </a:r>
            <a:r>
              <a:rPr lang="en-IN" b="1" dirty="0"/>
              <a:t>minimal physical efforts, and </a:t>
            </a:r>
            <a:endParaRPr lang="en-IN" b="1" dirty="0" smtClean="0"/>
          </a:p>
          <a:p>
            <a:pPr marL="514350" indent="-514350">
              <a:buAutoNum type="alphaLcParenR"/>
            </a:pPr>
            <a:r>
              <a:rPr lang="en-IN" b="1" dirty="0"/>
              <a:t>p</a:t>
            </a:r>
            <a:r>
              <a:rPr lang="en-IN" b="1" dirty="0" smtClean="0"/>
              <a:t>ermitting manipulation </a:t>
            </a:r>
            <a:r>
              <a:rPr lang="en-IN" b="1" dirty="0"/>
              <a:t>by the </a:t>
            </a:r>
            <a:r>
              <a:rPr lang="en-IN" b="1" dirty="0" smtClean="0"/>
              <a:t>user.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47664" y="5517232"/>
            <a:ext cx="6086923" cy="954107"/>
          </a:xfrm>
          <a:prstGeom prst="rect">
            <a:avLst/>
          </a:prstGeom>
          <a:ln w="38100">
            <a:solidFill>
              <a:srgbClr val="6600CC"/>
            </a:solidFill>
          </a:ln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Georgia" pitchFamily="18" charset="0"/>
              </a:rPr>
              <a:t>However, showmanship should </a:t>
            </a:r>
          </a:p>
          <a:p>
            <a:r>
              <a:rPr lang="en-IN" sz="2800" b="1" dirty="0">
                <a:solidFill>
                  <a:srgbClr val="FF0000"/>
                </a:solidFill>
                <a:latin typeface="Georgia" pitchFamily="18" charset="0"/>
              </a:rPr>
              <a:t>n</a:t>
            </a:r>
            <a:r>
              <a:rPr lang="en-IN" sz="2800" b="1" dirty="0" smtClean="0">
                <a:solidFill>
                  <a:srgbClr val="FF0000"/>
                </a:solidFill>
                <a:latin typeface="Georgia" pitchFamily="18" charset="0"/>
              </a:rPr>
              <a:t>ot dominate </a:t>
            </a:r>
            <a:r>
              <a:rPr lang="en-IN" sz="2800" b="1" dirty="0">
                <a:solidFill>
                  <a:srgbClr val="FF0000"/>
                </a:solidFill>
                <a:latin typeface="Georgia" pitchFamily="18" charset="0"/>
              </a:rPr>
              <a:t>the scholarship </a:t>
            </a:r>
          </a:p>
        </p:txBody>
      </p:sp>
    </p:spTree>
    <p:extLst>
      <p:ext uri="{BB962C8B-B14F-4D97-AF65-F5344CB8AC3E}">
        <p14:creationId xmlns:p14="http://schemas.microsoft.com/office/powerpoint/2010/main" xmlns="" val="32899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Physical Space </a:t>
            </a:r>
            <a:r>
              <a:rPr lang="en-US" b="1" dirty="0" err="1" smtClean="0">
                <a:solidFill>
                  <a:srgbClr val="9966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Organisation</a:t>
            </a:r>
            <a:endParaRPr lang="en-IN" b="1" dirty="0">
              <a:solidFill>
                <a:srgbClr val="99663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713387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>
                <a:solidFill>
                  <a:srgbClr val="6600CC"/>
                </a:solidFill>
              </a:rPr>
              <a:t>To meet a </a:t>
            </a:r>
            <a:r>
              <a:rPr lang="en-IN" b="1" dirty="0">
                <a:solidFill>
                  <a:srgbClr val="6600CC"/>
                </a:solidFill>
              </a:rPr>
              <a:t>hierarchy of four </a:t>
            </a:r>
            <a:r>
              <a:rPr lang="en-IN" b="1" dirty="0" smtClean="0">
                <a:solidFill>
                  <a:srgbClr val="6600CC"/>
                </a:solidFill>
              </a:rPr>
              <a:t>needs: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336600"/>
                </a:solidFill>
                <a:latin typeface="Arial"/>
                <a:cs typeface="Arial"/>
              </a:rPr>
              <a:t>♦ </a:t>
            </a:r>
            <a:r>
              <a:rPr lang="en-IN" b="1" dirty="0" smtClean="0">
                <a:solidFill>
                  <a:srgbClr val="CC6600"/>
                </a:solidFill>
              </a:rPr>
              <a:t>Access</a:t>
            </a:r>
            <a:r>
              <a:rPr lang="en-IN" b="1" dirty="0" smtClean="0">
                <a:solidFill>
                  <a:srgbClr val="336600"/>
                </a:solidFill>
              </a:rPr>
              <a:t>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336600"/>
                </a:solidFill>
              </a:rPr>
              <a:t>              </a:t>
            </a:r>
            <a:r>
              <a:rPr lang="en-IN" b="1" dirty="0" smtClean="0">
                <a:solidFill>
                  <a:srgbClr val="336600"/>
                </a:solidFill>
                <a:latin typeface="Arial"/>
                <a:cs typeface="Arial"/>
              </a:rPr>
              <a:t>♦ </a:t>
            </a:r>
            <a:r>
              <a:rPr lang="en-IN" b="1" dirty="0" smtClean="0">
                <a:solidFill>
                  <a:srgbClr val="9900CC"/>
                </a:solidFill>
              </a:rPr>
              <a:t>Ease in use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336600"/>
                </a:solidFill>
              </a:rPr>
              <a:t>                                   </a:t>
            </a:r>
            <a:r>
              <a:rPr lang="en-IN" b="1" dirty="0" smtClean="0">
                <a:solidFill>
                  <a:srgbClr val="336600"/>
                </a:solidFill>
                <a:latin typeface="Arial"/>
                <a:cs typeface="Arial"/>
              </a:rPr>
              <a:t>♦ </a:t>
            </a:r>
            <a:r>
              <a:rPr lang="en-IN" b="1" dirty="0" smtClean="0">
                <a:solidFill>
                  <a:srgbClr val="FF9900"/>
                </a:solidFill>
              </a:rPr>
              <a:t>Sociability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336600"/>
                </a:solidFill>
              </a:rPr>
              <a:t>                                                      </a:t>
            </a:r>
            <a:r>
              <a:rPr lang="en-IN" b="1" dirty="0" smtClean="0">
                <a:solidFill>
                  <a:srgbClr val="336600"/>
                </a:solidFill>
                <a:latin typeface="Arial"/>
                <a:cs typeface="Arial"/>
              </a:rPr>
              <a:t>♦ </a:t>
            </a:r>
            <a:r>
              <a:rPr lang="en-IN" b="1" dirty="0" smtClean="0">
                <a:solidFill>
                  <a:srgbClr val="FF0066"/>
                </a:solidFill>
              </a:rPr>
              <a:t>Comfort</a:t>
            </a:r>
            <a:endParaRPr lang="en-IN" b="1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496" y="4797152"/>
            <a:ext cx="7992888" cy="1569660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000066"/>
                </a:solidFill>
              </a:rPr>
              <a:t>The library space offering </a:t>
            </a:r>
            <a:r>
              <a:rPr lang="en-IN" sz="3200" b="1" dirty="0" smtClean="0">
                <a:solidFill>
                  <a:srgbClr val="000066"/>
                </a:solidFill>
              </a:rPr>
              <a:t>collaboration</a:t>
            </a:r>
            <a:r>
              <a:rPr lang="en-IN" sz="3200" b="1" dirty="0">
                <a:solidFill>
                  <a:srgbClr val="000066"/>
                </a:solidFill>
              </a:rPr>
              <a:t>, creation and contemplation is the key for binding the users to the library</a:t>
            </a:r>
          </a:p>
        </p:txBody>
      </p:sp>
    </p:spTree>
    <p:extLst>
      <p:ext uri="{BB962C8B-B14F-4D97-AF65-F5344CB8AC3E}">
        <p14:creationId xmlns:p14="http://schemas.microsoft.com/office/powerpoint/2010/main" xmlns="" val="6220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Creating Co-Learning Spaces</a:t>
            </a:r>
            <a:endParaRPr lang="en-IN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824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Partitioned exclusive space with </a:t>
            </a:r>
            <a:r>
              <a:rPr lang="en-US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wi-fi</a:t>
            </a: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connectivity and other digital infrastructure for experimentation.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More informal space where discussions, presentations and interviews could be conducted.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Insulated spaces where working on machine tools (</a:t>
            </a:r>
            <a:r>
              <a:rPr lang="en-US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Fablab</a:t>
            </a:r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), music &amp; band instruments or drama practice and performance are possible.</a:t>
            </a:r>
            <a:endParaRPr lang="en-IN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9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3513"/>
            <a:ext cx="3205906" cy="24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205906" cy="276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12813"/>
            <a:ext cx="4124523" cy="27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080" y="714374"/>
            <a:ext cx="324036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0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ew Back up from Red P D\NACLIN Delnet\NACLIN 2017\Material\Disruptive technology_ Robotics and artificial intelligence _ International Librarians Network_files\hand-1571849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87640" cy="35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6748" y="4365104"/>
            <a:ext cx="4824536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N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Physical and Virtual</a:t>
            </a:r>
            <a:endParaRPr lang="en-IN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8100" y="5733256"/>
            <a:ext cx="2941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b="1" dirty="0" err="1">
                <a:solidFill>
                  <a:srgbClr val="CC3300"/>
                </a:solidFill>
                <a:latin typeface="Georgia" pitchFamily="18" charset="0"/>
              </a:rPr>
              <a:t>Phyrtual</a:t>
            </a:r>
            <a:endParaRPr lang="en-IN" sz="4800" b="1" dirty="0">
              <a:solidFill>
                <a:srgbClr val="CC3300"/>
              </a:solidFill>
              <a:latin typeface="Georgia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40666" y="5157192"/>
            <a:ext cx="336700" cy="720080"/>
          </a:xfrm>
          <a:prstGeom prst="down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104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487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72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68" y="0"/>
            <a:ext cx="8676456" cy="864096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9900CC"/>
                </a:solidFill>
                <a:latin typeface="Baskerville Old Face" pitchFamily="18" charset="0"/>
              </a:rPr>
              <a:t>Managing Online Personal Digital Assets</a:t>
            </a:r>
            <a:endParaRPr lang="en-IN" b="1" dirty="0">
              <a:solidFill>
                <a:srgbClr val="9900CC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70663"/>
            <a:ext cx="8424936" cy="528396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 personal digital </a:t>
            </a:r>
            <a:r>
              <a:rPr lang="en-IN" b="1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assets </a:t>
            </a:r>
            <a:r>
              <a:rPr lang="en-IN" b="1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(DA) like </a:t>
            </a:r>
            <a:r>
              <a:rPr lang="en-IN" b="1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blogs, </a:t>
            </a:r>
            <a:r>
              <a:rPr lang="en-IN" b="1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e-mails</a:t>
            </a:r>
            <a:r>
              <a:rPr lang="en-IN" b="1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N" b="1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IN" b="1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photos </a:t>
            </a:r>
            <a:r>
              <a:rPr lang="en-IN" b="1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across  different </a:t>
            </a:r>
            <a:r>
              <a:rPr lang="en-IN" b="1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platforms of the </a:t>
            </a:r>
            <a:r>
              <a:rPr lang="en-IN" b="1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social media.</a:t>
            </a:r>
          </a:p>
          <a:p>
            <a:pPr lvl="0">
              <a:buFont typeface="Wingdings" pitchFamily="2" charset="2"/>
              <a:buChar char="ü"/>
            </a:pPr>
            <a:r>
              <a:rPr lang="en-IN" b="1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could be </a:t>
            </a:r>
            <a:r>
              <a:rPr lang="en-IN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 preserving               as digital heritage for research                   in future.</a:t>
            </a:r>
          </a:p>
          <a:p>
            <a:pPr lvl="0"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FF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Library services informing patrons       about the privacy and legal issues </a:t>
            </a:r>
            <a:r>
              <a:rPr lang="en-IN" b="1" dirty="0">
                <a:solidFill>
                  <a:srgbClr val="FF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their </a:t>
            </a:r>
            <a:r>
              <a:rPr lang="en-IN" b="1" dirty="0" smtClean="0">
                <a:solidFill>
                  <a:srgbClr val="FF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transfer </a:t>
            </a:r>
            <a:r>
              <a:rPr lang="en-IN" b="1" dirty="0">
                <a:solidFill>
                  <a:srgbClr val="FF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IN" b="1" dirty="0" smtClean="0">
                <a:solidFill>
                  <a:srgbClr val="FF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 welcome.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641" y="2636912"/>
            <a:ext cx="1838779" cy="17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954" y="5630247"/>
            <a:ext cx="8725466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00"/>
                </a:solidFill>
                <a:latin typeface="David" pitchFamily="34" charset="-79"/>
                <a:cs typeface="David" pitchFamily="34" charset="-79"/>
              </a:rPr>
              <a:t>Role: Digital Scholarship Promoter </a:t>
            </a:r>
          </a:p>
          <a:p>
            <a:r>
              <a:rPr lang="en-IN" sz="2400" b="1" dirty="0" smtClean="0">
                <a:solidFill>
                  <a:prstClr val="black"/>
                </a:solidFill>
                <a:latin typeface="Baskerville Old Face" pitchFamily="18" charset="0"/>
                <a:cs typeface="David" pitchFamily="34" charset="-79"/>
              </a:rPr>
              <a:t>Tasks: digital </a:t>
            </a:r>
            <a:r>
              <a:rPr lang="en-IN" sz="2400" b="1" dirty="0">
                <a:solidFill>
                  <a:prstClr val="black"/>
                </a:solidFill>
                <a:latin typeface="Baskerville Old Face" pitchFamily="18" charset="0"/>
                <a:cs typeface="David" pitchFamily="34" charset="-79"/>
              </a:rPr>
              <a:t>asset </a:t>
            </a:r>
            <a:r>
              <a:rPr lang="en-IN" sz="2400" b="1" dirty="0" smtClean="0">
                <a:solidFill>
                  <a:prstClr val="black"/>
                </a:solidFill>
                <a:latin typeface="Baskerville Old Face" pitchFamily="18" charset="0"/>
                <a:cs typeface="David" pitchFamily="34" charset="-79"/>
              </a:rPr>
              <a:t>management &amp; </a:t>
            </a:r>
            <a:r>
              <a:rPr lang="en-IN" sz="2400" b="1" dirty="0">
                <a:solidFill>
                  <a:prstClr val="black"/>
                </a:solidFill>
                <a:latin typeface="Baskerville Old Face" pitchFamily="18" charset="0"/>
                <a:cs typeface="David" pitchFamily="34" charset="-79"/>
              </a:rPr>
              <a:t>preservation, training, consultations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2707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76672"/>
            <a:ext cx="7416824" cy="1692188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 rot="5400000">
            <a:off x="2609780" y="2546903"/>
            <a:ext cx="4212470" cy="345638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148453" y="570322"/>
            <a:ext cx="53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Boundary Crossing Competencies</a:t>
            </a:r>
            <a:endParaRPr lang="en-IN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097" y="1556791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Many Disciplines</a:t>
            </a:r>
            <a:endParaRPr lang="en-IN" sz="2400" b="1" dirty="0">
              <a:solidFill>
                <a:srgbClr val="99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1217" y="1603439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Many Systems</a:t>
            </a:r>
            <a:endParaRPr lang="en-IN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710" y="2924944"/>
            <a:ext cx="1683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Deep in</a:t>
            </a:r>
          </a:p>
          <a:p>
            <a:r>
              <a:rPr lang="en-US" sz="2400" b="1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least</a:t>
            </a:r>
          </a:p>
          <a:p>
            <a:r>
              <a:rPr lang="en-US" sz="2400" b="1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4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</a:t>
            </a:r>
          </a:p>
          <a:p>
            <a:r>
              <a:rPr lang="en-US" sz="24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Discipline</a:t>
            </a:r>
            <a:endParaRPr lang="en-IN" sz="2400" b="1" dirty="0">
              <a:solidFill>
                <a:srgbClr val="66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2478" y="2954288"/>
            <a:ext cx="1356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Deep in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least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</a:t>
            </a:r>
          </a:p>
          <a:p>
            <a:r>
              <a:rPr lang="en-US" sz="24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endParaRPr lang="en-IN" sz="2400" b="1" dirty="0">
              <a:solidFill>
                <a:schemeClr val="accent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52020" y="2168859"/>
            <a:ext cx="31430" cy="421247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3608" y="1347575"/>
            <a:ext cx="2857229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0837" y="1056321"/>
            <a:ext cx="1765227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</a:t>
            </a:r>
          </a:p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Professional</a:t>
            </a:r>
            <a:endParaRPr lang="en-IN" sz="20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694214" y="1393510"/>
            <a:ext cx="2766218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2346365" y="3136440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T-Shaped Professional</a:t>
            </a:r>
            <a:endParaRPr lang="en-IN" sz="3600" b="1" dirty="0">
              <a:solidFill>
                <a:srgbClr val="FF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7504" y="6462628"/>
            <a:ext cx="108012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462628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Source: http:// What is the “T”?-T-Summit Conference.html</a:t>
            </a:r>
            <a:endParaRPr lang="en-IN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783450" y="1764207"/>
            <a:ext cx="0" cy="40465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12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9" grpId="0" animBg="1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Select Actions </a:t>
            </a:r>
            <a:endParaRPr lang="en-IN" sz="2000" b="1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79296" cy="540060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 conduct periodic surveys to assess the changing needs</a:t>
            </a:r>
          </a:p>
          <a:p>
            <a:pPr lvl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 increase social media presence</a:t>
            </a:r>
            <a:endParaRPr lang="en-IN" b="1" dirty="0" smtClean="0">
              <a:solidFill>
                <a:srgbClr val="00009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 impart 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training in the </a:t>
            </a: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social media    literacy and enlightening users about  digital resources quality assessment</a:t>
            </a:r>
          </a:p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 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design and </a:t>
            </a: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deliver the library 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services </a:t>
            </a: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matching the new 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experience </a:t>
            </a: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econ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omy-based </a:t>
            </a: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expectations of the 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users</a:t>
            </a:r>
          </a:p>
          <a:p>
            <a:pPr lvl="0"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 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develop and </a:t>
            </a: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present </a:t>
            </a:r>
            <a:r>
              <a:rPr lang="en-IN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the library as an </a:t>
            </a:r>
            <a:r>
              <a:rPr lang="en-IN" b="1" dirty="0" smtClean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information 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innovation </a:t>
            </a:r>
            <a:r>
              <a:rPr lang="en-IN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organisation</a:t>
            </a:r>
            <a:endParaRPr lang="en-IN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8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99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Library Management</a:t>
            </a:r>
            <a:endParaRPr lang="en-IN" b="1" dirty="0">
              <a:solidFill>
                <a:srgbClr val="99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405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Recommendations: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library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operations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be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crowd-sourced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(both paid and non-paid) instead of conventional paid outsourcing.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plan and provide facilities and services for the special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users.</a:t>
            </a:r>
            <a:endParaRPr lang="en-IN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use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‘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institutionalism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 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framework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to examine the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role and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 of the library in the coming era.</a:t>
            </a:r>
          </a:p>
          <a:p>
            <a:pPr marL="0" indent="0">
              <a:buNone/>
            </a:pPr>
            <a:endParaRPr lang="en-IN" b="1" i="1" dirty="0" smtClean="0">
              <a:solidFill>
                <a:srgbClr val="CC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1871" y="5948355"/>
            <a:ext cx="101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Contd.</a:t>
            </a:r>
            <a:endParaRPr lang="en-IN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Services Evolution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IN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5381" cy="397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Service-Dominant Logic </a:t>
            </a:r>
            <a:r>
              <a:rPr lang="en-IN" sz="36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Model:</a:t>
            </a:r>
          </a:p>
          <a:p>
            <a:pPr lvl="0">
              <a:buFont typeface="Wingdings" pitchFamily="2" charset="2"/>
              <a:buChar char="§"/>
            </a:pPr>
            <a:r>
              <a:rPr lang="en-IN" b="1" dirty="0">
                <a:latin typeface="Georgia" pitchFamily="18" charset="0"/>
              </a:rPr>
              <a:t>User is the co-producer of the value </a:t>
            </a:r>
            <a:r>
              <a:rPr lang="en-IN" b="1" dirty="0" smtClean="0">
                <a:latin typeface="Georgia" pitchFamily="18" charset="0"/>
              </a:rPr>
              <a:t> of </a:t>
            </a:r>
            <a:r>
              <a:rPr lang="en-IN" b="1" dirty="0">
                <a:latin typeface="Georgia" pitchFamily="18" charset="0"/>
              </a:rPr>
              <a:t>the service transaction.</a:t>
            </a:r>
          </a:p>
          <a:p>
            <a:pPr lvl="0">
              <a:buFont typeface="Wingdings" pitchFamily="2" charset="2"/>
              <a:buChar char="§"/>
            </a:pPr>
            <a:r>
              <a:rPr lang="en-IN" b="1" dirty="0">
                <a:latin typeface="Georgia" pitchFamily="18" charset="0"/>
              </a:rPr>
              <a:t>Long-term relationship with user is helpful in customising the </a:t>
            </a:r>
            <a:r>
              <a:rPr lang="en-IN" b="1" dirty="0" smtClean="0">
                <a:latin typeface="Georgia" pitchFamily="18" charset="0"/>
              </a:rPr>
              <a:t>service.</a:t>
            </a:r>
            <a:endParaRPr lang="en-IN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IN" b="1" dirty="0">
                <a:latin typeface="Georgia" pitchFamily="18" charset="0"/>
              </a:rPr>
              <a:t>User </a:t>
            </a:r>
            <a:r>
              <a:rPr lang="en-IN" b="1" dirty="0" smtClean="0">
                <a:latin typeface="Georgia" pitchFamily="18" charset="0"/>
              </a:rPr>
              <a:t>contributes to designing </a:t>
            </a:r>
            <a:r>
              <a:rPr lang="en-IN" b="1" dirty="0">
                <a:latin typeface="Georgia" pitchFamily="18" charset="0"/>
              </a:rPr>
              <a:t>new services</a:t>
            </a:r>
            <a:r>
              <a:rPr lang="en-IN" b="1" dirty="0" smtClean="0">
                <a:latin typeface="Georgia" pitchFamily="18" charset="0"/>
              </a:rPr>
              <a:t>.</a:t>
            </a:r>
            <a:endParaRPr lang="en-IN" b="1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941168"/>
            <a:ext cx="8136904" cy="156966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6600CC"/>
                </a:solidFill>
                <a:latin typeface="Arial Narrow" pitchFamily="34" charset="0"/>
              </a:rPr>
              <a:t>The LIS professional has to act as “Reputation Manager” to monitor social </a:t>
            </a:r>
            <a:r>
              <a:rPr lang="en-IN" sz="3200" b="1" dirty="0">
                <a:solidFill>
                  <a:srgbClr val="6600CC"/>
                </a:solidFill>
                <a:latin typeface="Arial Narrow" pitchFamily="34" charset="0"/>
              </a:rPr>
              <a:t>media </a:t>
            </a:r>
            <a:r>
              <a:rPr lang="en-IN" sz="3200" b="1" dirty="0" smtClean="0">
                <a:solidFill>
                  <a:srgbClr val="6600CC"/>
                </a:solidFill>
                <a:latin typeface="Arial Narrow" pitchFamily="34" charset="0"/>
              </a:rPr>
              <a:t>platforms for comments and refurbish the services accordingly.</a:t>
            </a:r>
            <a:endParaRPr lang="en-IN" sz="3200" b="1" dirty="0">
              <a:solidFill>
                <a:srgbClr val="6600CC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0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99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Library Management</a:t>
            </a:r>
            <a:endParaRPr lang="en-IN" sz="2000" b="1" dirty="0">
              <a:solidFill>
                <a:srgbClr val="99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7606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i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Recommendations:</a:t>
            </a:r>
            <a:endParaRPr lang="en-IN" sz="3600" b="1" i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transformative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service research (TSR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approach to expand the services.</a:t>
            </a:r>
            <a:endParaRPr lang="en-IN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lvl="0" indent="-514350">
              <a:buFont typeface="+mj-lt"/>
              <a:buAutoNum type="arabicPeriod" startAt="4"/>
            </a:pP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implement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sustainable digital preservation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strategies.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divide the library work optimally to  make the best use of robots and the </a:t>
            </a:r>
            <a:r>
              <a:rPr lang="en-IN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IoTs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promote outreach contribution by the library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staff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encouraging them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write on social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</a:t>
            </a:r>
            <a:r>
              <a:rPr lang="en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library.</a:t>
            </a:r>
          </a:p>
          <a:p>
            <a:pPr marL="571500" lvl="0" indent="-571500">
              <a:buFont typeface="+mj-lt"/>
              <a:buAutoNum type="romanLcPeriod" startAt="4"/>
            </a:pPr>
            <a:endParaRPr lang="en-I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594" y="403124"/>
            <a:ext cx="5511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4000" b="1" baseline="300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4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Century </a:t>
            </a:r>
          </a:p>
          <a:p>
            <a:pPr algn="ctr"/>
            <a:r>
              <a:rPr lang="en-US" sz="4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Economy and Society</a:t>
            </a:r>
            <a:endParaRPr lang="en-IN" sz="40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4191" y="3005414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Georgia" pitchFamily="18" charset="0"/>
                <a:cs typeface="Arial" pitchFamily="34" charset="0"/>
              </a:rPr>
              <a:t>Service</a:t>
            </a:r>
            <a:endParaRPr lang="en-IN" sz="3600" b="1" dirty="0">
              <a:solidFill>
                <a:srgbClr val="CC66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204" y="2989017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Georgia" pitchFamily="18" charset="0"/>
                <a:cs typeface="Arial" pitchFamily="34" charset="0"/>
              </a:rPr>
              <a:t>Information</a:t>
            </a:r>
            <a:endParaRPr lang="en-IN" sz="3600" b="1" dirty="0">
              <a:solidFill>
                <a:srgbClr val="A5002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704" y="4211163"/>
            <a:ext cx="2740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IN" sz="3600" b="1" dirty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9164" y="5601072"/>
            <a:ext cx="7556877" cy="67710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Fits well with the Library Core</a:t>
            </a:r>
            <a:endParaRPr lang="en-IN" sz="38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39952" y="3690146"/>
            <a:ext cx="0" cy="5488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76400" y="3688472"/>
            <a:ext cx="0" cy="5488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5801" y="2985206"/>
            <a:ext cx="5430157" cy="1846083"/>
          </a:xfrm>
          <a:prstGeom prst="rect">
            <a:avLst/>
          </a:prstGeom>
          <a:noFill/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041139" y="1882874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Dominated by</a:t>
            </a:r>
            <a:endParaRPr lang="en-IN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36242" y="2529205"/>
            <a:ext cx="7462" cy="4560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521297" y="2529205"/>
            <a:ext cx="7462" cy="4560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0800000">
            <a:off x="4682475" y="4900163"/>
            <a:ext cx="315519" cy="592953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1403649" y="404664"/>
            <a:ext cx="6480719" cy="1512168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174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476642" y="3590369"/>
            <a:ext cx="304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5400" b="1" dirty="0" smtClean="0">
                <a:solidFill>
                  <a:srgbClr val="FF9900"/>
                </a:solidFill>
                <a:latin typeface="Kunstler Script" pitchFamily="66" charset="0"/>
              </a:rPr>
              <a:t>Thank You ,</a:t>
            </a:r>
          </a:p>
        </p:txBody>
      </p: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4557523" y="4483809"/>
            <a:ext cx="425469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David" pitchFamily="34" charset="-79"/>
                <a:cs typeface="David" pitchFamily="34" charset="-79"/>
              </a:rPr>
              <a:t>Dr.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David" pitchFamily="34" charset="-79"/>
                <a:cs typeface="David" pitchFamily="34" charset="-79"/>
              </a:rPr>
              <a:t>Vivek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David" pitchFamily="34" charset="-79"/>
                <a:cs typeface="David" pitchFamily="34" charset="-79"/>
              </a:rPr>
              <a:t>Patkar</a:t>
            </a:r>
            <a:endParaRPr lang="en-GB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srgbClr val="009900"/>
                </a:solidFill>
                <a:latin typeface="Arial Narrow" pitchFamily="34" charset="0"/>
              </a:rPr>
              <a:t>vnpatkar2004@yahoo.co.in</a:t>
            </a: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467545" y="420270"/>
            <a:ext cx="820891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N" sz="4000" b="1" dirty="0" smtClean="0">
                <a:solidFill>
                  <a:srgbClr val="663300"/>
                </a:solidFill>
                <a:latin typeface="Georgia" pitchFamily="18" charset="0"/>
              </a:rPr>
              <a:t>Expanding horizons of the libraries offer several new services openings and thus    to renew the esteem </a:t>
            </a:r>
            <a:r>
              <a:rPr lang="en-IN" sz="4000" b="1" dirty="0">
                <a:solidFill>
                  <a:srgbClr val="663300"/>
                </a:solidFill>
                <a:latin typeface="Georgia" pitchFamily="18" charset="0"/>
              </a:rPr>
              <a:t>of the libraries in </a:t>
            </a:r>
            <a:r>
              <a:rPr lang="en-IN" sz="4000" b="1" dirty="0" smtClean="0">
                <a:solidFill>
                  <a:srgbClr val="663300"/>
                </a:solidFill>
                <a:latin typeface="Georgia" pitchFamily="18" charset="0"/>
              </a:rPr>
              <a:t>the society.</a:t>
            </a:r>
            <a:endParaRPr lang="en-GB" sz="4000" b="1" dirty="0" smtClean="0">
              <a:solidFill>
                <a:srgbClr val="663300"/>
              </a:solidFill>
              <a:latin typeface="Georgia" pitchFamily="18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6149975"/>
            <a:ext cx="8664575" cy="430213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kern="0" dirty="0">
                <a:solidFill>
                  <a:srgbClr val="FF5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sources used for this presentation are gratefully acknowledged.</a:t>
            </a:r>
            <a:endParaRPr lang="en-IN" sz="2200" b="1" kern="0" dirty="0">
              <a:solidFill>
                <a:srgbClr val="FF5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Services Evolution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IN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84" y="980728"/>
            <a:ext cx="7867128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900" b="1" dirty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Self-Service </a:t>
            </a:r>
            <a:r>
              <a:rPr lang="en-IN" sz="39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Model:</a:t>
            </a:r>
          </a:p>
          <a:p>
            <a:pPr marL="0" indent="0">
              <a:buNone/>
            </a:pPr>
            <a:r>
              <a:rPr lang="en-IN" sz="3500" b="1" dirty="0" smtClean="0">
                <a:latin typeface="Georgia" pitchFamily="18" charset="0"/>
              </a:rPr>
              <a:t>User is to make use of self-service technologies (SSTs); no intervention from the service supplier. Examples,</a:t>
            </a:r>
          </a:p>
          <a:p>
            <a:pPr>
              <a:buFont typeface="Wingdings" pitchFamily="2" charset="2"/>
              <a:buChar char="§"/>
            </a:pPr>
            <a:r>
              <a:rPr lang="en-IN" sz="3500" b="1" dirty="0">
                <a:latin typeface="Georgia" pitchFamily="18" charset="0"/>
              </a:rPr>
              <a:t>T</a:t>
            </a:r>
            <a:r>
              <a:rPr lang="en-IN" sz="3500" b="1" dirty="0" smtClean="0">
                <a:latin typeface="Georgia" pitchFamily="18" charset="0"/>
              </a:rPr>
              <a:t>elephone-based inquiry </a:t>
            </a:r>
          </a:p>
          <a:p>
            <a:pPr>
              <a:buFont typeface="Wingdings" pitchFamily="2" charset="2"/>
              <a:buChar char="§"/>
            </a:pPr>
            <a:r>
              <a:rPr lang="en-IN" sz="3500" b="1" dirty="0" smtClean="0">
                <a:latin typeface="Georgia" pitchFamily="18" charset="0"/>
              </a:rPr>
              <a:t>Internet for </a:t>
            </a:r>
            <a:r>
              <a:rPr lang="en-IN" sz="3500" b="1" dirty="0">
                <a:latin typeface="Georgia" pitchFamily="18" charset="0"/>
              </a:rPr>
              <a:t>exploration and </a:t>
            </a:r>
            <a:r>
              <a:rPr lang="en-IN" sz="3500" b="1" dirty="0" smtClean="0">
                <a:latin typeface="Georgia" pitchFamily="18" charset="0"/>
              </a:rPr>
              <a:t>transaction </a:t>
            </a:r>
          </a:p>
          <a:p>
            <a:pPr>
              <a:buFont typeface="Wingdings" pitchFamily="2" charset="2"/>
              <a:buChar char="§"/>
            </a:pPr>
            <a:r>
              <a:rPr lang="en-IN" sz="3500" b="1" dirty="0" smtClean="0">
                <a:latin typeface="Georgia" pitchFamily="18" charset="0"/>
              </a:rPr>
              <a:t>Web-based learning </a:t>
            </a:r>
            <a:endParaRPr lang="en-IN" sz="3500" b="1" dirty="0" smtClean="0"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113459"/>
            <a:ext cx="8568952" cy="156966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008000"/>
                </a:solidFill>
                <a:latin typeface="Arial Narrow" pitchFamily="34" charset="0"/>
              </a:rPr>
              <a:t>The library services are to be  </a:t>
            </a:r>
            <a:r>
              <a:rPr lang="en-IN" sz="3200" b="1" dirty="0">
                <a:solidFill>
                  <a:srgbClr val="008000"/>
                </a:solidFill>
                <a:latin typeface="Arial Narrow" pitchFamily="34" charset="0"/>
              </a:rPr>
              <a:t>periodically </a:t>
            </a:r>
            <a:r>
              <a:rPr lang="en-IN" sz="3200" b="1" dirty="0" smtClean="0">
                <a:solidFill>
                  <a:srgbClr val="008000"/>
                </a:solidFill>
                <a:latin typeface="Arial Narrow" pitchFamily="34" charset="0"/>
              </a:rPr>
              <a:t>mapped with </a:t>
            </a:r>
            <a:r>
              <a:rPr lang="en-IN" sz="3200" b="1" dirty="0">
                <a:solidFill>
                  <a:srgbClr val="008000"/>
                </a:solidFill>
                <a:latin typeface="Arial Narrow" pitchFamily="34" charset="0"/>
              </a:rPr>
              <a:t>the emerging </a:t>
            </a:r>
            <a:r>
              <a:rPr lang="en-IN" sz="3200" b="1" dirty="0" smtClean="0">
                <a:solidFill>
                  <a:srgbClr val="008000"/>
                </a:solidFill>
                <a:latin typeface="Arial Narrow" pitchFamily="34" charset="0"/>
              </a:rPr>
              <a:t>SSTs to take their advantage. Use</a:t>
            </a:r>
          </a:p>
          <a:p>
            <a:r>
              <a:rPr lang="en-IN" sz="3200" b="1" dirty="0" smtClean="0">
                <a:solidFill>
                  <a:srgbClr val="008000"/>
                </a:solidFill>
                <a:latin typeface="Arial Narrow" pitchFamily="34" charset="0"/>
              </a:rPr>
              <a:t>SSTQUAL scale for assessing SSTs’ performance.</a:t>
            </a:r>
            <a:endParaRPr lang="en-IN" sz="3200" b="1" dirty="0">
              <a:solidFill>
                <a:srgbClr val="00800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5040559" cy="51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813566"/>
            <a:ext cx="7473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Self-Service Book Discharging Unit</a:t>
            </a:r>
            <a:endParaRPr lang="en-IN" sz="32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3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Services Evolution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(4)</a:t>
            </a:r>
            <a:endParaRPr lang="en-IN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00" y="980728"/>
            <a:ext cx="8064896" cy="397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 Service Model:</a:t>
            </a:r>
          </a:p>
          <a:p>
            <a:pPr marL="0" indent="0">
              <a:buNone/>
            </a:pPr>
            <a:r>
              <a:rPr lang="en-IN" b="1" dirty="0">
                <a:latin typeface="Georgia" pitchFamily="18" charset="0"/>
              </a:rPr>
              <a:t>S</a:t>
            </a:r>
            <a:r>
              <a:rPr lang="en-IN" b="1" dirty="0" smtClean="0">
                <a:latin typeface="Georgia" pitchFamily="18" charset="0"/>
              </a:rPr>
              <a:t>ervice </a:t>
            </a:r>
            <a:r>
              <a:rPr lang="en-IN" b="1" dirty="0">
                <a:latin typeface="Georgia" pitchFamily="18" charset="0"/>
              </a:rPr>
              <a:t>provider performs certain activities that are normally done by </a:t>
            </a:r>
            <a:r>
              <a:rPr lang="en-IN" b="1" dirty="0" smtClean="0">
                <a:latin typeface="Georgia" pitchFamily="18" charset="0"/>
              </a:rPr>
              <a:t>    the </a:t>
            </a:r>
            <a:r>
              <a:rPr lang="en-IN" b="1" dirty="0">
                <a:latin typeface="Georgia" pitchFamily="18" charset="0"/>
              </a:rPr>
              <a:t>user</a:t>
            </a:r>
            <a:r>
              <a:rPr lang="en-IN" b="1" dirty="0" smtClean="0">
                <a:latin typeface="Georgia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IN" b="1" dirty="0">
                <a:latin typeface="Georgia" pitchFamily="18" charset="0"/>
              </a:rPr>
              <a:t>Cloud computing service </a:t>
            </a:r>
            <a:r>
              <a:rPr lang="en-IN" b="1" dirty="0" smtClean="0">
                <a:latin typeface="Georgia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IN" b="1" dirty="0">
                <a:latin typeface="Georgia" pitchFamily="18" charset="0"/>
              </a:rPr>
              <a:t>Compiling a </a:t>
            </a:r>
            <a:r>
              <a:rPr lang="en-IN" b="1" dirty="0" smtClean="0">
                <a:latin typeface="Georgia" pitchFamily="18" charset="0"/>
              </a:rPr>
              <a:t>bibliography and     further formatting it by the library</a:t>
            </a:r>
            <a:endParaRPr lang="en-IN" b="1" dirty="0" smtClean="0"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5142299"/>
            <a:ext cx="5760640" cy="107721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0066"/>
                </a:solidFill>
                <a:latin typeface="Arial Narrow" pitchFamily="34" charset="0"/>
              </a:rPr>
              <a:t>The library should use or provide such services strategically</a:t>
            </a:r>
            <a:endParaRPr lang="en-IN" sz="3200" b="1" dirty="0">
              <a:solidFill>
                <a:srgbClr val="FF0066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7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44824"/>
            <a:ext cx="2699778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Traditional</a:t>
            </a:r>
          </a:p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</a:t>
            </a:r>
            <a:endParaRPr lang="en-IN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8957" y="1844824"/>
            <a:ext cx="1875834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Self-</a:t>
            </a:r>
          </a:p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</a:t>
            </a:r>
            <a:endParaRPr lang="en-IN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116" y="4299489"/>
            <a:ext cx="1875834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</a:t>
            </a:r>
          </a:p>
          <a:p>
            <a:pPr algn="ctr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</a:t>
            </a:r>
            <a:endParaRPr lang="en-IN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8"/>
          <p:cNvCxnSpPr>
            <a:stCxn id="3" idx="3"/>
            <a:endCxn id="7" idx="1"/>
          </p:cNvCxnSpPr>
          <p:nvPr/>
        </p:nvCxnSpPr>
        <p:spPr>
          <a:xfrm>
            <a:off x="3599370" y="2444989"/>
            <a:ext cx="2709587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7246874" y="3045153"/>
            <a:ext cx="0" cy="1247943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9552" y="632885"/>
            <a:ext cx="8136904" cy="525658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1547664" y="6021287"/>
            <a:ext cx="6353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Shift in the Service </a:t>
            </a:r>
            <a:r>
              <a:rPr lang="en-IN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Delivery Mode</a:t>
            </a:r>
            <a:endParaRPr lang="en-IN" sz="3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0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9900FF"/>
                </a:solidFill>
                <a:latin typeface="Georgia" pitchFamily="18" charset="0"/>
              </a:rPr>
              <a:t>Service Sustainability</a:t>
            </a:r>
            <a:endParaRPr lang="en-IN" dirty="0">
              <a:solidFill>
                <a:srgbClr val="9900FF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31224" cy="485740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†"/>
            </a:pPr>
            <a:r>
              <a:rPr lang="en-IN" b="1" dirty="0">
                <a:latin typeface="Arial" pitchFamily="34" charset="0"/>
                <a:cs typeface="Arial" pitchFamily="34" charset="0"/>
              </a:rPr>
              <a:t>a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combination of self-service and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 super service. (</a:t>
            </a:r>
            <a:r>
              <a:rPr lang="en-IN" b="1" i="1" dirty="0" smtClean="0">
                <a:latin typeface="Arial" pitchFamily="34" charset="0"/>
                <a:cs typeface="Arial" pitchFamily="34" charset="0"/>
              </a:rPr>
              <a:t>Ex.: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b="1" dirty="0" err="1" smtClean="0">
                <a:latin typeface="Arial" pitchFamily="34" charset="0"/>
                <a:cs typeface="Arial" pitchFamily="34" charset="0"/>
              </a:rPr>
              <a:t>wi-fi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connectivity by the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library, while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user brings   his own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digital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device)</a:t>
            </a:r>
          </a:p>
          <a:p>
            <a:pPr>
              <a:buClr>
                <a:srgbClr val="FF0000"/>
              </a:buClr>
              <a:buFont typeface="Arial" pitchFamily="34" charset="0"/>
              <a:buChar char="†"/>
            </a:pPr>
            <a:r>
              <a:rPr lang="en-IN" b="1" dirty="0">
                <a:latin typeface="Arial" pitchFamily="34" charset="0"/>
                <a:cs typeface="Arial" pitchFamily="34" charset="0"/>
              </a:rPr>
              <a:t>digital assets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management</a:t>
            </a:r>
          </a:p>
          <a:p>
            <a:pPr>
              <a:buClr>
                <a:srgbClr val="FF0000"/>
              </a:buClr>
              <a:buFont typeface="Arial" pitchFamily="34" charset="0"/>
              <a:buChar char="†"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digital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heritage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conservation</a:t>
            </a:r>
          </a:p>
          <a:p>
            <a:pPr>
              <a:buClr>
                <a:srgbClr val="FF0000"/>
              </a:buClr>
              <a:buFont typeface="Arial" pitchFamily="34" charset="0"/>
              <a:buChar char="†"/>
            </a:pPr>
            <a:r>
              <a:rPr lang="en-IN" b="1" dirty="0">
                <a:latin typeface="Arial" pitchFamily="34" charset="0"/>
                <a:cs typeface="Arial" pitchFamily="34" charset="0"/>
              </a:rPr>
              <a:t>economic, environmental and social aspects of information sustainability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0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1555</Words>
  <Application>Microsoft Office PowerPoint</Application>
  <PresentationFormat>On-screen Show (4:3)</PresentationFormat>
  <Paragraphs>229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1_Default Design</vt:lpstr>
      <vt:lpstr>2_Office Theme</vt:lpstr>
      <vt:lpstr>3_Default Design</vt:lpstr>
      <vt:lpstr>Slide 1</vt:lpstr>
      <vt:lpstr>Slide 2</vt:lpstr>
      <vt:lpstr>Services Evolution (1)</vt:lpstr>
      <vt:lpstr>Services Evolution (2)</vt:lpstr>
      <vt:lpstr>Services Evolution (3)</vt:lpstr>
      <vt:lpstr>Slide 6</vt:lpstr>
      <vt:lpstr>Services Evolution (4)</vt:lpstr>
      <vt:lpstr>Slide 8</vt:lpstr>
      <vt:lpstr>Service Sustainability</vt:lpstr>
      <vt:lpstr>The Library as a Service System </vt:lpstr>
      <vt:lpstr>Slide 11</vt:lpstr>
      <vt:lpstr>Service Science</vt:lpstr>
      <vt:lpstr>Service Science Actions</vt:lpstr>
      <vt:lpstr>Service Science Application</vt:lpstr>
      <vt:lpstr>Slide 15</vt:lpstr>
      <vt:lpstr>Slide 16</vt:lpstr>
      <vt:lpstr>Slide 17</vt:lpstr>
      <vt:lpstr>IoT Challenges</vt:lpstr>
      <vt:lpstr>Slide 19</vt:lpstr>
      <vt:lpstr>Slide 20</vt:lpstr>
      <vt:lpstr>Slide 21</vt:lpstr>
      <vt:lpstr>Slide 22</vt:lpstr>
      <vt:lpstr>Slide 23</vt:lpstr>
      <vt:lpstr>Cell Phone Personalisation</vt:lpstr>
      <vt:lpstr>Slide 25</vt:lpstr>
      <vt:lpstr>Slide 26</vt:lpstr>
      <vt:lpstr>New on the Horizon</vt:lpstr>
      <vt:lpstr>Slide 28</vt:lpstr>
      <vt:lpstr>Slide 29</vt:lpstr>
      <vt:lpstr>Design Principles </vt:lpstr>
      <vt:lpstr>Physical Space Organisation</vt:lpstr>
      <vt:lpstr>Creating Co-Learning Spaces</vt:lpstr>
      <vt:lpstr>Slide 33</vt:lpstr>
      <vt:lpstr>Slide 34</vt:lpstr>
      <vt:lpstr>Slide 35</vt:lpstr>
      <vt:lpstr>Managing Online Personal Digital Assets</vt:lpstr>
      <vt:lpstr>Slide 37</vt:lpstr>
      <vt:lpstr>Select Actions </vt:lpstr>
      <vt:lpstr>Library Management</vt:lpstr>
      <vt:lpstr>Library Management</vt:lpstr>
      <vt:lpstr>Slide 41</vt:lpstr>
      <vt:lpstr>Slide 42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Patkar</dc:creator>
  <cp:lastModifiedBy>delnet13</cp:lastModifiedBy>
  <cp:revision>529</cp:revision>
  <dcterms:created xsi:type="dcterms:W3CDTF">2013-11-04T16:00:52Z</dcterms:created>
  <dcterms:modified xsi:type="dcterms:W3CDTF">2017-11-21T13:08:38Z</dcterms:modified>
</cp:coreProperties>
</file>