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76" r:id="rId5"/>
    <p:sldId id="258" r:id="rId6"/>
    <p:sldId id="263" r:id="rId7"/>
    <p:sldId id="262" r:id="rId8"/>
    <p:sldId id="269" r:id="rId9"/>
    <p:sldId id="260" r:id="rId10"/>
    <p:sldId id="277" r:id="rId11"/>
    <p:sldId id="278" r:id="rId12"/>
    <p:sldId id="271" r:id="rId13"/>
    <p:sldId id="273" r:id="rId14"/>
    <p:sldId id="275" r:id="rId15"/>
    <p:sldId id="279" r:id="rId16"/>
    <p:sldId id="280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365C22D-A7D3-4B5B-B305-80DC8560F6BF}">
          <p14:sldIdLst>
            <p14:sldId id="256"/>
            <p14:sldId id="257"/>
            <p14:sldId id="265"/>
            <p14:sldId id="276"/>
            <p14:sldId id="258"/>
            <p14:sldId id="263"/>
            <p14:sldId id="262"/>
            <p14:sldId id="269"/>
            <p14:sldId id="260"/>
            <p14:sldId id="277"/>
            <p14:sldId id="278"/>
            <p14:sldId id="271"/>
            <p14:sldId id="273"/>
            <p14:sldId id="275"/>
            <p14:sldId id="279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4"/>
    <a:srgbClr val="FFE7C3"/>
    <a:srgbClr val="1F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0" autoAdjust="0"/>
    <p:restoredTop sz="99820" autoAdjust="0"/>
  </p:normalViewPr>
  <p:slideViewPr>
    <p:cSldViewPr snapToGrid="0" snapToObjects="1">
      <p:cViewPr>
        <p:scale>
          <a:sx n="124" d="100"/>
          <a:sy n="124" d="100"/>
        </p:scale>
        <p:origin x="-127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2859-05E9-4140-8568-F8330A6E12EE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78CF-7893-8741-871A-2E50E48C5D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40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78CF-7893-8741-871A-2E50E48C5D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62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78CF-7893-8741-871A-2E50E48C5D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7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7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99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0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23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60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0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29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10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15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56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95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2F9B-AB24-B940-914E-BFE6A520469B}" type="datetimeFigureOut">
              <a:rPr lang="fr-FR" smtClean="0"/>
              <a:t>29/11/2017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B312-E947-4342-B342-0508D21EF5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76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eli.hypothese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allica.bnf.fr/" TargetMode="External"/><Relationship Id="rId2" Type="http://schemas.openxmlformats.org/officeDocument/2006/relationships/hyperlink" Target="http://bnf.archivesetmanuscrits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lamandre.college-de-france.fr/" TargetMode="External"/><Relationship Id="rId4" Type="http://schemas.openxmlformats.org/officeDocument/2006/relationships/hyperlink" Target="http://www.aibl.fr/societe-asiatique/bibliotheque-archiv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oha.bulac.fr/" TargetMode="External"/><Relationship Id="rId2" Type="http://schemas.openxmlformats.org/officeDocument/2006/relationships/hyperlink" Target="http://www.bulac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6318" y="2383493"/>
            <a:ext cx="7772400" cy="202392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1F4193"/>
                </a:solidFill>
                <a:latin typeface="Times"/>
                <a:cs typeface="Times"/>
              </a:rPr>
              <a:t>DELI</a:t>
            </a:r>
            <a:r>
              <a:rPr lang="en-GB" sz="3200" b="1" dirty="0">
                <a:solidFill>
                  <a:srgbClr val="1F4193"/>
                </a:solidFill>
                <a:latin typeface="Times"/>
                <a:cs typeface="Times"/>
              </a:rPr>
              <a:t> </a:t>
            </a:r>
            <a:r>
              <a:rPr lang="en-GB" sz="3200" b="1" dirty="0" smtClean="0">
                <a:solidFill>
                  <a:srgbClr val="1F4193"/>
                </a:solidFill>
                <a:latin typeface="Times"/>
                <a:cs typeface="Times"/>
              </a:rPr>
              <a:t>Project</a:t>
            </a:r>
            <a:br>
              <a:rPr lang="en-GB" sz="3200" b="1" dirty="0" smtClean="0">
                <a:solidFill>
                  <a:srgbClr val="1F4193"/>
                </a:solidFill>
                <a:latin typeface="Times"/>
                <a:cs typeface="Times"/>
              </a:rPr>
            </a:br>
            <a:r>
              <a:rPr lang="en-GB" sz="3200" dirty="0">
                <a:solidFill>
                  <a:srgbClr val="1F4193"/>
                </a:solidFill>
                <a:latin typeface="Times"/>
                <a:cs typeface="Times"/>
              </a:rPr>
              <a:t>A</a:t>
            </a:r>
            <a:r>
              <a:rPr lang="en-GB" sz="3200" dirty="0" smtClean="0">
                <a:solidFill>
                  <a:srgbClr val="1F4193"/>
                </a:solidFill>
                <a:latin typeface="Times"/>
                <a:cs typeface="Times"/>
              </a:rPr>
              <a:t> Dictionary of South Asian Literatures</a:t>
            </a:r>
            <a:endParaRPr lang="fr-FR" sz="4000" b="1" dirty="0">
              <a:solidFill>
                <a:srgbClr val="1F4193"/>
              </a:solidFill>
              <a:latin typeface="Times"/>
              <a:cs typeface="Time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8" y="230329"/>
            <a:ext cx="2969331" cy="19469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colorTemperature colorTemp="6717"/>
                    </a14:imgEffect>
                    <a14:imgEffect>
                      <a14:saturation sat="200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rcRect l="3022" t="30196" r="4042"/>
          <a:stretch/>
        </p:blipFill>
        <p:spPr>
          <a:xfrm>
            <a:off x="0" y="5512069"/>
            <a:ext cx="9144000" cy="13459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606" y="5012200"/>
            <a:ext cx="88366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 err="1" smtClean="0">
                <a:latin typeface="Times"/>
                <a:cs typeface="Times"/>
              </a:rPr>
              <a:t>Coordinators</a:t>
            </a:r>
            <a:r>
              <a:rPr lang="fr-FR" sz="1700" dirty="0" smtClean="0">
                <a:latin typeface="Times"/>
                <a:cs typeface="Times"/>
              </a:rPr>
              <a:t>: Anne </a:t>
            </a:r>
            <a:r>
              <a:rPr lang="fr-FR" sz="1700" dirty="0" err="1" smtClean="0">
                <a:latin typeface="Times"/>
                <a:cs typeface="Times"/>
              </a:rPr>
              <a:t>Castaing</a:t>
            </a:r>
            <a:r>
              <a:rPr lang="fr-FR" sz="1700" dirty="0" smtClean="0">
                <a:latin typeface="Times"/>
                <a:cs typeface="Times"/>
              </a:rPr>
              <a:t> (CNRS), Nicolas </a:t>
            </a:r>
            <a:r>
              <a:rPr lang="fr-FR" sz="1700" dirty="0" err="1" smtClean="0">
                <a:latin typeface="Times"/>
                <a:cs typeface="Times"/>
              </a:rPr>
              <a:t>Dejenne</a:t>
            </a:r>
            <a:r>
              <a:rPr lang="fr-FR" sz="1700" dirty="0" smtClean="0">
                <a:latin typeface="Times"/>
                <a:cs typeface="Times"/>
              </a:rPr>
              <a:t> (U. Sorbonne Nouvelle – Paris 3 and French Institute of </a:t>
            </a:r>
            <a:r>
              <a:rPr lang="fr-FR" sz="1700" dirty="0" err="1" smtClean="0">
                <a:latin typeface="Times"/>
                <a:cs typeface="Times"/>
              </a:rPr>
              <a:t>Pondicherry</a:t>
            </a:r>
            <a:r>
              <a:rPr lang="fr-FR" sz="1700" dirty="0" smtClean="0">
                <a:latin typeface="Times"/>
                <a:cs typeface="Times"/>
              </a:rPr>
              <a:t>), Claudine Le Blanc (U. Sorbonne Nouvelle – Paris 3)</a:t>
            </a:r>
            <a:endParaRPr lang="fr-FR" sz="1700" dirty="0">
              <a:latin typeface="Times"/>
              <a:cs typeface="Time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67141" y="4407421"/>
            <a:ext cx="402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/>
                <a:cs typeface="Times New Roman"/>
              </a:rPr>
              <a:t>Presentation</a:t>
            </a:r>
            <a:r>
              <a:rPr lang="fr-FR" b="1" dirty="0" smtClean="0">
                <a:latin typeface="Times New Roman"/>
                <a:cs typeface="Times New Roman"/>
              </a:rPr>
              <a:t> by Dr. Nicolas </a:t>
            </a:r>
            <a:r>
              <a:rPr lang="fr-FR" b="1" dirty="0" err="1" smtClean="0">
                <a:latin typeface="Times New Roman"/>
                <a:cs typeface="Times New Roman"/>
              </a:rPr>
              <a:t>Dejenne</a:t>
            </a:r>
            <a:endParaRPr lang="fr-FR" b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         </a:t>
            </a:r>
            <a:r>
              <a:rPr lang="nl-BE" sz="3100" b="1" dirty="0" smtClean="0"/>
              <a:t>IV. Digital Platform</a:t>
            </a:r>
            <a:endParaRPr lang="nl-BE" sz="31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5217"/>
            <a:ext cx="8229600" cy="4275928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15734"/>
          <a:stretch/>
        </p:blipFill>
        <p:spPr>
          <a:xfrm>
            <a:off x="189163" y="255517"/>
            <a:ext cx="2517885" cy="13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012"/>
            <a:ext cx="8229600" cy="1143000"/>
          </a:xfrm>
        </p:spPr>
        <p:txBody>
          <a:bodyPr/>
          <a:lstStyle/>
          <a:p>
            <a:r>
              <a:rPr lang="nl-BE" dirty="0"/>
              <a:t> </a:t>
            </a:r>
            <a:r>
              <a:rPr lang="nl-BE" dirty="0" smtClean="0"/>
              <a:t>            </a:t>
            </a:r>
            <a:r>
              <a:rPr lang="nl-BE" sz="2800" b="1" dirty="0" smtClean="0"/>
              <a:t>IV. </a:t>
            </a:r>
            <a:r>
              <a:rPr lang="nl-BE" sz="2800" b="1" dirty="0"/>
              <a:t>Digital Platform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9938"/>
            <a:ext cx="8229600" cy="426648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15734"/>
          <a:stretch/>
        </p:blipFill>
        <p:spPr>
          <a:xfrm>
            <a:off x="189163" y="255517"/>
            <a:ext cx="2517885" cy="13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5734"/>
          <a:stretch/>
        </p:blipFill>
        <p:spPr>
          <a:xfrm>
            <a:off x="189163" y="255517"/>
            <a:ext cx="2517885" cy="13912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02257" y="905168"/>
            <a:ext cx="575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"/>
                <a:cs typeface="Times"/>
              </a:rPr>
              <a:t>V. </a:t>
            </a:r>
            <a:r>
              <a:rPr lang="fr-FR" sz="2800" b="1" dirty="0" err="1" smtClean="0">
                <a:latin typeface="Times"/>
                <a:cs typeface="Times"/>
              </a:rPr>
              <a:t>Current</a:t>
            </a:r>
            <a:r>
              <a:rPr lang="fr-FR" sz="2800" b="1" dirty="0" smtClean="0">
                <a:latin typeface="Times"/>
                <a:cs typeface="Times"/>
              </a:rPr>
              <a:t> state of the </a:t>
            </a:r>
            <a:r>
              <a:rPr lang="fr-FR" sz="2800" b="1" dirty="0" err="1" smtClean="0">
                <a:latin typeface="Times"/>
                <a:cs typeface="Times"/>
              </a:rPr>
              <a:t>project</a:t>
            </a:r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486280" y="28235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2618" y="1991989"/>
            <a:ext cx="8229600" cy="4525963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Wingdings" charset="2"/>
              <a:buChar char="²"/>
            </a:pP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b="1" dirty="0" err="1" smtClean="0">
                <a:latin typeface="Times"/>
                <a:cs typeface="Times"/>
              </a:rPr>
              <a:t>Launch</a:t>
            </a:r>
            <a:r>
              <a:rPr lang="fr-FR" sz="2400" b="1" dirty="0" smtClean="0">
                <a:latin typeface="Times"/>
                <a:cs typeface="Times"/>
              </a:rPr>
              <a:t> in </a:t>
            </a:r>
            <a:r>
              <a:rPr lang="fr-FR" sz="2400" b="1" dirty="0" err="1" smtClean="0">
                <a:latin typeface="Times"/>
                <a:cs typeface="Times"/>
              </a:rPr>
              <a:t>June</a:t>
            </a:r>
            <a:r>
              <a:rPr lang="fr-FR" sz="2400" b="1" dirty="0" smtClean="0">
                <a:latin typeface="Times"/>
                <a:cs typeface="Times"/>
              </a:rPr>
              <a:t> 2015 </a:t>
            </a:r>
            <a:r>
              <a:rPr lang="fr-FR" sz="2400" dirty="0" err="1" smtClean="0">
                <a:latin typeface="Times"/>
                <a:cs typeface="Times"/>
              </a:rPr>
              <a:t>with</a:t>
            </a:r>
            <a:r>
              <a:rPr lang="fr-FR" sz="2400" dirty="0" smtClean="0">
                <a:latin typeface="Times"/>
                <a:cs typeface="Times"/>
              </a:rPr>
              <a:t> public </a:t>
            </a:r>
            <a:r>
              <a:rPr lang="fr-FR" sz="2400" i="1" dirty="0" smtClean="0">
                <a:latin typeface="Times"/>
                <a:cs typeface="Times"/>
              </a:rPr>
              <a:t>ad hoc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funding</a:t>
            </a:r>
            <a:endParaRPr lang="fr-FR" sz="2400" dirty="0" smtClean="0">
              <a:latin typeface="Times"/>
              <a:cs typeface="Times"/>
            </a:endParaRPr>
          </a:p>
          <a:p>
            <a:pPr lvl="1">
              <a:lnSpc>
                <a:spcPct val="110000"/>
              </a:lnSpc>
              <a:buFont typeface="Wingdings" charset="2"/>
              <a:buChar char="²"/>
            </a:pP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b="1" dirty="0">
                <a:latin typeface="Times"/>
                <a:cs typeface="Times"/>
              </a:rPr>
              <a:t>More </a:t>
            </a:r>
            <a:r>
              <a:rPr lang="fr-FR" sz="2400" b="1" dirty="0" err="1">
                <a:latin typeface="Times"/>
                <a:cs typeface="Times"/>
              </a:rPr>
              <a:t>than</a:t>
            </a:r>
            <a:r>
              <a:rPr lang="fr-FR" sz="2400" b="1">
                <a:latin typeface="Times"/>
                <a:cs typeface="Times"/>
              </a:rPr>
              <a:t> </a:t>
            </a:r>
            <a:r>
              <a:rPr lang="fr-FR" sz="2400" b="1" smtClean="0">
                <a:latin typeface="Times"/>
                <a:cs typeface="Times"/>
              </a:rPr>
              <a:t>400 </a:t>
            </a:r>
            <a:r>
              <a:rPr lang="fr-FR" sz="2400" b="1" dirty="0">
                <a:latin typeface="Times"/>
                <a:cs typeface="Times"/>
              </a:rPr>
              <a:t>articles </a:t>
            </a:r>
            <a:r>
              <a:rPr lang="fr-FR" sz="2400" b="1" dirty="0" err="1">
                <a:latin typeface="Times"/>
                <a:cs typeface="Times"/>
              </a:rPr>
              <a:t>written</a:t>
            </a:r>
            <a:r>
              <a:rPr lang="fr-FR" sz="2400" b="1" dirty="0">
                <a:latin typeface="Times"/>
                <a:cs typeface="Times"/>
              </a:rPr>
              <a:t> or </a:t>
            </a:r>
            <a:r>
              <a:rPr lang="fr-FR" sz="2400" b="1" dirty="0" err="1">
                <a:latin typeface="Times"/>
                <a:cs typeface="Times"/>
              </a:rPr>
              <a:t>under</a:t>
            </a:r>
            <a:r>
              <a:rPr lang="fr-FR" sz="2400" b="1" dirty="0">
                <a:latin typeface="Times"/>
                <a:cs typeface="Times"/>
              </a:rPr>
              <a:t> </a:t>
            </a:r>
            <a:r>
              <a:rPr lang="fr-FR" sz="2400" b="1" dirty="0" err="1">
                <a:latin typeface="Times"/>
                <a:cs typeface="Times"/>
              </a:rPr>
              <a:t>review</a:t>
            </a:r>
            <a:endParaRPr lang="fr-FR" sz="2400" b="1" dirty="0">
              <a:latin typeface="Times"/>
              <a:cs typeface="Times"/>
            </a:endParaRPr>
          </a:p>
          <a:p>
            <a:pPr lvl="1">
              <a:lnSpc>
                <a:spcPct val="110000"/>
              </a:lnSpc>
              <a:buFont typeface="Wingdings" charset="2"/>
              <a:buChar char="²"/>
            </a:pPr>
            <a:r>
              <a:rPr lang="fr-FR" sz="2400" b="1" dirty="0" smtClean="0">
                <a:latin typeface="Times"/>
                <a:cs typeface="Times"/>
              </a:rPr>
              <a:t> </a:t>
            </a:r>
            <a:r>
              <a:rPr lang="fr-FR" sz="2400" b="1" dirty="0" err="1" smtClean="0">
                <a:latin typeface="Times"/>
                <a:cs typeface="Times"/>
              </a:rPr>
              <a:t>Ongoing</a:t>
            </a:r>
            <a:r>
              <a:rPr lang="fr-FR" sz="2400" b="1" dirty="0" smtClean="0">
                <a:latin typeface="Times"/>
                <a:cs typeface="Times"/>
              </a:rPr>
              <a:t> </a:t>
            </a:r>
            <a:r>
              <a:rPr lang="fr-FR" sz="2400" b="1" dirty="0" err="1">
                <a:latin typeface="Times"/>
                <a:cs typeface="Times"/>
              </a:rPr>
              <a:t>d</a:t>
            </a:r>
            <a:r>
              <a:rPr lang="fr-FR" sz="2400" b="1" dirty="0" err="1" smtClean="0">
                <a:latin typeface="Times"/>
                <a:cs typeface="Times"/>
              </a:rPr>
              <a:t>evelopment</a:t>
            </a:r>
            <a:r>
              <a:rPr lang="fr-FR" sz="2400" b="1" dirty="0" smtClean="0">
                <a:latin typeface="Times"/>
                <a:cs typeface="Times"/>
              </a:rPr>
              <a:t> of the digital </a:t>
            </a:r>
            <a:r>
              <a:rPr lang="fr-FR" sz="2400" b="1" dirty="0" err="1" smtClean="0">
                <a:latin typeface="Times"/>
                <a:cs typeface="Times"/>
              </a:rPr>
              <a:t>platform</a:t>
            </a:r>
            <a:r>
              <a:rPr lang="fr-FR" sz="2400" b="1" dirty="0" smtClean="0">
                <a:latin typeface="Times"/>
                <a:cs typeface="Times"/>
              </a:rPr>
              <a:t> </a:t>
            </a:r>
            <a:r>
              <a:rPr lang="fr-FR" sz="2400" dirty="0" smtClean="0">
                <a:latin typeface="Times"/>
                <a:cs typeface="Times"/>
              </a:rPr>
              <a:t>as a </a:t>
            </a:r>
            <a:r>
              <a:rPr lang="fr-FR" sz="2400" dirty="0" err="1" smtClean="0">
                <a:latin typeface="Times"/>
                <a:cs typeface="Times"/>
              </a:rPr>
              <a:t>research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workspace</a:t>
            </a:r>
            <a:r>
              <a:rPr lang="fr-FR" sz="2400" dirty="0" smtClean="0">
                <a:latin typeface="Times"/>
                <a:cs typeface="Times"/>
              </a:rPr>
              <a:t> (accessible </a:t>
            </a:r>
            <a:r>
              <a:rPr lang="fr-FR" sz="2400" dirty="0" err="1" smtClean="0">
                <a:latin typeface="Times"/>
                <a:cs typeface="Times"/>
              </a:rPr>
              <a:t>only</a:t>
            </a:r>
            <a:r>
              <a:rPr lang="fr-FR" sz="2400" dirty="0" smtClean="0">
                <a:latin typeface="Times"/>
                <a:cs typeface="Times"/>
              </a:rPr>
              <a:t> to participants)</a:t>
            </a:r>
          </a:p>
          <a:p>
            <a:pPr lvl="1">
              <a:lnSpc>
                <a:spcPct val="110000"/>
              </a:lnSpc>
              <a:buFont typeface="Wingdings" charset="2"/>
              <a:buChar char="²"/>
            </a:pPr>
            <a:r>
              <a:rPr lang="fr-FR" sz="2400" b="1" dirty="0" smtClean="0">
                <a:latin typeface="Times New Roman"/>
                <a:cs typeface="Times New Roman"/>
              </a:rPr>
              <a:t> </a:t>
            </a:r>
            <a:r>
              <a:rPr lang="fr-FR" sz="2400" b="1" dirty="0" err="1" smtClean="0">
                <a:latin typeface="Times New Roman"/>
                <a:cs typeface="Times New Roman"/>
              </a:rPr>
              <a:t>I</a:t>
            </a:r>
            <a:r>
              <a:rPr lang="fr-FR" sz="2400" b="1" dirty="0" err="1" smtClean="0">
                <a:latin typeface="Times"/>
                <a:cs typeface="Times New Roman"/>
              </a:rPr>
              <a:t>ntended</a:t>
            </a:r>
            <a:r>
              <a:rPr lang="fr-FR" sz="2400" b="1" dirty="0" smtClean="0">
                <a:latin typeface="Times"/>
                <a:cs typeface="Times New Roman"/>
              </a:rPr>
              <a:t> </a:t>
            </a:r>
            <a:r>
              <a:rPr lang="fr-FR" sz="2400" b="1" dirty="0">
                <a:latin typeface="Times"/>
                <a:cs typeface="Times"/>
              </a:rPr>
              <a:t>publication </a:t>
            </a:r>
            <a:r>
              <a:rPr lang="fr-FR" sz="2400" b="1" dirty="0" smtClean="0">
                <a:latin typeface="Times"/>
                <a:cs typeface="Times"/>
              </a:rPr>
              <a:t>of the book at the end of 2019 by</a:t>
            </a:r>
            <a:r>
              <a:rPr lang="fr-FR" sz="2400" b="1" dirty="0" smtClean="0">
                <a:latin typeface="Times New Roman"/>
                <a:cs typeface="Times New Roman"/>
              </a:rPr>
              <a:t> </a:t>
            </a:r>
            <a:r>
              <a:rPr lang="fr-FR" sz="2400" b="1" i="1" dirty="0">
                <a:latin typeface="Times New Roman"/>
                <a:cs typeface="Times New Roman"/>
              </a:rPr>
              <a:t>Classiques </a:t>
            </a:r>
            <a:r>
              <a:rPr lang="fr-FR" sz="2400" b="1" i="1" dirty="0" smtClean="0">
                <a:latin typeface="Times New Roman"/>
                <a:cs typeface="Times New Roman"/>
              </a:rPr>
              <a:t>Garnier</a:t>
            </a:r>
            <a:r>
              <a:rPr lang="fr-FR" sz="2400" b="1" dirty="0" smtClean="0">
                <a:latin typeface="Times New Roman"/>
                <a:cs typeface="Times New Roman"/>
              </a:rPr>
              <a:t>, a French </a:t>
            </a:r>
            <a:r>
              <a:rPr lang="fr-FR" sz="2400" b="1" dirty="0" err="1" smtClean="0">
                <a:latin typeface="Times New Roman"/>
                <a:cs typeface="Times New Roman"/>
              </a:rPr>
              <a:t>well-established</a:t>
            </a:r>
            <a:r>
              <a:rPr lang="fr-FR" sz="2400" b="1" dirty="0" smtClean="0">
                <a:latin typeface="Times New Roman"/>
                <a:cs typeface="Times New Roman"/>
              </a:rPr>
              <a:t> </a:t>
            </a:r>
            <a:r>
              <a:rPr lang="fr-FR" sz="2400" b="1" dirty="0" err="1" smtClean="0">
                <a:latin typeface="Times New Roman"/>
                <a:cs typeface="Times New Roman"/>
              </a:rPr>
              <a:t>publisher</a:t>
            </a:r>
            <a:endParaRPr lang="fr-FR" sz="24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551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5734"/>
          <a:stretch/>
        </p:blipFill>
        <p:spPr>
          <a:xfrm>
            <a:off x="189163" y="290024"/>
            <a:ext cx="2517885" cy="13912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6675" y="1903442"/>
            <a:ext cx="49993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charset="2"/>
              <a:buChar char="²"/>
            </a:pPr>
            <a:r>
              <a:rPr lang="fr-FR" sz="2400" b="1" dirty="0">
                <a:latin typeface="Times"/>
                <a:cs typeface="Times"/>
              </a:rPr>
              <a:t> A </a:t>
            </a:r>
            <a:r>
              <a:rPr lang="fr-FR" sz="2400" b="1" dirty="0" err="1">
                <a:latin typeface="Times"/>
                <a:cs typeface="Times"/>
              </a:rPr>
              <a:t>monthly</a:t>
            </a:r>
            <a:r>
              <a:rPr lang="fr-FR" sz="2400" b="1" dirty="0">
                <a:latin typeface="Times"/>
                <a:cs typeface="Times"/>
              </a:rPr>
              <a:t> </a:t>
            </a:r>
            <a:r>
              <a:rPr lang="fr-FR" sz="2400" b="1" dirty="0" err="1">
                <a:latin typeface="Times"/>
                <a:cs typeface="Times"/>
              </a:rPr>
              <a:t>seminar</a:t>
            </a:r>
            <a:r>
              <a:rPr lang="fr-FR" sz="2400" b="1" dirty="0">
                <a:latin typeface="Times"/>
                <a:cs typeface="Times"/>
              </a:rPr>
              <a:t> </a:t>
            </a:r>
            <a:r>
              <a:rPr lang="fr-FR" sz="2400" b="1" i="1" dirty="0">
                <a:latin typeface="Times"/>
                <a:cs typeface="Times"/>
              </a:rPr>
              <a:t>South Asian </a:t>
            </a:r>
            <a:r>
              <a:rPr lang="fr-FR" sz="2400" b="1" i="1" dirty="0" err="1">
                <a:latin typeface="Times"/>
                <a:cs typeface="Times"/>
              </a:rPr>
              <a:t>Literatures</a:t>
            </a:r>
            <a:r>
              <a:rPr lang="fr-FR" sz="2400" b="1" dirty="0">
                <a:latin typeface="Times"/>
                <a:cs typeface="Times"/>
              </a:rPr>
              <a:t> </a:t>
            </a:r>
            <a:r>
              <a:rPr lang="fr-FR" sz="2000" dirty="0">
                <a:latin typeface="Times"/>
                <a:cs typeface="Times"/>
              </a:rPr>
              <a:t>in collaboration </a:t>
            </a:r>
            <a:r>
              <a:rPr lang="fr-FR" sz="2000" dirty="0" err="1">
                <a:latin typeface="Times"/>
                <a:cs typeface="Times"/>
              </a:rPr>
              <a:t>with</a:t>
            </a:r>
            <a:r>
              <a:rPr lang="fr-FR" sz="2000" dirty="0">
                <a:latin typeface="Times"/>
                <a:cs typeface="Times"/>
              </a:rPr>
              <a:t> the BULAC Library: </a:t>
            </a:r>
            <a:r>
              <a:rPr lang="fr-FR" sz="2000" dirty="0" err="1">
                <a:latin typeface="Times"/>
                <a:cs typeface="Times"/>
              </a:rPr>
              <a:t>scholars</a:t>
            </a:r>
            <a:r>
              <a:rPr lang="fr-FR" sz="2000" dirty="0">
                <a:latin typeface="Times"/>
                <a:cs typeface="Times"/>
              </a:rPr>
              <a:t> and </a:t>
            </a:r>
            <a:r>
              <a:rPr lang="fr-FR" sz="2000" dirty="0" err="1">
                <a:latin typeface="Times"/>
                <a:cs typeface="Times"/>
              </a:rPr>
              <a:t>writers</a:t>
            </a:r>
            <a:r>
              <a:rPr lang="fr-FR" sz="2000" dirty="0">
                <a:latin typeface="Times"/>
                <a:cs typeface="Times"/>
              </a:rPr>
              <a:t> </a:t>
            </a:r>
            <a:r>
              <a:rPr lang="fr-FR" sz="2000" dirty="0" smtClean="0">
                <a:latin typeface="Times"/>
                <a:cs typeface="Times"/>
              </a:rPr>
              <a:t>(</a:t>
            </a:r>
            <a:r>
              <a:rPr lang="fr-FR" sz="2000" dirty="0" err="1" smtClean="0">
                <a:latin typeface="Times"/>
                <a:cs typeface="Times"/>
              </a:rPr>
              <a:t>Sudhir</a:t>
            </a:r>
            <a:r>
              <a:rPr lang="fr-FR" sz="2000" dirty="0" smtClean="0">
                <a:latin typeface="Times"/>
                <a:cs typeface="Times"/>
              </a:rPr>
              <a:t> </a:t>
            </a:r>
            <a:r>
              <a:rPr lang="fr-FR" sz="2000" dirty="0">
                <a:latin typeface="Times"/>
                <a:cs typeface="Times"/>
              </a:rPr>
              <a:t>Chandra, F. Orsini</a:t>
            </a:r>
            <a:r>
              <a:rPr lang="fr-FR" sz="2000" dirty="0" smtClean="0">
                <a:latin typeface="Times"/>
                <a:cs typeface="Times"/>
              </a:rPr>
              <a:t>,…)</a:t>
            </a:r>
            <a:r>
              <a:rPr lang="fr-FR" sz="1900" dirty="0" smtClean="0">
                <a:latin typeface="Times"/>
                <a:cs typeface="Times"/>
              </a:rPr>
              <a:t> </a:t>
            </a:r>
          </a:p>
          <a:p>
            <a:pPr lvl="1">
              <a:buFont typeface="Wingdings" charset="2"/>
              <a:buChar char="²"/>
            </a:pPr>
            <a:r>
              <a:rPr lang="fr-FR" sz="2400" b="1" dirty="0" err="1" smtClean="0">
                <a:latin typeface="Times"/>
                <a:cs typeface="Times"/>
              </a:rPr>
              <a:t>Two</a:t>
            </a:r>
            <a:r>
              <a:rPr lang="fr-FR" sz="2400" b="1" dirty="0" smtClean="0">
                <a:latin typeface="Times"/>
                <a:cs typeface="Times"/>
              </a:rPr>
              <a:t> </a:t>
            </a:r>
            <a:r>
              <a:rPr lang="fr-FR" sz="2400" b="1" dirty="0" err="1" smtClean="0">
                <a:latin typeface="Times"/>
                <a:cs typeface="Times"/>
              </a:rPr>
              <a:t>interdisciplinary</a:t>
            </a:r>
            <a:r>
              <a:rPr lang="fr-FR" sz="2400" b="1" dirty="0" smtClean="0">
                <a:latin typeface="Times"/>
                <a:cs typeface="Times"/>
              </a:rPr>
              <a:t> workshops </a:t>
            </a:r>
            <a:r>
              <a:rPr lang="fr-FR" sz="2400" b="1" dirty="0" err="1" smtClean="0">
                <a:latin typeface="Times"/>
                <a:cs typeface="Times"/>
              </a:rPr>
              <a:t>each</a:t>
            </a:r>
            <a:r>
              <a:rPr lang="fr-FR" sz="2400" b="1" dirty="0" smtClean="0">
                <a:latin typeface="Times"/>
                <a:cs typeface="Times"/>
              </a:rPr>
              <a:t> </a:t>
            </a:r>
            <a:r>
              <a:rPr lang="fr-FR" sz="2400" b="1" dirty="0" err="1" smtClean="0">
                <a:latin typeface="Times"/>
                <a:cs typeface="Times"/>
              </a:rPr>
              <a:t>year</a:t>
            </a:r>
            <a:r>
              <a:rPr lang="fr-FR" sz="2400" b="1" dirty="0" smtClean="0">
                <a:latin typeface="Times"/>
                <a:cs typeface="Times"/>
              </a:rPr>
              <a:t>: </a:t>
            </a:r>
            <a:r>
              <a:rPr lang="fr-FR" sz="2000" i="1" dirty="0" smtClean="0">
                <a:latin typeface="Times"/>
                <a:cs typeface="Times"/>
              </a:rPr>
              <a:t>Bhakti</a:t>
            </a:r>
            <a:r>
              <a:rPr lang="fr-FR" sz="2000" dirty="0" smtClean="0">
                <a:latin typeface="Times"/>
                <a:cs typeface="Times"/>
              </a:rPr>
              <a:t> and </a:t>
            </a:r>
            <a:r>
              <a:rPr lang="fr-FR" sz="2000" dirty="0" err="1" smtClean="0">
                <a:latin typeface="Times"/>
                <a:cs typeface="Times"/>
              </a:rPr>
              <a:t>Literature</a:t>
            </a:r>
            <a:r>
              <a:rPr lang="fr-FR" sz="2000" dirty="0" smtClean="0">
                <a:latin typeface="Times"/>
                <a:cs typeface="Times"/>
              </a:rPr>
              <a:t>; </a:t>
            </a:r>
            <a:r>
              <a:rPr lang="fr-FR" sz="2000" dirty="0" err="1" smtClean="0">
                <a:latin typeface="Times"/>
                <a:cs typeface="Times"/>
              </a:rPr>
              <a:t>Performing</a:t>
            </a:r>
            <a:r>
              <a:rPr lang="fr-FR" sz="2000" dirty="0" smtClean="0">
                <a:latin typeface="Times"/>
                <a:cs typeface="Times"/>
              </a:rPr>
              <a:t> </a:t>
            </a:r>
            <a:r>
              <a:rPr lang="fr-FR" sz="2000" dirty="0" err="1" smtClean="0">
                <a:latin typeface="Times"/>
                <a:cs typeface="Times"/>
              </a:rPr>
              <a:t>Literaure</a:t>
            </a:r>
            <a:r>
              <a:rPr lang="fr-FR" sz="2000" dirty="0" smtClean="0">
                <a:latin typeface="Times"/>
                <a:cs typeface="Times"/>
              </a:rPr>
              <a:t>: 1. </a:t>
            </a:r>
            <a:r>
              <a:rPr lang="fr-FR" sz="2000" dirty="0" err="1" smtClean="0">
                <a:latin typeface="Times"/>
                <a:cs typeface="Times"/>
              </a:rPr>
              <a:t>Politics</a:t>
            </a:r>
            <a:r>
              <a:rPr lang="fr-FR" sz="2000" dirty="0" smtClean="0">
                <a:latin typeface="Times"/>
                <a:cs typeface="Times"/>
              </a:rPr>
              <a:t>, 2.Emotions.</a:t>
            </a:r>
          </a:p>
          <a:p>
            <a:pPr lvl="1">
              <a:buFont typeface="Wingdings" charset="2"/>
              <a:buChar char="²"/>
            </a:pPr>
            <a:r>
              <a:rPr lang="fr-FR" sz="2400" b="1" dirty="0" err="1" smtClean="0">
                <a:latin typeface="Times"/>
                <a:cs typeface="Times"/>
              </a:rPr>
              <a:t>Forthcoming</a:t>
            </a:r>
            <a:r>
              <a:rPr lang="fr-FR" sz="2400" b="1" dirty="0" smtClean="0">
                <a:latin typeface="Times"/>
                <a:cs typeface="Times"/>
              </a:rPr>
              <a:t>: International </a:t>
            </a:r>
            <a:r>
              <a:rPr lang="fr-FR" sz="2400" b="1" dirty="0" err="1" smtClean="0">
                <a:latin typeface="Times"/>
                <a:cs typeface="Times"/>
              </a:rPr>
              <a:t>conference</a:t>
            </a:r>
            <a:r>
              <a:rPr lang="fr-FR" sz="2400" b="1" smtClean="0">
                <a:latin typeface="Times"/>
                <a:cs typeface="Times"/>
              </a:rPr>
              <a:t> in Pondicherry</a:t>
            </a:r>
            <a:r>
              <a:rPr lang="fr-FR" sz="2400" b="1" dirty="0" smtClean="0">
                <a:latin typeface="Times"/>
                <a:cs typeface="Times"/>
              </a:rPr>
              <a:t>, August 2018.</a:t>
            </a:r>
          </a:p>
          <a:p>
            <a:pPr marL="457200" lvl="1" indent="0">
              <a:buNone/>
            </a:pPr>
            <a:r>
              <a:rPr lang="fr-FR" sz="2400" b="1" dirty="0" smtClean="0">
                <a:latin typeface="Times"/>
                <a:cs typeface="Times"/>
              </a:rPr>
              <a:t>     </a:t>
            </a:r>
          </a:p>
          <a:p>
            <a:pPr lvl="1">
              <a:buFont typeface="Wingdings" charset="2"/>
              <a:buChar char="²"/>
            </a:pPr>
            <a:endParaRPr lang="fr-FR" sz="2400" b="1" dirty="0" smtClean="0">
              <a:latin typeface="Times"/>
              <a:cs typeface="Time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02257" y="905168"/>
            <a:ext cx="575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mtClean="0">
                <a:latin typeface="Times"/>
                <a:cs typeface="Times"/>
              </a:rPr>
              <a:t>VI. </a:t>
            </a:r>
            <a:r>
              <a:rPr lang="fr-FR" sz="2800" b="1" dirty="0" err="1" smtClean="0">
                <a:latin typeface="Times"/>
                <a:cs typeface="Times"/>
              </a:rPr>
              <a:t>Scientific</a:t>
            </a:r>
            <a:r>
              <a:rPr lang="fr-FR" sz="2800" b="1" dirty="0" smtClean="0">
                <a:latin typeface="Times"/>
                <a:cs typeface="Times"/>
              </a:rPr>
              <a:t> </a:t>
            </a:r>
            <a:r>
              <a:rPr lang="fr-FR" sz="2800" b="1" dirty="0" err="1" smtClean="0">
                <a:latin typeface="Times"/>
                <a:cs typeface="Times"/>
              </a:rPr>
              <a:t>activities</a:t>
            </a:r>
            <a:r>
              <a:rPr lang="fr-FR" sz="2800" b="1" dirty="0" smtClean="0">
                <a:latin typeface="Times"/>
                <a:cs typeface="Times"/>
              </a:rPr>
              <a:t> of the </a:t>
            </a:r>
            <a:r>
              <a:rPr lang="fr-FR" sz="2800" b="1" dirty="0" err="1" smtClean="0">
                <a:latin typeface="Times"/>
                <a:cs typeface="Times"/>
              </a:rPr>
              <a:t>project</a:t>
            </a:r>
            <a:endParaRPr lang="fr-FR" sz="2800" b="1" dirty="0">
              <a:latin typeface="Times"/>
              <a:cs typeface="Time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980" y="1681260"/>
            <a:ext cx="2339958" cy="331049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b="12574"/>
          <a:stretch/>
        </p:blipFill>
        <p:spPr>
          <a:xfrm>
            <a:off x="6404517" y="3966443"/>
            <a:ext cx="2442228" cy="289155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3340753" y="4692165"/>
            <a:ext cx="33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400" dirty="0">
                <a:latin typeface="Times"/>
                <a:cs typeface="Times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0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36" y="379094"/>
            <a:ext cx="8752163" cy="100722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2400" b="1" dirty="0" smtClean="0">
                <a:latin typeface="Times"/>
                <a:cs typeface="Times"/>
              </a:rPr>
              <a:t>More information (full </a:t>
            </a:r>
            <a:r>
              <a:rPr lang="fr-FR" sz="2400" b="1" dirty="0" err="1" smtClean="0">
                <a:latin typeface="Times"/>
                <a:cs typeface="Times"/>
              </a:rPr>
              <a:t>list</a:t>
            </a:r>
            <a:r>
              <a:rPr lang="fr-FR" sz="2400" b="1" dirty="0" smtClean="0">
                <a:latin typeface="Times"/>
                <a:cs typeface="Times"/>
              </a:rPr>
              <a:t> of </a:t>
            </a:r>
            <a:r>
              <a:rPr lang="fr-FR" sz="2400" b="1" dirty="0" err="1" smtClean="0">
                <a:latin typeface="Times"/>
                <a:cs typeface="Times"/>
              </a:rPr>
              <a:t>authors</a:t>
            </a:r>
            <a:r>
              <a:rPr lang="fr-FR" sz="2400" b="1" dirty="0" smtClean="0">
                <a:latin typeface="Times"/>
                <a:cs typeface="Times"/>
              </a:rPr>
              <a:t>,…) at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b="1" u="sng" dirty="0" smtClean="0">
                <a:latin typeface="Times"/>
                <a:cs typeface="Times"/>
                <a:hlinkClick r:id="rId2"/>
              </a:rPr>
              <a:t>deli.hypotheses.org</a:t>
            </a:r>
            <a:endParaRPr lang="fr-FR" sz="2400" b="1" u="sng" dirty="0" smtClean="0">
              <a:latin typeface="Times"/>
              <a:cs typeface="Times"/>
            </a:endParaRPr>
          </a:p>
          <a:p>
            <a:pPr marL="0" lvl="1" indent="0">
              <a:buNone/>
            </a:pPr>
            <a:r>
              <a:rPr lang="fr-FR" sz="2400" b="1" dirty="0" smtClean="0">
                <a:latin typeface="Times"/>
                <a:cs typeface="Times"/>
              </a:rPr>
              <a:t>Contact: projetdeli2015@gmail.com</a:t>
            </a:r>
            <a:endParaRPr lang="fr-FR" sz="2400" b="1" dirty="0">
              <a:latin typeface="Times"/>
              <a:cs typeface="Time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colorTemperature colorTemp="6717"/>
                    </a14:imgEffect>
                    <a14:imgEffect>
                      <a14:saturation sat="200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rcRect l="3022" t="30196" r="4042"/>
          <a:stretch/>
        </p:blipFill>
        <p:spPr>
          <a:xfrm>
            <a:off x="0" y="5512069"/>
            <a:ext cx="9144000" cy="13459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r="2130"/>
          <a:stretch/>
        </p:blipFill>
        <p:spPr>
          <a:xfrm>
            <a:off x="0" y="1386319"/>
            <a:ext cx="9144000" cy="52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err="1" smtClean="0">
                <a:latin typeface="Times" pitchFamily="18" charset="0"/>
              </a:rPr>
              <a:t>Appendix</a:t>
            </a:r>
            <a:r>
              <a:rPr lang="fr-FR" sz="2800" b="1" dirty="0" smtClean="0">
                <a:latin typeface="Times" pitchFamily="18" charset="0"/>
              </a:rPr>
              <a:t>: Main </a:t>
            </a:r>
            <a:r>
              <a:rPr lang="fr-FR" sz="2800" b="1" dirty="0" err="1">
                <a:latin typeface="Times" pitchFamily="18" charset="0"/>
              </a:rPr>
              <a:t>orientalist</a:t>
            </a:r>
            <a:r>
              <a:rPr lang="fr-FR" sz="2800" b="1" dirty="0">
                <a:latin typeface="Times" pitchFamily="18" charset="0"/>
              </a:rPr>
              <a:t> and </a:t>
            </a:r>
            <a:r>
              <a:rPr lang="fr-FR" sz="2800" b="1" dirty="0" err="1">
                <a:latin typeface="Times" pitchFamily="18" charset="0"/>
              </a:rPr>
              <a:t>indological</a:t>
            </a:r>
            <a:r>
              <a:rPr lang="fr-FR" sz="2800" b="1" dirty="0">
                <a:latin typeface="Times" pitchFamily="18" charset="0"/>
              </a:rPr>
              <a:t> </a:t>
            </a:r>
            <a:r>
              <a:rPr lang="fr-FR" sz="2800" b="1" dirty="0" smtClean="0">
                <a:latin typeface="Times" pitchFamily="18" charset="0"/>
              </a:rPr>
              <a:t/>
            </a:r>
            <a:br>
              <a:rPr lang="fr-FR" sz="2800" b="1" dirty="0" smtClean="0">
                <a:latin typeface="Times" pitchFamily="18" charset="0"/>
              </a:rPr>
            </a:br>
            <a:r>
              <a:rPr lang="fr-FR" sz="2800" b="1" dirty="0" err="1" smtClean="0">
                <a:latin typeface="Times" pitchFamily="18" charset="0"/>
              </a:rPr>
              <a:t>libraries</a:t>
            </a:r>
            <a:r>
              <a:rPr lang="fr-FR" sz="2800" b="1" dirty="0" smtClean="0">
                <a:latin typeface="Times" pitchFamily="18" charset="0"/>
              </a:rPr>
              <a:t> </a:t>
            </a:r>
            <a:r>
              <a:rPr lang="fr-FR" sz="2800" b="1" dirty="0">
                <a:latin typeface="Times" pitchFamily="18" charset="0"/>
              </a:rPr>
              <a:t>in </a:t>
            </a:r>
            <a:r>
              <a:rPr lang="fr-FR" sz="2800" b="1" dirty="0" smtClean="0">
                <a:latin typeface="Times" pitchFamily="18" charset="0"/>
              </a:rPr>
              <a:t>France (a)</a:t>
            </a:r>
            <a:r>
              <a:rPr lang="fr-FR" sz="2800" b="1" dirty="0">
                <a:latin typeface="Times" pitchFamily="18" charset="0"/>
              </a:rPr>
              <a:t/>
            </a:r>
            <a:br>
              <a:rPr lang="fr-FR" sz="2800" b="1" dirty="0">
                <a:latin typeface="Times" pitchFamily="18" charset="0"/>
              </a:rPr>
            </a:br>
            <a:endParaRPr lang="fr-FR" sz="2800" b="1" dirty="0">
              <a:latin typeface="Times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Times" pitchFamily="18" charset="0"/>
              </a:rPr>
              <a:t>National Library of France (BNF): </a:t>
            </a:r>
            <a:r>
              <a:rPr lang="en-US" sz="2900" b="1" dirty="0" smtClean="0">
                <a:latin typeface="Times" pitchFamily="18" charset="0"/>
              </a:rPr>
              <a:t>around 4000 manuscripts from South Asia</a:t>
            </a:r>
            <a:r>
              <a:rPr lang="en-US" dirty="0">
                <a:latin typeface="Times" pitchFamily="18" charset="0"/>
              </a:rPr>
              <a:t>	</a:t>
            </a:r>
            <a:endParaRPr lang="en-US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" pitchFamily="18" charset="0"/>
              </a:rPr>
              <a:t>	</a:t>
            </a:r>
            <a:r>
              <a:rPr lang="en-US" dirty="0" smtClean="0">
                <a:latin typeface="Times" pitchFamily="18" charset="0"/>
              </a:rPr>
              <a:t>a) Archives </a:t>
            </a:r>
            <a:r>
              <a:rPr lang="en-US" dirty="0">
                <a:latin typeface="Times" pitchFamily="18" charset="0"/>
              </a:rPr>
              <a:t>and Manuscripts of the </a:t>
            </a:r>
            <a:r>
              <a:rPr lang="en-US" dirty="0" err="1" smtClean="0">
                <a:latin typeface="Times" pitchFamily="18" charset="0"/>
              </a:rPr>
              <a:t>BnF</a:t>
            </a:r>
            <a:r>
              <a:rPr lang="en-US" dirty="0" smtClean="0">
                <a:latin typeface="Times" pitchFamily="18" charset="0"/>
              </a:rPr>
              <a:t>: 	</a:t>
            </a:r>
            <a:r>
              <a:rPr lang="en-US" u="sng" dirty="0" smtClean="0">
                <a:latin typeface="Times" pitchFamily="18" charset="0"/>
                <a:hlinkClick r:id="rId2"/>
              </a:rPr>
              <a:t>http</a:t>
            </a:r>
            <a:r>
              <a:rPr lang="en-US" u="sng" dirty="0">
                <a:latin typeface="Times" pitchFamily="18" charset="0"/>
                <a:hlinkClick r:id="rId2"/>
              </a:rPr>
              <a:t>://bnf.archivesetmanuscrits.fr</a:t>
            </a:r>
            <a:r>
              <a:rPr lang="en-US" dirty="0">
                <a:latin typeface="Times" pitchFamily="18" charset="0"/>
              </a:rPr>
              <a:t> </a:t>
            </a:r>
            <a:endParaRPr lang="fr-FR" dirty="0">
              <a:latin typeface="Times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" pitchFamily="18" charset="0"/>
              </a:rPr>
              <a:t>	b) </a:t>
            </a:r>
            <a:r>
              <a:rPr lang="en-US" dirty="0" err="1" smtClean="0">
                <a:latin typeface="Times" pitchFamily="18" charset="0"/>
              </a:rPr>
              <a:t>Gallica</a:t>
            </a:r>
            <a:r>
              <a:rPr lang="en-US" dirty="0" smtClean="0">
                <a:latin typeface="Times" pitchFamily="18" charset="0"/>
              </a:rPr>
              <a:t>, an </a:t>
            </a:r>
            <a:r>
              <a:rPr lang="en-US" dirty="0">
                <a:latin typeface="Times" pitchFamily="18" charset="0"/>
              </a:rPr>
              <a:t>online library of digitized books and </a:t>
            </a:r>
            <a:r>
              <a:rPr lang="en-US" dirty="0" smtClean="0">
                <a:latin typeface="Times" pitchFamily="18" charset="0"/>
              </a:rPr>
              <a:t>	manuscripts: </a:t>
            </a:r>
            <a:r>
              <a:rPr lang="en-US" u="sng" dirty="0">
                <a:latin typeface="Times" pitchFamily="18" charset="0"/>
                <a:hlinkClick r:id="rId3"/>
              </a:rPr>
              <a:t>http://gallica.bnf.fr</a:t>
            </a:r>
            <a:r>
              <a:rPr lang="en-US" dirty="0">
                <a:latin typeface="Times" pitchFamily="18" charset="0"/>
              </a:rPr>
              <a:t> </a:t>
            </a:r>
            <a:endParaRPr lang="fr-FR" dirty="0">
              <a:latin typeface="Times" pitchFamily="18" charset="0"/>
            </a:endParaRPr>
          </a:p>
          <a:p>
            <a:r>
              <a:rPr lang="en-US" dirty="0" smtClean="0">
                <a:latin typeface="Times" pitchFamily="18" charset="0"/>
              </a:rPr>
              <a:t>Library </a:t>
            </a:r>
            <a:r>
              <a:rPr lang="en-US" dirty="0">
                <a:latin typeface="Times" pitchFamily="18" charset="0"/>
              </a:rPr>
              <a:t>of the </a:t>
            </a:r>
            <a:r>
              <a:rPr lang="en-US" b="1" dirty="0" smtClean="0">
                <a:latin typeface="Times" pitchFamily="18" charset="0"/>
              </a:rPr>
              <a:t>Asiatic </a:t>
            </a:r>
            <a:r>
              <a:rPr lang="en-US" b="1" dirty="0">
                <a:latin typeface="Times" pitchFamily="18" charset="0"/>
              </a:rPr>
              <a:t>Society of </a:t>
            </a:r>
            <a:r>
              <a:rPr lang="en-US" b="1" dirty="0" smtClean="0">
                <a:latin typeface="Times" pitchFamily="18" charset="0"/>
              </a:rPr>
              <a:t>Paris</a:t>
            </a:r>
            <a:r>
              <a:rPr lang="en-US" dirty="0">
                <a:latin typeface="Times" pitchFamily="18" charset="0"/>
              </a:rPr>
              <a:t> </a:t>
            </a:r>
            <a:r>
              <a:rPr lang="en-US" dirty="0" smtClean="0">
                <a:latin typeface="Times" pitchFamily="18" charset="0"/>
              </a:rPr>
              <a:t>(</a:t>
            </a:r>
            <a:r>
              <a:rPr lang="en-US" dirty="0" err="1">
                <a:latin typeface="Times" pitchFamily="18" charset="0"/>
              </a:rPr>
              <a:t>Société</a:t>
            </a:r>
            <a:r>
              <a:rPr lang="en-US" dirty="0">
                <a:latin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</a:rPr>
              <a:t>Asiatique</a:t>
            </a:r>
            <a:r>
              <a:rPr lang="en-US" dirty="0" smtClean="0">
                <a:latin typeface="Times" pitchFamily="18" charset="0"/>
              </a:rPr>
              <a:t>, created in 1822): </a:t>
            </a:r>
            <a:r>
              <a:rPr lang="en-US" u="sng" dirty="0" smtClean="0">
                <a:latin typeface="Times" pitchFamily="18" charset="0"/>
                <a:hlinkClick r:id="rId4"/>
              </a:rPr>
              <a:t>http</a:t>
            </a:r>
            <a:r>
              <a:rPr lang="en-US" u="sng" dirty="0">
                <a:latin typeface="Times" pitchFamily="18" charset="0"/>
                <a:hlinkClick r:id="rId4"/>
              </a:rPr>
              <a:t>://</a:t>
            </a:r>
            <a:r>
              <a:rPr lang="en-US" u="sng" dirty="0" smtClean="0">
                <a:latin typeface="Times" pitchFamily="18" charset="0"/>
                <a:hlinkClick r:id="rId4"/>
              </a:rPr>
              <a:t>www.aibl.fr/societe-asiatique/bibliotheque-	archives</a:t>
            </a:r>
            <a:r>
              <a:rPr lang="en-US" u="sng" dirty="0">
                <a:latin typeface="Times" pitchFamily="18" charset="0"/>
                <a:hlinkClick r:id="rId4"/>
              </a:rPr>
              <a:t>/</a:t>
            </a:r>
            <a:endParaRPr lang="fr-FR" dirty="0">
              <a:latin typeface="Times" pitchFamily="18" charset="0"/>
            </a:endParaRPr>
          </a:p>
          <a:p>
            <a:r>
              <a:rPr lang="en-US" dirty="0">
                <a:latin typeface="Times" pitchFamily="18" charset="0"/>
              </a:rPr>
              <a:t>Online catalogue and digitized manuscripts of the collections (including Indian ones) of the </a:t>
            </a:r>
            <a:r>
              <a:rPr lang="en-US" b="1" dirty="0" err="1">
                <a:latin typeface="Times" pitchFamily="18" charset="0"/>
              </a:rPr>
              <a:t>Collège</a:t>
            </a:r>
            <a:r>
              <a:rPr lang="en-US" b="1" dirty="0">
                <a:latin typeface="Times" pitchFamily="18" charset="0"/>
              </a:rPr>
              <a:t> de France</a:t>
            </a:r>
            <a:r>
              <a:rPr lang="en-US" dirty="0">
                <a:latin typeface="Times" pitchFamily="18" charset="0"/>
              </a:rPr>
              <a:t>: </a:t>
            </a:r>
            <a:r>
              <a:rPr lang="en-US" u="sng" dirty="0">
                <a:latin typeface="Times" pitchFamily="18" charset="0"/>
                <a:hlinkClick r:id="rId5"/>
              </a:rPr>
              <a:t>https://salamandre.college-de-france.fr/</a:t>
            </a:r>
            <a:endParaRPr lang="fr-FR" dirty="0">
              <a:latin typeface="Times" pitchFamily="18" charset="0"/>
            </a:endParaRPr>
          </a:p>
          <a:p>
            <a:endParaRPr lang="fr-FR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err="1">
                <a:latin typeface="Times" pitchFamily="18" charset="0"/>
              </a:rPr>
              <a:t>Appendix</a:t>
            </a:r>
            <a:r>
              <a:rPr lang="fr-FR" sz="2800" b="1" dirty="0">
                <a:latin typeface="Times" pitchFamily="18" charset="0"/>
              </a:rPr>
              <a:t>: Main </a:t>
            </a:r>
            <a:r>
              <a:rPr lang="fr-FR" sz="2800" b="1" dirty="0" err="1">
                <a:latin typeface="Times" pitchFamily="18" charset="0"/>
              </a:rPr>
              <a:t>orientalist</a:t>
            </a:r>
            <a:r>
              <a:rPr lang="fr-FR" sz="2800" b="1" dirty="0">
                <a:latin typeface="Times" pitchFamily="18" charset="0"/>
              </a:rPr>
              <a:t> and </a:t>
            </a:r>
            <a:r>
              <a:rPr lang="fr-FR" sz="2800" b="1" dirty="0" err="1">
                <a:latin typeface="Times" pitchFamily="18" charset="0"/>
              </a:rPr>
              <a:t>indological</a:t>
            </a:r>
            <a:r>
              <a:rPr lang="fr-FR" sz="2800" b="1" dirty="0">
                <a:latin typeface="Times" pitchFamily="18" charset="0"/>
              </a:rPr>
              <a:t> </a:t>
            </a:r>
            <a:br>
              <a:rPr lang="fr-FR" sz="2800" b="1" dirty="0">
                <a:latin typeface="Times" pitchFamily="18" charset="0"/>
              </a:rPr>
            </a:br>
            <a:r>
              <a:rPr lang="fr-FR" sz="2800" b="1" dirty="0" err="1">
                <a:latin typeface="Times" pitchFamily="18" charset="0"/>
              </a:rPr>
              <a:t>libraries</a:t>
            </a:r>
            <a:r>
              <a:rPr lang="fr-FR" sz="2800" b="1" dirty="0">
                <a:latin typeface="Times" pitchFamily="18" charset="0"/>
              </a:rPr>
              <a:t> in France </a:t>
            </a:r>
            <a:r>
              <a:rPr lang="fr-FR" sz="2800" b="1" dirty="0" smtClean="0">
                <a:latin typeface="Times" pitchFamily="18" charset="0"/>
              </a:rPr>
              <a:t>(b)</a:t>
            </a:r>
            <a:r>
              <a:rPr lang="fr-FR" sz="2800" b="1" dirty="0">
                <a:latin typeface="Times" pitchFamily="18" charset="0"/>
              </a:rPr>
              <a:t/>
            </a:r>
            <a:br>
              <a:rPr lang="fr-FR" sz="2800" b="1" dirty="0">
                <a:latin typeface="Times" pitchFamily="18" charset="0"/>
              </a:rPr>
            </a:b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err="1">
                <a:latin typeface="Times" pitchFamily="18" charset="0"/>
              </a:rPr>
              <a:t>BuLAC</a:t>
            </a:r>
            <a:r>
              <a:rPr lang="fr-FR" sz="2400" b="1" dirty="0">
                <a:latin typeface="Times" pitchFamily="18" charset="0"/>
              </a:rPr>
              <a:t> </a:t>
            </a:r>
            <a:r>
              <a:rPr lang="fr-FR" sz="2400" dirty="0" smtClean="0">
                <a:latin typeface="Times" pitchFamily="18" charset="0"/>
                <a:cs typeface="Times"/>
              </a:rPr>
              <a:t>(=</a:t>
            </a:r>
            <a:r>
              <a:rPr lang="fr-FR" sz="2400" dirty="0" smtClean="0">
                <a:latin typeface="Times" pitchFamily="18" charset="0"/>
              </a:rPr>
              <a:t>Bibliothèque </a:t>
            </a:r>
            <a:r>
              <a:rPr lang="fr-FR" sz="2400" dirty="0">
                <a:latin typeface="Times" pitchFamily="18" charset="0"/>
              </a:rPr>
              <a:t>Universitaire des Langues et Civilisations</a:t>
            </a:r>
            <a:r>
              <a:rPr lang="fr-FR" sz="2400" dirty="0" smtClean="0">
                <a:latin typeface="Times" pitchFamily="18" charset="0"/>
              </a:rPr>
              <a:t>), </a:t>
            </a:r>
            <a:r>
              <a:rPr lang="fr-FR" sz="2400" b="1" i="1" dirty="0" err="1" smtClean="0">
                <a:latin typeface="Times" pitchFamily="18" charset="0"/>
              </a:rPr>
              <a:t>ie</a:t>
            </a:r>
            <a:r>
              <a:rPr lang="fr-FR" sz="2400" b="1" dirty="0" smtClean="0">
                <a:latin typeface="Times" pitchFamily="18" charset="0"/>
              </a:rPr>
              <a:t> </a:t>
            </a:r>
            <a:r>
              <a:rPr lang="fr-FR" sz="2400" b="1" dirty="0" err="1" smtClean="0">
                <a:latin typeface="Times" pitchFamily="18" charset="0"/>
                <a:cs typeface="Times"/>
              </a:rPr>
              <a:t>Academic</a:t>
            </a:r>
            <a:r>
              <a:rPr lang="fr-FR" sz="2400" b="1" dirty="0" smtClean="0">
                <a:latin typeface="Times" pitchFamily="18" charset="0"/>
                <a:cs typeface="Times"/>
              </a:rPr>
              <a:t> </a:t>
            </a:r>
            <a:r>
              <a:rPr lang="fr-FR" sz="2400" b="1" dirty="0">
                <a:latin typeface="Times" pitchFamily="18" charset="0"/>
                <a:cs typeface="Times"/>
              </a:rPr>
              <a:t>Library for Oriental </a:t>
            </a:r>
            <a:r>
              <a:rPr lang="fr-FR" sz="2400" b="1" dirty="0" err="1">
                <a:latin typeface="Times" pitchFamily="18" charset="0"/>
                <a:cs typeface="Times"/>
              </a:rPr>
              <a:t>Languages</a:t>
            </a:r>
            <a:r>
              <a:rPr lang="fr-FR" sz="2400" b="1" dirty="0">
                <a:latin typeface="Times" pitchFamily="18" charset="0"/>
                <a:cs typeface="Times"/>
              </a:rPr>
              <a:t> and </a:t>
            </a:r>
            <a:r>
              <a:rPr lang="fr-FR" sz="2400" b="1" dirty="0" err="1" smtClean="0">
                <a:latin typeface="Times" pitchFamily="18" charset="0"/>
                <a:cs typeface="Times"/>
              </a:rPr>
              <a:t>Civilizations</a:t>
            </a:r>
            <a:r>
              <a:rPr lang="fr-FR" sz="2400" dirty="0">
                <a:latin typeface="Times" pitchFamily="18" charset="0"/>
                <a:cs typeface="Times"/>
              </a:rPr>
              <a:t>: </a:t>
            </a:r>
            <a:r>
              <a:rPr lang="fr-FR" sz="2400" dirty="0">
                <a:latin typeface="Times" pitchFamily="18" charset="0"/>
                <a:cs typeface="Times"/>
                <a:hlinkClick r:id="rId2"/>
              </a:rPr>
              <a:t>http://www.bulac.fr</a:t>
            </a:r>
            <a:r>
              <a:rPr lang="fr-FR" sz="2400" dirty="0" smtClean="0">
                <a:latin typeface="Times" pitchFamily="18" charset="0"/>
                <a:cs typeface="Times"/>
                <a:hlinkClick r:id="rId2"/>
              </a:rPr>
              <a:t>/</a:t>
            </a:r>
            <a:endParaRPr lang="fr-FR" sz="2400" dirty="0" smtClean="0">
              <a:latin typeface="Times" pitchFamily="18" charset="0"/>
              <a:cs typeface="Times"/>
            </a:endParaRPr>
          </a:p>
          <a:p>
            <a:r>
              <a:rPr lang="fr-FR" sz="2400" dirty="0">
                <a:latin typeface="Times" pitchFamily="18" charset="0"/>
              </a:rPr>
              <a:t>General catalogue: </a:t>
            </a:r>
            <a:r>
              <a:rPr lang="fr-FR" sz="2400" dirty="0">
                <a:latin typeface="Times" pitchFamily="18" charset="0"/>
                <a:hlinkClick r:id="rId3"/>
              </a:rPr>
              <a:t>https://koha.bulac.fr</a:t>
            </a:r>
            <a:r>
              <a:rPr lang="fr-FR" sz="2400" dirty="0" smtClean="0">
                <a:latin typeface="Times" pitchFamily="18" charset="0"/>
                <a:hlinkClick r:id="rId3"/>
              </a:rPr>
              <a:t>/</a:t>
            </a:r>
            <a:endParaRPr lang="fr-FR" sz="2400" dirty="0" smtClean="0">
              <a:latin typeface="Times" pitchFamily="18" charset="0"/>
            </a:endParaRPr>
          </a:p>
          <a:p>
            <a:r>
              <a:rPr lang="fr-FR" sz="2400" dirty="0" smtClean="0">
                <a:latin typeface="Times" pitchFamily="18" charset="0"/>
              </a:rPr>
              <a:t>Main </a:t>
            </a:r>
            <a:r>
              <a:rPr lang="fr-FR" sz="2400" dirty="0" err="1" smtClean="0">
                <a:latin typeface="Times" pitchFamily="18" charset="0"/>
              </a:rPr>
              <a:t>Indian</a:t>
            </a:r>
            <a:r>
              <a:rPr lang="fr-FR" sz="2400" dirty="0" smtClean="0">
                <a:latin typeface="Times" pitchFamily="18" charset="0"/>
              </a:rPr>
              <a:t> collections: Bengali (</a:t>
            </a:r>
            <a:r>
              <a:rPr lang="fr-FR" sz="2400" i="1" dirty="0" smtClean="0">
                <a:latin typeface="Times" pitchFamily="18" charset="0"/>
              </a:rPr>
              <a:t>ca</a:t>
            </a:r>
            <a:r>
              <a:rPr lang="fr-FR" sz="2400" dirty="0" smtClean="0">
                <a:latin typeface="Times" pitchFamily="18" charset="0"/>
              </a:rPr>
              <a:t> 6,000 </a:t>
            </a:r>
            <a:r>
              <a:rPr lang="fr-FR" sz="2400" dirty="0" err="1" smtClean="0">
                <a:latin typeface="Times" pitchFamily="18" charset="0"/>
              </a:rPr>
              <a:t>titles</a:t>
            </a:r>
            <a:r>
              <a:rPr lang="fr-FR" sz="2400" dirty="0" smtClean="0">
                <a:latin typeface="Times" pitchFamily="18" charset="0"/>
              </a:rPr>
              <a:t>), Hindi (</a:t>
            </a:r>
            <a:r>
              <a:rPr lang="fr-FR" sz="2400" i="1" dirty="0" smtClean="0">
                <a:latin typeface="Times" pitchFamily="18" charset="0"/>
              </a:rPr>
              <a:t>ca</a:t>
            </a:r>
            <a:r>
              <a:rPr lang="fr-FR" sz="2400" dirty="0" smtClean="0">
                <a:latin typeface="Times" pitchFamily="18" charset="0"/>
              </a:rPr>
              <a:t> 7,100), Tamil (</a:t>
            </a:r>
            <a:r>
              <a:rPr lang="fr-FR" sz="2400" i="1" dirty="0" smtClean="0">
                <a:latin typeface="Times" pitchFamily="18" charset="0"/>
              </a:rPr>
              <a:t>ca</a:t>
            </a:r>
            <a:r>
              <a:rPr lang="fr-FR" sz="2400" dirty="0" smtClean="0">
                <a:latin typeface="Times" pitchFamily="18" charset="0"/>
              </a:rPr>
              <a:t> 7,200), Urdu (</a:t>
            </a:r>
            <a:r>
              <a:rPr lang="fr-FR" sz="2400" i="1" dirty="0" smtClean="0">
                <a:latin typeface="Times" pitchFamily="18" charset="0"/>
              </a:rPr>
              <a:t>ca</a:t>
            </a:r>
            <a:r>
              <a:rPr lang="fr-FR" sz="2400" dirty="0" smtClean="0">
                <a:latin typeface="Times" pitchFamily="18" charset="0"/>
              </a:rPr>
              <a:t> 8,000)</a:t>
            </a:r>
            <a:endParaRPr lang="fr-FR" sz="2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15734"/>
          <a:stretch/>
        </p:blipFill>
        <p:spPr>
          <a:xfrm>
            <a:off x="189163" y="256981"/>
            <a:ext cx="2517885" cy="1391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48557" y="1756297"/>
            <a:ext cx="7916637" cy="3965580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fr-FR" sz="2400" b="1" dirty="0" err="1" smtClean="0">
                <a:latin typeface="Times"/>
                <a:cs typeface="Times"/>
              </a:rPr>
              <a:t>Collect</a:t>
            </a:r>
            <a:r>
              <a:rPr lang="fr-FR" sz="2400" b="1" dirty="0" smtClean="0">
                <a:latin typeface="Times"/>
                <a:cs typeface="Times"/>
              </a:rPr>
              <a:t> </a:t>
            </a:r>
            <a:r>
              <a:rPr lang="fr-FR" sz="2400" b="1" dirty="0">
                <a:latin typeface="Times"/>
                <a:cs typeface="Times"/>
              </a:rPr>
              <a:t>and </a:t>
            </a:r>
            <a:r>
              <a:rPr lang="fr-FR" sz="2400" b="1" dirty="0" err="1">
                <a:latin typeface="Times"/>
                <a:cs typeface="Times"/>
              </a:rPr>
              <a:t>disseminate</a:t>
            </a:r>
            <a:r>
              <a:rPr lang="fr-FR" sz="2400" b="1" dirty="0">
                <a:latin typeface="Times"/>
                <a:cs typeface="Times"/>
              </a:rPr>
              <a:t> </a:t>
            </a:r>
            <a:r>
              <a:rPr lang="fr-FR" sz="2400" b="1" dirty="0" err="1">
                <a:latin typeface="Times"/>
                <a:cs typeface="Times"/>
              </a:rPr>
              <a:t>knowledge</a:t>
            </a:r>
            <a:r>
              <a:rPr lang="fr-FR" sz="2400" b="1" dirty="0">
                <a:latin typeface="Times"/>
                <a:cs typeface="Times"/>
              </a:rPr>
              <a:t> about South Asian </a:t>
            </a:r>
            <a:r>
              <a:rPr lang="fr-FR" sz="2400" b="1" dirty="0" err="1">
                <a:latin typeface="Times"/>
                <a:cs typeface="Times"/>
              </a:rPr>
              <a:t>languages</a:t>
            </a:r>
            <a:r>
              <a:rPr lang="fr-FR" sz="2400" b="1" dirty="0">
                <a:latin typeface="Times"/>
                <a:cs typeface="Times"/>
              </a:rPr>
              <a:t> and </a:t>
            </a:r>
            <a:r>
              <a:rPr lang="fr-FR" sz="2400" b="1" dirty="0" err="1" smtClean="0">
                <a:latin typeface="Times"/>
                <a:cs typeface="Times"/>
              </a:rPr>
              <a:t>literatures</a:t>
            </a:r>
            <a:r>
              <a:rPr lang="fr-FR" sz="2400" b="1" dirty="0" smtClean="0">
                <a:latin typeface="Times"/>
                <a:cs typeface="Times"/>
              </a:rPr>
              <a:t> to </a:t>
            </a:r>
            <a:r>
              <a:rPr lang="fr-FR" sz="2400" b="1" dirty="0" err="1" smtClean="0">
                <a:latin typeface="Times"/>
                <a:cs typeface="Times"/>
              </a:rPr>
              <a:t>provide</a:t>
            </a:r>
            <a:r>
              <a:rPr lang="fr-FR" sz="2400" b="1" dirty="0" smtClean="0">
                <a:latin typeface="Times"/>
                <a:cs typeface="Times"/>
              </a:rPr>
              <a:t> the French-</a:t>
            </a:r>
            <a:r>
              <a:rPr lang="fr-FR" sz="2400" b="1" dirty="0" err="1" smtClean="0">
                <a:latin typeface="Times"/>
                <a:cs typeface="Times"/>
              </a:rPr>
              <a:t>speaking</a:t>
            </a:r>
            <a:r>
              <a:rPr lang="fr-FR" sz="2400" b="1" dirty="0" smtClean="0">
                <a:latin typeface="Times"/>
                <a:cs typeface="Times"/>
              </a:rPr>
              <a:t> </a:t>
            </a:r>
            <a:r>
              <a:rPr lang="fr-FR" sz="2400" b="1" dirty="0" err="1" smtClean="0">
                <a:latin typeface="Times"/>
                <a:cs typeface="Times"/>
              </a:rPr>
              <a:t>readership</a:t>
            </a:r>
            <a:r>
              <a:rPr lang="fr-FR" sz="2400" b="1" dirty="0" smtClean="0">
                <a:latin typeface="Times"/>
                <a:cs typeface="Times"/>
              </a:rPr>
              <a:t> </a:t>
            </a:r>
            <a:r>
              <a:rPr lang="fr-FR" sz="2400" b="1" dirty="0" err="1" smtClean="0">
                <a:latin typeface="Times"/>
                <a:cs typeface="Times"/>
              </a:rPr>
              <a:t>with</a:t>
            </a:r>
            <a:r>
              <a:rPr lang="fr-FR" sz="2400" b="1" dirty="0" smtClean="0">
                <a:latin typeface="Times"/>
                <a:cs typeface="Times"/>
              </a:rPr>
              <a:t> a </a:t>
            </a:r>
            <a:r>
              <a:rPr lang="fr-FR" sz="2400" b="1" dirty="0" err="1" smtClean="0">
                <a:latin typeface="Times"/>
                <a:cs typeface="Times"/>
              </a:rPr>
              <a:t>broad</a:t>
            </a:r>
            <a:r>
              <a:rPr lang="fr-FR" sz="2400" b="1" dirty="0" smtClean="0">
                <a:latin typeface="Times"/>
                <a:cs typeface="Times"/>
              </a:rPr>
              <a:t> 	</a:t>
            </a:r>
            <a:r>
              <a:rPr lang="fr-FR" sz="2400" b="1" dirty="0" err="1" smtClean="0">
                <a:latin typeface="Times"/>
                <a:cs typeface="Times"/>
              </a:rPr>
              <a:t>overview</a:t>
            </a:r>
            <a:r>
              <a:rPr lang="fr-FR" sz="2400" b="1" dirty="0" smtClean="0">
                <a:latin typeface="Times"/>
                <a:cs typeface="Times"/>
              </a:rPr>
              <a:t>:</a:t>
            </a:r>
          </a:p>
          <a:p>
            <a:pPr lvl="1">
              <a:buFont typeface="Wingdings" charset="2"/>
              <a:buChar char="²"/>
            </a:pPr>
            <a:r>
              <a:rPr lang="fr-FR" sz="2400" dirty="0" smtClean="0">
                <a:latin typeface="Times"/>
                <a:cs typeface="Times"/>
              </a:rPr>
              <a:t> A </a:t>
            </a:r>
            <a:r>
              <a:rPr lang="fr-FR" sz="2400" dirty="0" err="1" smtClean="0">
                <a:latin typeface="Times"/>
                <a:cs typeface="Times"/>
              </a:rPr>
              <a:t>vast</a:t>
            </a:r>
            <a:r>
              <a:rPr lang="fr-FR" sz="2400" dirty="0" smtClean="0">
                <a:latin typeface="Times"/>
                <a:cs typeface="Times"/>
              </a:rPr>
              <a:t> subcontinent, more </a:t>
            </a:r>
            <a:r>
              <a:rPr lang="fr-FR" sz="2400" dirty="0" err="1" smtClean="0">
                <a:latin typeface="Times"/>
                <a:cs typeface="Times"/>
              </a:rPr>
              <a:t>than</a:t>
            </a:r>
            <a:r>
              <a:rPr lang="fr-FR" sz="2400" dirty="0" smtClean="0">
                <a:latin typeface="Times"/>
                <a:cs typeface="Times"/>
              </a:rPr>
              <a:t> 30 </a:t>
            </a:r>
            <a:r>
              <a:rPr lang="fr-FR" sz="2400" dirty="0" err="1" smtClean="0">
                <a:latin typeface="Times"/>
                <a:cs typeface="Times"/>
              </a:rPr>
              <a:t>languages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taken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into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consideration</a:t>
            </a:r>
            <a:r>
              <a:rPr lang="fr-FR" sz="2400" dirty="0" smtClean="0">
                <a:latin typeface="Times"/>
                <a:cs typeface="Times"/>
              </a:rPr>
              <a:t> (the 24 </a:t>
            </a:r>
            <a:r>
              <a:rPr lang="fr-FR" sz="2400" dirty="0" err="1" smtClean="0">
                <a:latin typeface="Times"/>
                <a:cs typeface="Times"/>
              </a:rPr>
              <a:t>recognized</a:t>
            </a:r>
            <a:r>
              <a:rPr lang="fr-FR" sz="2400" dirty="0" smtClean="0">
                <a:latin typeface="Times"/>
                <a:cs typeface="Times"/>
              </a:rPr>
              <a:t> by the </a:t>
            </a:r>
            <a:r>
              <a:rPr lang="fr-FR" sz="2400" dirty="0" err="1" smtClean="0">
                <a:latin typeface="Times"/>
                <a:cs typeface="Times"/>
              </a:rPr>
              <a:t>Sahitya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Akademi</a:t>
            </a:r>
            <a:r>
              <a:rPr lang="fr-FR" sz="2400" dirty="0" smtClean="0">
                <a:latin typeface="Times"/>
                <a:cs typeface="Times"/>
              </a:rPr>
              <a:t>, </a:t>
            </a:r>
            <a:r>
              <a:rPr lang="fr-FR" sz="2400" dirty="0" err="1" smtClean="0">
                <a:latin typeface="Times"/>
                <a:cs typeface="Times"/>
              </a:rPr>
              <a:t>other</a:t>
            </a:r>
            <a:r>
              <a:rPr lang="fr-FR" sz="2400" dirty="0" smtClean="0">
                <a:latin typeface="Times"/>
                <a:cs typeface="Times"/>
              </a:rPr>
              <a:t> official SA </a:t>
            </a:r>
            <a:r>
              <a:rPr lang="fr-FR" sz="2400" dirty="0" err="1" smtClean="0">
                <a:latin typeface="Times"/>
                <a:cs typeface="Times"/>
              </a:rPr>
              <a:t>languages</a:t>
            </a:r>
            <a:r>
              <a:rPr lang="fr-FR" sz="2400" dirty="0" smtClean="0">
                <a:latin typeface="Times"/>
                <a:cs typeface="Times"/>
              </a:rPr>
              <a:t>, </a:t>
            </a:r>
            <a:r>
              <a:rPr lang="fr-FR" sz="2400" dirty="0" err="1" smtClean="0">
                <a:latin typeface="Times"/>
                <a:cs typeface="Times"/>
              </a:rPr>
              <a:t>prestigious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old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languages</a:t>
            </a:r>
            <a:r>
              <a:rPr lang="fr-FR" sz="2400" dirty="0" smtClean="0">
                <a:latin typeface="Times"/>
                <a:cs typeface="Times"/>
              </a:rPr>
              <a:t>)</a:t>
            </a:r>
          </a:p>
          <a:p>
            <a:pPr lvl="1">
              <a:buFont typeface="Wingdings" charset="2"/>
              <a:buChar char="²"/>
            </a:pPr>
            <a:r>
              <a:rPr lang="fr-FR" sz="2400" dirty="0" smtClean="0">
                <a:latin typeface="Times"/>
                <a:cs typeface="Times"/>
              </a:rPr>
              <a:t> More </a:t>
            </a:r>
            <a:r>
              <a:rPr lang="fr-FR" sz="2400" dirty="0" err="1" smtClean="0">
                <a:latin typeface="Times"/>
                <a:cs typeface="Times"/>
              </a:rPr>
              <a:t>than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three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thousand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years</a:t>
            </a:r>
            <a:r>
              <a:rPr lang="fr-FR" sz="2400" dirty="0" smtClean="0">
                <a:latin typeface="Times"/>
                <a:cs typeface="Times"/>
              </a:rPr>
              <a:t> of tradition </a:t>
            </a:r>
            <a:r>
              <a:rPr lang="fr-FR" sz="2400" dirty="0" err="1" smtClean="0">
                <a:latin typeface="Times"/>
                <a:cs typeface="Times"/>
              </a:rPr>
              <a:t>from</a:t>
            </a:r>
            <a:r>
              <a:rPr lang="fr-FR" sz="2400" dirty="0" smtClean="0">
                <a:latin typeface="Times"/>
                <a:cs typeface="Times"/>
              </a:rPr>
              <a:t> the </a:t>
            </a:r>
            <a:r>
              <a:rPr lang="fr-FR" sz="2400" dirty="0" err="1" smtClean="0">
                <a:latin typeface="Times"/>
                <a:cs typeface="Times"/>
              </a:rPr>
              <a:t>Vedic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period</a:t>
            </a:r>
            <a:r>
              <a:rPr lang="fr-FR" sz="2400" dirty="0" smtClean="0">
                <a:latin typeface="Times"/>
                <a:cs typeface="Times"/>
              </a:rPr>
              <a:t> up to </a:t>
            </a:r>
            <a:r>
              <a:rPr lang="fr-FR" sz="2400" dirty="0" err="1" smtClean="0">
                <a:latin typeface="Times"/>
                <a:cs typeface="Times"/>
              </a:rPr>
              <a:t>nowadays</a:t>
            </a:r>
            <a:r>
              <a:rPr lang="fr-FR" sz="2400" dirty="0" smtClean="0">
                <a:latin typeface="Times"/>
                <a:cs typeface="Times"/>
              </a:rPr>
              <a:t>: </a:t>
            </a:r>
            <a:r>
              <a:rPr lang="fr-FR" sz="2400" dirty="0" err="1" smtClean="0">
                <a:latin typeface="Times"/>
                <a:cs typeface="Times"/>
              </a:rPr>
              <a:t>from</a:t>
            </a:r>
            <a:r>
              <a:rPr lang="fr-FR" sz="2400" dirty="0" smtClean="0">
                <a:latin typeface="Times"/>
                <a:cs typeface="Times"/>
              </a:rPr>
              <a:t> Sanskrit to English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67141" y="1023269"/>
            <a:ext cx="568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"/>
                <a:cs typeface="Times"/>
              </a:rPr>
              <a:t>I</a:t>
            </a:r>
            <a:r>
              <a:rPr lang="fr-FR" sz="2800" b="1" dirty="0" smtClean="0">
                <a:latin typeface="Times"/>
                <a:cs typeface="Times"/>
              </a:rPr>
              <a:t>. </a:t>
            </a:r>
            <a:r>
              <a:rPr lang="fr-FR" sz="2800" b="1" dirty="0" err="1" smtClean="0">
                <a:latin typeface="Times"/>
                <a:cs typeface="Times"/>
              </a:rPr>
              <a:t>Aims</a:t>
            </a:r>
            <a:r>
              <a:rPr lang="fr-FR" sz="2800" b="1" dirty="0" smtClean="0">
                <a:latin typeface="Times"/>
                <a:cs typeface="Times"/>
              </a:rPr>
              <a:t> and scope of the </a:t>
            </a:r>
            <a:r>
              <a:rPr lang="fr-FR" sz="2800" b="1" dirty="0" err="1" smtClean="0">
                <a:latin typeface="Times"/>
                <a:cs typeface="Times"/>
              </a:rPr>
              <a:t>project</a:t>
            </a:r>
            <a:r>
              <a:rPr lang="fr-FR" sz="2800" b="1" dirty="0" smtClean="0">
                <a:latin typeface="Times"/>
                <a:cs typeface="Times"/>
              </a:rPr>
              <a:t> (1a)</a:t>
            </a:r>
            <a:endParaRPr lang="fr-FR" sz="28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218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663488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0"/>
            <a:ext cx="6611815" cy="6858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244600" y="6430747"/>
            <a:ext cx="3026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Times"/>
                <a:cs typeface="Times"/>
              </a:rPr>
              <a:t>© </a:t>
            </a:r>
            <a:r>
              <a:rPr lang="de-DE" sz="1600" dirty="0" err="1">
                <a:latin typeface="Times"/>
                <a:cs typeface="Times"/>
              </a:rPr>
              <a:t>Schwartzberg</a:t>
            </a:r>
            <a:r>
              <a:rPr lang="de-DE" sz="1600" dirty="0">
                <a:latin typeface="Times"/>
                <a:cs typeface="Times"/>
              </a:rPr>
              <a:t> </a:t>
            </a:r>
            <a:r>
              <a:rPr lang="de-DE" sz="1600" dirty="0" smtClean="0">
                <a:latin typeface="Times"/>
                <a:cs typeface="Times"/>
              </a:rPr>
              <a:t>Atlas online</a:t>
            </a:r>
            <a:endParaRPr lang="fr-FR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513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15734"/>
          <a:stretch/>
        </p:blipFill>
        <p:spPr>
          <a:xfrm>
            <a:off x="189163" y="256981"/>
            <a:ext cx="2517885" cy="13912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48557" y="1756297"/>
            <a:ext cx="7916637" cy="3863852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fr-FR" sz="2800" b="1" dirty="0" err="1" smtClean="0">
                <a:latin typeface="Times"/>
                <a:cs typeface="Times"/>
              </a:rPr>
              <a:t>Collect</a:t>
            </a:r>
            <a:r>
              <a:rPr lang="fr-FR" sz="2800" b="1" dirty="0" smtClean="0">
                <a:latin typeface="Times"/>
                <a:cs typeface="Times"/>
              </a:rPr>
              <a:t> </a:t>
            </a:r>
            <a:r>
              <a:rPr lang="fr-FR" sz="2800" b="1" dirty="0">
                <a:latin typeface="Times"/>
                <a:cs typeface="Times"/>
              </a:rPr>
              <a:t>and </a:t>
            </a:r>
            <a:r>
              <a:rPr lang="fr-FR" sz="2800" b="1" dirty="0" err="1">
                <a:latin typeface="Times"/>
                <a:cs typeface="Times"/>
              </a:rPr>
              <a:t>disseminate</a:t>
            </a:r>
            <a:r>
              <a:rPr lang="fr-FR" sz="2800" b="1" dirty="0">
                <a:latin typeface="Times"/>
                <a:cs typeface="Times"/>
              </a:rPr>
              <a:t> </a:t>
            </a:r>
            <a:r>
              <a:rPr lang="fr-FR" sz="2800" b="1" dirty="0" err="1">
                <a:latin typeface="Times"/>
                <a:cs typeface="Times"/>
              </a:rPr>
              <a:t>knowledge</a:t>
            </a:r>
            <a:r>
              <a:rPr lang="fr-FR" sz="2800" b="1" dirty="0">
                <a:latin typeface="Times"/>
                <a:cs typeface="Times"/>
              </a:rPr>
              <a:t> about South Asian </a:t>
            </a:r>
            <a:r>
              <a:rPr lang="fr-FR" sz="2800" b="1" dirty="0" err="1">
                <a:latin typeface="Times"/>
                <a:cs typeface="Times"/>
              </a:rPr>
              <a:t>languages</a:t>
            </a:r>
            <a:r>
              <a:rPr lang="fr-FR" sz="2800" b="1" dirty="0">
                <a:latin typeface="Times"/>
                <a:cs typeface="Times"/>
              </a:rPr>
              <a:t> and </a:t>
            </a:r>
            <a:r>
              <a:rPr lang="fr-FR" sz="2800" b="1" dirty="0" err="1" smtClean="0">
                <a:latin typeface="Times"/>
                <a:cs typeface="Times"/>
              </a:rPr>
              <a:t>literatures</a:t>
            </a:r>
            <a:r>
              <a:rPr lang="fr-FR" sz="2800" b="1" dirty="0" smtClean="0">
                <a:latin typeface="Times"/>
                <a:cs typeface="Times"/>
              </a:rPr>
              <a:t> to </a:t>
            </a:r>
            <a:r>
              <a:rPr lang="fr-FR" sz="2800" b="1" dirty="0" err="1" smtClean="0">
                <a:latin typeface="Times"/>
                <a:cs typeface="Times"/>
              </a:rPr>
              <a:t>provide</a:t>
            </a:r>
            <a:r>
              <a:rPr lang="fr-FR" sz="2800" b="1" dirty="0" smtClean="0">
                <a:latin typeface="Times"/>
                <a:cs typeface="Times"/>
              </a:rPr>
              <a:t> the French-</a:t>
            </a:r>
            <a:r>
              <a:rPr lang="fr-FR" sz="2800" b="1" dirty="0" err="1" smtClean="0">
                <a:latin typeface="Times"/>
                <a:cs typeface="Times"/>
              </a:rPr>
              <a:t>speaking</a:t>
            </a:r>
            <a:r>
              <a:rPr lang="fr-FR" sz="2800" b="1" dirty="0" smtClean="0">
                <a:latin typeface="Times"/>
                <a:cs typeface="Times"/>
              </a:rPr>
              <a:t> </a:t>
            </a:r>
            <a:r>
              <a:rPr lang="fr-FR" sz="2800" b="1" dirty="0" err="1" smtClean="0">
                <a:latin typeface="Times"/>
                <a:cs typeface="Times"/>
              </a:rPr>
              <a:t>readership</a:t>
            </a:r>
            <a:r>
              <a:rPr lang="fr-FR" sz="2800" b="1" dirty="0" smtClean="0">
                <a:latin typeface="Times"/>
                <a:cs typeface="Times"/>
              </a:rPr>
              <a:t> </a:t>
            </a:r>
            <a:r>
              <a:rPr lang="fr-FR" sz="2800" b="1" dirty="0" err="1" smtClean="0">
                <a:latin typeface="Times"/>
                <a:cs typeface="Times"/>
              </a:rPr>
              <a:t>with</a:t>
            </a:r>
            <a:r>
              <a:rPr lang="fr-FR" sz="2800" b="1" dirty="0" smtClean="0">
                <a:latin typeface="Times"/>
                <a:cs typeface="Times"/>
              </a:rPr>
              <a:t> a </a:t>
            </a:r>
            <a:r>
              <a:rPr lang="fr-FR" sz="2800" b="1" dirty="0" err="1" smtClean="0">
                <a:latin typeface="Times"/>
                <a:cs typeface="Times"/>
              </a:rPr>
              <a:t>broad</a:t>
            </a:r>
            <a:r>
              <a:rPr lang="fr-FR" sz="2800" b="1" dirty="0" smtClean="0">
                <a:latin typeface="Times"/>
                <a:cs typeface="Times"/>
              </a:rPr>
              <a:t> 	</a:t>
            </a:r>
            <a:r>
              <a:rPr lang="fr-FR" sz="2800" b="1" dirty="0" err="1" smtClean="0">
                <a:latin typeface="Times"/>
                <a:cs typeface="Times"/>
              </a:rPr>
              <a:t>overview</a:t>
            </a:r>
            <a:r>
              <a:rPr lang="fr-FR" sz="2800" b="1" dirty="0" smtClean="0">
                <a:latin typeface="Times"/>
                <a:cs typeface="Times"/>
              </a:rPr>
              <a:t>:</a:t>
            </a:r>
          </a:p>
          <a:p>
            <a:pPr lvl="1">
              <a:buFont typeface="Wingdings" charset="2"/>
              <a:buChar char="²"/>
            </a:pPr>
            <a:r>
              <a:rPr lang="fr-FR" dirty="0" smtClean="0">
                <a:latin typeface="Times"/>
                <a:cs typeface="Times"/>
              </a:rPr>
              <a:t> </a:t>
            </a:r>
            <a:r>
              <a:rPr lang="fr-FR" dirty="0" err="1" smtClean="0">
                <a:latin typeface="Times"/>
                <a:cs typeface="Times"/>
              </a:rPr>
              <a:t>Peripheral</a:t>
            </a:r>
            <a:r>
              <a:rPr lang="fr-FR" dirty="0" smtClean="0">
                <a:latin typeface="Times"/>
                <a:cs typeface="Times"/>
              </a:rPr>
              <a:t> and </a:t>
            </a:r>
            <a:r>
              <a:rPr lang="fr-FR" dirty="0" err="1" smtClean="0">
                <a:latin typeface="Times"/>
                <a:cs typeface="Times"/>
              </a:rPr>
              <a:t>emerging</a:t>
            </a:r>
            <a:r>
              <a:rPr lang="fr-FR" dirty="0" smtClean="0">
                <a:latin typeface="Times"/>
                <a:cs typeface="Times"/>
              </a:rPr>
              <a:t> </a:t>
            </a:r>
            <a:r>
              <a:rPr lang="fr-FR" dirty="0" err="1" smtClean="0">
                <a:latin typeface="Times"/>
                <a:cs typeface="Times"/>
              </a:rPr>
              <a:t>literatures</a:t>
            </a:r>
            <a:r>
              <a:rPr lang="fr-FR" dirty="0" smtClean="0">
                <a:latin typeface="Times"/>
                <a:cs typeface="Times"/>
              </a:rPr>
              <a:t> (tribal, </a:t>
            </a:r>
            <a:r>
              <a:rPr lang="fr-FR" i="1" dirty="0" err="1" smtClean="0">
                <a:latin typeface="Times"/>
                <a:cs typeface="Times"/>
              </a:rPr>
              <a:t>dalit</a:t>
            </a:r>
            <a:r>
              <a:rPr lang="fr-FR" i="1" dirty="0" smtClean="0">
                <a:latin typeface="Times"/>
                <a:cs typeface="Times"/>
              </a:rPr>
              <a:t>,</a:t>
            </a:r>
            <a:r>
              <a:rPr lang="fr-FR" dirty="0" smtClean="0">
                <a:latin typeface="Times"/>
                <a:cs typeface="Times"/>
              </a:rPr>
              <a:t> diaspora), as </a:t>
            </a:r>
            <a:r>
              <a:rPr lang="fr-FR" dirty="0" err="1" smtClean="0">
                <a:latin typeface="Times"/>
                <a:cs typeface="Times"/>
              </a:rPr>
              <a:t>well</a:t>
            </a:r>
            <a:r>
              <a:rPr lang="fr-FR" dirty="0" smtClean="0">
                <a:latin typeface="Times"/>
                <a:cs typeface="Times"/>
              </a:rPr>
              <a:t> as of oral </a:t>
            </a:r>
            <a:r>
              <a:rPr lang="fr-FR" dirty="0" err="1" smtClean="0">
                <a:latin typeface="Times"/>
                <a:cs typeface="Times"/>
              </a:rPr>
              <a:t>literatures</a:t>
            </a:r>
            <a:endParaRPr lang="fr-FR" dirty="0" smtClean="0">
              <a:latin typeface="Times"/>
              <a:cs typeface="Times"/>
            </a:endParaRPr>
          </a:p>
          <a:p>
            <a:pPr marL="457200" lvl="1" indent="0">
              <a:buNone/>
            </a:pPr>
            <a:r>
              <a:rPr lang="fr-FR" dirty="0">
                <a:solidFill>
                  <a:srgbClr val="0070C0"/>
                </a:solidFill>
                <a:latin typeface="Times"/>
                <a:cs typeface="Times"/>
              </a:rPr>
              <a:t> </a:t>
            </a:r>
            <a:r>
              <a:rPr lang="fr-FR" dirty="0" smtClean="0">
                <a:solidFill>
                  <a:srgbClr val="0070C0"/>
                </a:solidFill>
                <a:latin typeface="Times"/>
                <a:cs typeface="Times"/>
              </a:rPr>
              <a:t>    </a:t>
            </a:r>
          </a:p>
          <a:p>
            <a:pPr lvl="1">
              <a:buFont typeface="Wingdings" charset="2"/>
              <a:buChar char="²"/>
            </a:pPr>
            <a:r>
              <a:rPr lang="fr-FR" dirty="0" smtClean="0">
                <a:latin typeface="Times"/>
                <a:cs typeface="Times"/>
              </a:rPr>
              <a:t> </a:t>
            </a:r>
            <a:r>
              <a:rPr lang="fr-FR" dirty="0" err="1" smtClean="0">
                <a:latin typeface="Times"/>
                <a:cs typeface="Times"/>
              </a:rPr>
              <a:t>Literary</a:t>
            </a:r>
            <a:r>
              <a:rPr lang="fr-FR" dirty="0" smtClean="0">
                <a:latin typeface="Times"/>
                <a:cs typeface="Times"/>
              </a:rPr>
              <a:t> cultures </a:t>
            </a:r>
            <a:r>
              <a:rPr lang="fr-FR" dirty="0" err="1" smtClean="0">
                <a:latin typeface="Times"/>
                <a:cs typeface="Times"/>
              </a:rPr>
              <a:t>from</a:t>
            </a:r>
            <a:r>
              <a:rPr lang="fr-FR" dirty="0" smtClean="0">
                <a:latin typeface="Times"/>
                <a:cs typeface="Times"/>
              </a:rPr>
              <a:t> South Asia: </a:t>
            </a:r>
            <a:r>
              <a:rPr lang="fr-FR" dirty="0" err="1" smtClean="0">
                <a:latin typeface="Times"/>
                <a:cs typeface="Times"/>
              </a:rPr>
              <a:t>India</a:t>
            </a:r>
            <a:r>
              <a:rPr lang="fr-FR" dirty="0" smtClean="0">
                <a:latin typeface="Times"/>
                <a:cs typeface="Times"/>
              </a:rPr>
              <a:t>, Pakistan, Bangladesh, </a:t>
            </a:r>
            <a:r>
              <a:rPr lang="fr-FR" dirty="0" err="1" smtClean="0">
                <a:latin typeface="Times"/>
                <a:cs typeface="Times"/>
              </a:rPr>
              <a:t>Nepal</a:t>
            </a:r>
            <a:r>
              <a:rPr lang="fr-FR" dirty="0" smtClean="0">
                <a:latin typeface="Times"/>
                <a:cs typeface="Times"/>
              </a:rPr>
              <a:t> and Sri Lanka</a:t>
            </a:r>
          </a:p>
          <a:p>
            <a:pPr marL="457200" lvl="1" indent="0">
              <a:buNone/>
            </a:pPr>
            <a:r>
              <a:rPr lang="fr-FR" dirty="0">
                <a:latin typeface="Times"/>
                <a:cs typeface="Times"/>
              </a:rPr>
              <a:t> </a:t>
            </a:r>
            <a:r>
              <a:rPr lang="fr-FR" dirty="0" smtClean="0">
                <a:latin typeface="Times"/>
                <a:cs typeface="Times"/>
              </a:rPr>
              <a:t>    </a:t>
            </a:r>
            <a:endParaRPr lang="fr-FR" dirty="0" smtClean="0">
              <a:solidFill>
                <a:srgbClr val="0070C0"/>
              </a:solidFill>
              <a:latin typeface="Times"/>
              <a:cs typeface="Times"/>
            </a:endParaRPr>
          </a:p>
          <a:p>
            <a:pPr lvl="1">
              <a:buFont typeface="Wingdings" charset="2"/>
              <a:buChar char="²"/>
            </a:pPr>
            <a:r>
              <a:rPr lang="fr-FR" dirty="0" err="1" smtClean="0">
                <a:latin typeface="Times"/>
                <a:cs typeface="Times"/>
              </a:rPr>
              <a:t>Contexts</a:t>
            </a:r>
            <a:r>
              <a:rPr lang="fr-FR" dirty="0" smtClean="0">
                <a:latin typeface="Times"/>
                <a:cs typeface="Times"/>
              </a:rPr>
              <a:t> of production and </a:t>
            </a:r>
            <a:r>
              <a:rPr lang="fr-FR" dirty="0" err="1" smtClean="0">
                <a:latin typeface="Times"/>
                <a:cs typeface="Times"/>
              </a:rPr>
              <a:t>modalities</a:t>
            </a:r>
            <a:r>
              <a:rPr lang="fr-FR" dirty="0" smtClean="0">
                <a:latin typeface="Times"/>
                <a:cs typeface="Times"/>
              </a:rPr>
              <a:t> of </a:t>
            </a:r>
            <a:r>
              <a:rPr lang="fr-FR" dirty="0" err="1" smtClean="0">
                <a:latin typeface="Times"/>
                <a:cs typeface="Times"/>
              </a:rPr>
              <a:t>reception</a:t>
            </a:r>
            <a:r>
              <a:rPr lang="fr-FR" dirty="0" smtClean="0">
                <a:latin typeface="Times"/>
                <a:cs typeface="Times"/>
              </a:rPr>
              <a:t> in </a:t>
            </a:r>
            <a:r>
              <a:rPr lang="fr-FR" dirty="0">
                <a:latin typeface="Times"/>
                <a:cs typeface="Times"/>
              </a:rPr>
              <a:t>France of South Asian </a:t>
            </a:r>
            <a:r>
              <a:rPr lang="fr-FR" dirty="0" err="1">
                <a:latin typeface="Times"/>
                <a:cs typeface="Times"/>
              </a:rPr>
              <a:t>literatures</a:t>
            </a:r>
            <a:endParaRPr lang="fr-FR" dirty="0" smtClean="0">
              <a:latin typeface="Times"/>
              <a:cs typeface="Times"/>
            </a:endParaRPr>
          </a:p>
          <a:p>
            <a:pPr marL="457200" lvl="1" indent="0">
              <a:buNone/>
            </a:pP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dirty="0" smtClean="0">
                <a:latin typeface="Times"/>
                <a:cs typeface="Times"/>
              </a:rPr>
              <a:t>    </a:t>
            </a:r>
            <a:endParaRPr lang="fr-FR" dirty="0" smtClean="0">
              <a:solidFill>
                <a:srgbClr val="0070C0"/>
              </a:solidFill>
              <a:latin typeface="Plantagenet Cherokee"/>
              <a:cs typeface="Plantagenet Cherokee"/>
            </a:endParaRP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067141" y="1023269"/>
            <a:ext cx="568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"/>
                <a:cs typeface="Times"/>
              </a:rPr>
              <a:t>I</a:t>
            </a:r>
            <a:r>
              <a:rPr lang="fr-FR" sz="2800" b="1" dirty="0" smtClean="0">
                <a:latin typeface="Times"/>
                <a:cs typeface="Times"/>
              </a:rPr>
              <a:t>. </a:t>
            </a:r>
            <a:r>
              <a:rPr lang="fr-FR" sz="2800" b="1" dirty="0" err="1" smtClean="0">
                <a:latin typeface="Times"/>
                <a:cs typeface="Times"/>
              </a:rPr>
              <a:t>Aims</a:t>
            </a:r>
            <a:r>
              <a:rPr lang="fr-FR" sz="2800" b="1" dirty="0" smtClean="0">
                <a:latin typeface="Times"/>
                <a:cs typeface="Times"/>
              </a:rPr>
              <a:t> and scope of the </a:t>
            </a:r>
            <a:r>
              <a:rPr lang="fr-FR" sz="2800" b="1" dirty="0" err="1" smtClean="0">
                <a:latin typeface="Times"/>
                <a:cs typeface="Times"/>
              </a:rPr>
              <a:t>project</a:t>
            </a:r>
            <a:r>
              <a:rPr lang="fr-FR" sz="2800" b="1" dirty="0" smtClean="0">
                <a:latin typeface="Times"/>
                <a:cs typeface="Times"/>
              </a:rPr>
              <a:t> (1b)</a:t>
            </a:r>
            <a:endParaRPr lang="fr-FR" sz="28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35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b="15734"/>
          <a:stretch/>
        </p:blipFill>
        <p:spPr>
          <a:xfrm>
            <a:off x="189163" y="256981"/>
            <a:ext cx="2517885" cy="1391236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9092" y="1769807"/>
            <a:ext cx="7498959" cy="4477946"/>
          </a:xfrm>
        </p:spPr>
        <p:txBody>
          <a:bodyPr>
            <a:normAutofit/>
          </a:bodyPr>
          <a:lstStyle/>
          <a:p>
            <a:pPr marL="0" lvl="2" indent="0" algn="just">
              <a:spcAft>
                <a:spcPts val="1200"/>
              </a:spcAft>
              <a:buNone/>
            </a:pPr>
            <a:r>
              <a:rPr lang="fr-FR" b="1" dirty="0" smtClean="0">
                <a:latin typeface="Times"/>
                <a:cs typeface="Times"/>
              </a:rPr>
              <a:t>2. </a:t>
            </a:r>
            <a:r>
              <a:rPr lang="fr-FR" b="1" dirty="0" err="1" smtClean="0">
                <a:latin typeface="Times"/>
                <a:cs typeface="Times"/>
              </a:rPr>
              <a:t>Develop</a:t>
            </a:r>
            <a:r>
              <a:rPr lang="fr-FR" b="1" dirty="0" smtClean="0">
                <a:latin typeface="Times"/>
                <a:cs typeface="Times"/>
              </a:rPr>
              <a:t> original and </a:t>
            </a:r>
            <a:r>
              <a:rPr lang="fr-FR" b="1" dirty="0" err="1" smtClean="0">
                <a:latin typeface="Times"/>
                <a:cs typeface="Times"/>
              </a:rPr>
              <a:t>interdisciplinary</a:t>
            </a:r>
            <a:r>
              <a:rPr lang="fr-FR" b="1" dirty="0" smtClean="0">
                <a:latin typeface="Times"/>
                <a:cs typeface="Times"/>
              </a:rPr>
              <a:t> </a:t>
            </a:r>
            <a:r>
              <a:rPr lang="fr-FR" b="1" dirty="0" err="1" smtClean="0">
                <a:latin typeface="Times"/>
                <a:cs typeface="Times"/>
              </a:rPr>
              <a:t>approaches</a:t>
            </a:r>
            <a:r>
              <a:rPr lang="fr-FR" b="1" dirty="0" smtClean="0">
                <a:latin typeface="Times"/>
                <a:cs typeface="Times"/>
              </a:rPr>
              <a:t> of South Asian </a:t>
            </a:r>
            <a:r>
              <a:rPr lang="fr-FR" b="1" dirty="0" err="1" smtClean="0">
                <a:latin typeface="Times"/>
                <a:cs typeface="Times"/>
              </a:rPr>
              <a:t>literary</a:t>
            </a:r>
            <a:r>
              <a:rPr lang="fr-FR" b="1" dirty="0" smtClean="0">
                <a:latin typeface="Times"/>
                <a:cs typeface="Times"/>
              </a:rPr>
              <a:t> cultures</a:t>
            </a:r>
            <a:endParaRPr lang="fr-FR" dirty="0" smtClean="0">
              <a:latin typeface="Times"/>
              <a:cs typeface="Times"/>
            </a:endParaRPr>
          </a:p>
          <a:p>
            <a:pPr marL="342900" lvl="2" indent="-342900" algn="just">
              <a:buFont typeface="Wingdings" charset="2"/>
              <a:buChar char="²"/>
            </a:pPr>
            <a:r>
              <a:rPr lang="fr-FR" dirty="0" err="1" smtClean="0">
                <a:latin typeface="Times"/>
                <a:cs typeface="Times"/>
              </a:rPr>
              <a:t>Reflect</a:t>
            </a:r>
            <a:r>
              <a:rPr lang="fr-FR" dirty="0" smtClean="0">
                <a:latin typeface="Times"/>
                <a:cs typeface="Times"/>
              </a:rPr>
              <a:t> </a:t>
            </a:r>
            <a:r>
              <a:rPr lang="fr-FR" dirty="0">
                <a:latin typeface="Times"/>
                <a:cs typeface="Times"/>
              </a:rPr>
              <a:t>on </a:t>
            </a:r>
            <a:r>
              <a:rPr lang="fr-FR" dirty="0" err="1">
                <a:latin typeface="Times"/>
                <a:cs typeface="Times"/>
              </a:rPr>
              <a:t>subjects</a:t>
            </a:r>
            <a:r>
              <a:rPr lang="fr-FR" dirty="0">
                <a:latin typeface="Times"/>
                <a:cs typeface="Times"/>
              </a:rPr>
              <a:t> </a:t>
            </a:r>
            <a:r>
              <a:rPr lang="fr-FR" dirty="0" err="1">
                <a:latin typeface="Times"/>
                <a:cs typeface="Times"/>
              </a:rPr>
              <a:t>such</a:t>
            </a:r>
            <a:r>
              <a:rPr lang="fr-FR" dirty="0">
                <a:latin typeface="Times"/>
                <a:cs typeface="Times"/>
              </a:rPr>
              <a:t> as </a:t>
            </a:r>
            <a:r>
              <a:rPr lang="fr-FR" dirty="0" err="1" smtClean="0">
                <a:latin typeface="Times"/>
                <a:cs typeface="Times"/>
              </a:rPr>
              <a:t>multilingualism</a:t>
            </a:r>
            <a:r>
              <a:rPr lang="fr-FR" dirty="0" smtClean="0">
                <a:latin typeface="Times"/>
                <a:cs typeface="Times"/>
              </a:rPr>
              <a:t>, </a:t>
            </a:r>
            <a:r>
              <a:rPr lang="fr-FR" dirty="0">
                <a:latin typeface="Times"/>
                <a:cs typeface="Times"/>
              </a:rPr>
              <a:t>patronage of </a:t>
            </a:r>
            <a:r>
              <a:rPr lang="fr-FR" dirty="0" err="1">
                <a:latin typeface="Times"/>
                <a:cs typeface="Times"/>
              </a:rPr>
              <a:t>literature</a:t>
            </a:r>
            <a:r>
              <a:rPr lang="fr-FR" dirty="0">
                <a:latin typeface="Times"/>
                <a:cs typeface="Times"/>
              </a:rPr>
              <a:t>, </a:t>
            </a:r>
            <a:r>
              <a:rPr lang="fr-FR" dirty="0" err="1">
                <a:latin typeface="Times"/>
                <a:cs typeface="Times"/>
              </a:rPr>
              <a:t>periodization</a:t>
            </a:r>
            <a:r>
              <a:rPr lang="fr-FR" dirty="0">
                <a:latin typeface="Times"/>
                <a:cs typeface="Times"/>
              </a:rPr>
              <a:t> in </a:t>
            </a:r>
            <a:r>
              <a:rPr lang="fr-FR" dirty="0" err="1">
                <a:latin typeface="Times"/>
                <a:cs typeface="Times"/>
              </a:rPr>
              <a:t>literary</a:t>
            </a:r>
            <a:r>
              <a:rPr lang="fr-FR" dirty="0">
                <a:latin typeface="Times"/>
                <a:cs typeface="Times"/>
              </a:rPr>
              <a:t> </a:t>
            </a:r>
            <a:r>
              <a:rPr lang="fr-FR" dirty="0" err="1">
                <a:latin typeface="Times"/>
                <a:cs typeface="Times"/>
              </a:rPr>
              <a:t>history</a:t>
            </a:r>
            <a:r>
              <a:rPr lang="fr-FR" dirty="0" smtClean="0">
                <a:latin typeface="Times"/>
                <a:cs typeface="Times"/>
              </a:rPr>
              <a:t>,</a:t>
            </a:r>
            <a:r>
              <a:rPr lang="fr-FR" dirty="0">
                <a:latin typeface="Times"/>
                <a:cs typeface="Times"/>
              </a:rPr>
              <a:t> performance of </a:t>
            </a:r>
            <a:r>
              <a:rPr lang="fr-FR" dirty="0" err="1" smtClean="0">
                <a:latin typeface="Times"/>
                <a:cs typeface="Times"/>
              </a:rPr>
              <a:t>literature</a:t>
            </a:r>
            <a:r>
              <a:rPr lang="fr-FR" dirty="0" smtClean="0">
                <a:latin typeface="Times"/>
                <a:cs typeface="Times"/>
              </a:rPr>
              <a:t>, </a:t>
            </a:r>
            <a:r>
              <a:rPr lang="fr-FR" dirty="0">
                <a:latin typeface="Times"/>
                <a:cs typeface="Times"/>
              </a:rPr>
              <a:t>etc</a:t>
            </a:r>
            <a:r>
              <a:rPr lang="fr-FR" dirty="0" smtClean="0">
                <a:latin typeface="Times"/>
                <a:cs typeface="Times"/>
              </a:rPr>
              <a:t>.</a:t>
            </a:r>
          </a:p>
          <a:p>
            <a:pPr marL="342900" lvl="2" indent="-342900" algn="just">
              <a:buFont typeface="Wingdings" charset="2"/>
              <a:buChar char="²"/>
            </a:pPr>
            <a:r>
              <a:rPr lang="fr-FR" dirty="0" err="1" smtClean="0">
                <a:latin typeface="Times"/>
                <a:cs typeface="Times"/>
              </a:rPr>
              <a:t>Create</a:t>
            </a:r>
            <a:r>
              <a:rPr lang="fr-FR" dirty="0" smtClean="0">
                <a:latin typeface="Times"/>
                <a:cs typeface="Times"/>
              </a:rPr>
              <a:t> a forum for </a:t>
            </a:r>
            <a:r>
              <a:rPr lang="fr-FR" dirty="0" err="1" smtClean="0">
                <a:latin typeface="Times"/>
                <a:cs typeface="Times"/>
              </a:rPr>
              <a:t>academics</a:t>
            </a:r>
            <a:r>
              <a:rPr lang="fr-FR" dirty="0" smtClean="0">
                <a:latin typeface="Times"/>
                <a:cs typeface="Times"/>
              </a:rPr>
              <a:t> and </a:t>
            </a:r>
            <a:r>
              <a:rPr lang="fr-FR" dirty="0" err="1" smtClean="0">
                <a:latin typeface="Times"/>
                <a:cs typeface="Times"/>
              </a:rPr>
              <a:t>writers</a:t>
            </a:r>
            <a:r>
              <a:rPr lang="fr-FR" dirty="0" smtClean="0">
                <a:latin typeface="Times"/>
                <a:cs typeface="Times"/>
              </a:rPr>
              <a:t> </a:t>
            </a:r>
            <a:r>
              <a:rPr lang="fr-FR" dirty="0" err="1" smtClean="0">
                <a:latin typeface="Times"/>
                <a:cs typeface="Times"/>
              </a:rPr>
              <a:t>through</a:t>
            </a:r>
            <a:r>
              <a:rPr lang="fr-FR" dirty="0" smtClean="0">
                <a:latin typeface="Times"/>
                <a:cs typeface="Times"/>
              </a:rPr>
              <a:t> lectures, workshops, national and international </a:t>
            </a:r>
            <a:r>
              <a:rPr lang="fr-FR" dirty="0" err="1" smtClean="0">
                <a:latin typeface="Times"/>
                <a:cs typeface="Times"/>
              </a:rPr>
              <a:t>conferences</a:t>
            </a:r>
            <a:endParaRPr lang="fr-FR" dirty="0" smtClean="0">
              <a:latin typeface="Times"/>
              <a:cs typeface="Times"/>
            </a:endParaRPr>
          </a:p>
          <a:p>
            <a:pPr marL="342900" lvl="2" indent="-342900" algn="just">
              <a:buFont typeface="Wingdings" charset="2"/>
              <a:buChar char="²"/>
            </a:pPr>
            <a:r>
              <a:rPr lang="fr-FR" dirty="0" err="1">
                <a:latin typeface="Times"/>
                <a:cs typeface="Times"/>
              </a:rPr>
              <a:t>Emphasize</a:t>
            </a:r>
            <a:r>
              <a:rPr lang="fr-FR" dirty="0">
                <a:latin typeface="Times"/>
                <a:cs typeface="Times"/>
              </a:rPr>
              <a:t> </a:t>
            </a:r>
            <a:r>
              <a:rPr lang="fr-FR" dirty="0" err="1">
                <a:latin typeface="Times"/>
                <a:cs typeface="Times"/>
              </a:rPr>
              <a:t>Indian</a:t>
            </a:r>
            <a:r>
              <a:rPr lang="fr-FR" dirty="0">
                <a:latin typeface="Times"/>
                <a:cs typeface="Times"/>
              </a:rPr>
              <a:t> concepts and </a:t>
            </a:r>
            <a:r>
              <a:rPr lang="fr-FR" dirty="0" err="1">
                <a:latin typeface="Times"/>
                <a:cs typeface="Times"/>
              </a:rPr>
              <a:t>streams</a:t>
            </a:r>
            <a:r>
              <a:rPr lang="fr-FR" dirty="0">
                <a:latin typeface="Times"/>
                <a:cs typeface="Times"/>
              </a:rPr>
              <a:t> in </a:t>
            </a:r>
            <a:r>
              <a:rPr lang="fr-FR" dirty="0" err="1">
                <a:latin typeface="Times"/>
                <a:cs typeface="Times"/>
              </a:rPr>
              <a:t>literary</a:t>
            </a:r>
            <a:r>
              <a:rPr lang="fr-FR" dirty="0">
                <a:latin typeface="Times"/>
                <a:cs typeface="Times"/>
              </a:rPr>
              <a:t> </a:t>
            </a:r>
            <a:r>
              <a:rPr lang="fr-FR" dirty="0" err="1">
                <a:latin typeface="Times"/>
                <a:cs typeface="Times"/>
              </a:rPr>
              <a:t>criticism</a:t>
            </a:r>
            <a:r>
              <a:rPr lang="fr-FR" dirty="0">
                <a:latin typeface="Times"/>
                <a:cs typeface="Times"/>
              </a:rPr>
              <a:t> and </a:t>
            </a:r>
            <a:r>
              <a:rPr lang="fr-FR" dirty="0" err="1">
                <a:latin typeface="Times"/>
                <a:cs typeface="Times"/>
              </a:rPr>
              <a:t>poetics</a:t>
            </a:r>
            <a:endParaRPr lang="fr-FR" dirty="0">
              <a:latin typeface="Times"/>
              <a:cs typeface="Times"/>
            </a:endParaRPr>
          </a:p>
          <a:p>
            <a:pPr marL="342900" lvl="2" indent="-342900" algn="just">
              <a:buFont typeface="Wingdings" charset="2"/>
              <a:buChar char="²"/>
            </a:pPr>
            <a:endParaRPr lang="fr-FR" dirty="0" smtClean="0">
              <a:latin typeface="Times"/>
              <a:cs typeface="Time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02257" y="905168"/>
            <a:ext cx="553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"/>
                <a:cs typeface="Times"/>
              </a:rPr>
              <a:t>I. </a:t>
            </a:r>
            <a:r>
              <a:rPr lang="fr-FR" sz="2800" b="1" dirty="0" err="1" smtClean="0">
                <a:latin typeface="Times"/>
                <a:cs typeface="Times"/>
              </a:rPr>
              <a:t>Aims</a:t>
            </a:r>
            <a:r>
              <a:rPr lang="fr-FR" sz="2800" b="1" dirty="0" smtClean="0">
                <a:latin typeface="Times"/>
                <a:cs typeface="Times"/>
              </a:rPr>
              <a:t> and scope of the </a:t>
            </a:r>
            <a:r>
              <a:rPr lang="fr-FR" sz="2800" b="1" dirty="0" err="1" smtClean="0">
                <a:latin typeface="Times"/>
                <a:cs typeface="Times"/>
              </a:rPr>
              <a:t>project</a:t>
            </a:r>
            <a:r>
              <a:rPr lang="fr-FR" sz="2800" b="1" dirty="0" smtClean="0">
                <a:latin typeface="Times"/>
                <a:cs typeface="Times"/>
              </a:rPr>
              <a:t> (2)</a:t>
            </a:r>
            <a:endParaRPr lang="fr-FR" sz="28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296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5734"/>
          <a:stretch/>
        </p:blipFill>
        <p:spPr>
          <a:xfrm>
            <a:off x="189163" y="256981"/>
            <a:ext cx="2517885" cy="13912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02258" y="905168"/>
            <a:ext cx="394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"/>
                <a:cs typeface="Times"/>
              </a:rPr>
              <a:t>II. Project team</a:t>
            </a:r>
            <a:endParaRPr lang="fr-FR" sz="2800" b="1" dirty="0">
              <a:latin typeface="Times"/>
              <a:cs typeface="Time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596" y="1681261"/>
            <a:ext cx="8686800" cy="41587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fr-FR" sz="3800" b="1" dirty="0" smtClean="0">
                <a:latin typeface="Times"/>
                <a:cs typeface="Times"/>
              </a:rPr>
              <a:t>Project </a:t>
            </a:r>
            <a:r>
              <a:rPr lang="fr-FR" sz="3800" b="1" dirty="0" err="1" smtClean="0">
                <a:latin typeface="Times"/>
                <a:cs typeface="Times"/>
              </a:rPr>
              <a:t>coordinators</a:t>
            </a:r>
            <a:r>
              <a:rPr lang="fr-FR" sz="3800" dirty="0" smtClean="0">
                <a:latin typeface="Times"/>
                <a:cs typeface="Times"/>
              </a:rPr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800" dirty="0">
                <a:latin typeface="Times"/>
                <a:cs typeface="Times"/>
              </a:rPr>
              <a:t>	</a:t>
            </a:r>
            <a:r>
              <a:rPr lang="fr-FR" sz="3500" dirty="0" smtClean="0">
                <a:latin typeface="Times"/>
                <a:cs typeface="Times"/>
              </a:rPr>
              <a:t>Anne </a:t>
            </a:r>
            <a:r>
              <a:rPr lang="fr-FR" sz="3500" dirty="0" err="1">
                <a:latin typeface="Times"/>
                <a:cs typeface="Times"/>
              </a:rPr>
              <a:t>Castaing</a:t>
            </a:r>
            <a:r>
              <a:rPr lang="fr-FR" sz="3500" dirty="0">
                <a:latin typeface="Times"/>
                <a:cs typeface="Times"/>
              </a:rPr>
              <a:t> </a:t>
            </a:r>
            <a:r>
              <a:rPr lang="fr-FR" sz="3500" dirty="0" smtClean="0">
                <a:latin typeface="Times"/>
                <a:cs typeface="Times"/>
              </a:rPr>
              <a:t>(modern </a:t>
            </a:r>
            <a:r>
              <a:rPr lang="fr-FR" sz="3500" dirty="0" err="1" smtClean="0">
                <a:latin typeface="Times"/>
                <a:cs typeface="Times"/>
              </a:rPr>
              <a:t>Indo-Aryan</a:t>
            </a:r>
            <a:r>
              <a:rPr lang="fr-FR" sz="3500" dirty="0" smtClean="0">
                <a:latin typeface="Times"/>
                <a:cs typeface="Times"/>
              </a:rPr>
              <a:t> </a:t>
            </a:r>
            <a:r>
              <a:rPr lang="fr-FR" sz="3500" dirty="0" err="1" smtClean="0">
                <a:latin typeface="Times"/>
                <a:cs typeface="Times"/>
              </a:rPr>
              <a:t>literatures</a:t>
            </a:r>
            <a:r>
              <a:rPr lang="fr-FR" sz="3500" dirty="0" smtClean="0">
                <a:latin typeface="Times"/>
                <a:cs typeface="Time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500" dirty="0">
                <a:latin typeface="Times"/>
                <a:cs typeface="Times"/>
              </a:rPr>
              <a:t>	</a:t>
            </a:r>
            <a:r>
              <a:rPr lang="fr-FR" sz="3500" dirty="0" smtClean="0">
                <a:latin typeface="Times"/>
                <a:cs typeface="Times"/>
              </a:rPr>
              <a:t>Nicolas </a:t>
            </a:r>
            <a:r>
              <a:rPr lang="fr-FR" sz="3500" dirty="0" err="1">
                <a:latin typeface="Times"/>
                <a:cs typeface="Times"/>
              </a:rPr>
              <a:t>Dejenne</a:t>
            </a:r>
            <a:r>
              <a:rPr lang="fr-FR" sz="3500" dirty="0">
                <a:latin typeface="Times"/>
                <a:cs typeface="Times"/>
              </a:rPr>
              <a:t> </a:t>
            </a:r>
            <a:r>
              <a:rPr lang="fr-FR" sz="3500" dirty="0" smtClean="0">
                <a:latin typeface="Times"/>
                <a:cs typeface="Times"/>
              </a:rPr>
              <a:t>(Sanskrit </a:t>
            </a:r>
            <a:r>
              <a:rPr lang="fr-FR" sz="3500" dirty="0" err="1" smtClean="0">
                <a:latin typeface="Times"/>
                <a:cs typeface="Times"/>
              </a:rPr>
              <a:t>literature</a:t>
            </a:r>
            <a:r>
              <a:rPr lang="fr-FR" sz="3500" dirty="0" smtClean="0">
                <a:latin typeface="Times"/>
                <a:cs typeface="Time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500" dirty="0" smtClean="0">
                <a:latin typeface="Times"/>
                <a:cs typeface="Times"/>
              </a:rPr>
              <a:t>	Claudine </a:t>
            </a:r>
            <a:r>
              <a:rPr lang="fr-FR" sz="3500" dirty="0">
                <a:latin typeface="Times"/>
                <a:cs typeface="Times"/>
              </a:rPr>
              <a:t>Le Blanc </a:t>
            </a:r>
            <a:r>
              <a:rPr lang="fr-FR" sz="3500" dirty="0" smtClean="0">
                <a:latin typeface="Times"/>
                <a:cs typeface="Times"/>
              </a:rPr>
              <a:t>(</a:t>
            </a:r>
            <a:r>
              <a:rPr lang="fr-FR" sz="3500" dirty="0" err="1" smtClean="0">
                <a:latin typeface="Times"/>
                <a:cs typeface="Times"/>
              </a:rPr>
              <a:t>Dravidian</a:t>
            </a:r>
            <a:r>
              <a:rPr lang="fr-FR" sz="3500" dirty="0" smtClean="0">
                <a:latin typeface="Times"/>
                <a:cs typeface="Times"/>
              </a:rPr>
              <a:t> </a:t>
            </a:r>
            <a:r>
              <a:rPr lang="fr-FR" sz="3500" dirty="0" err="1" smtClean="0">
                <a:latin typeface="Times"/>
                <a:cs typeface="Times"/>
              </a:rPr>
              <a:t>literatures</a:t>
            </a:r>
            <a:r>
              <a:rPr lang="fr-FR" sz="3500" dirty="0" smtClean="0">
                <a:latin typeface="Times"/>
                <a:cs typeface="Times"/>
              </a:rPr>
              <a:t>)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fr-FR" sz="3800" b="1" dirty="0" err="1" smtClean="0">
                <a:latin typeface="Times"/>
                <a:cs typeface="Times"/>
              </a:rPr>
              <a:t>Several</a:t>
            </a:r>
            <a:r>
              <a:rPr lang="fr-FR" sz="3800" b="1" dirty="0" smtClean="0">
                <a:latin typeface="Times"/>
                <a:cs typeface="Times"/>
              </a:rPr>
              <a:t> </a:t>
            </a:r>
            <a:r>
              <a:rPr lang="fr-FR" sz="3800" b="1" dirty="0" err="1" smtClean="0">
                <a:latin typeface="Times"/>
                <a:cs typeface="Times"/>
              </a:rPr>
              <a:t>institutional</a:t>
            </a:r>
            <a:r>
              <a:rPr lang="fr-FR" sz="3800" b="1" dirty="0" smtClean="0">
                <a:latin typeface="Times"/>
                <a:cs typeface="Times"/>
              </a:rPr>
              <a:t> </a:t>
            </a:r>
            <a:r>
              <a:rPr lang="fr-FR" sz="3800" b="1" dirty="0" err="1" smtClean="0">
                <a:latin typeface="Times"/>
                <a:cs typeface="Times"/>
              </a:rPr>
              <a:t>partners</a:t>
            </a:r>
            <a:r>
              <a:rPr lang="fr-FR" sz="3800" b="1" dirty="0" smtClean="0">
                <a:latin typeface="Times"/>
                <a:cs typeface="Times"/>
              </a:rPr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3800" b="1" dirty="0">
                <a:latin typeface="Times"/>
                <a:cs typeface="Times"/>
              </a:rPr>
              <a:t> </a:t>
            </a:r>
            <a:r>
              <a:rPr lang="fr-FR" sz="3800" b="1" dirty="0" smtClean="0">
                <a:latin typeface="Times"/>
                <a:cs typeface="Times"/>
              </a:rPr>
              <a:t>    </a:t>
            </a:r>
            <a:r>
              <a:rPr lang="fr-FR" sz="3500" dirty="0" smtClean="0">
                <a:latin typeface="Times"/>
                <a:cs typeface="Times"/>
              </a:rPr>
              <a:t>National Centre for Scientific </a:t>
            </a:r>
            <a:r>
              <a:rPr lang="fr-FR" sz="3500" dirty="0" err="1" smtClean="0">
                <a:latin typeface="Times"/>
                <a:cs typeface="Times"/>
              </a:rPr>
              <a:t>Research</a:t>
            </a:r>
            <a:r>
              <a:rPr lang="fr-FR" sz="3500" dirty="0" smtClean="0">
                <a:latin typeface="Times"/>
                <a:cs typeface="Times"/>
              </a:rPr>
              <a:t> (CNRS), </a:t>
            </a:r>
            <a:r>
              <a:rPr lang="fr-FR" sz="3500" dirty="0" err="1" smtClean="0">
                <a:latin typeface="Times"/>
                <a:cs typeface="Times"/>
              </a:rPr>
              <a:t>Univ</a:t>
            </a:r>
            <a:r>
              <a:rPr lang="fr-FR" sz="3500" dirty="0" smtClean="0">
                <a:latin typeface="Times"/>
                <a:cs typeface="Times"/>
              </a:rPr>
              <a:t>. Sorbonne Nouvelle-Paris 3, </a:t>
            </a:r>
            <a:r>
              <a:rPr lang="fr-FR" sz="3500" dirty="0" err="1" smtClean="0">
                <a:latin typeface="Times"/>
                <a:cs typeface="Times"/>
              </a:rPr>
              <a:t>Academic</a:t>
            </a:r>
            <a:r>
              <a:rPr lang="fr-FR" sz="3500" dirty="0" smtClean="0">
                <a:latin typeface="Times"/>
                <a:cs typeface="Times"/>
              </a:rPr>
              <a:t> Library for Oriental </a:t>
            </a:r>
            <a:r>
              <a:rPr lang="fr-FR" sz="3500" dirty="0" err="1" smtClean="0">
                <a:latin typeface="Times"/>
                <a:cs typeface="Times"/>
              </a:rPr>
              <a:t>Languages</a:t>
            </a:r>
            <a:r>
              <a:rPr lang="fr-FR" sz="3500" dirty="0" smtClean="0">
                <a:latin typeface="Times"/>
                <a:cs typeface="Times"/>
              </a:rPr>
              <a:t> and </a:t>
            </a:r>
            <a:r>
              <a:rPr lang="fr-FR" sz="3500" dirty="0" err="1" smtClean="0">
                <a:latin typeface="Times"/>
                <a:cs typeface="Times"/>
              </a:rPr>
              <a:t>Civilizations</a:t>
            </a:r>
            <a:r>
              <a:rPr lang="fr-FR" sz="3500" dirty="0" smtClean="0">
                <a:latin typeface="Times"/>
                <a:cs typeface="Times"/>
              </a:rPr>
              <a:t> (</a:t>
            </a:r>
            <a:r>
              <a:rPr lang="fr-FR" sz="3500" dirty="0" err="1" smtClean="0">
                <a:latin typeface="Times"/>
                <a:cs typeface="Times"/>
              </a:rPr>
              <a:t>BULaC</a:t>
            </a:r>
            <a:r>
              <a:rPr lang="fr-FR" sz="3500" dirty="0" smtClean="0">
                <a:latin typeface="Times"/>
                <a:cs typeface="Times"/>
              </a:rPr>
              <a:t>)</a:t>
            </a: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fr-FR" sz="3800" b="1" dirty="0" err="1" smtClean="0">
                <a:latin typeface="Times"/>
                <a:cs typeface="Times"/>
              </a:rPr>
              <a:t>Around</a:t>
            </a:r>
            <a:r>
              <a:rPr lang="fr-FR" sz="3800" b="1" dirty="0" smtClean="0">
                <a:latin typeface="Times"/>
                <a:cs typeface="Times"/>
              </a:rPr>
              <a:t> </a:t>
            </a:r>
            <a:r>
              <a:rPr lang="fr-FR" sz="3800" b="1" dirty="0" err="1" smtClean="0">
                <a:latin typeface="Times"/>
                <a:cs typeface="Times"/>
              </a:rPr>
              <a:t>seventy</a:t>
            </a:r>
            <a:r>
              <a:rPr lang="fr-FR" sz="3800" b="1" dirty="0" smtClean="0">
                <a:latin typeface="Times"/>
                <a:cs typeface="Times"/>
              </a:rPr>
              <a:t> </a:t>
            </a:r>
            <a:r>
              <a:rPr lang="fr-FR" sz="3800" b="1" dirty="0" err="1" smtClean="0">
                <a:latin typeface="Times"/>
                <a:cs typeface="Times"/>
              </a:rPr>
              <a:t>members</a:t>
            </a:r>
            <a:r>
              <a:rPr lang="fr-FR" sz="3800" b="1" dirty="0" smtClean="0">
                <a:latin typeface="Times"/>
                <a:cs typeface="Times"/>
              </a:rPr>
              <a:t> — </a:t>
            </a:r>
            <a:r>
              <a:rPr lang="fr-FR" sz="3800" b="1" dirty="0" err="1" smtClean="0">
                <a:latin typeface="Times"/>
                <a:cs typeface="Times"/>
              </a:rPr>
              <a:t>mainly</a:t>
            </a:r>
            <a:r>
              <a:rPr lang="fr-FR" sz="3800" b="1" dirty="0" smtClean="0">
                <a:latin typeface="Times"/>
                <a:cs typeface="Times"/>
              </a:rPr>
              <a:t> </a:t>
            </a:r>
            <a:r>
              <a:rPr lang="fr-FR" sz="3800" b="1" dirty="0" err="1" smtClean="0">
                <a:latin typeface="Times"/>
                <a:cs typeface="Times"/>
              </a:rPr>
              <a:t>from</a:t>
            </a:r>
            <a:r>
              <a:rPr lang="fr-FR" sz="3800" b="1" dirty="0" smtClean="0">
                <a:latin typeface="Times"/>
                <a:cs typeface="Times"/>
              </a:rPr>
              <a:t> French </a:t>
            </a:r>
            <a:r>
              <a:rPr lang="fr-FR" sz="3800" b="1" dirty="0" err="1" smtClean="0">
                <a:latin typeface="Times"/>
                <a:cs typeface="Times"/>
              </a:rPr>
              <a:t>universities</a:t>
            </a:r>
            <a:r>
              <a:rPr lang="fr-FR" sz="3800" b="1" dirty="0" smtClean="0">
                <a:latin typeface="Times"/>
                <a:cs typeface="Times"/>
              </a:rPr>
              <a:t> but </a:t>
            </a:r>
            <a:r>
              <a:rPr lang="fr-FR" sz="3800" b="1" dirty="0" err="1" smtClean="0">
                <a:latin typeface="Times"/>
                <a:cs typeface="Times"/>
              </a:rPr>
              <a:t>also</a:t>
            </a:r>
            <a:r>
              <a:rPr lang="fr-FR" sz="3800" b="1" dirty="0" smtClean="0">
                <a:latin typeface="Times"/>
                <a:cs typeface="Times"/>
              </a:rPr>
              <a:t> </a:t>
            </a:r>
            <a:r>
              <a:rPr lang="fr-FR" sz="3800" b="1" dirty="0" err="1" smtClean="0">
                <a:latin typeface="Times"/>
                <a:cs typeface="Times"/>
              </a:rPr>
              <a:t>from</a:t>
            </a:r>
            <a:r>
              <a:rPr lang="fr-FR" sz="3800" b="1" dirty="0" smtClean="0">
                <a:latin typeface="Times"/>
                <a:cs typeface="Times"/>
              </a:rPr>
              <a:t> </a:t>
            </a:r>
            <a:r>
              <a:rPr lang="fr-FR" sz="3800" b="1" dirty="0" err="1" smtClean="0">
                <a:latin typeface="Times"/>
                <a:cs typeface="Times"/>
              </a:rPr>
              <a:t>India</a:t>
            </a:r>
            <a:r>
              <a:rPr lang="fr-FR" sz="3800" b="1" dirty="0" smtClean="0">
                <a:latin typeface="Times"/>
                <a:cs typeface="Times"/>
              </a:rPr>
              <a:t> and </a:t>
            </a:r>
            <a:r>
              <a:rPr lang="fr-FR" sz="3800" b="1" dirty="0" err="1" smtClean="0">
                <a:latin typeface="Times"/>
                <a:cs typeface="Times"/>
              </a:rPr>
              <a:t>abroad</a:t>
            </a:r>
            <a:r>
              <a:rPr lang="fr-FR" sz="3800" b="1" dirty="0" smtClean="0">
                <a:latin typeface="Times"/>
                <a:cs typeface="Times"/>
              </a:rPr>
              <a:t> (USA, UK, Germany…)</a:t>
            </a:r>
            <a:endParaRPr lang="fr-FR" sz="38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847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02850"/>
            <a:ext cx="8229600" cy="381729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2400" b="1" dirty="0" err="1" smtClean="0">
                <a:latin typeface="Times"/>
                <a:cs typeface="Times"/>
              </a:rPr>
              <a:t>Different</a:t>
            </a:r>
            <a:r>
              <a:rPr lang="fr-FR" sz="2400" b="1" dirty="0" smtClean="0">
                <a:latin typeface="Times"/>
                <a:cs typeface="Times"/>
              </a:rPr>
              <a:t> types of articles:</a:t>
            </a:r>
          </a:p>
          <a:p>
            <a:pPr>
              <a:buFont typeface="Wingdings" charset="2"/>
              <a:buChar char="²"/>
            </a:pPr>
            <a:r>
              <a:rPr lang="fr-FR" sz="2400" b="1" dirty="0" err="1" smtClean="0">
                <a:latin typeface="Times"/>
                <a:cs typeface="Times"/>
              </a:rPr>
              <a:t>Individual</a:t>
            </a:r>
            <a:r>
              <a:rPr lang="fr-FR" sz="2400" b="1" dirty="0" smtClean="0">
                <a:latin typeface="Times"/>
                <a:cs typeface="Times"/>
              </a:rPr>
              <a:t> entries.</a:t>
            </a:r>
            <a:r>
              <a:rPr lang="fr-FR" sz="2400" dirty="0" smtClean="0">
                <a:solidFill>
                  <a:srgbClr val="0070C0"/>
                </a:solidFill>
                <a:latin typeface="Times"/>
                <a:cs typeface="Times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Times"/>
                <a:cs typeface="Times"/>
              </a:rPr>
              <a:t>Ex: </a:t>
            </a:r>
            <a:r>
              <a:rPr lang="fr-FR" sz="2400" dirty="0" err="1" smtClean="0">
                <a:solidFill>
                  <a:srgbClr val="00B050"/>
                </a:solidFill>
                <a:latin typeface="Times"/>
                <a:cs typeface="Times"/>
              </a:rPr>
              <a:t>Rabindranath</a:t>
            </a:r>
            <a:r>
              <a:rPr lang="fr-FR" sz="2400" dirty="0" smtClean="0">
                <a:solidFill>
                  <a:srgbClr val="00B050"/>
                </a:solidFill>
                <a:latin typeface="Times"/>
                <a:cs typeface="Times"/>
              </a:rPr>
              <a:t> Tagore</a:t>
            </a:r>
            <a:r>
              <a:rPr lang="fr-FR" sz="2400" dirty="0">
                <a:solidFill>
                  <a:srgbClr val="00B050"/>
                </a:solidFill>
                <a:latin typeface="Times"/>
                <a:cs typeface="Times"/>
              </a:rPr>
              <a:t>.</a:t>
            </a:r>
            <a:endParaRPr lang="fr-FR" sz="2400" dirty="0" smtClean="0">
              <a:solidFill>
                <a:srgbClr val="00B050"/>
              </a:solidFill>
              <a:latin typeface="Times"/>
              <a:cs typeface="Times"/>
            </a:endParaRPr>
          </a:p>
          <a:p>
            <a:pPr>
              <a:buFont typeface="Wingdings" charset="2"/>
              <a:buChar char="²"/>
            </a:pPr>
            <a:r>
              <a:rPr lang="fr-FR" sz="2400" b="1" dirty="0" smtClean="0">
                <a:latin typeface="Times"/>
                <a:cs typeface="Times"/>
              </a:rPr>
              <a:t>Collective articles </a:t>
            </a:r>
            <a:r>
              <a:rPr lang="fr-FR" sz="2400" dirty="0" err="1" smtClean="0">
                <a:latin typeface="Times"/>
                <a:cs typeface="Times"/>
              </a:rPr>
              <a:t>dealing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with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wider</a:t>
            </a:r>
            <a:r>
              <a:rPr lang="fr-FR" sz="2400" dirty="0" smtClean="0">
                <a:latin typeface="Times"/>
                <a:cs typeface="Times"/>
              </a:rPr>
              <a:t> questions</a:t>
            </a:r>
          </a:p>
          <a:p>
            <a:pPr marL="0" indent="0">
              <a:buNone/>
            </a:pP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dirty="0" smtClean="0">
                <a:latin typeface="Times"/>
                <a:cs typeface="Times"/>
              </a:rPr>
              <a:t>    </a:t>
            </a:r>
            <a:r>
              <a:rPr lang="fr-FR" sz="2400" dirty="0" smtClean="0">
                <a:solidFill>
                  <a:srgbClr val="00B050"/>
                </a:solidFill>
                <a:latin typeface="Times"/>
                <a:cs typeface="Times"/>
              </a:rPr>
              <a:t>Ex: Tamil </a:t>
            </a:r>
            <a:r>
              <a:rPr lang="fr-FR" sz="2400" dirty="0" err="1" smtClean="0">
                <a:solidFill>
                  <a:srgbClr val="00B050"/>
                </a:solidFill>
                <a:latin typeface="Times"/>
                <a:cs typeface="Times"/>
              </a:rPr>
              <a:t>literature</a:t>
            </a:r>
            <a:r>
              <a:rPr lang="fr-FR" sz="2400" dirty="0" smtClean="0">
                <a:solidFill>
                  <a:srgbClr val="00B050"/>
                </a:solidFill>
                <a:latin typeface="Times"/>
                <a:cs typeface="Times"/>
              </a:rPr>
              <a:t>.</a:t>
            </a:r>
            <a:r>
              <a:rPr lang="fr-FR" sz="2400" dirty="0" smtClean="0">
                <a:solidFill>
                  <a:srgbClr val="0070C0"/>
                </a:solidFill>
                <a:latin typeface="Times"/>
                <a:cs typeface="Times"/>
              </a:rPr>
              <a:t> </a:t>
            </a:r>
          </a:p>
          <a:p>
            <a:pPr>
              <a:buFont typeface="Wingdings" charset="2"/>
              <a:buChar char="²"/>
            </a:pPr>
            <a:r>
              <a:rPr lang="fr-FR" sz="2400" b="1" dirty="0" smtClean="0">
                <a:latin typeface="Times New Roman"/>
                <a:cs typeface="Times New Roman"/>
              </a:rPr>
              <a:t>General articles </a:t>
            </a:r>
            <a:r>
              <a:rPr lang="fr-FR" sz="2400" dirty="0" smtClean="0">
                <a:latin typeface="Times New Roman"/>
                <a:cs typeface="Times New Roman"/>
              </a:rPr>
              <a:t>on </a:t>
            </a:r>
            <a:r>
              <a:rPr lang="fr-FR" sz="2400" dirty="0" err="1" smtClean="0">
                <a:latin typeface="Times New Roman"/>
                <a:cs typeface="Times New Roman"/>
              </a:rPr>
              <a:t>specific</a:t>
            </a:r>
            <a:r>
              <a:rPr lang="fr-FR" sz="2400" dirty="0" smtClean="0">
                <a:latin typeface="Times New Roman"/>
                <a:cs typeface="Times New Roman"/>
              </a:rPr>
              <a:t> cross-</a:t>
            </a:r>
            <a:r>
              <a:rPr lang="fr-FR" sz="2400" dirty="0" err="1" smtClean="0">
                <a:latin typeface="Times New Roman"/>
                <a:cs typeface="Times New Roman"/>
              </a:rPr>
              <a:t>disciplinary</a:t>
            </a:r>
            <a:r>
              <a:rPr lang="fr-FR" sz="2400" dirty="0" smtClean="0">
                <a:latin typeface="Times New Roman"/>
                <a:cs typeface="Times New Roman"/>
              </a:rPr>
              <a:t> aspects of </a:t>
            </a:r>
            <a:r>
              <a:rPr lang="fr-FR" sz="2400" dirty="0" err="1" smtClean="0">
                <a:latin typeface="Times New Roman"/>
                <a:cs typeface="Times New Roman"/>
              </a:rPr>
              <a:t>Indian</a:t>
            </a:r>
            <a:r>
              <a:rPr lang="fr-FR" sz="2400" dirty="0" smtClean="0"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latin typeface="Times New Roman"/>
                <a:cs typeface="Times New Roman"/>
              </a:rPr>
              <a:t>literature</a:t>
            </a:r>
            <a:r>
              <a:rPr lang="fr-FR" sz="2400" dirty="0" smtClean="0">
                <a:latin typeface="Times New Roman"/>
                <a:cs typeface="Times New Roman"/>
              </a:rPr>
              <a:t>. </a:t>
            </a:r>
            <a:r>
              <a:rPr lang="fr-FR" sz="24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Ex: </a:t>
            </a:r>
            <a:r>
              <a:rPr lang="fr-FR" sz="240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literature</a:t>
            </a:r>
            <a:r>
              <a:rPr lang="fr-FR" sz="24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 and </a:t>
            </a:r>
            <a:r>
              <a:rPr lang="fr-FR" sz="240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orality</a:t>
            </a:r>
            <a:r>
              <a:rPr lang="fr-FR" sz="24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, religion and </a:t>
            </a:r>
            <a:r>
              <a:rPr lang="fr-FR" sz="2400" dirty="0" err="1" smtClean="0">
                <a:solidFill>
                  <a:srgbClr val="00B050"/>
                </a:solidFill>
                <a:latin typeface="Times New Roman"/>
                <a:cs typeface="Times New Roman"/>
              </a:rPr>
              <a:t>literature</a:t>
            </a:r>
            <a:r>
              <a:rPr lang="fr-FR" sz="24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</a:p>
          <a:p>
            <a:pPr>
              <a:buFont typeface="Wingdings" charset="2"/>
              <a:buChar char="²"/>
            </a:pP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b="1" dirty="0" smtClean="0">
                <a:latin typeface="Times"/>
                <a:cs typeface="Times"/>
              </a:rPr>
              <a:t>Links </a:t>
            </a:r>
            <a:r>
              <a:rPr lang="fr-FR" sz="2400" dirty="0" err="1" smtClean="0">
                <a:latin typeface="Times"/>
                <a:cs typeface="Times"/>
              </a:rPr>
              <a:t>between</a:t>
            </a:r>
            <a:r>
              <a:rPr lang="fr-FR" sz="2400" dirty="0" smtClean="0">
                <a:latin typeface="Times"/>
                <a:cs typeface="Times"/>
              </a:rPr>
              <a:t> articles </a:t>
            </a:r>
            <a:r>
              <a:rPr lang="fr-FR" sz="2400" dirty="0" err="1" smtClean="0">
                <a:latin typeface="Times"/>
                <a:cs typeface="Times"/>
              </a:rPr>
              <a:t>allowing</a:t>
            </a:r>
            <a:r>
              <a:rPr lang="fr-FR" sz="2400" dirty="0" smtClean="0">
                <a:latin typeface="Times"/>
                <a:cs typeface="Times"/>
              </a:rPr>
              <a:t> a </a:t>
            </a:r>
            <a:r>
              <a:rPr lang="fr-FR" sz="2400" dirty="0" err="1" smtClean="0">
                <a:latin typeface="Times"/>
                <a:cs typeface="Times"/>
              </a:rPr>
              <a:t>dynamic</a:t>
            </a:r>
            <a:r>
              <a:rPr lang="fr-FR" sz="2400" dirty="0" smtClean="0">
                <a:latin typeface="Times"/>
                <a:cs typeface="Times"/>
              </a:rPr>
              <a:t>, </a:t>
            </a:r>
            <a:r>
              <a:rPr lang="fr-FR" sz="2400" dirty="0" err="1" smtClean="0">
                <a:latin typeface="Times"/>
                <a:cs typeface="Times"/>
              </a:rPr>
              <a:t>diachronic</a:t>
            </a:r>
            <a:r>
              <a:rPr lang="fr-FR" sz="2400" dirty="0" smtClean="0">
                <a:latin typeface="Times"/>
                <a:cs typeface="Times"/>
              </a:rPr>
              <a:t> and </a:t>
            </a:r>
            <a:r>
              <a:rPr lang="fr-FR" sz="2400" dirty="0" err="1" smtClean="0">
                <a:latin typeface="Times"/>
                <a:cs typeface="Times"/>
              </a:rPr>
              <a:t>translinguistic</a:t>
            </a:r>
            <a:r>
              <a:rPr lang="fr-FR" sz="2400" dirty="0" smtClean="0">
                <a:latin typeface="Times"/>
                <a:cs typeface="Times"/>
              </a:rPr>
              <a:t> perspective</a:t>
            </a:r>
            <a:endParaRPr lang="fr-FR" sz="2400" dirty="0">
              <a:latin typeface="Times"/>
              <a:cs typeface="Time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5734"/>
          <a:stretch/>
        </p:blipFill>
        <p:spPr>
          <a:xfrm>
            <a:off x="189163" y="256981"/>
            <a:ext cx="2517885" cy="13912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77978" y="905168"/>
            <a:ext cx="610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"/>
                <a:cs typeface="Times"/>
              </a:rPr>
              <a:t>III. The </a:t>
            </a:r>
            <a:r>
              <a:rPr lang="fr-FR" sz="2800" b="1" dirty="0" err="1" smtClean="0">
                <a:latin typeface="Times"/>
                <a:cs typeface="Times"/>
              </a:rPr>
              <a:t>Dictionary</a:t>
            </a:r>
            <a:r>
              <a:rPr lang="fr-FR" sz="2800" b="1" dirty="0" smtClean="0">
                <a:latin typeface="Times"/>
                <a:cs typeface="Times"/>
              </a:rPr>
              <a:t> (1)</a:t>
            </a:r>
            <a:endParaRPr lang="fr-FR" sz="28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731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b="15734"/>
          <a:stretch/>
        </p:blipFill>
        <p:spPr>
          <a:xfrm>
            <a:off x="189163" y="256981"/>
            <a:ext cx="2517885" cy="139123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877978" y="905168"/>
            <a:ext cx="61072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" pitchFamily="18" charset="0"/>
              </a:rPr>
              <a:t>III</a:t>
            </a:r>
            <a:r>
              <a:rPr lang="fr-FR" sz="2800" b="1" dirty="0">
                <a:latin typeface="Times" pitchFamily="18" charset="0"/>
              </a:rPr>
              <a:t>. The </a:t>
            </a:r>
            <a:r>
              <a:rPr lang="fr-FR" sz="2800" b="1" dirty="0" err="1">
                <a:latin typeface="Times" pitchFamily="18" charset="0"/>
              </a:rPr>
              <a:t>Dictionary</a:t>
            </a:r>
            <a:r>
              <a:rPr lang="fr-FR" sz="2800" b="1" dirty="0">
                <a:latin typeface="Times" pitchFamily="18" charset="0"/>
              </a:rPr>
              <a:t> (2)</a:t>
            </a:r>
            <a:br>
              <a:rPr lang="fr-FR" sz="2800" b="1" dirty="0">
                <a:latin typeface="Times" pitchFamily="18" charset="0"/>
              </a:rPr>
            </a:br>
            <a:r>
              <a:rPr lang="fr-FR" sz="2800" b="1" dirty="0">
                <a:latin typeface="Times" pitchFamily="18" charset="0"/>
              </a:rPr>
              <a:t>8 </a:t>
            </a:r>
            <a:r>
              <a:rPr lang="fr-FR" sz="2800" b="1" dirty="0" err="1">
                <a:latin typeface="Times" pitchFamily="18" charset="0"/>
              </a:rPr>
              <a:t>categories</a:t>
            </a:r>
            <a:r>
              <a:rPr lang="fr-FR" sz="2800" b="1" dirty="0">
                <a:latin typeface="Times" pitchFamily="18" charset="0"/>
              </a:rPr>
              <a:t> of </a:t>
            </a:r>
            <a:r>
              <a:rPr lang="fr-FR" sz="2800" b="1" dirty="0" smtClean="0">
                <a:latin typeface="Times" pitchFamily="18" charset="0"/>
              </a:rPr>
              <a:t>entries</a:t>
            </a:r>
          </a:p>
          <a:p>
            <a:endParaRPr lang="fr-FR" sz="2800" b="1" dirty="0">
              <a:latin typeface="Times" pitchFamily="18" charset="0"/>
            </a:endParaRPr>
          </a:p>
          <a:p>
            <a:r>
              <a:rPr lang="fr-FR" sz="2400" dirty="0" smtClean="0">
                <a:latin typeface="Times" pitchFamily="18" charset="0"/>
              </a:rPr>
              <a:t>1</a:t>
            </a:r>
            <a:r>
              <a:rPr lang="fr-FR" sz="2400" dirty="0">
                <a:latin typeface="Times" pitchFamily="18" charset="0"/>
              </a:rPr>
              <a:t>) </a:t>
            </a:r>
            <a:r>
              <a:rPr lang="fr-FR" sz="2400" dirty="0" err="1">
                <a:latin typeface="Times" pitchFamily="18" charset="0"/>
              </a:rPr>
              <a:t>Author</a:t>
            </a:r>
            <a:r>
              <a:rPr lang="fr-FR" sz="2400" dirty="0">
                <a:latin typeface="Times" pitchFamily="18" charset="0"/>
              </a:rPr>
              <a:t>.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Ex: Kalidasa, Tagore.</a:t>
            </a:r>
          </a:p>
          <a:p>
            <a:r>
              <a:rPr lang="fr-FR" sz="2400" dirty="0">
                <a:latin typeface="Times" pitchFamily="18" charset="0"/>
              </a:rPr>
              <a:t>2) Figure/</a:t>
            </a:r>
            <a:r>
              <a:rPr lang="fr-FR" sz="2400" dirty="0" err="1">
                <a:latin typeface="Times" pitchFamily="18" charset="0"/>
              </a:rPr>
              <a:t>character</a:t>
            </a:r>
            <a:r>
              <a:rPr lang="fr-FR" sz="2400" dirty="0">
                <a:latin typeface="Times" pitchFamily="18" charset="0"/>
              </a:rPr>
              <a:t>.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Ex: </a:t>
            </a:r>
            <a:r>
              <a:rPr lang="fr-FR" sz="2400" dirty="0" err="1" smtClean="0">
                <a:solidFill>
                  <a:srgbClr val="00B050"/>
                </a:solidFill>
                <a:latin typeface="Times" pitchFamily="18" charset="0"/>
              </a:rPr>
              <a:t>Prithviraj</a:t>
            </a:r>
            <a:r>
              <a:rPr lang="fr-FR" sz="2400" dirty="0" smtClean="0">
                <a:solidFill>
                  <a:srgbClr val="00B050"/>
                </a:solidFill>
                <a:latin typeface="Times" pitchFamily="18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Chauhan, Sita.</a:t>
            </a:r>
          </a:p>
          <a:p>
            <a:r>
              <a:rPr lang="fr-FR" sz="2400" dirty="0">
                <a:latin typeface="Times" pitchFamily="18" charset="0"/>
              </a:rPr>
              <a:t>3) Genre.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Ex: </a:t>
            </a:r>
            <a:r>
              <a:rPr lang="fr-FR" sz="2400" i="1" dirty="0">
                <a:solidFill>
                  <a:srgbClr val="00B050"/>
                </a:solidFill>
                <a:latin typeface="Times" pitchFamily="18" charset="0"/>
              </a:rPr>
              <a:t>ghazal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, </a:t>
            </a:r>
            <a:r>
              <a:rPr lang="fr-FR" sz="2400" dirty="0" err="1">
                <a:solidFill>
                  <a:srgbClr val="00B050"/>
                </a:solidFill>
                <a:latin typeface="Times" pitchFamily="18" charset="0"/>
              </a:rPr>
              <a:t>novel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.</a:t>
            </a:r>
          </a:p>
          <a:p>
            <a:r>
              <a:rPr lang="fr-FR" sz="2400" dirty="0">
                <a:latin typeface="Times" pitchFamily="18" charset="0"/>
              </a:rPr>
              <a:t>4) Institution.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Ex: </a:t>
            </a:r>
            <a:r>
              <a:rPr lang="fr-FR" sz="2400" dirty="0" smtClean="0">
                <a:solidFill>
                  <a:srgbClr val="00B050"/>
                </a:solidFill>
                <a:latin typeface="Times" pitchFamily="18" charset="0"/>
              </a:rPr>
              <a:t>Fort William </a:t>
            </a:r>
            <a:r>
              <a:rPr lang="fr-FR" sz="2400" dirty="0" err="1" smtClean="0">
                <a:solidFill>
                  <a:srgbClr val="00B050"/>
                </a:solidFill>
                <a:latin typeface="Times" pitchFamily="18" charset="0"/>
              </a:rPr>
              <a:t>College</a:t>
            </a:r>
            <a:r>
              <a:rPr lang="fr-FR" sz="2400" dirty="0" smtClean="0">
                <a:solidFill>
                  <a:srgbClr val="00B050"/>
                </a:solidFill>
                <a:latin typeface="Times" pitchFamily="18" charset="0"/>
              </a:rPr>
              <a:t>, National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Book </a:t>
            </a:r>
            <a:r>
              <a:rPr lang="fr-FR" sz="2400" dirty="0" smtClean="0">
                <a:solidFill>
                  <a:srgbClr val="00B050"/>
                </a:solidFill>
                <a:latin typeface="Times" pitchFamily="18" charset="0"/>
              </a:rPr>
              <a:t>Trust.</a:t>
            </a:r>
            <a:endParaRPr lang="fr-FR" sz="2400" dirty="0">
              <a:solidFill>
                <a:srgbClr val="00B050"/>
              </a:solidFill>
              <a:latin typeface="Times" pitchFamily="18" charset="0"/>
            </a:endParaRPr>
          </a:p>
          <a:p>
            <a:r>
              <a:rPr lang="fr-FR" sz="2400" dirty="0">
                <a:latin typeface="Times" pitchFamily="18" charset="0"/>
              </a:rPr>
              <a:t>5) </a:t>
            </a:r>
            <a:r>
              <a:rPr lang="fr-FR" sz="2400" dirty="0" err="1">
                <a:latin typeface="Times" pitchFamily="18" charset="0"/>
              </a:rPr>
              <a:t>Language</a:t>
            </a:r>
            <a:r>
              <a:rPr lang="fr-FR" sz="2400" dirty="0">
                <a:latin typeface="Times" pitchFamily="18" charset="0"/>
              </a:rPr>
              <a:t>.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Ex: </a:t>
            </a:r>
            <a:r>
              <a:rPr lang="fr-FR" sz="2400" dirty="0" smtClean="0">
                <a:solidFill>
                  <a:srgbClr val="00B050"/>
                </a:solidFill>
                <a:latin typeface="Times" pitchFamily="18" charset="0"/>
              </a:rPr>
              <a:t>Braj,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Malayalam.</a:t>
            </a:r>
          </a:p>
          <a:p>
            <a:r>
              <a:rPr lang="fr-FR" sz="2400" dirty="0">
                <a:latin typeface="Times" pitchFamily="18" charset="0"/>
              </a:rPr>
              <a:t>6) (</a:t>
            </a:r>
            <a:r>
              <a:rPr lang="fr-FR" sz="2400" dirty="0" err="1">
                <a:latin typeface="Times" pitchFamily="18" charset="0"/>
              </a:rPr>
              <a:t>Literary</a:t>
            </a:r>
            <a:r>
              <a:rPr lang="fr-FR" sz="2400" dirty="0">
                <a:latin typeface="Times" pitchFamily="18" charset="0"/>
              </a:rPr>
              <a:t>) </a:t>
            </a:r>
            <a:r>
              <a:rPr lang="fr-FR" sz="2400" dirty="0" err="1">
                <a:latin typeface="Times" pitchFamily="18" charset="0"/>
              </a:rPr>
              <a:t>Movement</a:t>
            </a:r>
            <a:r>
              <a:rPr lang="fr-FR" sz="2400" dirty="0">
                <a:latin typeface="Times" pitchFamily="18" charset="0"/>
              </a:rPr>
              <a:t>.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Ex: </a:t>
            </a:r>
            <a:r>
              <a:rPr lang="fr-FR" sz="2400" i="1" dirty="0" err="1">
                <a:solidFill>
                  <a:srgbClr val="00B050"/>
                </a:solidFill>
                <a:latin typeface="Times" pitchFamily="18" charset="0"/>
              </a:rPr>
              <a:t>Nai</a:t>
            </a:r>
            <a:r>
              <a:rPr lang="fr-FR" sz="2400" i="1" dirty="0">
                <a:solidFill>
                  <a:srgbClr val="00B050"/>
                </a:solidFill>
                <a:latin typeface="Times" pitchFamily="18" charset="0"/>
              </a:rPr>
              <a:t> </a:t>
            </a:r>
            <a:r>
              <a:rPr lang="fr-FR" sz="2400" i="1" dirty="0" err="1">
                <a:solidFill>
                  <a:srgbClr val="00B050"/>
                </a:solidFill>
                <a:latin typeface="Times" pitchFamily="18" charset="0"/>
              </a:rPr>
              <a:t>Kahani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, </a:t>
            </a:r>
            <a:r>
              <a:rPr lang="fr-FR" sz="2400" dirty="0" err="1">
                <a:solidFill>
                  <a:srgbClr val="00B050"/>
                </a:solidFill>
                <a:latin typeface="Times" pitchFamily="18" charset="0"/>
              </a:rPr>
              <a:t>surrealism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.</a:t>
            </a:r>
            <a:r>
              <a:rPr lang="fr-FR" sz="2400" dirty="0">
                <a:latin typeface="Times" pitchFamily="18" charset="0"/>
              </a:rPr>
              <a:t> </a:t>
            </a:r>
          </a:p>
          <a:p>
            <a:r>
              <a:rPr lang="fr-FR" sz="2400" dirty="0">
                <a:latin typeface="Times" pitchFamily="18" charset="0"/>
              </a:rPr>
              <a:t>7) Notion.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Ex: </a:t>
            </a:r>
            <a:r>
              <a:rPr lang="fr-FR" sz="2400" i="1" dirty="0" err="1">
                <a:solidFill>
                  <a:srgbClr val="00B050"/>
                </a:solidFill>
                <a:latin typeface="Times" pitchFamily="18" charset="0"/>
              </a:rPr>
              <a:t>dhvani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, </a:t>
            </a:r>
            <a:r>
              <a:rPr lang="fr-FR" sz="2400" i="1" dirty="0" err="1">
                <a:solidFill>
                  <a:srgbClr val="00B050"/>
                </a:solidFill>
                <a:latin typeface="Times" pitchFamily="18" charset="0"/>
              </a:rPr>
              <a:t>tinai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.</a:t>
            </a:r>
          </a:p>
          <a:p>
            <a:r>
              <a:rPr lang="fr-FR" sz="2400" dirty="0">
                <a:latin typeface="Times" pitchFamily="18" charset="0"/>
              </a:rPr>
              <a:t>8) (</a:t>
            </a:r>
            <a:r>
              <a:rPr lang="fr-FR" sz="2400" dirty="0" err="1">
                <a:latin typeface="Times" pitchFamily="18" charset="0"/>
              </a:rPr>
              <a:t>Title</a:t>
            </a:r>
            <a:r>
              <a:rPr lang="fr-FR" sz="2400" dirty="0">
                <a:latin typeface="Times" pitchFamily="18" charset="0"/>
              </a:rPr>
              <a:t> of) </a:t>
            </a:r>
            <a:r>
              <a:rPr lang="fr-FR" sz="2400" dirty="0" err="1">
                <a:latin typeface="Times" pitchFamily="18" charset="0"/>
              </a:rPr>
              <a:t>Work</a:t>
            </a:r>
            <a:r>
              <a:rPr lang="fr-FR" sz="2400" dirty="0">
                <a:latin typeface="Times" pitchFamily="18" charset="0"/>
              </a:rPr>
              <a:t>. 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Ex: </a:t>
            </a:r>
            <a:r>
              <a:rPr lang="fr-FR" sz="2400" i="1" dirty="0" err="1">
                <a:solidFill>
                  <a:srgbClr val="00B050"/>
                </a:solidFill>
                <a:latin typeface="Times" pitchFamily="18" charset="0"/>
              </a:rPr>
              <a:t>Gitanjali</a:t>
            </a:r>
            <a:r>
              <a:rPr lang="fr-FR" sz="2400" i="1" dirty="0">
                <a:solidFill>
                  <a:srgbClr val="00B050"/>
                </a:solidFill>
                <a:latin typeface="Times" pitchFamily="18" charset="0"/>
              </a:rPr>
              <a:t>, </a:t>
            </a:r>
            <a:r>
              <a:rPr lang="fr-FR" sz="2400" i="1" dirty="0" err="1">
                <a:solidFill>
                  <a:srgbClr val="00B050"/>
                </a:solidFill>
                <a:latin typeface="Times" pitchFamily="18" charset="0"/>
              </a:rPr>
              <a:t>Meghaduta</a:t>
            </a:r>
            <a:r>
              <a:rPr lang="fr-FR" sz="2400" dirty="0">
                <a:solidFill>
                  <a:srgbClr val="00B050"/>
                </a:solidFill>
                <a:latin typeface="Times" pitchFamily="18" charset="0"/>
              </a:rPr>
              <a:t>.</a:t>
            </a:r>
          </a:p>
          <a:p>
            <a:endParaRPr lang="fr-FR" sz="2800" b="1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620148"/>
            <a:ext cx="9144000" cy="1237851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b="15734"/>
          <a:stretch/>
        </p:blipFill>
        <p:spPr>
          <a:xfrm>
            <a:off x="189163" y="256981"/>
            <a:ext cx="2517885" cy="139123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02849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fr-FR" sz="2400" b="1" dirty="0" smtClean="0">
                <a:latin typeface="Times"/>
                <a:cs typeface="Times"/>
              </a:rPr>
              <a:t>Book publication</a:t>
            </a:r>
            <a:r>
              <a:rPr lang="fr-FR" sz="2400" dirty="0" smtClean="0">
                <a:latin typeface="Times"/>
                <a:cs typeface="Times"/>
              </a:rPr>
              <a:t>: more </a:t>
            </a:r>
            <a:r>
              <a:rPr lang="fr-FR" sz="2400" dirty="0" err="1" smtClean="0">
                <a:latin typeface="Times"/>
                <a:cs typeface="Times"/>
              </a:rPr>
              <a:t>than</a:t>
            </a:r>
            <a:r>
              <a:rPr lang="fr-FR" sz="2400" dirty="0" smtClean="0">
                <a:latin typeface="Times"/>
                <a:cs typeface="Times"/>
              </a:rPr>
              <a:t> 1200 articles </a:t>
            </a:r>
            <a:r>
              <a:rPr lang="fr-FR" sz="2400" dirty="0" err="1" smtClean="0">
                <a:latin typeface="Times"/>
                <a:cs typeface="Times"/>
              </a:rPr>
              <a:t>accompanied</a:t>
            </a:r>
            <a:r>
              <a:rPr lang="fr-FR" sz="2400" dirty="0" smtClean="0">
                <a:latin typeface="Times"/>
                <a:cs typeface="Times"/>
              </a:rPr>
              <a:t> by </a:t>
            </a:r>
            <a:r>
              <a:rPr lang="fr-FR" sz="2400" dirty="0" err="1" smtClean="0">
                <a:latin typeface="Times"/>
                <a:cs typeface="Times"/>
              </a:rPr>
              <a:t>maps</a:t>
            </a:r>
            <a:r>
              <a:rPr lang="fr-FR" sz="2400" dirty="0" smtClean="0">
                <a:latin typeface="Times"/>
                <a:cs typeface="Times"/>
              </a:rPr>
              <a:t>, illustrations and tables</a:t>
            </a:r>
          </a:p>
          <a:p>
            <a:pPr>
              <a:buFont typeface="Wingdings" charset="2"/>
              <a:buChar char="²"/>
            </a:pP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b="1" dirty="0" smtClean="0">
                <a:latin typeface="Times"/>
                <a:cs typeface="Times"/>
              </a:rPr>
              <a:t>Interactive collaborative digital </a:t>
            </a:r>
            <a:r>
              <a:rPr lang="fr-FR" sz="2400" b="1" dirty="0" err="1" smtClean="0">
                <a:latin typeface="Times"/>
                <a:cs typeface="Times"/>
              </a:rPr>
              <a:t>platform</a:t>
            </a:r>
            <a:r>
              <a:rPr lang="fr-FR" sz="2400" dirty="0" smtClean="0">
                <a:latin typeface="Times"/>
                <a:cs typeface="Times"/>
              </a:rPr>
              <a:t>:</a:t>
            </a:r>
          </a:p>
          <a:p>
            <a:pPr lvl="1">
              <a:buFont typeface="Wingdings" charset="2"/>
              <a:buChar char="§"/>
            </a:pPr>
            <a:r>
              <a:rPr lang="fr-FR" sz="2400" dirty="0">
                <a:latin typeface="Times"/>
                <a:cs typeface="Times"/>
              </a:rPr>
              <a:t>E</a:t>
            </a:r>
            <a:r>
              <a:rPr lang="fr-FR" sz="2400" dirty="0" smtClean="0">
                <a:latin typeface="Times"/>
                <a:cs typeface="Times"/>
              </a:rPr>
              <a:t>xtensive </a:t>
            </a:r>
            <a:r>
              <a:rPr lang="fr-FR" sz="2400" dirty="0" err="1">
                <a:latin typeface="Times"/>
                <a:cs typeface="Times"/>
              </a:rPr>
              <a:t>multimedia</a:t>
            </a:r>
            <a:r>
              <a:rPr lang="fr-FR" sz="2400" dirty="0">
                <a:latin typeface="Times"/>
                <a:cs typeface="Times"/>
              </a:rPr>
              <a:t> content </a:t>
            </a:r>
            <a:r>
              <a:rPr lang="fr-FR" sz="2400" dirty="0" smtClean="0">
                <a:latin typeface="Times"/>
                <a:cs typeface="Times"/>
              </a:rPr>
              <a:t>(</a:t>
            </a:r>
            <a:r>
              <a:rPr lang="fr-FR" sz="2400" dirty="0">
                <a:latin typeface="Times"/>
                <a:cs typeface="Times"/>
              </a:rPr>
              <a:t>audio and </a:t>
            </a:r>
            <a:r>
              <a:rPr lang="fr-FR" sz="2400" dirty="0" err="1">
                <a:latin typeface="Times"/>
                <a:cs typeface="Times"/>
              </a:rPr>
              <a:t>video</a:t>
            </a: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dirty="0" err="1">
                <a:latin typeface="Times"/>
                <a:cs typeface="Times"/>
              </a:rPr>
              <a:t>recordings</a:t>
            </a:r>
            <a:r>
              <a:rPr lang="fr-FR" sz="2400" dirty="0">
                <a:latin typeface="Times"/>
                <a:cs typeface="Times"/>
              </a:rPr>
              <a:t>, </a:t>
            </a:r>
            <a:r>
              <a:rPr lang="fr-FR" sz="2400" dirty="0" err="1">
                <a:latin typeface="Times"/>
                <a:cs typeface="Times"/>
              </a:rPr>
              <a:t>photographs</a:t>
            </a:r>
            <a:r>
              <a:rPr lang="fr-FR" sz="2400" dirty="0">
                <a:latin typeface="Times"/>
                <a:cs typeface="Times"/>
              </a:rPr>
              <a:t>, images, </a:t>
            </a:r>
            <a:r>
              <a:rPr lang="fr-FR" sz="2400" dirty="0" err="1">
                <a:latin typeface="Times"/>
                <a:cs typeface="Times"/>
              </a:rPr>
              <a:t>maps</a:t>
            </a:r>
            <a:r>
              <a:rPr lang="fr-FR" sz="2400" dirty="0">
                <a:latin typeface="Times"/>
                <a:cs typeface="Times"/>
              </a:rPr>
              <a:t>, original </a:t>
            </a:r>
            <a:r>
              <a:rPr lang="fr-FR" sz="2400" dirty="0" err="1">
                <a:latin typeface="Times"/>
                <a:cs typeface="Times"/>
              </a:rPr>
              <a:t>texts</a:t>
            </a:r>
            <a:r>
              <a:rPr lang="fr-FR" sz="2400" dirty="0">
                <a:latin typeface="Times"/>
                <a:cs typeface="Times"/>
              </a:rPr>
              <a:t> and translations, </a:t>
            </a:r>
            <a:r>
              <a:rPr lang="fr-FR" sz="2400" dirty="0" err="1">
                <a:latin typeface="Times"/>
                <a:cs typeface="Times"/>
              </a:rPr>
              <a:t>digitized</a:t>
            </a: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dirty="0" err="1">
                <a:latin typeface="Times"/>
                <a:cs typeface="Times"/>
              </a:rPr>
              <a:t>manuscripts</a:t>
            </a:r>
            <a:r>
              <a:rPr lang="fr-FR" sz="2400" dirty="0">
                <a:latin typeface="Times"/>
                <a:cs typeface="Times"/>
              </a:rPr>
              <a:t>, etc.) </a:t>
            </a:r>
            <a:endParaRPr lang="fr-FR" sz="2400" dirty="0" smtClean="0">
              <a:latin typeface="Times"/>
              <a:cs typeface="Times"/>
            </a:endParaRPr>
          </a:p>
          <a:p>
            <a:pPr lvl="1">
              <a:buFont typeface="Wingdings" charset="2"/>
              <a:buChar char="§"/>
            </a:pPr>
            <a:r>
              <a:rPr lang="fr-FR" sz="2400" dirty="0">
                <a:latin typeface="Times"/>
                <a:cs typeface="Times"/>
              </a:rPr>
              <a:t>L</a:t>
            </a:r>
            <a:r>
              <a:rPr lang="fr-FR" sz="2400" dirty="0" smtClean="0">
                <a:latin typeface="Times"/>
                <a:cs typeface="Times"/>
              </a:rPr>
              <a:t>inks </a:t>
            </a:r>
            <a:r>
              <a:rPr lang="fr-FR" sz="2400" dirty="0">
                <a:latin typeface="Times"/>
                <a:cs typeface="Times"/>
              </a:rPr>
              <a:t>to </a:t>
            </a:r>
            <a:r>
              <a:rPr lang="fr-FR" sz="2400" dirty="0" err="1">
                <a:latin typeface="Times"/>
                <a:cs typeface="Times"/>
              </a:rPr>
              <a:t>external</a:t>
            </a: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dirty="0" err="1">
                <a:latin typeface="Times"/>
                <a:cs typeface="Times"/>
              </a:rPr>
              <a:t>websites</a:t>
            </a:r>
            <a:r>
              <a:rPr lang="fr-FR" sz="2400" dirty="0">
                <a:latin typeface="Times"/>
                <a:cs typeface="Times"/>
              </a:rPr>
              <a:t>, </a:t>
            </a:r>
            <a:r>
              <a:rPr lang="fr-FR" sz="2400" dirty="0" err="1">
                <a:latin typeface="Times"/>
                <a:cs typeface="Times"/>
              </a:rPr>
              <a:t>encyclopaedias</a:t>
            </a:r>
            <a:r>
              <a:rPr lang="fr-FR" sz="2400" dirty="0">
                <a:latin typeface="Times"/>
                <a:cs typeface="Times"/>
              </a:rPr>
              <a:t>, </a:t>
            </a:r>
            <a:r>
              <a:rPr lang="fr-FR" sz="2400" dirty="0" err="1">
                <a:latin typeface="Times"/>
                <a:cs typeface="Times"/>
              </a:rPr>
              <a:t>databases</a:t>
            </a:r>
            <a:r>
              <a:rPr lang="fr-FR" sz="2400" dirty="0">
                <a:latin typeface="Times"/>
                <a:cs typeface="Times"/>
              </a:rPr>
              <a:t>, and </a:t>
            </a:r>
            <a:r>
              <a:rPr lang="fr-FR" sz="2400" dirty="0" err="1">
                <a:latin typeface="Times"/>
                <a:cs typeface="Times"/>
              </a:rPr>
              <a:t>bibliographic</a:t>
            </a: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resources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>
                <a:latin typeface="Times"/>
                <a:cs typeface="Times"/>
              </a:rPr>
              <a:t>in French and </a:t>
            </a:r>
            <a:r>
              <a:rPr lang="fr-FR" sz="2400" dirty="0" err="1">
                <a:latin typeface="Times"/>
                <a:cs typeface="Times"/>
              </a:rPr>
              <a:t>other</a:t>
            </a:r>
            <a:r>
              <a:rPr lang="fr-FR" sz="2400" dirty="0">
                <a:latin typeface="Times"/>
                <a:cs typeface="Times"/>
              </a:rPr>
              <a:t> </a:t>
            </a:r>
            <a:r>
              <a:rPr lang="fr-FR" sz="2400" dirty="0" err="1">
                <a:latin typeface="Times"/>
                <a:cs typeface="Times"/>
              </a:rPr>
              <a:t>languages</a:t>
            </a:r>
            <a:r>
              <a:rPr lang="fr-FR" sz="2400" dirty="0">
                <a:latin typeface="Times"/>
                <a:cs typeface="Times"/>
              </a:rPr>
              <a:t> </a:t>
            </a:r>
            <a:endParaRPr lang="fr-FR" sz="2400" dirty="0" smtClean="0">
              <a:latin typeface="Times"/>
              <a:cs typeface="Times"/>
            </a:endParaRPr>
          </a:p>
          <a:p>
            <a:pPr lvl="1">
              <a:buFont typeface="Wingdings" charset="2"/>
              <a:buChar char="§"/>
            </a:pPr>
            <a:r>
              <a:rPr lang="fr-FR" sz="2400" dirty="0">
                <a:latin typeface="Times"/>
                <a:cs typeface="Times"/>
              </a:rPr>
              <a:t>Open </a:t>
            </a:r>
            <a:r>
              <a:rPr lang="fr-FR" sz="2400" dirty="0" smtClean="0">
                <a:latin typeface="Times"/>
                <a:cs typeface="Times"/>
              </a:rPr>
              <a:t>Access and Open Source </a:t>
            </a:r>
            <a:r>
              <a:rPr lang="fr-FR" sz="2400" dirty="0" err="1" smtClean="0">
                <a:latin typeface="Times"/>
                <a:cs typeface="Times"/>
              </a:rPr>
              <a:t>regularly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updated</a:t>
            </a:r>
            <a:r>
              <a:rPr lang="fr-FR" sz="2400" dirty="0" smtClean="0">
                <a:latin typeface="Times"/>
                <a:cs typeface="Times"/>
              </a:rPr>
              <a:t> </a:t>
            </a:r>
            <a:r>
              <a:rPr lang="fr-FR" sz="2400" dirty="0" err="1" smtClean="0">
                <a:latin typeface="Times"/>
                <a:cs typeface="Times"/>
              </a:rPr>
              <a:t>platform</a:t>
            </a:r>
            <a:endParaRPr lang="fr-FR" sz="2400" dirty="0">
              <a:latin typeface="Times"/>
              <a:cs typeface="Time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30842" y="905168"/>
            <a:ext cx="6213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"/>
                <a:cs typeface="Times"/>
              </a:rPr>
              <a:t>III. The </a:t>
            </a:r>
            <a:r>
              <a:rPr lang="fr-FR" sz="2800" b="1" dirty="0" err="1" smtClean="0">
                <a:latin typeface="Times"/>
                <a:cs typeface="Times"/>
              </a:rPr>
              <a:t>Dictionary</a:t>
            </a:r>
            <a:r>
              <a:rPr lang="fr-FR" sz="2800" b="1" dirty="0" smtClean="0">
                <a:latin typeface="Times"/>
                <a:cs typeface="Times"/>
              </a:rPr>
              <a:t> (3)</a:t>
            </a:r>
            <a:endParaRPr lang="fr-FR" sz="28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6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Exécutive.thmx</Template>
  <TotalTime>1082</TotalTime>
  <Words>513</Words>
  <Application>Microsoft Office PowerPoint</Application>
  <PresentationFormat>Affichage à l'écran (4:3)</PresentationFormat>
  <Paragraphs>80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DELI Project A Dictionary of South Asian Literatures</vt:lpstr>
      <vt:lpstr>Présentation PowerPoint</vt:lpstr>
      <vt:lpstr>Carte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IV. Digital Platform</vt:lpstr>
      <vt:lpstr>             IV. Digital Platform</vt:lpstr>
      <vt:lpstr>Présentation PowerPoint</vt:lpstr>
      <vt:lpstr>Présentation PowerPoint</vt:lpstr>
      <vt:lpstr>Présentation PowerPoint</vt:lpstr>
      <vt:lpstr>Appendix: Main orientalist and indological  libraries in France (a) </vt:lpstr>
      <vt:lpstr>Appendix: Main orientalist and indological  libraries in France (b)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DELI Dictionnaire encyclopédique des littératures de l’Inde</dc:title>
  <dc:creator>utilisateur</dc:creator>
  <cp:lastModifiedBy>Utilisateur-P3</cp:lastModifiedBy>
  <cp:revision>218</cp:revision>
  <dcterms:created xsi:type="dcterms:W3CDTF">2016-06-28T09:38:16Z</dcterms:created>
  <dcterms:modified xsi:type="dcterms:W3CDTF">2017-11-29T03:40:20Z</dcterms:modified>
</cp:coreProperties>
</file>