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6" r:id="rId11"/>
    <p:sldId id="265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0" d="100"/>
          <a:sy n="70" d="100"/>
        </p:scale>
        <p:origin x="-660" y="-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53777-AC55-4CC3-9ABB-793E5BDFAA5D}" type="datetimeFigureOut">
              <a:rPr lang="en-US" smtClean="0"/>
              <a:t>11/19/2017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7D571D-C6B3-4CEF-B61C-82D9D8CECA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1418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53777-AC55-4CC3-9ABB-793E5BDFAA5D}" type="datetimeFigureOut">
              <a:rPr lang="en-US" smtClean="0"/>
              <a:t>11/19/2017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7D571D-C6B3-4CEF-B61C-82D9D8CECA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36407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53777-AC55-4CC3-9ABB-793E5BDFAA5D}" type="datetimeFigureOut">
              <a:rPr lang="en-US" smtClean="0"/>
              <a:t>11/19/2017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7D571D-C6B3-4CEF-B61C-82D9D8CECA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7435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53777-AC55-4CC3-9ABB-793E5BDFAA5D}" type="datetimeFigureOut">
              <a:rPr lang="en-US" smtClean="0"/>
              <a:t>11/19/2017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7D571D-C6B3-4CEF-B61C-82D9D8CECA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10580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189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53777-AC55-4CC3-9ABB-793E5BDFAA5D}" type="datetimeFigureOut">
              <a:rPr lang="en-US" smtClean="0"/>
              <a:t>11/19/2017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7D571D-C6B3-4CEF-B61C-82D9D8CECA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64138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53777-AC55-4CC3-9ABB-793E5BDFAA5D}" type="datetimeFigureOut">
              <a:rPr lang="en-US" smtClean="0"/>
              <a:t>11/19/2017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7D571D-C6B3-4CEF-B61C-82D9D8CECA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37396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7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53777-AC55-4CC3-9ABB-793E5BDFAA5D}" type="datetimeFigureOut">
              <a:rPr lang="en-US" smtClean="0"/>
              <a:t>11/19/2017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7D571D-C6B3-4CEF-B61C-82D9D8CECA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50347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53777-AC55-4CC3-9ABB-793E5BDFAA5D}" type="datetimeFigureOut">
              <a:rPr lang="en-US" smtClean="0"/>
              <a:t>11/19/2017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7D571D-C6B3-4CEF-B61C-82D9D8CECA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36744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53777-AC55-4CC3-9ABB-793E5BDFAA5D}" type="datetimeFigureOut">
              <a:rPr lang="en-US" smtClean="0"/>
              <a:t>11/19/2017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7D571D-C6B3-4CEF-B61C-82D9D8CECA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76015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53777-AC55-4CC3-9ABB-793E5BDFAA5D}" type="datetimeFigureOut">
              <a:rPr lang="en-US" smtClean="0"/>
              <a:t>11/19/2017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7D571D-C6B3-4CEF-B61C-82D9D8CECA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77787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53777-AC55-4CC3-9ABB-793E5BDFAA5D}" type="datetimeFigureOut">
              <a:rPr lang="en-US" smtClean="0"/>
              <a:t>11/19/2017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7D571D-C6B3-4CEF-B61C-82D9D8CECA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29004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F53777-AC55-4CC3-9ABB-793E5BDFAA5D}" type="datetimeFigureOut">
              <a:rPr lang="en-US" smtClean="0"/>
              <a:t>11/19/2017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7D571D-C6B3-4CEF-B61C-82D9D8CECA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266608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377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94" indent="-228594" algn="l" defTabSz="914377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8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1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hyperlink" Target="mailto:manojdlis@mzu.edu.in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103808" y="283336"/>
            <a:ext cx="8641725" cy="2369713"/>
          </a:xfrm>
        </p:spPr>
        <p:txBody>
          <a:bodyPr>
            <a:normAutofit/>
          </a:bodyPr>
          <a:lstStyle/>
          <a:p>
            <a:pPr algn="r"/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Awareness and Use of E-PG Pathshala Open Courseware by PG Students of Mizoram University: A Survey</a:t>
            </a:r>
            <a:r>
              <a:rPr lang="en-US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4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14435" y="2653048"/>
            <a:ext cx="5834128" cy="4108360"/>
          </a:xfrm>
        </p:spPr>
        <p:txBody>
          <a:bodyPr>
            <a:normAutofit/>
          </a:bodyPr>
          <a:lstStyle/>
          <a:p>
            <a:r>
              <a:rPr lang="en-US" sz="40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Dr. Manoj Kumar Verma</a:t>
            </a:r>
            <a:endParaRPr lang="en-US" sz="40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2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Assistant Professor</a:t>
            </a:r>
          </a:p>
          <a:p>
            <a:r>
              <a:rPr lang="en-US" sz="32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Department of Library and Information Science</a:t>
            </a:r>
          </a:p>
          <a:p>
            <a:r>
              <a:rPr lang="en-US" sz="32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Mizoram University, Aizaw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l, 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manojdlis@mzu.edu.in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8518" y="154547"/>
            <a:ext cx="2866959" cy="1957589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2240924"/>
            <a:ext cx="5537915" cy="43015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1035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-1545464"/>
            <a:ext cx="10515600" cy="79849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3183" y="283335"/>
            <a:ext cx="5847011" cy="6284891"/>
          </a:xfrm>
        </p:spPr>
        <p:txBody>
          <a:bodyPr>
            <a:normAutofit lnSpcReduction="10000"/>
          </a:bodyPr>
          <a:lstStyle/>
          <a:p>
            <a:pPr algn="just"/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Thus, E-Learning should be given high importance in higher education institution and organizations. </a:t>
            </a:r>
          </a:p>
          <a:p>
            <a:pPr algn="just"/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Proper understanding of the concept of E-Learning must be taught to each student of PG level and </a:t>
            </a:r>
          </a:p>
          <a:p>
            <a:pPr algn="just"/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faculties of the department should involve making awareness of e-content in their respective field/subject so that students will aware and benefited by use of those             e-contents. </a:t>
            </a:r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07618" y="141669"/>
            <a:ext cx="5984383" cy="5589431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34405" y="4584881"/>
            <a:ext cx="5757595" cy="21765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55675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flipV="1">
            <a:off x="838200" y="-2041944"/>
            <a:ext cx="10515600" cy="45719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pic>
        <p:nvPicPr>
          <p:cNvPr id="8" name="Content Placeholder 7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0458" y="321973"/>
            <a:ext cx="11539471" cy="6027313"/>
          </a:xfrm>
        </p:spPr>
      </p:pic>
    </p:spTree>
    <p:extLst>
      <p:ext uri="{BB962C8B-B14F-4D97-AF65-F5344CB8AC3E}">
        <p14:creationId xmlns:p14="http://schemas.microsoft.com/office/powerpoint/2010/main" val="31920423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shred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"/>
            <a:ext cx="11925837" cy="528033"/>
          </a:xfrm>
        </p:spPr>
        <p:txBody>
          <a:bodyPr>
            <a:noAutofit/>
          </a:bodyPr>
          <a:lstStyle/>
          <a:p>
            <a:r>
              <a:rPr lang="en-US" sz="4000" b="1" dirty="0"/>
              <a:t> </a:t>
            </a:r>
            <a:r>
              <a:rPr lang="en-US" sz="39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INTRODUCTION</a:t>
            </a:r>
            <a:endParaRPr lang="en-US" sz="39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910" y="2150773"/>
            <a:ext cx="11809927" cy="4610635"/>
          </a:xfrm>
        </p:spPr>
        <p:txBody>
          <a:bodyPr>
            <a:normAutofit/>
          </a:bodyPr>
          <a:lstStyle/>
          <a:p>
            <a:pPr algn="just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With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introduction of the internet, terms such as ‘open education’, ‘distance education’, ‘online learning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’, ‘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e-learning’ helps to define and shape the creative innovations taking place. 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Technological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changes particularly web-based e-learning technologies have resulted in new curriculum design and teaching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strategies.</a:t>
            </a:r>
          </a:p>
          <a:p>
            <a:pPr algn="just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It is an important tool for delivery, interaction, and facilitation of both teaching and learning processes. </a:t>
            </a:r>
          </a:p>
          <a:p>
            <a:pPr algn="just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E-Learning is a term used to refer to a form of learning in which the instructor and the learner are separated by space or time where gap between the two is bridged using online technologies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27029"/>
            <a:ext cx="12192000" cy="16237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93608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6063" y="1"/>
            <a:ext cx="11706896" cy="540913"/>
          </a:xfrm>
        </p:spPr>
        <p:txBody>
          <a:bodyPr>
            <a:noAutofit/>
          </a:bodyPr>
          <a:lstStyle/>
          <a:p>
            <a:r>
              <a:rPr lang="en-US" sz="39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E-PG Pathshala</a:t>
            </a:r>
            <a:endParaRPr lang="en-US" sz="39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6063" y="540914"/>
            <a:ext cx="7534141" cy="6317087"/>
          </a:xfrm>
        </p:spPr>
        <p:txBody>
          <a:bodyPr/>
          <a:lstStyle/>
          <a:p>
            <a:pPr algn="just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MHRD assigned work to UGC to develop high quality; curriculum based interactive e-content for PG level courses running in Indian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Universities. </a:t>
            </a:r>
          </a:p>
          <a:p>
            <a:pPr algn="just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E-PG Pathshala is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 online course work for post graduate students and developed by various experts working in the different discipline in the country.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E-PG Pathshala included 77 subjects across all disciplines of social  sciences,  arts,  fine  arts  &amp;  humanities,  natural  and  mathematical  sciences,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linguistics 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 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languages.</a:t>
            </a:r>
            <a:endParaRPr lang="en-US" baseline="30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It is a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gateway for all the postgraduate courses which enhance self-learning process, assessment and update with other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courses.</a:t>
            </a:r>
            <a:endParaRPr lang="en-US" baseline="30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40203" y="2"/>
            <a:ext cx="4451797" cy="3750839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40202" y="3750841"/>
            <a:ext cx="4451799" cy="29848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47957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" y="2"/>
            <a:ext cx="11964473" cy="746975"/>
          </a:xfrm>
        </p:spPr>
        <p:txBody>
          <a:bodyPr>
            <a:noAutofit/>
          </a:bodyPr>
          <a:lstStyle/>
          <a:p>
            <a:r>
              <a:rPr lang="en-US" sz="39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MIZORAM UNIVERSITY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7425" y="2704563"/>
            <a:ext cx="11797048" cy="3863663"/>
          </a:xfrm>
        </p:spPr>
        <p:txBody>
          <a:bodyPr/>
          <a:lstStyle/>
          <a:p>
            <a:pPr algn="just"/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Mizoram University is a central university located at </a:t>
            </a:r>
            <a:r>
              <a:rPr lang="en-US" sz="3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Tanhril</a:t>
            </a:r>
            <a:r>
              <a:rPr lang="en-US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hills in 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western outskirts of Aizawl city.</a:t>
            </a:r>
          </a:p>
          <a:p>
            <a:pPr algn="just"/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It was established on July 2, 2001, by the Mizoram University Act (2000) of the Parliament of India, with Aizawl as its capital city. </a:t>
            </a:r>
          </a:p>
          <a:p>
            <a:pPr algn="just"/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Total 8 schools of studies and 33 departments are present in Mizoram University.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656823"/>
            <a:ext cx="6117465" cy="1995152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7466" y="206064"/>
            <a:ext cx="5962917" cy="24459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29136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4545" y="193184"/>
            <a:ext cx="11861443" cy="592429"/>
          </a:xfrm>
        </p:spPr>
        <p:txBody>
          <a:bodyPr>
            <a:noAutofit/>
          </a:bodyPr>
          <a:lstStyle/>
          <a:p>
            <a:r>
              <a:rPr lang="en-US" sz="39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OBJECTIVES OF THE STUDY</a:t>
            </a:r>
            <a:endParaRPr lang="en-US" sz="39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4545" y="888643"/>
            <a:ext cx="11861443" cy="5718220"/>
          </a:xfrm>
        </p:spPr>
        <p:txBody>
          <a:bodyPr/>
          <a:lstStyle/>
          <a:p>
            <a:pPr algn="just"/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Identify the level of awareness on E-PG Pathshala among the PG students of Mizoram University</a:t>
            </a:r>
          </a:p>
          <a:p>
            <a:pPr algn="just"/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Examine the frequency of use of E-PG Pathshala among the PG students of Mizoram University</a:t>
            </a:r>
          </a:p>
          <a:p>
            <a:pPr algn="just"/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Measure the level of satisfaction towards E-PG Pathshala among PG students of Mizoram University</a:t>
            </a:r>
          </a:p>
          <a:p>
            <a:pPr algn="just"/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Study the impact of E-PG Pathshala among PG students of Mizoram University</a:t>
            </a:r>
          </a:p>
          <a:p>
            <a:pPr algn="just"/>
            <a:endParaRPr lang="en-US" sz="32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02443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3033" y="167426"/>
            <a:ext cx="11887199" cy="566671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 </a:t>
            </a:r>
            <a:r>
              <a:rPr lang="en-US" sz="43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METHODOLOGY</a:t>
            </a:r>
            <a:endParaRPr lang="en-US" sz="43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6062" y="850006"/>
            <a:ext cx="11784169" cy="5692463"/>
          </a:xfrm>
        </p:spPr>
        <p:txBody>
          <a:bodyPr>
            <a:normAutofit/>
          </a:bodyPr>
          <a:lstStyle/>
          <a:p>
            <a:pPr algn="just"/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Survey method was used for collection of primary data.</a:t>
            </a:r>
          </a:p>
          <a:p>
            <a:pPr algn="just"/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structured questionnaire was designed and randomly distributed among 200 PG students of Mizoram University, out of which 180 (90%) questionnaires were received from the respondents. </a:t>
            </a:r>
          </a:p>
          <a:p>
            <a:pPr algn="just"/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collected data were analyzed and tabulated for data interpretation</a:t>
            </a:r>
            <a:r>
              <a:rPr lang="en-US" sz="3200" dirty="0"/>
              <a:t>.  </a:t>
            </a:r>
          </a:p>
          <a:p>
            <a:pPr marL="0" indent="0">
              <a:buNone/>
            </a:pP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79023149"/>
      </p:ext>
    </p:extLst>
  </p:cSld>
  <p:clrMapOvr>
    <a:masterClrMapping/>
  </p:clrMapOvr>
  <p:transition spd="med">
    <p:pull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790" y="180305"/>
            <a:ext cx="11822805" cy="450761"/>
          </a:xfrm>
        </p:spPr>
        <p:txBody>
          <a:bodyPr>
            <a:noAutofit/>
          </a:bodyPr>
          <a:lstStyle/>
          <a:p>
            <a:r>
              <a:rPr lang="en-US" sz="35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MAJOR FINDINGS OF THE STUDY</a:t>
            </a:r>
            <a:endParaRPr lang="en-US" sz="35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790" y="631066"/>
            <a:ext cx="11822805" cy="6478073"/>
          </a:xfrm>
        </p:spPr>
        <p:txBody>
          <a:bodyPr>
            <a:normAutofit/>
          </a:bodyPr>
          <a:lstStyle/>
          <a:p>
            <a:pPr lvl="0" algn="just"/>
            <a:r>
              <a:rPr lang="en-US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Majority of respondents are young </a:t>
            </a:r>
            <a:r>
              <a:rPr lang="en-US" sz="2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and female </a:t>
            </a:r>
            <a:r>
              <a:rPr lang="en-US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between the age group of 20-25 years. </a:t>
            </a:r>
          </a:p>
          <a:p>
            <a:pPr lvl="0" algn="just"/>
            <a:r>
              <a:rPr lang="en-US" sz="2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54% respondents are aware with E-PG Pathshala </a:t>
            </a:r>
            <a:r>
              <a:rPr lang="en-US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 </a:t>
            </a:r>
            <a:r>
              <a:rPr lang="en-US" sz="2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35.71% respondents </a:t>
            </a:r>
            <a:r>
              <a:rPr lang="en-US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are accessing it from their</a:t>
            </a:r>
            <a:r>
              <a:rPr lang="en-US" sz="2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hostel </a:t>
            </a:r>
            <a:r>
              <a:rPr lang="en-US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followed by </a:t>
            </a:r>
            <a:r>
              <a:rPr lang="en-US" sz="2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computer centre </a:t>
            </a:r>
            <a:r>
              <a:rPr lang="en-US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 </a:t>
            </a:r>
            <a:r>
              <a:rPr lang="en-US" sz="2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library</a:t>
            </a:r>
            <a:r>
              <a:rPr lang="en-US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lvl="0" algn="just"/>
            <a:r>
              <a:rPr lang="en-US" sz="2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Mobile phone </a:t>
            </a:r>
            <a:r>
              <a:rPr lang="en-US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 most favorable tool of respondents to access E-PG Pathshala contents.  </a:t>
            </a:r>
          </a:p>
          <a:p>
            <a:pPr lvl="0" algn="just"/>
            <a:r>
              <a:rPr lang="en-US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Majority of the respondents are not using E-PG Pathshala regularly. Only 14% respondents are using E-PG Pathshala daily, while 51% respondents are using only sometimes and spent less than five hours per week time on E-PG Pathshala.  </a:t>
            </a:r>
          </a:p>
          <a:p>
            <a:pPr lvl="0" algn="just"/>
            <a:r>
              <a:rPr lang="en-US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main purpose to use E-PG Pathshala are writing assignments and preparation of competitive examinations and title &amp; subject are most favorable search tool to locate their information</a:t>
            </a:r>
            <a:r>
              <a:rPr lang="en-US" dirty="0"/>
              <a:t>. 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507430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6062" y="171943"/>
            <a:ext cx="11694017" cy="497759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Cont.</a:t>
            </a:r>
            <a:endParaRPr lang="en-US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3033" y="759855"/>
            <a:ext cx="11900079" cy="5769735"/>
          </a:xfrm>
        </p:spPr>
        <p:txBody>
          <a:bodyPr/>
          <a:lstStyle/>
          <a:p>
            <a:pPr lvl="0" algn="just"/>
            <a:r>
              <a:rPr 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83.67% respondents 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feel that E-PG Pathshala contents are </a:t>
            </a:r>
            <a:r>
              <a:rPr 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relevant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for them and about </a:t>
            </a:r>
            <a:r>
              <a:rPr 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69% respondents 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are </a:t>
            </a:r>
            <a:r>
              <a:rPr 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satisfied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with E-PG Pathshala contents. </a:t>
            </a:r>
          </a:p>
          <a:p>
            <a:pPr lvl="0" algn="just"/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easy browsing 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 </a:t>
            </a:r>
            <a:r>
              <a:rPr 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searching, convenient to use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multiple user access 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are main benefits to use it over print resources.</a:t>
            </a:r>
          </a:p>
          <a:p>
            <a:pPr algn="just"/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Internet speed 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 main problem and barrier to use E-PG Pathshala as mention by 51% respondents. </a:t>
            </a:r>
          </a:p>
          <a:p>
            <a:pPr algn="just"/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other barriers are lack of training (18. 91%) and inadequate e –article and inadequate resource (13.51%).  </a:t>
            </a:r>
          </a:p>
          <a:p>
            <a:pPr lvl="0"/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334112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5773" y="159065"/>
            <a:ext cx="11795975" cy="510639"/>
          </a:xfrm>
        </p:spPr>
        <p:txBody>
          <a:bodyPr>
            <a:noAutofit/>
          </a:bodyPr>
          <a:lstStyle/>
          <a:p>
            <a:r>
              <a:rPr lang="en-US" sz="38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CONCLUSION</a:t>
            </a:r>
            <a:endParaRPr lang="en-US" sz="38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1669" y="875765"/>
            <a:ext cx="6542467" cy="5679583"/>
          </a:xfrm>
        </p:spPr>
        <p:txBody>
          <a:bodyPr>
            <a:normAutofit/>
          </a:bodyPr>
          <a:lstStyle/>
          <a:p>
            <a:pPr algn="just"/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present study explored that half of the students are not aware of E-PG Pathshala. </a:t>
            </a:r>
          </a:p>
          <a:p>
            <a:pPr algn="just"/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It is suggested that the university should conduct seminars or training program on E-Learning for the students to make them aware of the usefulness and benefits of accessing study material online.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77317" y="159065"/>
            <a:ext cx="5404835" cy="65765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9366076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29AF8C"/>
      </a:accent1>
      <a:accent2>
        <a:srgbClr val="97BE49"/>
      </a:accent2>
      <a:accent3>
        <a:srgbClr val="3D9CCC"/>
      </a:accent3>
      <a:accent4>
        <a:srgbClr val="7C60C6"/>
      </a:accent4>
      <a:accent5>
        <a:srgbClr val="C9492C"/>
      </a:accent5>
      <a:accent6>
        <a:srgbClr val="D58C2E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3E4F19A7-A959-40BB-972C-4880BAF8EB0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140</TotalTime>
  <Words>752</Words>
  <Application>Microsoft Office PowerPoint</Application>
  <PresentationFormat>Custom</PresentationFormat>
  <Paragraphs>45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Awareness and Use of E-PG Pathshala Open Courseware by PG Students of Mizoram University: A Survey </vt:lpstr>
      <vt:lpstr> INTRODUCTION</vt:lpstr>
      <vt:lpstr>E-PG Pathshala</vt:lpstr>
      <vt:lpstr>MIZORAM UNIVERSITY</vt:lpstr>
      <vt:lpstr>OBJECTIVES OF THE STUDY</vt:lpstr>
      <vt:lpstr> METHODOLOGY</vt:lpstr>
      <vt:lpstr>MAJOR FINDINGS OF THE STUDY</vt:lpstr>
      <vt:lpstr>Cont.</vt:lpstr>
      <vt:lpstr>CONCLUSION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Awareness and Use of E-PG Pathshala Open Courseware by PG Students of Mizoram University: A Survey </dc:title>
  <dc:creator>KriS</dc:creator>
  <cp:lastModifiedBy>User</cp:lastModifiedBy>
  <cp:revision>38</cp:revision>
  <dcterms:created xsi:type="dcterms:W3CDTF">2017-11-16T17:01:43Z</dcterms:created>
  <dcterms:modified xsi:type="dcterms:W3CDTF">2017-11-19T06:01:22Z</dcterms:modified>
</cp:coreProperties>
</file>