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274B9-6E44-4D19-9576-C491193FF476}" type="datetimeFigureOut">
              <a:rPr lang="en-US" smtClean="0"/>
              <a:pPr/>
              <a:t>11/27/2017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2FE2-15A3-4EDA-9824-7B4EA15D247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4"/>
          <p:cNvSpPr txBox="1">
            <a:spLocks noChangeArrowheads="1"/>
          </p:cNvSpPr>
          <p:nvPr/>
        </p:nvSpPr>
        <p:spPr bwMode="auto">
          <a:xfrm>
            <a:off x="4098925" y="2855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Bitmap Image" r:id="rId3" imgW="9752381" imgH="7314286" progId="PBrush">
              <p:embed/>
            </p:oleObj>
          </a:graphicData>
        </a:graphic>
      </p:graphicFrame>
      <p:sp>
        <p:nvSpPr>
          <p:cNvPr id="1028" name="Text Box 6"/>
          <p:cNvSpPr txBox="1">
            <a:spLocks noChangeArrowheads="1"/>
          </p:cNvSpPr>
          <p:nvPr/>
        </p:nvSpPr>
        <p:spPr bwMode="auto">
          <a:xfrm>
            <a:off x="365125" y="1103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1029" name="Picture 8" descr="log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838200"/>
            <a:ext cx="21907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Text Box 9"/>
          <p:cNvSpPr txBox="1">
            <a:spLocks noChangeArrowheads="1"/>
          </p:cNvSpPr>
          <p:nvPr/>
        </p:nvSpPr>
        <p:spPr bwMode="auto">
          <a:xfrm>
            <a:off x="3184525" y="2703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31" name="Text Box 10"/>
          <p:cNvSpPr txBox="1">
            <a:spLocks noChangeArrowheads="1"/>
          </p:cNvSpPr>
          <p:nvPr/>
        </p:nvSpPr>
        <p:spPr bwMode="auto">
          <a:xfrm>
            <a:off x="838200" y="1676400"/>
            <a:ext cx="790257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 smtClean="0"/>
              <a:t>           Content  Development Strategies             </a:t>
            </a:r>
            <a:endParaRPr lang="en-US" sz="3200" b="1" dirty="0"/>
          </a:p>
          <a:p>
            <a:r>
              <a:rPr lang="en-US" sz="3200" b="1" dirty="0"/>
              <a:t>                 </a:t>
            </a:r>
            <a:r>
              <a:rPr lang="en-US" sz="3200" b="1" dirty="0" smtClean="0"/>
              <a:t>              for </a:t>
            </a:r>
            <a:r>
              <a:rPr lang="en-US" sz="3200" b="1" dirty="0"/>
              <a:t>Libraries</a:t>
            </a:r>
            <a:endParaRPr lang="en-US" sz="2400" b="1" dirty="0"/>
          </a:p>
        </p:txBody>
      </p:sp>
      <p:sp>
        <p:nvSpPr>
          <p:cNvPr id="1032" name="Text Box 11"/>
          <p:cNvSpPr txBox="1">
            <a:spLocks noChangeArrowheads="1"/>
          </p:cNvSpPr>
          <p:nvPr/>
        </p:nvSpPr>
        <p:spPr bwMode="auto">
          <a:xfrm>
            <a:off x="4022725" y="4151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33" name="Text Box 12"/>
          <p:cNvSpPr txBox="1">
            <a:spLocks noChangeArrowheads="1"/>
          </p:cNvSpPr>
          <p:nvPr/>
        </p:nvSpPr>
        <p:spPr bwMode="auto">
          <a:xfrm>
            <a:off x="1752600" y="3810000"/>
            <a:ext cx="551815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        Dr. H K Kaul</a:t>
            </a:r>
          </a:p>
          <a:p>
            <a:pPr algn="ctr"/>
            <a:r>
              <a:rPr lang="en-US" sz="2800" b="1"/>
              <a:t>        Director, DELNET</a:t>
            </a:r>
          </a:p>
          <a:p>
            <a:pPr algn="ctr"/>
            <a:r>
              <a:rPr lang="en-US" sz="2800" b="1"/>
              <a:t>      Developing Library Network</a:t>
            </a:r>
          </a:p>
          <a:p>
            <a:pPr algn="ctr"/>
            <a:r>
              <a:rPr lang="en-US" sz="1600" b="1"/>
              <a:t>    2017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8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14282" y="1071546"/>
            <a:ext cx="892971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Online Educational Content MOOCS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IFLA Point of View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Seamless access to educational resources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Automated machine translation will change the way 	we communicate with each other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“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Researchers and users will be able to read in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their own language any book, article, online 	blog etc.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Image result for online educational content mooc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857389" cy="637677"/>
          </a:xfrm>
          <a:prstGeom prst="rect">
            <a:avLst/>
          </a:prstGeom>
          <a:noFill/>
        </p:spPr>
      </p:pic>
      <p:pic>
        <p:nvPicPr>
          <p:cNvPr id="5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Other Issues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e-Content Archiving</a:t>
            </a: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Appraisal and Selection</a:t>
            </a: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Sharing of e-Content</a:t>
            </a: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e-Content and Copyright</a:t>
            </a: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Content and the Inverted Pyramid: Futuristic Trends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Image result for e-content strateg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44657" cy="490821"/>
          </a:xfrm>
          <a:prstGeom prst="rect">
            <a:avLst/>
          </a:prstGeom>
          <a:noFill/>
        </p:spPr>
      </p:pic>
      <p:pic>
        <p:nvPicPr>
          <p:cNvPr id="5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3717925" y="2779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413125" y="3008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0964" name="AutoShape 9" descr="9k="/>
          <p:cNvSpPr>
            <a:spLocks noChangeAspect="1" noChangeArrowheads="1"/>
          </p:cNvSpPr>
          <p:nvPr/>
        </p:nvSpPr>
        <p:spPr bwMode="auto">
          <a:xfrm>
            <a:off x="3267075" y="2552700"/>
            <a:ext cx="26098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0965" name="Picture 11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057400"/>
            <a:ext cx="42100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8" descr="logo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7543776" y="0"/>
            <a:ext cx="1600224" cy="381303"/>
          </a:xfrm>
          <a:noFill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57158" y="1071546"/>
            <a:ext cx="864399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Acquiring or accessing best quality content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content and the services offered should help 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creation and discovery of knowledge of interest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Offer seamless access to the select digital resources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Act as a bridge between users and content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333333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All relevant content to be preserved and archived</a:t>
            </a: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Image result for miss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30475" cy="8243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 Basic Guidelines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Ephemeral content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Content of  long-standing quality and  relevance for future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User-Centric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Use of  library networks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Managing born digital collections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Approaches to Selecting digital resources from the Web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Subscribing to digital content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Managing digital technologies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Seamless access to digital resources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Preserving and archiving issues. and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Manpower support  for content management, etc.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 descr="Image result for guidelin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071670" cy="1134469"/>
          </a:xfrm>
          <a:prstGeom prst="rect">
            <a:avLst/>
          </a:prstGeom>
          <a:noFill/>
        </p:spPr>
      </p:pic>
      <p:pic>
        <p:nvPicPr>
          <p:cNvPr id="5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2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2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2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2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2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2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128586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Technologies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IR: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DSpace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EPrints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Digital Commons,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BibApp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DAM: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Islandora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Hydra,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CONTENTdm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Sspace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Archival Description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ArchivesSpace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AtoM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Research Data Management: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DataVerse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 CKAN</a:t>
            </a: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Digital Preservation: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Archive-It,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Archivematica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Exhibition: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Omeka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Collective Access, Collection Space, Open Exhibits</a:t>
            </a: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Linked Data,  Research Data  Support: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Fedora 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Image result for Technologi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071670" cy="1018278"/>
          </a:xfrm>
          <a:prstGeom prst="rect">
            <a:avLst/>
          </a:prstGeom>
          <a:noFill/>
        </p:spPr>
      </p:pic>
      <p:pic>
        <p:nvPicPr>
          <p:cNvPr id="5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6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6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2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26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5" grpId="0" uiExpand="1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14282" y="1071546"/>
            <a:ext cx="864396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Web resources through the search engines -- less than10%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‘Hidden Web’, ‘Invisible Web’ or ‘Deep Web’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eJournals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Print on demand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Back files of all journals need to get digitized and become 	available online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Negotiating proper pricing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The reliability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of archiving back files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AutoShape 2" descr="Image result for Web resourc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1508" name="Picture 4" descr="Image result for Web resourc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749611" cy="928670"/>
          </a:xfrm>
          <a:prstGeom prst="rect">
            <a:avLst/>
          </a:prstGeom>
          <a:noFill/>
        </p:spPr>
      </p:pic>
      <p:pic>
        <p:nvPicPr>
          <p:cNvPr id="6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1214422"/>
            <a:ext cx="914400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eBooks</a:t>
            </a: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Digital Content and Libraries Working Group (DCWG) 	recommends three basic attributes that should be looked into 	while selecting e-books: </a:t>
            </a: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Inclusion of all titles for libraries</a:t>
            </a: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Enduring rights: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Be able to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own 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ebooks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Integration: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Access to metadata and management tools provided 	by publishers to enhance the discovery of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ebooks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Image result for eBook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928794" cy="781615"/>
          </a:xfrm>
          <a:prstGeom prst="rect">
            <a:avLst/>
          </a:prstGeom>
          <a:noFill/>
        </p:spPr>
      </p:pic>
      <p:pic>
        <p:nvPicPr>
          <p:cNvPr id="5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uiExpand="1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14282" y="857232"/>
            <a:ext cx="871540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eBooks:  Licensing Models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en-US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University of Guelph recommendations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Identify the new business models regularly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Prefer a model with unlimited simultaneous user access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Avoid accepting digital rights management (DRM) restrictions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Get accurate and detailed MARC records with e-books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Collaboration on collection development of e-books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checklist of licensing requirements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Archiving of e-book content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Acquisition  to be  demand driven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Gaps in e-book resources to be identified and acquired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Open access e-books need to be selected for future use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Interlibrary Loan (ILL) facility should be got introduced in the e-book  	license agreement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Short term loan options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 descr="Image result for eBook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302966" cy="785793"/>
          </a:xfrm>
          <a:prstGeom prst="rect">
            <a:avLst/>
          </a:prstGeom>
          <a:noFill/>
        </p:spPr>
      </p:pic>
      <p:pic>
        <p:nvPicPr>
          <p:cNvPr id="5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1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1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1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1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1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1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1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1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1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1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1785927"/>
            <a:ext cx="91440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lang="en-US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lang="en-US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lang="en-US" sz="2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1" indent="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Digital Textbook Adoption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Should be available at a lower cost than the printed book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Multimedia content and interactive features.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Educational institutions/ libraries /  publishers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9144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Quality of textbooks- CBSE, NCERT ETC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>
                <a:tab pos="9144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 descr="Image result for flip boo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214546" cy="75008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1214422"/>
            <a:ext cx="864396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tabLst>
                <a:tab pos="914400" algn="l"/>
              </a:tabLst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Flipbooks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lvl="0" indent="4572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</a:pP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Digital flipbooks provide an interactive, dynamic, and 	visually attractive format for text, graphics, audio, links and 	other elements to coalesce into a more engaging and 	entertaining experience for users.  Librarians can use open 	source and </a:t>
            </a: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customised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software to convert PDF based </a:t>
            </a:r>
            <a:r>
              <a:rPr lang="en-US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ebooks</a:t>
            </a:r>
            <a:r>
              <a:rPr lang="en-US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	into flipbooks.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" grpId="0" build="p" bldLvl="5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e-Content  Strategies by the Universities</a:t>
            </a: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University of Massachusetts,/University of California/ University of 	Virginia Library</a:t>
            </a:r>
          </a:p>
          <a:p>
            <a:pPr lvl="1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Digital Strategies Group </a:t>
            </a: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Working Groups for looking into metadata creation, digital creation and 	preservation and  data management</a:t>
            </a: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Curation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 distinctive collections;</a:t>
            </a: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Support researchers in developing and producing new knowledge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	products.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2" indent="4572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Acquisitions Services that work for acquiring resources from different 	parts of the world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Image result for e-content strateg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"/>
            <a:ext cx="1928794" cy="513208"/>
          </a:xfrm>
          <a:prstGeom prst="rect">
            <a:avLst/>
          </a:prstGeom>
          <a:noFill/>
        </p:spPr>
      </p:pic>
      <p:pic>
        <p:nvPicPr>
          <p:cNvPr id="5" name="Picture 8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543776" y="0"/>
            <a:ext cx="1600224" cy="3813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4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4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uiExpand="1" build="p" bldLvl="5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403</Words>
  <Application>Microsoft Office PowerPoint</Application>
  <PresentationFormat>On-screen Show (4:3)</PresentationFormat>
  <Paragraphs>127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Bitmap Image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delnet13</cp:lastModifiedBy>
  <cp:revision>25</cp:revision>
  <dcterms:created xsi:type="dcterms:W3CDTF">2017-11-14T11:39:04Z</dcterms:created>
  <dcterms:modified xsi:type="dcterms:W3CDTF">2017-11-27T12:33:09Z</dcterms:modified>
</cp:coreProperties>
</file>