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4"/>
  </p:notesMasterIdLst>
  <p:handoutMasterIdLst>
    <p:handoutMasterId r:id="rId35"/>
  </p:handoutMasterIdLst>
  <p:sldIdLst>
    <p:sldId id="517" r:id="rId2"/>
    <p:sldId id="682" r:id="rId3"/>
    <p:sldId id="527" r:id="rId4"/>
    <p:sldId id="829" r:id="rId5"/>
    <p:sldId id="828" r:id="rId6"/>
    <p:sldId id="810" r:id="rId7"/>
    <p:sldId id="608" r:id="rId8"/>
    <p:sldId id="726" r:id="rId9"/>
    <p:sldId id="633" r:id="rId10"/>
    <p:sldId id="634" r:id="rId11"/>
    <p:sldId id="727" r:id="rId12"/>
    <p:sldId id="830" r:id="rId13"/>
    <p:sldId id="728" r:id="rId14"/>
    <p:sldId id="752" r:id="rId15"/>
    <p:sldId id="780" r:id="rId16"/>
    <p:sldId id="781" r:id="rId17"/>
    <p:sldId id="785" r:id="rId18"/>
    <p:sldId id="757" r:id="rId19"/>
    <p:sldId id="768" r:id="rId20"/>
    <p:sldId id="770" r:id="rId21"/>
    <p:sldId id="769" r:id="rId22"/>
    <p:sldId id="690" r:id="rId23"/>
    <p:sldId id="831" r:id="rId24"/>
    <p:sldId id="707" r:id="rId25"/>
    <p:sldId id="695" r:id="rId26"/>
    <p:sldId id="697" r:id="rId27"/>
    <p:sldId id="718" r:id="rId28"/>
    <p:sldId id="719" r:id="rId29"/>
    <p:sldId id="720" r:id="rId30"/>
    <p:sldId id="808" r:id="rId31"/>
    <p:sldId id="723" r:id="rId32"/>
    <p:sldId id="724" r:id="rId33"/>
  </p:sldIdLst>
  <p:sldSz cx="9144000" cy="6858000" type="screen4x3"/>
  <p:notesSz cx="6761163" cy="9942513"/>
  <p:defaultTextStyle>
    <a:defPPr>
      <a:defRPr lang="en-US"/>
    </a:defPPr>
    <a:lvl1pPr algn="ctr" rtl="0" fontAlgn="base">
      <a:spcBef>
        <a:spcPct val="0"/>
      </a:spcBef>
      <a:spcAft>
        <a:spcPct val="0"/>
      </a:spcAft>
      <a:defRPr sz="2800" kern="1200">
        <a:solidFill>
          <a:schemeClr val="tx1"/>
        </a:solidFill>
        <a:latin typeface="Arial" charset="0"/>
        <a:ea typeface="+mn-ea"/>
        <a:cs typeface="Arial" charset="0"/>
      </a:defRPr>
    </a:lvl1pPr>
    <a:lvl2pPr marL="457200" algn="ctr" rtl="0" fontAlgn="base">
      <a:spcBef>
        <a:spcPct val="0"/>
      </a:spcBef>
      <a:spcAft>
        <a:spcPct val="0"/>
      </a:spcAft>
      <a:defRPr sz="2800" kern="1200">
        <a:solidFill>
          <a:schemeClr val="tx1"/>
        </a:solidFill>
        <a:latin typeface="Arial" charset="0"/>
        <a:ea typeface="+mn-ea"/>
        <a:cs typeface="Arial" charset="0"/>
      </a:defRPr>
    </a:lvl2pPr>
    <a:lvl3pPr marL="914400" algn="ctr" rtl="0" fontAlgn="base">
      <a:spcBef>
        <a:spcPct val="0"/>
      </a:spcBef>
      <a:spcAft>
        <a:spcPct val="0"/>
      </a:spcAft>
      <a:defRPr sz="2800" kern="1200">
        <a:solidFill>
          <a:schemeClr val="tx1"/>
        </a:solidFill>
        <a:latin typeface="Arial" charset="0"/>
        <a:ea typeface="+mn-ea"/>
        <a:cs typeface="Arial" charset="0"/>
      </a:defRPr>
    </a:lvl3pPr>
    <a:lvl4pPr marL="1371600" algn="ctr" rtl="0" fontAlgn="base">
      <a:spcBef>
        <a:spcPct val="0"/>
      </a:spcBef>
      <a:spcAft>
        <a:spcPct val="0"/>
      </a:spcAft>
      <a:defRPr sz="2800" kern="1200">
        <a:solidFill>
          <a:schemeClr val="tx1"/>
        </a:solidFill>
        <a:latin typeface="Arial" charset="0"/>
        <a:ea typeface="+mn-ea"/>
        <a:cs typeface="Arial" charset="0"/>
      </a:defRPr>
    </a:lvl4pPr>
    <a:lvl5pPr marL="1828800" algn="ctr" rtl="0" fontAlgn="base">
      <a:spcBef>
        <a:spcPct val="0"/>
      </a:spcBef>
      <a:spcAft>
        <a:spcPct val="0"/>
      </a:spcAft>
      <a:defRPr sz="2800" kern="1200">
        <a:solidFill>
          <a:schemeClr val="tx1"/>
        </a:solidFill>
        <a:latin typeface="Arial" charset="0"/>
        <a:ea typeface="+mn-ea"/>
        <a:cs typeface="Arial" charset="0"/>
      </a:defRPr>
    </a:lvl5pPr>
    <a:lvl6pPr marL="2286000" algn="l" defTabSz="914400" rtl="0" eaLnBrk="1" latinLnBrk="0" hangingPunct="1">
      <a:defRPr sz="2800" kern="1200">
        <a:solidFill>
          <a:schemeClr val="tx1"/>
        </a:solidFill>
        <a:latin typeface="Arial" charset="0"/>
        <a:ea typeface="+mn-ea"/>
        <a:cs typeface="Arial" charset="0"/>
      </a:defRPr>
    </a:lvl6pPr>
    <a:lvl7pPr marL="2743200" algn="l" defTabSz="914400" rtl="0" eaLnBrk="1" latinLnBrk="0" hangingPunct="1">
      <a:defRPr sz="2800" kern="1200">
        <a:solidFill>
          <a:schemeClr val="tx1"/>
        </a:solidFill>
        <a:latin typeface="Arial" charset="0"/>
        <a:ea typeface="+mn-ea"/>
        <a:cs typeface="Arial" charset="0"/>
      </a:defRPr>
    </a:lvl7pPr>
    <a:lvl8pPr marL="3200400" algn="l" defTabSz="914400" rtl="0" eaLnBrk="1" latinLnBrk="0" hangingPunct="1">
      <a:defRPr sz="2800" kern="1200">
        <a:solidFill>
          <a:schemeClr val="tx1"/>
        </a:solidFill>
        <a:latin typeface="Arial" charset="0"/>
        <a:ea typeface="+mn-ea"/>
        <a:cs typeface="Arial" charset="0"/>
      </a:defRPr>
    </a:lvl8pPr>
    <a:lvl9pPr marL="3657600" algn="l" defTabSz="914400" rtl="0" eaLnBrk="1" latinLnBrk="0" hangingPunct="1">
      <a:defRPr sz="28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32">
          <p15:clr>
            <a:srgbClr val="A4A3A4"/>
          </p15:clr>
        </p15:guide>
        <p15:guide id="2" pos="213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ean Abel" initials="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8000"/>
    <a:srgbClr val="CC0000"/>
    <a:srgbClr val="0033CC"/>
    <a:srgbClr val="99CCFF"/>
    <a:srgbClr val="FFCC99"/>
    <a:srgbClr val="FFCCFF"/>
    <a:srgbClr val="FFFF66"/>
    <a:srgbClr val="CCECFF"/>
    <a:srgbClr val="3366FF"/>
    <a:srgbClr val="FFCC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0072" autoAdjust="0"/>
    <p:restoredTop sz="94479" autoAdjust="0"/>
  </p:normalViewPr>
  <p:slideViewPr>
    <p:cSldViewPr>
      <p:cViewPr varScale="1">
        <p:scale>
          <a:sx n="42" d="100"/>
          <a:sy n="42" d="100"/>
        </p:scale>
        <p:origin x="-55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49"/>
    </p:cViewPr>
  </p:sorterViewPr>
  <p:notesViewPr>
    <p:cSldViewPr>
      <p:cViewPr varScale="1">
        <p:scale>
          <a:sx n="58" d="100"/>
          <a:sy n="58" d="100"/>
        </p:scale>
        <p:origin x="-2664" y="-67"/>
      </p:cViewPr>
      <p:guideLst>
        <p:guide orient="horz" pos="3132"/>
        <p:guide pos="213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hdr" sz="quarter"/>
          </p:nvPr>
        </p:nvSpPr>
        <p:spPr bwMode="auto">
          <a:xfrm>
            <a:off x="0" y="0"/>
            <a:ext cx="2930350" cy="497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885" tIns="46442" rIns="92885" bIns="46442" numCol="1" anchor="t" anchorCtr="0" compatLnSpc="1">
            <a:prstTxWarp prst="textNoShape">
              <a:avLst/>
            </a:prstTxWarp>
          </a:bodyPr>
          <a:lstStyle>
            <a:lvl1pPr algn="l" defTabSz="928688">
              <a:defRPr sz="1200"/>
            </a:lvl1pPr>
          </a:lstStyle>
          <a:p>
            <a:endParaRPr lang="en-US" dirty="0"/>
          </a:p>
        </p:txBody>
      </p:sp>
      <p:sp>
        <p:nvSpPr>
          <p:cNvPr id="205827" name="Rectangle 3"/>
          <p:cNvSpPr>
            <a:spLocks noGrp="1" noChangeArrowheads="1"/>
          </p:cNvSpPr>
          <p:nvPr>
            <p:ph type="dt" sz="quarter" idx="1"/>
          </p:nvPr>
        </p:nvSpPr>
        <p:spPr bwMode="auto">
          <a:xfrm>
            <a:off x="3830814" y="0"/>
            <a:ext cx="2930349" cy="497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885" tIns="46442" rIns="92885" bIns="46442" numCol="1" anchor="t" anchorCtr="0" compatLnSpc="1">
            <a:prstTxWarp prst="textNoShape">
              <a:avLst/>
            </a:prstTxWarp>
          </a:bodyPr>
          <a:lstStyle>
            <a:lvl1pPr algn="r" defTabSz="928688">
              <a:defRPr sz="1200"/>
            </a:lvl1pPr>
          </a:lstStyle>
          <a:p>
            <a:endParaRPr lang="en-US" dirty="0"/>
          </a:p>
        </p:txBody>
      </p:sp>
      <p:sp>
        <p:nvSpPr>
          <p:cNvPr id="205828" name="Rectangle 4"/>
          <p:cNvSpPr>
            <a:spLocks noGrp="1" noChangeArrowheads="1"/>
          </p:cNvSpPr>
          <p:nvPr>
            <p:ph type="ftr" sz="quarter" idx="2"/>
          </p:nvPr>
        </p:nvSpPr>
        <p:spPr bwMode="auto">
          <a:xfrm>
            <a:off x="0" y="9445387"/>
            <a:ext cx="2930350" cy="497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885" tIns="46442" rIns="92885" bIns="46442" numCol="1" anchor="b" anchorCtr="0" compatLnSpc="1">
            <a:prstTxWarp prst="textNoShape">
              <a:avLst/>
            </a:prstTxWarp>
          </a:bodyPr>
          <a:lstStyle>
            <a:lvl1pPr algn="l" defTabSz="928688">
              <a:defRPr sz="1200"/>
            </a:lvl1pPr>
          </a:lstStyle>
          <a:p>
            <a:endParaRPr lang="en-US" dirty="0"/>
          </a:p>
        </p:txBody>
      </p:sp>
      <p:sp>
        <p:nvSpPr>
          <p:cNvPr id="205829" name="Rectangle 5"/>
          <p:cNvSpPr>
            <a:spLocks noGrp="1" noChangeArrowheads="1"/>
          </p:cNvSpPr>
          <p:nvPr>
            <p:ph type="sldNum" sz="quarter" idx="3"/>
          </p:nvPr>
        </p:nvSpPr>
        <p:spPr bwMode="auto">
          <a:xfrm>
            <a:off x="3830814" y="9445387"/>
            <a:ext cx="2930349" cy="497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885" tIns="46442" rIns="92885" bIns="46442" numCol="1" anchor="b" anchorCtr="0" compatLnSpc="1">
            <a:prstTxWarp prst="textNoShape">
              <a:avLst/>
            </a:prstTxWarp>
          </a:bodyPr>
          <a:lstStyle>
            <a:lvl1pPr algn="r" defTabSz="928688">
              <a:defRPr sz="1200"/>
            </a:lvl1pPr>
          </a:lstStyle>
          <a:p>
            <a:fld id="{B0068D6A-29CF-49F1-879F-FB238FE50913}" type="slidenum">
              <a:rPr lang="en-US"/>
              <a:pPr/>
              <a:t>‹#›</a:t>
            </a:fld>
            <a:endParaRPr lang="en-US" dirty="0"/>
          </a:p>
        </p:txBody>
      </p:sp>
    </p:spTree>
    <p:extLst>
      <p:ext uri="{BB962C8B-B14F-4D97-AF65-F5344CB8AC3E}">
        <p14:creationId xmlns:p14="http://schemas.microsoft.com/office/powerpoint/2010/main" xmlns="" val="32523486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30350" cy="497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885" tIns="46442" rIns="92885" bIns="46442" numCol="1" anchor="t" anchorCtr="0" compatLnSpc="1">
            <a:prstTxWarp prst="textNoShape">
              <a:avLst/>
            </a:prstTxWarp>
          </a:bodyPr>
          <a:lstStyle>
            <a:lvl1pPr algn="l" defTabSz="928688">
              <a:defRPr sz="1200"/>
            </a:lvl1pPr>
          </a:lstStyle>
          <a:p>
            <a:endParaRPr lang="en-US" dirty="0"/>
          </a:p>
        </p:txBody>
      </p:sp>
      <p:sp>
        <p:nvSpPr>
          <p:cNvPr id="3075" name="Rectangle 3"/>
          <p:cNvSpPr>
            <a:spLocks noGrp="1" noChangeArrowheads="1"/>
          </p:cNvSpPr>
          <p:nvPr>
            <p:ph type="dt" idx="1"/>
          </p:nvPr>
        </p:nvSpPr>
        <p:spPr bwMode="auto">
          <a:xfrm>
            <a:off x="3830814" y="0"/>
            <a:ext cx="2930349" cy="497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885" tIns="46442" rIns="92885" bIns="46442" numCol="1" anchor="t" anchorCtr="0" compatLnSpc="1">
            <a:prstTxWarp prst="textNoShape">
              <a:avLst/>
            </a:prstTxWarp>
          </a:bodyPr>
          <a:lstStyle>
            <a:lvl1pPr algn="r" defTabSz="928688">
              <a:defRPr sz="1200"/>
            </a:lvl1pPr>
          </a:lstStyle>
          <a:p>
            <a:endParaRPr lang="en-US" dirty="0"/>
          </a:p>
        </p:txBody>
      </p:sp>
      <p:sp>
        <p:nvSpPr>
          <p:cNvPr id="3076" name="Rectangle 4"/>
          <p:cNvSpPr>
            <a:spLocks noGrp="1" noRot="1" noChangeAspect="1" noChangeArrowheads="1" noTextEdit="1"/>
          </p:cNvSpPr>
          <p:nvPr>
            <p:ph type="sldImg" idx="2"/>
          </p:nvPr>
        </p:nvSpPr>
        <p:spPr bwMode="auto">
          <a:xfrm>
            <a:off x="896938" y="746125"/>
            <a:ext cx="4967287" cy="37274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3077" name="Rectangle 5"/>
          <p:cNvSpPr>
            <a:spLocks noGrp="1" noChangeArrowheads="1"/>
          </p:cNvSpPr>
          <p:nvPr>
            <p:ph type="body" sz="quarter" idx="3"/>
          </p:nvPr>
        </p:nvSpPr>
        <p:spPr bwMode="auto">
          <a:xfrm>
            <a:off x="902001" y="4722694"/>
            <a:ext cx="4957162" cy="44741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885" tIns="46442" rIns="92885" bIns="4644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9445387"/>
            <a:ext cx="2930350" cy="497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885" tIns="46442" rIns="92885" bIns="46442" numCol="1" anchor="b" anchorCtr="0" compatLnSpc="1">
            <a:prstTxWarp prst="textNoShape">
              <a:avLst/>
            </a:prstTxWarp>
          </a:bodyPr>
          <a:lstStyle>
            <a:lvl1pPr algn="l" defTabSz="928688">
              <a:defRPr sz="1200"/>
            </a:lvl1pPr>
          </a:lstStyle>
          <a:p>
            <a:endParaRPr lang="en-US" dirty="0"/>
          </a:p>
        </p:txBody>
      </p:sp>
      <p:sp>
        <p:nvSpPr>
          <p:cNvPr id="3079" name="Rectangle 7"/>
          <p:cNvSpPr>
            <a:spLocks noGrp="1" noChangeArrowheads="1"/>
          </p:cNvSpPr>
          <p:nvPr>
            <p:ph type="sldNum" sz="quarter" idx="5"/>
          </p:nvPr>
        </p:nvSpPr>
        <p:spPr bwMode="auto">
          <a:xfrm>
            <a:off x="3830814" y="9445387"/>
            <a:ext cx="2930349" cy="497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885" tIns="46442" rIns="92885" bIns="46442" numCol="1" anchor="b" anchorCtr="0" compatLnSpc="1">
            <a:prstTxWarp prst="textNoShape">
              <a:avLst/>
            </a:prstTxWarp>
          </a:bodyPr>
          <a:lstStyle>
            <a:lvl1pPr algn="r" defTabSz="928688">
              <a:defRPr sz="1200"/>
            </a:lvl1pPr>
          </a:lstStyle>
          <a:p>
            <a:fld id="{52AB6C07-EF56-4E77-80A4-9529E086DF26}" type="slidenum">
              <a:rPr lang="en-US"/>
              <a:pPr/>
              <a:t>‹#›</a:t>
            </a:fld>
            <a:endParaRPr lang="en-US" dirty="0"/>
          </a:p>
        </p:txBody>
      </p:sp>
    </p:spTree>
    <p:extLst>
      <p:ext uri="{BB962C8B-B14F-4D97-AF65-F5344CB8AC3E}">
        <p14:creationId xmlns:p14="http://schemas.microsoft.com/office/powerpoint/2010/main" xmlns="" val="18570709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84420-B30D-47B0-8C78-E01BE1FD89DC}" type="slidenum">
              <a:rPr lang="en-US"/>
              <a:pPr/>
              <a:t>1</a:t>
            </a:fld>
            <a:endParaRPr lang="en-US" dirty="0"/>
          </a:p>
        </p:txBody>
      </p:sp>
      <p:sp>
        <p:nvSpPr>
          <p:cNvPr id="514050" name="Rectangle 2"/>
          <p:cNvSpPr>
            <a:spLocks noGrp="1" noRot="1" noChangeAspect="1" noChangeArrowheads="1" noTextEdit="1"/>
          </p:cNvSpPr>
          <p:nvPr>
            <p:ph type="sldImg"/>
          </p:nvPr>
        </p:nvSpPr>
        <p:spPr bwMode="auto">
          <a:xfrm>
            <a:off x="895350" y="746125"/>
            <a:ext cx="4967288" cy="3727450"/>
          </a:xfrm>
          <a:prstGeom prst="rect">
            <a:avLst/>
          </a:prstGeom>
          <a:solidFill>
            <a:srgbClr val="FFFFFF"/>
          </a:solidFill>
          <a:ln>
            <a:solidFill>
              <a:srgbClr val="000000"/>
            </a:solidFill>
            <a:miter lim="800000"/>
            <a:headEnd/>
            <a:tailEnd/>
          </a:ln>
        </p:spPr>
      </p:sp>
      <p:sp>
        <p:nvSpPr>
          <p:cNvPr id="514051" name="Rectangle 3"/>
          <p:cNvSpPr>
            <a:spLocks noGrp="1" noChangeArrowheads="1"/>
          </p:cNvSpPr>
          <p:nvPr>
            <p:ph type="body" idx="1"/>
          </p:nvPr>
        </p:nvSpPr>
        <p:spPr bwMode="auto">
          <a:xfrm>
            <a:off x="902001" y="4722694"/>
            <a:ext cx="4957162" cy="4474131"/>
          </a:xfrm>
          <a:prstGeom prst="rect">
            <a:avLst/>
          </a:prstGeom>
          <a:solidFill>
            <a:srgbClr val="FFFFFF"/>
          </a:solidFill>
          <a:ln>
            <a:solidFill>
              <a:srgbClr val="000000"/>
            </a:solidFill>
            <a:miter lim="800000"/>
            <a:headEnd/>
            <a:tailEnd/>
          </a:ln>
        </p:spPr>
        <p:txBody>
          <a:bodyPr/>
          <a:lstStyle/>
          <a:p>
            <a:endParaRPr lang="en-AU" dirty="0"/>
          </a:p>
        </p:txBody>
      </p:sp>
    </p:spTree>
    <p:extLst>
      <p:ext uri="{BB962C8B-B14F-4D97-AF65-F5344CB8AC3E}">
        <p14:creationId xmlns:p14="http://schemas.microsoft.com/office/powerpoint/2010/main" xmlns="" val="3900460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defTabSz="927100" eaLnBrk="0" hangingPunct="0">
              <a:defRPr sz="2800">
                <a:solidFill>
                  <a:schemeClr val="tx1"/>
                </a:solidFill>
                <a:latin typeface="Arial" charset="0"/>
                <a:cs typeface="Arial" charset="0"/>
              </a:defRPr>
            </a:lvl1pPr>
            <a:lvl2pPr marL="742950" indent="-285750" defTabSz="927100" eaLnBrk="0" hangingPunct="0">
              <a:defRPr sz="2800">
                <a:solidFill>
                  <a:schemeClr val="tx1"/>
                </a:solidFill>
                <a:latin typeface="Arial" charset="0"/>
                <a:cs typeface="Arial" charset="0"/>
              </a:defRPr>
            </a:lvl2pPr>
            <a:lvl3pPr marL="1143000" indent="-228600" defTabSz="927100" eaLnBrk="0" hangingPunct="0">
              <a:defRPr sz="2800">
                <a:solidFill>
                  <a:schemeClr val="tx1"/>
                </a:solidFill>
                <a:latin typeface="Arial" charset="0"/>
                <a:cs typeface="Arial" charset="0"/>
              </a:defRPr>
            </a:lvl3pPr>
            <a:lvl4pPr marL="1600200" indent="-228600" defTabSz="927100" eaLnBrk="0" hangingPunct="0">
              <a:defRPr sz="2800">
                <a:solidFill>
                  <a:schemeClr val="tx1"/>
                </a:solidFill>
                <a:latin typeface="Arial" charset="0"/>
                <a:cs typeface="Arial" charset="0"/>
              </a:defRPr>
            </a:lvl4pPr>
            <a:lvl5pPr marL="2057400" indent="-228600" defTabSz="927100" eaLnBrk="0" hangingPunct="0">
              <a:defRPr sz="2800">
                <a:solidFill>
                  <a:schemeClr val="tx1"/>
                </a:solidFill>
                <a:latin typeface="Arial" charset="0"/>
                <a:cs typeface="Arial" charset="0"/>
              </a:defRPr>
            </a:lvl5pPr>
            <a:lvl6pPr marL="2514600" indent="-228600" defTabSz="927100" eaLnBrk="0" fontAlgn="base" hangingPunct="0">
              <a:spcBef>
                <a:spcPct val="0"/>
              </a:spcBef>
              <a:spcAft>
                <a:spcPct val="0"/>
              </a:spcAft>
              <a:defRPr sz="2800">
                <a:solidFill>
                  <a:schemeClr val="tx1"/>
                </a:solidFill>
                <a:latin typeface="Arial" charset="0"/>
                <a:cs typeface="Arial" charset="0"/>
              </a:defRPr>
            </a:lvl6pPr>
            <a:lvl7pPr marL="2971800" indent="-228600" defTabSz="927100" eaLnBrk="0" fontAlgn="base" hangingPunct="0">
              <a:spcBef>
                <a:spcPct val="0"/>
              </a:spcBef>
              <a:spcAft>
                <a:spcPct val="0"/>
              </a:spcAft>
              <a:defRPr sz="2800">
                <a:solidFill>
                  <a:schemeClr val="tx1"/>
                </a:solidFill>
                <a:latin typeface="Arial" charset="0"/>
                <a:cs typeface="Arial" charset="0"/>
              </a:defRPr>
            </a:lvl7pPr>
            <a:lvl8pPr marL="3429000" indent="-228600" defTabSz="927100" eaLnBrk="0" fontAlgn="base" hangingPunct="0">
              <a:spcBef>
                <a:spcPct val="0"/>
              </a:spcBef>
              <a:spcAft>
                <a:spcPct val="0"/>
              </a:spcAft>
              <a:defRPr sz="2800">
                <a:solidFill>
                  <a:schemeClr val="tx1"/>
                </a:solidFill>
                <a:latin typeface="Arial" charset="0"/>
                <a:cs typeface="Arial" charset="0"/>
              </a:defRPr>
            </a:lvl8pPr>
            <a:lvl9pPr marL="3886200" indent="-228600" defTabSz="927100" eaLnBrk="0" fontAlgn="base" hangingPunct="0">
              <a:spcBef>
                <a:spcPct val="0"/>
              </a:spcBef>
              <a:spcAft>
                <a:spcPct val="0"/>
              </a:spcAft>
              <a:defRPr sz="2800">
                <a:solidFill>
                  <a:schemeClr val="tx1"/>
                </a:solidFill>
                <a:latin typeface="Arial" charset="0"/>
                <a:cs typeface="Arial" charset="0"/>
              </a:defRPr>
            </a:lvl9pPr>
          </a:lstStyle>
          <a:p>
            <a:pPr eaLnBrk="1" hangingPunct="1"/>
            <a:fld id="{7D349082-1386-417B-9270-6DA901B790BC}" type="slidenum">
              <a:rPr lang="en-US" altLang="en-US" sz="1200" smtClean="0"/>
              <a:pPr eaLnBrk="1" hangingPunct="1"/>
              <a:t>11</a:t>
            </a:fld>
            <a:endParaRPr lang="en-US" altLang="en-US" sz="1200" dirty="0" smtClean="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smtClean="0"/>
              <a:t>Light meter</a:t>
            </a:r>
          </a:p>
          <a:p>
            <a:pPr eaLnBrk="1" hangingPunct="1"/>
            <a:r>
              <a:rPr lang="en-US" altLang="en-US" dirty="0" smtClean="0"/>
              <a:t>Light meter</a:t>
            </a:r>
          </a:p>
          <a:p>
            <a:pPr eaLnBrk="1" hangingPunct="1"/>
            <a:endParaRPr lang="en-US" altLang="en-US" dirty="0" smtClean="0"/>
          </a:p>
          <a:p>
            <a:pPr eaLnBrk="1" hangingPunct="1"/>
            <a:r>
              <a:rPr lang="en-US" altLang="en-US" dirty="0" smtClean="0"/>
              <a:t>Educating young users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688">
              <a:defRPr sz="1200">
                <a:solidFill>
                  <a:schemeClr val="tx1"/>
                </a:solidFill>
                <a:latin typeface="Arial" charset="0"/>
                <a:cs typeface="Arial" charset="0"/>
              </a:defRPr>
            </a:lvl1pPr>
            <a:lvl2pPr marL="742950" indent="-285750" defTabSz="928688">
              <a:defRPr sz="1200">
                <a:solidFill>
                  <a:schemeClr val="tx1"/>
                </a:solidFill>
                <a:latin typeface="Arial" charset="0"/>
                <a:cs typeface="Arial" charset="0"/>
              </a:defRPr>
            </a:lvl2pPr>
            <a:lvl3pPr marL="1143000" indent="-228600" defTabSz="928688">
              <a:defRPr sz="1200">
                <a:solidFill>
                  <a:schemeClr val="tx1"/>
                </a:solidFill>
                <a:latin typeface="Arial" charset="0"/>
                <a:cs typeface="Arial" charset="0"/>
              </a:defRPr>
            </a:lvl3pPr>
            <a:lvl4pPr marL="1600200" indent="-228600" defTabSz="928688">
              <a:defRPr sz="1200">
                <a:solidFill>
                  <a:schemeClr val="tx1"/>
                </a:solidFill>
                <a:latin typeface="Arial" charset="0"/>
                <a:cs typeface="Arial" charset="0"/>
              </a:defRPr>
            </a:lvl4pPr>
            <a:lvl5pPr marL="2057400" indent="-228600" defTabSz="928688">
              <a:defRPr sz="1200">
                <a:solidFill>
                  <a:schemeClr val="tx1"/>
                </a:solidFill>
                <a:latin typeface="Arial" charset="0"/>
                <a:cs typeface="Arial" charset="0"/>
              </a:defRPr>
            </a:lvl5pPr>
            <a:lvl6pPr marL="2514600" indent="-228600" defTabSz="928688" eaLnBrk="0" fontAlgn="base" hangingPunct="0">
              <a:spcBef>
                <a:spcPct val="30000"/>
              </a:spcBef>
              <a:spcAft>
                <a:spcPct val="0"/>
              </a:spcAft>
              <a:defRPr sz="1200">
                <a:solidFill>
                  <a:schemeClr val="tx1"/>
                </a:solidFill>
                <a:latin typeface="Arial" charset="0"/>
                <a:cs typeface="Arial" charset="0"/>
              </a:defRPr>
            </a:lvl6pPr>
            <a:lvl7pPr marL="2971800" indent="-228600" defTabSz="928688" eaLnBrk="0" fontAlgn="base" hangingPunct="0">
              <a:spcBef>
                <a:spcPct val="30000"/>
              </a:spcBef>
              <a:spcAft>
                <a:spcPct val="0"/>
              </a:spcAft>
              <a:defRPr sz="1200">
                <a:solidFill>
                  <a:schemeClr val="tx1"/>
                </a:solidFill>
                <a:latin typeface="Arial" charset="0"/>
                <a:cs typeface="Arial" charset="0"/>
              </a:defRPr>
            </a:lvl7pPr>
            <a:lvl8pPr marL="3429000" indent="-228600" defTabSz="928688" eaLnBrk="0" fontAlgn="base" hangingPunct="0">
              <a:spcBef>
                <a:spcPct val="30000"/>
              </a:spcBef>
              <a:spcAft>
                <a:spcPct val="0"/>
              </a:spcAft>
              <a:defRPr sz="1200">
                <a:solidFill>
                  <a:schemeClr val="tx1"/>
                </a:solidFill>
                <a:latin typeface="Arial" charset="0"/>
                <a:cs typeface="Arial" charset="0"/>
              </a:defRPr>
            </a:lvl8pPr>
            <a:lvl9pPr marL="3886200" indent="-228600" defTabSz="928688" eaLnBrk="0" fontAlgn="base" hangingPunct="0">
              <a:spcBef>
                <a:spcPct val="30000"/>
              </a:spcBef>
              <a:spcAft>
                <a:spcPct val="0"/>
              </a:spcAft>
              <a:defRPr sz="1200">
                <a:solidFill>
                  <a:schemeClr val="tx1"/>
                </a:solidFill>
                <a:latin typeface="Arial" charset="0"/>
                <a:cs typeface="Arial" charset="0"/>
              </a:defRPr>
            </a:lvl9pPr>
          </a:lstStyle>
          <a:p>
            <a:fld id="{4959CE56-56D2-469A-BD9F-1B01438125B1}" type="slidenum">
              <a:rPr lang="en-US" altLang="en-US" smtClean="0"/>
              <a:pPr/>
              <a:t>12</a:t>
            </a:fld>
            <a:endParaRPr lang="en-US" altLang="en-US" dirty="0" smtClean="0"/>
          </a:p>
        </p:txBody>
      </p:sp>
      <p:sp>
        <p:nvSpPr>
          <p:cNvPr id="99331" name="Rectangle 2"/>
          <p:cNvSpPr>
            <a:spLocks noGrp="1" noRot="1" noChangeAspect="1" noChangeArrowheads="1" noTextEdit="1"/>
          </p:cNvSpPr>
          <p:nvPr>
            <p:ph type="sldImg"/>
          </p:nvPr>
        </p:nvSpPr>
        <p:spPr>
          <a:xfrm>
            <a:off x="893763" y="746125"/>
            <a:ext cx="4970462" cy="3729038"/>
          </a:xfrm>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i="1" dirty="0" smtClean="0">
                <a:cs typeface="Times New Roman" pitchFamily="18" charset="0"/>
              </a:rPr>
              <a:t>‘An effective preservation role in the library of the future will require flexibility, willingness to change, proactively seeking a useful role that draws on the expertise and perspectives we already have, while developing whatever new expertise and perspectives will be needed. Willingness to listen consult, learn and to form alliances and partnerships will all be important.’ </a:t>
            </a:r>
            <a:r>
              <a:rPr lang="en-US" altLang="en-US" dirty="0" smtClean="0">
                <a:cs typeface="Times New Roman" pitchFamily="18" charset="0"/>
              </a:rPr>
              <a:t>(Webb 2002</a:t>
            </a:r>
            <a:r>
              <a:rPr lang="en-US" altLang="en-US" dirty="0" smtClean="0"/>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30589" y="9444830"/>
            <a:ext cx="2930574" cy="497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865" tIns="46434" rIns="92865" bIns="46434" anchor="b"/>
          <a:lstStyle>
            <a:lvl1pPr defTabSz="927100" eaLnBrk="0" hangingPunct="0">
              <a:defRPr sz="2800">
                <a:solidFill>
                  <a:schemeClr val="tx1"/>
                </a:solidFill>
                <a:latin typeface="Arial" pitchFamily="34" charset="0"/>
                <a:cs typeface="Arial" pitchFamily="34" charset="0"/>
              </a:defRPr>
            </a:lvl1pPr>
            <a:lvl2pPr marL="742950" indent="-285750" defTabSz="927100" eaLnBrk="0" hangingPunct="0">
              <a:defRPr sz="2800">
                <a:solidFill>
                  <a:schemeClr val="tx1"/>
                </a:solidFill>
                <a:latin typeface="Arial" pitchFamily="34" charset="0"/>
                <a:cs typeface="Arial" pitchFamily="34" charset="0"/>
              </a:defRPr>
            </a:lvl2pPr>
            <a:lvl3pPr marL="1143000" indent="-228600" defTabSz="927100" eaLnBrk="0" hangingPunct="0">
              <a:defRPr sz="2800">
                <a:solidFill>
                  <a:schemeClr val="tx1"/>
                </a:solidFill>
                <a:latin typeface="Arial" pitchFamily="34" charset="0"/>
                <a:cs typeface="Arial" pitchFamily="34" charset="0"/>
              </a:defRPr>
            </a:lvl3pPr>
            <a:lvl4pPr marL="1600200" indent="-228600" defTabSz="927100" eaLnBrk="0" hangingPunct="0">
              <a:defRPr sz="2800">
                <a:solidFill>
                  <a:schemeClr val="tx1"/>
                </a:solidFill>
                <a:latin typeface="Arial" pitchFamily="34" charset="0"/>
                <a:cs typeface="Arial" pitchFamily="34" charset="0"/>
              </a:defRPr>
            </a:lvl4pPr>
            <a:lvl5pPr marL="2057400" indent="-228600" defTabSz="927100" eaLnBrk="0" hangingPunct="0">
              <a:defRPr sz="2800">
                <a:solidFill>
                  <a:schemeClr val="tx1"/>
                </a:solidFill>
                <a:latin typeface="Arial" pitchFamily="34" charset="0"/>
                <a:cs typeface="Arial" pitchFamily="34" charset="0"/>
              </a:defRPr>
            </a:lvl5pPr>
            <a:lvl6pPr marL="2514600" indent="-228600" defTabSz="9271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9271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9271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927100" eaLnBrk="0" fontAlgn="base" hangingPunct="0">
              <a:spcBef>
                <a:spcPct val="0"/>
              </a:spcBef>
              <a:spcAft>
                <a:spcPct val="0"/>
              </a:spcAft>
              <a:defRPr sz="2800">
                <a:solidFill>
                  <a:schemeClr val="tx1"/>
                </a:solidFill>
                <a:latin typeface="Arial" pitchFamily="34" charset="0"/>
                <a:cs typeface="Arial" pitchFamily="34" charset="0"/>
              </a:defRPr>
            </a:lvl9pPr>
          </a:lstStyle>
          <a:p>
            <a:pPr algn="r" eaLnBrk="1" hangingPunct="1"/>
            <a:fld id="{8490F613-B410-46DE-A17C-216703CF7F02}" type="slidenum">
              <a:rPr lang="en-US" altLang="en-US" sz="1200"/>
              <a:pPr algn="r" eaLnBrk="1" hangingPunct="1"/>
              <a:t>13</a:t>
            </a:fld>
            <a:endParaRPr lang="en-US" altLang="en-US" sz="1200" dirty="0"/>
          </a:p>
        </p:txBody>
      </p:sp>
      <p:sp>
        <p:nvSpPr>
          <p:cNvPr id="61443" name="Rectangle 2"/>
          <p:cNvSpPr>
            <a:spLocks noGrp="1" noRot="1" noChangeAspect="1" noChangeArrowheads="1" noTextEdit="1"/>
          </p:cNvSpPr>
          <p:nvPr>
            <p:ph type="sldImg"/>
          </p:nvPr>
        </p:nvSpPr>
        <p:spPr>
          <a:xfrm>
            <a:off x="892175" y="746125"/>
            <a:ext cx="4972050" cy="3729038"/>
          </a:xfrm>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miter lim="800000"/>
            <a:headEnd/>
            <a:tailEnd/>
          </a:ln>
        </p:spPr>
        <p:txBody>
          <a:bodyPr lIns="91422" tIns="45710" rIns="91422" bIns="45710"/>
          <a:lstStyle/>
          <a:p>
            <a:pPr eaLnBrk="1" hangingPunct="1"/>
            <a:endParaRPr lang="en-AU" altLang="en-US" dirty="0" smtClean="0">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27100" eaLnBrk="0" hangingPunct="0">
              <a:defRPr sz="2800">
                <a:solidFill>
                  <a:schemeClr val="tx1"/>
                </a:solidFill>
                <a:latin typeface="Arial" pitchFamily="34" charset="0"/>
                <a:cs typeface="Arial" pitchFamily="34" charset="0"/>
              </a:defRPr>
            </a:lvl1pPr>
            <a:lvl2pPr marL="742950" indent="-285750" defTabSz="927100" eaLnBrk="0" hangingPunct="0">
              <a:defRPr sz="2800">
                <a:solidFill>
                  <a:schemeClr val="tx1"/>
                </a:solidFill>
                <a:latin typeface="Arial" pitchFamily="34" charset="0"/>
                <a:cs typeface="Arial" pitchFamily="34" charset="0"/>
              </a:defRPr>
            </a:lvl2pPr>
            <a:lvl3pPr marL="1143000" indent="-228600" defTabSz="927100" eaLnBrk="0" hangingPunct="0">
              <a:defRPr sz="2800">
                <a:solidFill>
                  <a:schemeClr val="tx1"/>
                </a:solidFill>
                <a:latin typeface="Arial" pitchFamily="34" charset="0"/>
                <a:cs typeface="Arial" pitchFamily="34" charset="0"/>
              </a:defRPr>
            </a:lvl3pPr>
            <a:lvl4pPr marL="1600200" indent="-228600" defTabSz="927100" eaLnBrk="0" hangingPunct="0">
              <a:defRPr sz="2800">
                <a:solidFill>
                  <a:schemeClr val="tx1"/>
                </a:solidFill>
                <a:latin typeface="Arial" pitchFamily="34" charset="0"/>
                <a:cs typeface="Arial" pitchFamily="34" charset="0"/>
              </a:defRPr>
            </a:lvl4pPr>
            <a:lvl5pPr marL="2057400" indent="-228600" defTabSz="927100" eaLnBrk="0" hangingPunct="0">
              <a:defRPr sz="2800">
                <a:solidFill>
                  <a:schemeClr val="tx1"/>
                </a:solidFill>
                <a:latin typeface="Arial" pitchFamily="34" charset="0"/>
                <a:cs typeface="Arial" pitchFamily="34" charset="0"/>
              </a:defRPr>
            </a:lvl5pPr>
            <a:lvl6pPr marL="2514600" indent="-228600" defTabSz="9271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9271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9271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9271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fld id="{DA80EA1C-098D-43F2-953D-CCAA61936E89}" type="slidenum">
              <a:rPr lang="en-US" altLang="en-US" sz="1200"/>
              <a:pPr eaLnBrk="1" hangingPunct="1"/>
              <a:t>14</a:t>
            </a:fld>
            <a:endParaRPr lang="en-US" altLang="en-US" sz="1200" dirty="0"/>
          </a:p>
        </p:txBody>
      </p:sp>
      <p:sp>
        <p:nvSpPr>
          <p:cNvPr id="79875" name="Rectangle 2"/>
          <p:cNvSpPr>
            <a:spLocks noGrp="1" noRot="1" noChangeAspect="1" noChangeArrowheads="1" noTextEdit="1"/>
          </p:cNvSpPr>
          <p:nvPr>
            <p:ph type="sldImg"/>
          </p:nvPr>
        </p:nvSpPr>
        <p:spPr>
          <a:xfrm>
            <a:off x="819150" y="247650"/>
            <a:ext cx="4972050" cy="3729038"/>
          </a:xfrm>
          <a:solidFill>
            <a:srgbClr val="FFFFFF"/>
          </a:solidFill>
          <a:ln/>
        </p:spPr>
      </p:sp>
      <p:sp>
        <p:nvSpPr>
          <p:cNvPr id="79876" name="Rectangle 3"/>
          <p:cNvSpPr>
            <a:spLocks noGrp="1" noChangeArrowheads="1"/>
          </p:cNvSpPr>
          <p:nvPr>
            <p:ph type="body" idx="1"/>
          </p:nvPr>
        </p:nvSpPr>
        <p:spPr>
          <a:xfrm>
            <a:off x="0" y="4639734"/>
            <a:ext cx="6761163" cy="4805097"/>
          </a:xfrm>
          <a:solidFill>
            <a:srgbClr val="FFFFFF"/>
          </a:solidFill>
          <a:ln>
            <a:solidFill>
              <a:srgbClr val="000000"/>
            </a:solidFill>
            <a:miter lim="800000"/>
            <a:headEnd/>
            <a:tailEnd/>
          </a:ln>
        </p:spPr>
        <p:txBody>
          <a:bodyPr lIns="91431" tIns="45715" rIns="91431" bIns="45715"/>
          <a:lstStyle/>
          <a:p>
            <a:pPr eaLnBrk="1" hangingPunct="1"/>
            <a:r>
              <a:rPr lang="en-AU" altLang="en-US" sz="1600" dirty="0" smtClean="0">
                <a:latin typeface="Arial" pitchFamily="34" charset="0"/>
                <a:cs typeface="Arial" pitchFamily="34" charset="0"/>
              </a:rPr>
              <a:t>There is also lack of reliable data about the costs of preserving digital information. Jonas Palm, Director, Head of Preservation at the National Archives of Sweden, describes this in an article aptly entitled ‘The digital black hole’:</a:t>
            </a:r>
          </a:p>
          <a:p>
            <a:pPr eaLnBrk="1" hangingPunct="1"/>
            <a:r>
              <a:rPr lang="en-AU" altLang="en-US" sz="1600" i="1" dirty="0" smtClean="0">
                <a:latin typeface="Arial" pitchFamily="34" charset="0"/>
                <a:cs typeface="Arial" pitchFamily="34" charset="0"/>
              </a:rPr>
              <a:t>‘In the excitement about the solutions digitisation offers, the right questions about costs are often not asked, especially about the long term costs for keeping the digital files alive. This enthusiastic attitude is risky, for the conversion process to create the digital files may well be quite expensive to start with, and these investments may turn out to be wasted if planning for the future is ignored and no structural funding for maintenance is secured…</a:t>
            </a:r>
            <a:endParaRPr lang="en-AU" altLang="en-US" sz="1600" dirty="0" smtClean="0">
              <a:latin typeface="Arial" pitchFamily="34" charset="0"/>
              <a:cs typeface="Arial" pitchFamily="34" charset="0"/>
            </a:endParaRPr>
          </a:p>
          <a:p>
            <a:pPr eaLnBrk="1" hangingPunct="1"/>
            <a:r>
              <a:rPr lang="en-AU" altLang="en-US" sz="1600" i="1" dirty="0" smtClean="0">
                <a:latin typeface="Arial" pitchFamily="34" charset="0"/>
                <a:cs typeface="Arial" pitchFamily="34" charset="0"/>
              </a:rPr>
              <a:t>The more information is converted, the more costs for accessing it will go up. </a:t>
            </a:r>
            <a:endParaRPr lang="en-AU" altLang="en-US" sz="1600" dirty="0" smtClean="0">
              <a:latin typeface="Arial" pitchFamily="34" charset="0"/>
              <a:cs typeface="Arial" pitchFamily="34" charset="0"/>
            </a:endParaRPr>
          </a:p>
          <a:p>
            <a:pPr eaLnBrk="1" hangingPunct="1"/>
            <a:r>
              <a:rPr lang="en-AU" altLang="en-US" sz="1600" i="1" dirty="0" smtClean="0">
                <a:latin typeface="Arial" pitchFamily="34" charset="0"/>
                <a:cs typeface="Arial" pitchFamily="34" charset="0"/>
              </a:rPr>
              <a:t>The digital black hole has got its firm grip on the project.’</a:t>
            </a:r>
            <a:endParaRPr lang="en-AU" altLang="en-US" sz="1600" dirty="0" smtClean="0">
              <a:latin typeface="Arial" pitchFamily="34" charset="0"/>
              <a:cs typeface="Arial" pitchFamily="34" charset="0"/>
            </a:endParaRPr>
          </a:p>
          <a:p>
            <a:pPr eaLnBrk="1" hangingPunct="1"/>
            <a:r>
              <a:rPr lang="en-AU" altLang="en-US" sz="1600" dirty="0" smtClean="0">
                <a:latin typeface="Arial" pitchFamily="34" charset="0"/>
                <a:cs typeface="Times New Roman" pitchFamily="18" charset="0"/>
              </a:rPr>
              <a:t>Palm clearly highlights that the </a:t>
            </a:r>
            <a:r>
              <a:rPr lang="en-AU" altLang="en-US" sz="1600" i="1" dirty="0" smtClean="0">
                <a:latin typeface="Arial" pitchFamily="34" charset="0"/>
                <a:cs typeface="Times New Roman" pitchFamily="18" charset="0"/>
              </a:rPr>
              <a:t>real </a:t>
            </a:r>
            <a:r>
              <a:rPr lang="en-AU" altLang="en-US" sz="1600" dirty="0" smtClean="0">
                <a:latin typeface="Arial" pitchFamily="34" charset="0"/>
                <a:cs typeface="Times New Roman" pitchFamily="18" charset="0"/>
              </a:rPr>
              <a:t>costs are in the ongoing management – the costs of ‘guarding’ the digital content for the future.</a:t>
            </a:r>
            <a:r>
              <a:rPr lang="en-US" altLang="en-US" sz="1600" dirty="0" smtClean="0">
                <a:latin typeface="Arial" pitchFamily="34" charset="0"/>
                <a:cs typeface="Arial" pitchFamily="34" charset="0"/>
              </a:rPr>
              <a:t> </a:t>
            </a:r>
            <a:endParaRPr lang="en-AU" altLang="en-US" sz="1600" dirty="0" smtClean="0">
              <a:latin typeface="Arial" pitchFamily="34" charset="0"/>
              <a:cs typeface="Arial" pitchFamily="34" charset="0"/>
            </a:endParaRPr>
          </a:p>
          <a:p>
            <a:pPr eaLnBrk="1" hangingPunct="1"/>
            <a:endParaRPr lang="en-US" altLang="en-US" sz="1600" dirty="0" smtClean="0">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927100" eaLnBrk="0" hangingPunct="0">
              <a:defRPr sz="2800">
                <a:solidFill>
                  <a:schemeClr val="tx1"/>
                </a:solidFill>
                <a:latin typeface="Arial" pitchFamily="34" charset="0"/>
                <a:cs typeface="Arial" pitchFamily="34" charset="0"/>
              </a:defRPr>
            </a:lvl1pPr>
            <a:lvl2pPr marL="742950" indent="-285750" defTabSz="927100" eaLnBrk="0" hangingPunct="0">
              <a:defRPr sz="2800">
                <a:solidFill>
                  <a:schemeClr val="tx1"/>
                </a:solidFill>
                <a:latin typeface="Arial" pitchFamily="34" charset="0"/>
                <a:cs typeface="Arial" pitchFamily="34" charset="0"/>
              </a:defRPr>
            </a:lvl2pPr>
            <a:lvl3pPr marL="1143000" indent="-228600" defTabSz="927100" eaLnBrk="0" hangingPunct="0">
              <a:defRPr sz="2800">
                <a:solidFill>
                  <a:schemeClr val="tx1"/>
                </a:solidFill>
                <a:latin typeface="Arial" pitchFamily="34" charset="0"/>
                <a:cs typeface="Arial" pitchFamily="34" charset="0"/>
              </a:defRPr>
            </a:lvl3pPr>
            <a:lvl4pPr marL="1600200" indent="-228600" defTabSz="927100" eaLnBrk="0" hangingPunct="0">
              <a:defRPr sz="2800">
                <a:solidFill>
                  <a:schemeClr val="tx1"/>
                </a:solidFill>
                <a:latin typeface="Arial" pitchFamily="34" charset="0"/>
                <a:cs typeface="Arial" pitchFamily="34" charset="0"/>
              </a:defRPr>
            </a:lvl4pPr>
            <a:lvl5pPr marL="2057400" indent="-228600" defTabSz="927100" eaLnBrk="0" hangingPunct="0">
              <a:defRPr sz="2800">
                <a:solidFill>
                  <a:schemeClr val="tx1"/>
                </a:solidFill>
                <a:latin typeface="Arial" pitchFamily="34" charset="0"/>
                <a:cs typeface="Arial" pitchFamily="34" charset="0"/>
              </a:defRPr>
            </a:lvl5pPr>
            <a:lvl6pPr marL="2514600" indent="-228600" defTabSz="9271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9271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9271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9271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fld id="{AAB82024-F454-49DA-8E0F-55B1962E5CB3}" type="slidenum">
              <a:rPr lang="en-US" altLang="en-US" sz="1200"/>
              <a:pPr eaLnBrk="1" hangingPunct="1"/>
              <a:t>16</a:t>
            </a:fld>
            <a:endParaRPr lang="en-US" altLang="en-US" sz="1200" dirty="0"/>
          </a:p>
        </p:txBody>
      </p:sp>
      <p:sp>
        <p:nvSpPr>
          <p:cNvPr id="83971" name="Rectangle 2"/>
          <p:cNvSpPr>
            <a:spLocks noGrp="1" noRot="1" noChangeAspect="1" noChangeArrowheads="1" noTextEdit="1"/>
          </p:cNvSpPr>
          <p:nvPr>
            <p:ph type="sldImg"/>
          </p:nvPr>
        </p:nvSpPr>
        <p:spPr>
          <a:xfrm>
            <a:off x="2060575" y="498475"/>
            <a:ext cx="1987550" cy="1490663"/>
          </a:xfrm>
          <a:solidFill>
            <a:srgbClr val="FFFFFF"/>
          </a:solidFill>
          <a:ln/>
        </p:spPr>
      </p:sp>
      <p:sp>
        <p:nvSpPr>
          <p:cNvPr id="83972" name="Rectangle 3"/>
          <p:cNvSpPr>
            <a:spLocks noGrp="1" noChangeArrowheads="1"/>
          </p:cNvSpPr>
          <p:nvPr>
            <p:ph type="body" idx="1"/>
          </p:nvPr>
        </p:nvSpPr>
        <p:spPr>
          <a:xfrm>
            <a:off x="0" y="2237186"/>
            <a:ext cx="6761163" cy="7207645"/>
          </a:xfrm>
          <a:solidFill>
            <a:srgbClr val="FFFFFF"/>
          </a:solidFill>
          <a:ln>
            <a:solidFill>
              <a:srgbClr val="000000"/>
            </a:solidFill>
            <a:miter lim="800000"/>
            <a:headEnd/>
            <a:tailEnd/>
          </a:ln>
        </p:spPr>
        <p:txBody>
          <a:bodyPr lIns="91431" tIns="45715" rIns="91431" bIns="45715"/>
          <a:lstStyle/>
          <a:p>
            <a:pPr eaLnBrk="1" hangingPunct="1"/>
            <a:r>
              <a:rPr lang="en-US" altLang="en-US" sz="1400" dirty="0" smtClean="0">
                <a:latin typeface="Arial" pitchFamily="34" charset="0"/>
                <a:cs typeface="Times New Roman" pitchFamily="18" charset="0"/>
              </a:rPr>
              <a:t>The Cornell Digital Preservation model of digital preservation involves 3 interrelated parts of the gateways.</a:t>
            </a:r>
          </a:p>
          <a:p>
            <a:pPr eaLnBrk="1" hangingPunct="1"/>
            <a:r>
              <a:rPr lang="en-US" altLang="en-US" sz="1400" dirty="0" smtClean="0">
                <a:latin typeface="Arial" pitchFamily="34" charset="0"/>
                <a:cs typeface="Times New Roman" pitchFamily="18" charset="0"/>
              </a:rPr>
              <a:t>Technological  resourcing  organisational</a:t>
            </a:r>
            <a:r>
              <a:rPr lang="en-US" altLang="en-US" sz="1400" dirty="0" smtClean="0">
                <a:latin typeface="Arial" pitchFamily="34" charset="0"/>
                <a:cs typeface="Arial" pitchFamily="34" charset="0"/>
              </a:rPr>
              <a:t> </a:t>
            </a:r>
          </a:p>
          <a:p>
            <a:pPr eaLnBrk="1" hangingPunct="1"/>
            <a:endParaRPr lang="en-US" altLang="en-US" sz="1400" dirty="0" smtClean="0">
              <a:latin typeface="Arial" pitchFamily="34" charset="0"/>
              <a:cs typeface="Arial" pitchFamily="34" charset="0"/>
            </a:endParaRPr>
          </a:p>
          <a:p>
            <a:pPr eaLnBrk="1" hangingPunct="1"/>
            <a:r>
              <a:rPr lang="en-US" altLang="en-US" sz="1400" dirty="0" smtClean="0">
                <a:latin typeface="Arial" pitchFamily="34" charset="0"/>
                <a:cs typeface="Arial" pitchFamily="34" charset="0"/>
              </a:rPr>
              <a:t>We’ll begin with the technology</a:t>
            </a:r>
          </a:p>
          <a:p>
            <a:pPr eaLnBrk="1" hangingPunct="1"/>
            <a:r>
              <a:rPr lang="en-US" altLang="en-US" sz="1400" dirty="0" smtClean="0">
                <a:latin typeface="Arial" pitchFamily="34" charset="0"/>
                <a:cs typeface="Arial" pitchFamily="34" charset="0"/>
              </a:rPr>
              <a:t>There are a number of  technological features that strengthen the gateways to make sure they can remain open into the future.</a:t>
            </a:r>
            <a:endParaRPr lang="en-AU" altLang="en-US" sz="1400" dirty="0" smtClean="0">
              <a:latin typeface="Arial" pitchFamily="34" charset="0"/>
              <a:cs typeface="Times New Roman" pitchFamily="18" charset="0"/>
            </a:endParaRPr>
          </a:p>
          <a:p>
            <a:pPr eaLnBrk="1" hangingPunct="1"/>
            <a:r>
              <a:rPr lang="en-US" altLang="en-US" sz="1400" dirty="0" smtClean="0">
                <a:latin typeface="Arial" pitchFamily="34" charset="0"/>
                <a:cs typeface="Arial" pitchFamily="34" charset="0"/>
              </a:rPr>
              <a:t>They include refreshing, migrating and emulating</a:t>
            </a:r>
            <a:endParaRPr lang="en-AU" altLang="en-US" sz="1400" dirty="0" smtClean="0">
              <a:latin typeface="Arial" pitchFamily="34" charset="0"/>
              <a:cs typeface="Times New Roman" pitchFamily="18" charset="0"/>
            </a:endParaRPr>
          </a:p>
          <a:p>
            <a:pPr eaLnBrk="1" hangingPunct="1"/>
            <a:r>
              <a:rPr lang="en-AU" altLang="en-US" sz="1400" dirty="0" smtClean="0">
                <a:latin typeface="Arial" pitchFamily="34" charset="0"/>
                <a:cs typeface="Arial" pitchFamily="34" charset="0"/>
              </a:rPr>
              <a:t> </a:t>
            </a:r>
            <a:endParaRPr lang="en-US" altLang="en-US" sz="1400" dirty="0" smtClean="0">
              <a:solidFill>
                <a:srgbClr val="FF0000"/>
              </a:solidFill>
              <a:latin typeface="Arial" pitchFamily="34" charset="0"/>
              <a:cs typeface="Times New Roman" pitchFamily="18" charset="0"/>
            </a:endParaRPr>
          </a:p>
          <a:p>
            <a:pPr eaLnBrk="1" hangingPunct="1"/>
            <a:r>
              <a:rPr lang="en-AU" altLang="en-US" sz="1400" b="1" dirty="0" smtClean="0">
                <a:latin typeface="Arial" pitchFamily="34" charset="0"/>
                <a:cs typeface="Arial" pitchFamily="34" charset="0"/>
              </a:rPr>
              <a:t>Refreshing</a:t>
            </a:r>
            <a:r>
              <a:rPr lang="en-US" altLang="en-US" sz="1400" dirty="0" smtClean="0">
                <a:solidFill>
                  <a:srgbClr val="FF0000"/>
                </a:solidFill>
                <a:latin typeface="Arial" pitchFamily="34" charset="0"/>
                <a:cs typeface="Times New Roman" pitchFamily="18" charset="0"/>
              </a:rPr>
              <a:t> </a:t>
            </a:r>
            <a:r>
              <a:rPr lang="en-AU" altLang="en-US" sz="1400" dirty="0" smtClean="0">
                <a:latin typeface="Arial" pitchFamily="34" charset="0"/>
                <a:cs typeface="Arial" pitchFamily="34" charset="0"/>
              </a:rPr>
              <a:t>is a short-term strengthener This involves periodically moving a file from one physical storage medium to another e.g. floppy to CD Rom.</a:t>
            </a:r>
            <a:endParaRPr lang="en-US" altLang="en-US" sz="1400" dirty="0" smtClean="0">
              <a:solidFill>
                <a:srgbClr val="FF0000"/>
              </a:solidFill>
              <a:latin typeface="Arial" pitchFamily="34" charset="0"/>
              <a:cs typeface="Times New Roman" pitchFamily="18" charset="0"/>
            </a:endParaRPr>
          </a:p>
          <a:p>
            <a:pPr eaLnBrk="1" hangingPunct="1"/>
            <a:r>
              <a:rPr lang="en-AU" altLang="en-US" sz="1400" dirty="0" smtClean="0">
                <a:latin typeface="Arial" pitchFamily="34" charset="0"/>
                <a:cs typeface="Arial" pitchFamily="34" charset="0"/>
              </a:rPr>
              <a:t> </a:t>
            </a:r>
            <a:endParaRPr lang="en-US" altLang="en-US" sz="1400" dirty="0" smtClean="0">
              <a:solidFill>
                <a:srgbClr val="FF0000"/>
              </a:solidFill>
              <a:latin typeface="Arial" pitchFamily="34" charset="0"/>
              <a:cs typeface="Times New Roman" pitchFamily="18" charset="0"/>
            </a:endParaRPr>
          </a:p>
          <a:p>
            <a:pPr eaLnBrk="1" hangingPunct="1"/>
            <a:r>
              <a:rPr lang="en-AU" altLang="en-US" sz="1400" b="1" dirty="0" smtClean="0">
                <a:latin typeface="Arial" pitchFamily="34" charset="0"/>
                <a:cs typeface="Arial" pitchFamily="34" charset="0"/>
              </a:rPr>
              <a:t>Migrating involves </a:t>
            </a:r>
            <a:r>
              <a:rPr lang="en-AU" altLang="en-US" sz="1400" dirty="0" smtClean="0">
                <a:latin typeface="Arial" pitchFamily="34" charset="0"/>
                <a:ea typeface="Arial Unicode MS" pitchFamily="34" charset="-128"/>
                <a:cs typeface="Arial Unicode MS" pitchFamily="34" charset="-128"/>
              </a:rPr>
              <a:t>moving files from one file encoding format to another </a:t>
            </a:r>
            <a:r>
              <a:rPr lang="en-AU" altLang="en-US" sz="1400" dirty="0" smtClean="0">
                <a:latin typeface="Arial" pitchFamily="34" charset="0"/>
                <a:cs typeface="Times New Roman" pitchFamily="18" charset="0"/>
              </a:rPr>
              <a:t> </a:t>
            </a:r>
            <a:r>
              <a:rPr lang="en-AU" altLang="en-US" sz="1400" dirty="0" smtClean="0">
                <a:latin typeface="Times New Roman" pitchFamily="18" charset="0"/>
                <a:cs typeface="Times New Roman" pitchFamily="18" charset="0"/>
              </a:rPr>
              <a:t> </a:t>
            </a:r>
            <a:r>
              <a:rPr lang="en-AU" altLang="en-US" sz="1400" dirty="0" smtClean="0">
                <a:latin typeface="Arial" pitchFamily="34" charset="0"/>
                <a:cs typeface="Arial" pitchFamily="34" charset="0"/>
              </a:rPr>
              <a:t>To enhance this migrating new tools such as </a:t>
            </a:r>
            <a:r>
              <a:rPr lang="en-AU" altLang="en-US" sz="1400" b="1" dirty="0" smtClean="0">
                <a:latin typeface="Arial" pitchFamily="34" charset="0"/>
                <a:cs typeface="Arial" pitchFamily="34" charset="0"/>
              </a:rPr>
              <a:t>PANIC </a:t>
            </a:r>
            <a:r>
              <a:rPr lang="en-AU" altLang="en-US" sz="1400" dirty="0" smtClean="0">
                <a:latin typeface="Arial" pitchFamily="34" charset="0"/>
                <a:cs typeface="Arial" pitchFamily="34" charset="0"/>
              </a:rPr>
              <a:t>and </a:t>
            </a:r>
            <a:r>
              <a:rPr lang="en-AU" altLang="en-US" sz="1400" b="1" dirty="0" smtClean="0">
                <a:latin typeface="Arial" pitchFamily="34" charset="0"/>
                <a:cs typeface="Arial" pitchFamily="34" charset="0"/>
              </a:rPr>
              <a:t>AONS</a:t>
            </a:r>
            <a:r>
              <a:rPr lang="en-AU" altLang="en-US" sz="1400" dirty="0" smtClean="0">
                <a:latin typeface="Arial" pitchFamily="34" charset="0"/>
                <a:cs typeface="Arial" pitchFamily="34" charset="0"/>
              </a:rPr>
              <a:t> have been developed to automatically detect obsolescence and notify that actions are needed. (Hunter 2006) </a:t>
            </a:r>
            <a:endParaRPr lang="en-US" altLang="en-US" sz="1400" dirty="0" smtClean="0">
              <a:solidFill>
                <a:srgbClr val="FF0000"/>
              </a:solidFill>
              <a:latin typeface="Arial" pitchFamily="34" charset="0"/>
              <a:cs typeface="Times New Roman" pitchFamily="18" charset="0"/>
            </a:endParaRPr>
          </a:p>
          <a:p>
            <a:pPr eaLnBrk="1" hangingPunct="1"/>
            <a:r>
              <a:rPr lang="en-AU" altLang="en-US" sz="1400" dirty="0" smtClean="0">
                <a:latin typeface="Arial" pitchFamily="34" charset="0"/>
                <a:cs typeface="Arial" pitchFamily="34" charset="0"/>
              </a:rPr>
              <a:t> </a:t>
            </a:r>
            <a:r>
              <a:rPr lang="en-AU" altLang="en-US" sz="1400" b="1" dirty="0" smtClean="0">
                <a:latin typeface="Arial" pitchFamily="34" charset="0"/>
                <a:cs typeface="Arial" pitchFamily="34" charset="0"/>
              </a:rPr>
              <a:t>Emulating</a:t>
            </a:r>
            <a:r>
              <a:rPr lang="en-US" altLang="en-US" sz="1400" dirty="0" smtClean="0">
                <a:solidFill>
                  <a:srgbClr val="FF0000"/>
                </a:solidFill>
                <a:latin typeface="Arial" pitchFamily="34" charset="0"/>
                <a:cs typeface="Times New Roman" pitchFamily="18" charset="0"/>
              </a:rPr>
              <a:t> </a:t>
            </a:r>
            <a:r>
              <a:rPr lang="en-AU" altLang="en-US" sz="1400" dirty="0" smtClean="0">
                <a:latin typeface="Arial" pitchFamily="34" charset="0"/>
                <a:ea typeface="Arial Unicode MS" pitchFamily="34" charset="-128"/>
                <a:cs typeface="Arial Unicode MS" pitchFamily="34" charset="-128"/>
              </a:rPr>
              <a:t>is about recreating the application environments on which the original files can run.</a:t>
            </a:r>
          </a:p>
          <a:p>
            <a:pPr eaLnBrk="1" hangingPunct="1"/>
            <a:endParaRPr lang="en-US" altLang="en-US" sz="1400" dirty="0" smtClean="0">
              <a:latin typeface="Arial" pitchFamily="34" charset="0"/>
              <a:cs typeface="Arial" pitchFamily="34" charset="0"/>
            </a:endParaRPr>
          </a:p>
          <a:p>
            <a:pPr eaLnBrk="1" hangingPunct="1"/>
            <a:endParaRPr lang="en-AU" altLang="en-US" sz="1400" b="1" dirty="0" smtClean="0">
              <a:latin typeface="Arial" pitchFamily="34" charset="0"/>
              <a:cs typeface="Times New Roman" pitchFamily="18" charset="0"/>
            </a:endParaRPr>
          </a:p>
          <a:p>
            <a:pPr eaLnBrk="1" hangingPunct="1"/>
            <a:endParaRPr lang="en-AU" altLang="en-US" sz="1400" b="1" dirty="0" smtClean="0">
              <a:latin typeface="Arial" pitchFamily="34" charset="0"/>
              <a:cs typeface="Times New Roman" pitchFamily="18" charset="0"/>
            </a:endParaRPr>
          </a:p>
          <a:p>
            <a:pPr eaLnBrk="1" hangingPunct="1"/>
            <a:r>
              <a:rPr lang="en-AU" altLang="en-US" sz="1400" dirty="0" smtClean="0">
                <a:latin typeface="Arial" pitchFamily="34" charset="0"/>
                <a:cs typeface="Arial" pitchFamily="34" charset="0"/>
              </a:rPr>
              <a:t> </a:t>
            </a:r>
            <a:endParaRPr lang="en-AU" altLang="en-US" sz="1400" dirty="0" smtClean="0">
              <a:latin typeface="Arial" pitchFamily="34" charset="0"/>
              <a:cs typeface="Times New Roman" pitchFamily="18" charset="0"/>
            </a:endParaRPr>
          </a:p>
          <a:p>
            <a:pPr eaLnBrk="1" hangingPunct="1"/>
            <a:endParaRPr lang="en-US" altLang="en-US" sz="1400" dirty="0" smtClean="0">
              <a:latin typeface="Arial" pitchFamily="34" charset="0"/>
              <a:cs typeface="Times New Roman" pitchFamily="18" charset="0"/>
            </a:endParaRPr>
          </a:p>
          <a:p>
            <a:pPr eaLnBrk="1" hangingPunct="1"/>
            <a:r>
              <a:rPr lang="en-US" altLang="en-US" sz="1400" dirty="0" smtClean="0">
                <a:latin typeface="Arial" pitchFamily="34" charset="0"/>
                <a:cs typeface="Arial" pitchFamily="34" charset="0"/>
              </a:rPr>
              <a:t> </a:t>
            </a:r>
            <a:endParaRPr lang="en-AU" altLang="en-US" sz="1400" dirty="0" smtClean="0">
              <a:latin typeface="Arial" pitchFamily="34" charset="0"/>
              <a:cs typeface="Times New Roman" pitchFamily="18" charset="0"/>
            </a:endParaRPr>
          </a:p>
          <a:p>
            <a:pPr eaLnBrk="1" hangingPunct="1"/>
            <a:r>
              <a:rPr lang="en-US" altLang="en-US" sz="1400" dirty="0" smtClean="0">
                <a:latin typeface="Arial" pitchFamily="34" charset="0"/>
                <a:cs typeface="Arial" pitchFamily="34" charset="0"/>
              </a:rPr>
              <a:t> </a:t>
            </a:r>
            <a:endParaRPr lang="en-AU" altLang="en-US" sz="1400" dirty="0" smtClean="0">
              <a:latin typeface="Arial" pitchFamily="34" charset="0"/>
              <a:cs typeface="Times New Roman" pitchFamily="18" charset="0"/>
            </a:endParaRPr>
          </a:p>
          <a:p>
            <a:pPr eaLnBrk="1" hangingPunct="1"/>
            <a:endParaRPr lang="en-US" altLang="en-US" sz="1400" dirty="0" smtClean="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defTabSz="927100" eaLnBrk="0" hangingPunct="0">
              <a:defRPr sz="2800">
                <a:solidFill>
                  <a:schemeClr val="tx1"/>
                </a:solidFill>
                <a:latin typeface="Arial" pitchFamily="34" charset="0"/>
                <a:cs typeface="Arial" pitchFamily="34" charset="0"/>
              </a:defRPr>
            </a:lvl1pPr>
            <a:lvl2pPr marL="742950" indent="-285750" defTabSz="927100" eaLnBrk="0" hangingPunct="0">
              <a:defRPr sz="2800">
                <a:solidFill>
                  <a:schemeClr val="tx1"/>
                </a:solidFill>
                <a:latin typeface="Arial" pitchFamily="34" charset="0"/>
                <a:cs typeface="Arial" pitchFamily="34" charset="0"/>
              </a:defRPr>
            </a:lvl2pPr>
            <a:lvl3pPr marL="1143000" indent="-228600" defTabSz="927100" eaLnBrk="0" hangingPunct="0">
              <a:defRPr sz="2800">
                <a:solidFill>
                  <a:schemeClr val="tx1"/>
                </a:solidFill>
                <a:latin typeface="Arial" pitchFamily="34" charset="0"/>
                <a:cs typeface="Arial" pitchFamily="34" charset="0"/>
              </a:defRPr>
            </a:lvl3pPr>
            <a:lvl4pPr marL="1600200" indent="-228600" defTabSz="927100" eaLnBrk="0" hangingPunct="0">
              <a:defRPr sz="2800">
                <a:solidFill>
                  <a:schemeClr val="tx1"/>
                </a:solidFill>
                <a:latin typeface="Arial" pitchFamily="34" charset="0"/>
                <a:cs typeface="Arial" pitchFamily="34" charset="0"/>
              </a:defRPr>
            </a:lvl4pPr>
            <a:lvl5pPr marL="2057400" indent="-228600" defTabSz="927100" eaLnBrk="0" hangingPunct="0">
              <a:defRPr sz="2800">
                <a:solidFill>
                  <a:schemeClr val="tx1"/>
                </a:solidFill>
                <a:latin typeface="Arial" pitchFamily="34" charset="0"/>
                <a:cs typeface="Arial" pitchFamily="34" charset="0"/>
              </a:defRPr>
            </a:lvl5pPr>
            <a:lvl6pPr marL="2514600" indent="-228600" defTabSz="9271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9271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9271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9271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fld id="{CAFF89EB-66D5-40D0-8ECC-1BCCB00454B2}" type="slidenum">
              <a:rPr lang="en-US" altLang="en-US" sz="1200"/>
              <a:pPr eaLnBrk="1" hangingPunct="1"/>
              <a:t>18</a:t>
            </a:fld>
            <a:endParaRPr lang="en-US" altLang="en-US" sz="1200" dirty="0"/>
          </a:p>
        </p:txBody>
      </p:sp>
      <p:sp>
        <p:nvSpPr>
          <p:cNvPr id="84995" name="Rectangle 2"/>
          <p:cNvSpPr>
            <a:spLocks noGrp="1" noRot="1" noChangeAspect="1" noChangeArrowheads="1" noTextEdit="1"/>
          </p:cNvSpPr>
          <p:nvPr>
            <p:ph type="sldImg"/>
          </p:nvPr>
        </p:nvSpPr>
        <p:spPr>
          <a:xfrm>
            <a:off x="2060575" y="498475"/>
            <a:ext cx="1987550" cy="1490663"/>
          </a:xfrm>
          <a:solidFill>
            <a:srgbClr val="FFFFFF"/>
          </a:solidFill>
          <a:ln/>
        </p:spPr>
      </p:sp>
      <p:sp>
        <p:nvSpPr>
          <p:cNvPr id="84996" name="Rectangle 3"/>
          <p:cNvSpPr>
            <a:spLocks noGrp="1" noChangeArrowheads="1"/>
          </p:cNvSpPr>
          <p:nvPr>
            <p:ph type="body" idx="1"/>
          </p:nvPr>
        </p:nvSpPr>
        <p:spPr>
          <a:xfrm>
            <a:off x="0" y="2237186"/>
            <a:ext cx="6761163" cy="7207645"/>
          </a:xfrm>
          <a:solidFill>
            <a:srgbClr val="FFFFFF"/>
          </a:solidFill>
          <a:ln>
            <a:solidFill>
              <a:srgbClr val="000000"/>
            </a:solidFill>
            <a:miter lim="800000"/>
            <a:headEnd/>
            <a:tailEnd/>
          </a:ln>
        </p:spPr>
        <p:txBody>
          <a:bodyPr lIns="91431" tIns="45715" rIns="91431" bIns="45715"/>
          <a:lstStyle/>
          <a:p>
            <a:pPr eaLnBrk="1" hangingPunct="1"/>
            <a:r>
              <a:rPr lang="en-US" altLang="en-US" sz="1400" dirty="0" smtClean="0">
                <a:latin typeface="Arial" pitchFamily="34" charset="0"/>
                <a:cs typeface="Times New Roman" pitchFamily="18" charset="0"/>
              </a:rPr>
              <a:t>The Cornell Digital Preservation model of digital preservation involves 3 interrelated parts of the gateways.</a:t>
            </a:r>
          </a:p>
          <a:p>
            <a:pPr eaLnBrk="1" hangingPunct="1"/>
            <a:r>
              <a:rPr lang="en-US" altLang="en-US" sz="1400" dirty="0" smtClean="0">
                <a:latin typeface="Arial" pitchFamily="34" charset="0"/>
                <a:cs typeface="Times New Roman" pitchFamily="18" charset="0"/>
              </a:rPr>
              <a:t>Technological  resourcing  organisational</a:t>
            </a:r>
            <a:r>
              <a:rPr lang="en-US" altLang="en-US" sz="1400" dirty="0" smtClean="0">
                <a:latin typeface="Arial" pitchFamily="34" charset="0"/>
                <a:cs typeface="Arial" pitchFamily="34" charset="0"/>
              </a:rPr>
              <a:t> </a:t>
            </a:r>
          </a:p>
          <a:p>
            <a:pPr eaLnBrk="1" hangingPunct="1"/>
            <a:endParaRPr lang="en-US" altLang="en-US" sz="1400" dirty="0" smtClean="0">
              <a:latin typeface="Arial" pitchFamily="34" charset="0"/>
              <a:cs typeface="Arial" pitchFamily="34" charset="0"/>
            </a:endParaRPr>
          </a:p>
          <a:p>
            <a:pPr eaLnBrk="1" hangingPunct="1"/>
            <a:r>
              <a:rPr lang="en-US" altLang="en-US" sz="1400" dirty="0" smtClean="0">
                <a:latin typeface="Arial" pitchFamily="34" charset="0"/>
                <a:cs typeface="Arial" pitchFamily="34" charset="0"/>
              </a:rPr>
              <a:t>We’ll begin with the technology</a:t>
            </a:r>
          </a:p>
          <a:p>
            <a:pPr eaLnBrk="1" hangingPunct="1"/>
            <a:r>
              <a:rPr lang="en-US" altLang="en-US" sz="1400" dirty="0" smtClean="0">
                <a:latin typeface="Arial" pitchFamily="34" charset="0"/>
                <a:cs typeface="Arial" pitchFamily="34" charset="0"/>
              </a:rPr>
              <a:t>There are a number of  technological features that strengthen the gateways to make sure they can remain open into the future.</a:t>
            </a:r>
            <a:endParaRPr lang="en-AU" altLang="en-US" sz="1400" dirty="0" smtClean="0">
              <a:latin typeface="Arial" pitchFamily="34" charset="0"/>
              <a:cs typeface="Times New Roman" pitchFamily="18" charset="0"/>
            </a:endParaRPr>
          </a:p>
          <a:p>
            <a:pPr eaLnBrk="1" hangingPunct="1"/>
            <a:r>
              <a:rPr lang="en-US" altLang="en-US" sz="1400" dirty="0" smtClean="0">
                <a:latin typeface="Arial" pitchFamily="34" charset="0"/>
                <a:cs typeface="Arial" pitchFamily="34" charset="0"/>
              </a:rPr>
              <a:t>They include refreshing, migrating and emulating</a:t>
            </a:r>
            <a:endParaRPr lang="en-AU" altLang="en-US" sz="1400" dirty="0" smtClean="0">
              <a:latin typeface="Arial" pitchFamily="34" charset="0"/>
              <a:cs typeface="Times New Roman" pitchFamily="18" charset="0"/>
            </a:endParaRPr>
          </a:p>
          <a:p>
            <a:pPr eaLnBrk="1" hangingPunct="1"/>
            <a:r>
              <a:rPr lang="en-AU" altLang="en-US" sz="1400" dirty="0" smtClean="0">
                <a:latin typeface="Arial" pitchFamily="34" charset="0"/>
                <a:cs typeface="Arial" pitchFamily="34" charset="0"/>
              </a:rPr>
              <a:t> </a:t>
            </a:r>
            <a:endParaRPr lang="en-US" altLang="en-US" sz="1400" dirty="0" smtClean="0">
              <a:solidFill>
                <a:srgbClr val="FF0000"/>
              </a:solidFill>
              <a:latin typeface="Arial" pitchFamily="34" charset="0"/>
              <a:cs typeface="Times New Roman" pitchFamily="18" charset="0"/>
            </a:endParaRPr>
          </a:p>
          <a:p>
            <a:pPr eaLnBrk="1" hangingPunct="1"/>
            <a:r>
              <a:rPr lang="en-AU" altLang="en-US" sz="1400" b="1" dirty="0" smtClean="0">
                <a:latin typeface="Arial" pitchFamily="34" charset="0"/>
                <a:cs typeface="Arial" pitchFamily="34" charset="0"/>
              </a:rPr>
              <a:t>Refreshing</a:t>
            </a:r>
            <a:r>
              <a:rPr lang="en-US" altLang="en-US" sz="1400" dirty="0" smtClean="0">
                <a:solidFill>
                  <a:srgbClr val="FF0000"/>
                </a:solidFill>
                <a:latin typeface="Arial" pitchFamily="34" charset="0"/>
                <a:cs typeface="Times New Roman" pitchFamily="18" charset="0"/>
              </a:rPr>
              <a:t> </a:t>
            </a:r>
            <a:r>
              <a:rPr lang="en-AU" altLang="en-US" sz="1400" dirty="0" smtClean="0">
                <a:latin typeface="Arial" pitchFamily="34" charset="0"/>
                <a:cs typeface="Arial" pitchFamily="34" charset="0"/>
              </a:rPr>
              <a:t>is a short-term strengthener This involves periodically moving a file from one physical storage medium to another e.g. floppy to CD Rom.</a:t>
            </a:r>
            <a:endParaRPr lang="en-US" altLang="en-US" sz="1400" dirty="0" smtClean="0">
              <a:solidFill>
                <a:srgbClr val="FF0000"/>
              </a:solidFill>
              <a:latin typeface="Arial" pitchFamily="34" charset="0"/>
              <a:cs typeface="Times New Roman" pitchFamily="18" charset="0"/>
            </a:endParaRPr>
          </a:p>
          <a:p>
            <a:pPr eaLnBrk="1" hangingPunct="1"/>
            <a:r>
              <a:rPr lang="en-AU" altLang="en-US" sz="1400" dirty="0" smtClean="0">
                <a:latin typeface="Arial" pitchFamily="34" charset="0"/>
                <a:cs typeface="Arial" pitchFamily="34" charset="0"/>
              </a:rPr>
              <a:t> </a:t>
            </a:r>
            <a:endParaRPr lang="en-US" altLang="en-US" sz="1400" dirty="0" smtClean="0">
              <a:solidFill>
                <a:srgbClr val="FF0000"/>
              </a:solidFill>
              <a:latin typeface="Arial" pitchFamily="34" charset="0"/>
              <a:cs typeface="Times New Roman" pitchFamily="18" charset="0"/>
            </a:endParaRPr>
          </a:p>
          <a:p>
            <a:pPr eaLnBrk="1" hangingPunct="1"/>
            <a:r>
              <a:rPr lang="en-AU" altLang="en-US" sz="1400" b="1" dirty="0" smtClean="0">
                <a:latin typeface="Arial" pitchFamily="34" charset="0"/>
                <a:cs typeface="Arial" pitchFamily="34" charset="0"/>
              </a:rPr>
              <a:t>Migrating involves </a:t>
            </a:r>
            <a:r>
              <a:rPr lang="en-AU" altLang="en-US" sz="1400" dirty="0" smtClean="0">
                <a:latin typeface="Arial" pitchFamily="34" charset="0"/>
                <a:ea typeface="Arial Unicode MS" pitchFamily="34" charset="-128"/>
                <a:cs typeface="Arial Unicode MS" pitchFamily="34" charset="-128"/>
              </a:rPr>
              <a:t>moving files from one file encoding format to another </a:t>
            </a:r>
            <a:r>
              <a:rPr lang="en-AU" altLang="en-US" sz="1400" dirty="0" smtClean="0">
                <a:latin typeface="Arial" pitchFamily="34" charset="0"/>
                <a:cs typeface="Times New Roman" pitchFamily="18" charset="0"/>
              </a:rPr>
              <a:t> </a:t>
            </a:r>
            <a:r>
              <a:rPr lang="en-AU" altLang="en-US" sz="1400" dirty="0" smtClean="0">
                <a:latin typeface="Times New Roman" pitchFamily="18" charset="0"/>
                <a:cs typeface="Times New Roman" pitchFamily="18" charset="0"/>
              </a:rPr>
              <a:t> </a:t>
            </a:r>
            <a:r>
              <a:rPr lang="en-AU" altLang="en-US" sz="1400" dirty="0" smtClean="0">
                <a:latin typeface="Arial" pitchFamily="34" charset="0"/>
                <a:cs typeface="Arial" pitchFamily="34" charset="0"/>
              </a:rPr>
              <a:t>To enhance this migrating new tools such as </a:t>
            </a:r>
            <a:r>
              <a:rPr lang="en-AU" altLang="en-US" sz="1400" b="1" dirty="0" smtClean="0">
                <a:latin typeface="Arial" pitchFamily="34" charset="0"/>
                <a:cs typeface="Arial" pitchFamily="34" charset="0"/>
              </a:rPr>
              <a:t>PANIC </a:t>
            </a:r>
            <a:r>
              <a:rPr lang="en-AU" altLang="en-US" sz="1400" dirty="0" smtClean="0">
                <a:latin typeface="Arial" pitchFamily="34" charset="0"/>
                <a:cs typeface="Arial" pitchFamily="34" charset="0"/>
              </a:rPr>
              <a:t>and </a:t>
            </a:r>
            <a:r>
              <a:rPr lang="en-AU" altLang="en-US" sz="1400" b="1" dirty="0" smtClean="0">
                <a:latin typeface="Arial" pitchFamily="34" charset="0"/>
                <a:cs typeface="Arial" pitchFamily="34" charset="0"/>
              </a:rPr>
              <a:t>AONS</a:t>
            </a:r>
            <a:r>
              <a:rPr lang="en-AU" altLang="en-US" sz="1400" dirty="0" smtClean="0">
                <a:latin typeface="Arial" pitchFamily="34" charset="0"/>
                <a:cs typeface="Arial" pitchFamily="34" charset="0"/>
              </a:rPr>
              <a:t> have been developed to automatically detect obsolescence and notify that actions are needed. (Hunter 2006) </a:t>
            </a:r>
            <a:endParaRPr lang="en-US" altLang="en-US" sz="1400" dirty="0" smtClean="0">
              <a:solidFill>
                <a:srgbClr val="FF0000"/>
              </a:solidFill>
              <a:latin typeface="Arial" pitchFamily="34" charset="0"/>
              <a:cs typeface="Times New Roman" pitchFamily="18" charset="0"/>
            </a:endParaRPr>
          </a:p>
          <a:p>
            <a:pPr eaLnBrk="1" hangingPunct="1"/>
            <a:r>
              <a:rPr lang="en-AU" altLang="en-US" sz="1400" dirty="0" smtClean="0">
                <a:latin typeface="Arial" pitchFamily="34" charset="0"/>
                <a:cs typeface="Arial" pitchFamily="34" charset="0"/>
              </a:rPr>
              <a:t> </a:t>
            </a:r>
            <a:r>
              <a:rPr lang="en-AU" altLang="en-US" sz="1400" b="1" dirty="0" smtClean="0">
                <a:latin typeface="Arial" pitchFamily="34" charset="0"/>
                <a:cs typeface="Arial" pitchFamily="34" charset="0"/>
              </a:rPr>
              <a:t>Emulating</a:t>
            </a:r>
            <a:r>
              <a:rPr lang="en-US" altLang="en-US" sz="1400" dirty="0" smtClean="0">
                <a:solidFill>
                  <a:srgbClr val="FF0000"/>
                </a:solidFill>
                <a:latin typeface="Arial" pitchFamily="34" charset="0"/>
                <a:cs typeface="Times New Roman" pitchFamily="18" charset="0"/>
              </a:rPr>
              <a:t> </a:t>
            </a:r>
            <a:r>
              <a:rPr lang="en-AU" altLang="en-US" sz="1400" dirty="0" smtClean="0">
                <a:latin typeface="Arial" pitchFamily="34" charset="0"/>
                <a:ea typeface="Arial Unicode MS" pitchFamily="34" charset="-128"/>
                <a:cs typeface="Arial Unicode MS" pitchFamily="34" charset="-128"/>
              </a:rPr>
              <a:t>is about recreating the application environments on which the original files can run.</a:t>
            </a:r>
          </a:p>
          <a:p>
            <a:pPr eaLnBrk="1" hangingPunct="1"/>
            <a:endParaRPr lang="en-US" altLang="en-US" sz="1400" dirty="0" smtClean="0">
              <a:latin typeface="Arial" pitchFamily="34" charset="0"/>
              <a:cs typeface="Arial" pitchFamily="34" charset="0"/>
            </a:endParaRPr>
          </a:p>
          <a:p>
            <a:pPr eaLnBrk="1" hangingPunct="1"/>
            <a:endParaRPr lang="en-AU" altLang="en-US" sz="1400" b="1" dirty="0" smtClean="0">
              <a:latin typeface="Arial" pitchFamily="34" charset="0"/>
              <a:cs typeface="Times New Roman" pitchFamily="18" charset="0"/>
            </a:endParaRPr>
          </a:p>
          <a:p>
            <a:pPr eaLnBrk="1" hangingPunct="1"/>
            <a:endParaRPr lang="en-AU" altLang="en-US" sz="1400" b="1" dirty="0" smtClean="0">
              <a:latin typeface="Arial" pitchFamily="34" charset="0"/>
              <a:cs typeface="Times New Roman" pitchFamily="18" charset="0"/>
            </a:endParaRPr>
          </a:p>
          <a:p>
            <a:pPr eaLnBrk="1" hangingPunct="1"/>
            <a:r>
              <a:rPr lang="en-AU" altLang="en-US" sz="1400" dirty="0" smtClean="0">
                <a:latin typeface="Arial" pitchFamily="34" charset="0"/>
                <a:cs typeface="Arial" pitchFamily="34" charset="0"/>
              </a:rPr>
              <a:t> </a:t>
            </a:r>
            <a:endParaRPr lang="en-AU" altLang="en-US" sz="1400" dirty="0" smtClean="0">
              <a:latin typeface="Arial" pitchFamily="34" charset="0"/>
              <a:cs typeface="Times New Roman" pitchFamily="18" charset="0"/>
            </a:endParaRPr>
          </a:p>
          <a:p>
            <a:pPr eaLnBrk="1" hangingPunct="1"/>
            <a:endParaRPr lang="en-US" altLang="en-US" sz="1400" dirty="0" smtClean="0">
              <a:latin typeface="Arial" pitchFamily="34" charset="0"/>
              <a:cs typeface="Times New Roman" pitchFamily="18" charset="0"/>
            </a:endParaRPr>
          </a:p>
          <a:p>
            <a:pPr eaLnBrk="1" hangingPunct="1"/>
            <a:r>
              <a:rPr lang="en-US" altLang="en-US" sz="1400" dirty="0" smtClean="0">
                <a:latin typeface="Arial" pitchFamily="34" charset="0"/>
                <a:cs typeface="Arial" pitchFamily="34" charset="0"/>
              </a:rPr>
              <a:t> </a:t>
            </a:r>
            <a:endParaRPr lang="en-AU" altLang="en-US" sz="1400" dirty="0" smtClean="0">
              <a:latin typeface="Arial" pitchFamily="34" charset="0"/>
              <a:cs typeface="Times New Roman" pitchFamily="18" charset="0"/>
            </a:endParaRPr>
          </a:p>
          <a:p>
            <a:pPr eaLnBrk="1" hangingPunct="1"/>
            <a:r>
              <a:rPr lang="en-US" altLang="en-US" sz="1400" dirty="0" smtClean="0">
                <a:latin typeface="Arial" pitchFamily="34" charset="0"/>
                <a:cs typeface="Arial" pitchFamily="34" charset="0"/>
              </a:rPr>
              <a:t> </a:t>
            </a:r>
            <a:endParaRPr lang="en-AU" altLang="en-US" sz="1400" dirty="0" smtClean="0">
              <a:latin typeface="Arial" pitchFamily="34" charset="0"/>
              <a:cs typeface="Times New Roman" pitchFamily="18" charset="0"/>
            </a:endParaRPr>
          </a:p>
          <a:p>
            <a:pPr eaLnBrk="1" hangingPunct="1"/>
            <a:endParaRPr lang="en-US" altLang="en-US" sz="1400" dirty="0" smtClean="0">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defTabSz="927100" eaLnBrk="0" hangingPunct="0">
              <a:defRPr sz="2800">
                <a:solidFill>
                  <a:schemeClr val="tx1"/>
                </a:solidFill>
                <a:latin typeface="Arial" pitchFamily="34" charset="0"/>
                <a:cs typeface="Arial" pitchFamily="34" charset="0"/>
              </a:defRPr>
            </a:lvl1pPr>
            <a:lvl2pPr marL="742950" indent="-285750" defTabSz="927100" eaLnBrk="0" hangingPunct="0">
              <a:defRPr sz="2800">
                <a:solidFill>
                  <a:schemeClr val="tx1"/>
                </a:solidFill>
                <a:latin typeface="Arial" pitchFamily="34" charset="0"/>
                <a:cs typeface="Arial" pitchFamily="34" charset="0"/>
              </a:defRPr>
            </a:lvl2pPr>
            <a:lvl3pPr marL="1143000" indent="-228600" defTabSz="927100" eaLnBrk="0" hangingPunct="0">
              <a:defRPr sz="2800">
                <a:solidFill>
                  <a:schemeClr val="tx1"/>
                </a:solidFill>
                <a:latin typeface="Arial" pitchFamily="34" charset="0"/>
                <a:cs typeface="Arial" pitchFamily="34" charset="0"/>
              </a:defRPr>
            </a:lvl3pPr>
            <a:lvl4pPr marL="1600200" indent="-228600" defTabSz="927100" eaLnBrk="0" hangingPunct="0">
              <a:defRPr sz="2800">
                <a:solidFill>
                  <a:schemeClr val="tx1"/>
                </a:solidFill>
                <a:latin typeface="Arial" pitchFamily="34" charset="0"/>
                <a:cs typeface="Arial" pitchFamily="34" charset="0"/>
              </a:defRPr>
            </a:lvl4pPr>
            <a:lvl5pPr marL="2057400" indent="-228600" defTabSz="927100" eaLnBrk="0" hangingPunct="0">
              <a:defRPr sz="2800">
                <a:solidFill>
                  <a:schemeClr val="tx1"/>
                </a:solidFill>
                <a:latin typeface="Arial" pitchFamily="34" charset="0"/>
                <a:cs typeface="Arial" pitchFamily="34" charset="0"/>
              </a:defRPr>
            </a:lvl5pPr>
            <a:lvl6pPr marL="2514600" indent="-228600" defTabSz="9271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9271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9271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9271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fld id="{94A8F2C8-CBF2-499D-AEBE-5A9D4A306BDA}" type="slidenum">
              <a:rPr lang="en-US" altLang="en-US" sz="1200"/>
              <a:pPr eaLnBrk="1" hangingPunct="1"/>
              <a:t>19</a:t>
            </a:fld>
            <a:endParaRPr lang="en-US" altLang="en-US" sz="1200" dirty="0"/>
          </a:p>
        </p:txBody>
      </p:sp>
      <p:sp>
        <p:nvSpPr>
          <p:cNvPr id="96259" name="Rectangle 2"/>
          <p:cNvSpPr>
            <a:spLocks noGrp="1" noRot="1" noChangeAspect="1" noChangeArrowheads="1" noTextEdit="1"/>
          </p:cNvSpPr>
          <p:nvPr>
            <p:ph type="sldImg"/>
          </p:nvPr>
        </p:nvSpPr>
        <p:spPr>
          <a:xfrm>
            <a:off x="2060575" y="498475"/>
            <a:ext cx="1987550" cy="1490663"/>
          </a:xfrm>
          <a:solidFill>
            <a:srgbClr val="FFFFFF"/>
          </a:solidFill>
          <a:ln/>
        </p:spPr>
      </p:sp>
      <p:sp>
        <p:nvSpPr>
          <p:cNvPr id="96260" name="Rectangle 3"/>
          <p:cNvSpPr>
            <a:spLocks noGrp="1" noChangeArrowheads="1"/>
          </p:cNvSpPr>
          <p:nvPr>
            <p:ph type="body" idx="1"/>
          </p:nvPr>
        </p:nvSpPr>
        <p:spPr>
          <a:xfrm>
            <a:off x="0" y="2237186"/>
            <a:ext cx="6761163" cy="7207645"/>
          </a:xfrm>
          <a:solidFill>
            <a:srgbClr val="FFFFFF"/>
          </a:solidFill>
          <a:ln>
            <a:solidFill>
              <a:srgbClr val="000000"/>
            </a:solidFill>
            <a:miter lim="800000"/>
            <a:headEnd/>
            <a:tailEnd/>
          </a:ln>
        </p:spPr>
        <p:txBody>
          <a:bodyPr lIns="91431" tIns="45715" rIns="91431" bIns="45715"/>
          <a:lstStyle/>
          <a:p>
            <a:pPr algn="ctr" eaLnBrk="1" hangingPunct="1"/>
            <a:endParaRPr lang="en-US" altLang="en-US" sz="1400" b="1" dirty="0" smtClean="0">
              <a:latin typeface="Arial" pitchFamily="34" charset="0"/>
              <a:cs typeface="Arial" pitchFamily="34" charset="0"/>
            </a:endParaRPr>
          </a:p>
          <a:p>
            <a:pPr eaLnBrk="1" hangingPunct="1"/>
            <a:r>
              <a:rPr lang="en-AU" altLang="en-US" sz="1400" b="1" dirty="0" smtClean="0">
                <a:latin typeface="Arial" pitchFamily="34" charset="0"/>
                <a:cs typeface="Arial" pitchFamily="34" charset="0"/>
              </a:rPr>
              <a:t>TRAC checklist</a:t>
            </a:r>
            <a:endParaRPr lang="en-US" altLang="en-US" sz="1400" b="1" dirty="0" smtClean="0">
              <a:latin typeface="Arial" pitchFamily="34" charset="0"/>
              <a:cs typeface="Times New Roman" pitchFamily="18" charset="0"/>
            </a:endParaRPr>
          </a:p>
          <a:p>
            <a:pPr eaLnBrk="1" hangingPunct="1"/>
            <a:r>
              <a:rPr lang="en-AU" altLang="en-US" sz="1400" dirty="0" smtClean="0">
                <a:latin typeface="Arial" pitchFamily="34" charset="0"/>
                <a:cs typeface="Arial" pitchFamily="34" charset="0"/>
              </a:rPr>
              <a:t>A newly developed feature is TRAC (Trustworthy Repositories Audit and Certification. It’s  a Checklist produced by OCLC, the Centre for Research Libraries and the </a:t>
            </a:r>
            <a:r>
              <a:rPr lang="en-US" altLang="en-US" sz="1400" dirty="0" smtClean="0">
                <a:latin typeface="Arial" pitchFamily="34" charset="0"/>
                <a:cs typeface="Arial" pitchFamily="34" charset="0"/>
              </a:rPr>
              <a:t>National Archives and Records Administration. </a:t>
            </a:r>
          </a:p>
          <a:p>
            <a:pPr eaLnBrk="1" hangingPunct="1"/>
            <a:r>
              <a:rPr lang="en-AU" altLang="en-US" sz="1400" dirty="0" smtClean="0">
                <a:latin typeface="Arial" pitchFamily="34" charset="0"/>
                <a:cs typeface="Arial" pitchFamily="34" charset="0"/>
              </a:rPr>
              <a:t>This is the first guide for objectively determining whether a digital repository can be a long-term trusted location for digital content. </a:t>
            </a:r>
            <a:endParaRPr lang="en-AU" altLang="en-US" sz="1400" dirty="0" smtClean="0">
              <a:latin typeface="Arial" pitchFamily="34" charset="0"/>
              <a:cs typeface="Times New Roman" pitchFamily="18" charset="0"/>
            </a:endParaRPr>
          </a:p>
          <a:p>
            <a:pPr eaLnBrk="1" hangingPunct="1"/>
            <a:r>
              <a:rPr lang="en-AU" altLang="en-US" sz="1400" dirty="0" smtClean="0">
                <a:latin typeface="Arial" pitchFamily="34" charset="0"/>
                <a:cs typeface="Arial" pitchFamily="34" charset="0"/>
              </a:rPr>
              <a:t> </a:t>
            </a:r>
            <a:endParaRPr lang="en-AU" altLang="en-US" sz="1400" dirty="0" smtClean="0">
              <a:latin typeface="Arial" pitchFamily="34" charset="0"/>
              <a:cs typeface="Times New Roman" pitchFamily="18" charset="0"/>
            </a:endParaRPr>
          </a:p>
          <a:p>
            <a:pPr eaLnBrk="1" hangingPunct="1"/>
            <a:r>
              <a:rPr lang="en-AU" altLang="en-US" sz="1400" dirty="0" smtClean="0">
                <a:latin typeface="Arial" pitchFamily="34" charset="0"/>
                <a:cs typeface="Arial" pitchFamily="34" charset="0"/>
              </a:rPr>
              <a:t>The </a:t>
            </a:r>
            <a:r>
              <a:rPr lang="en-AU" altLang="en-US" sz="1400" i="1" dirty="0" smtClean="0">
                <a:latin typeface="Arial" pitchFamily="34" charset="0"/>
                <a:cs typeface="Arial" pitchFamily="34" charset="0"/>
              </a:rPr>
              <a:t>TRAC Checklist</a:t>
            </a:r>
            <a:r>
              <a:rPr lang="en-AU" altLang="en-US" sz="1400" dirty="0" smtClean="0">
                <a:latin typeface="Arial" pitchFamily="34" charset="0"/>
                <a:cs typeface="Arial" pitchFamily="34" charset="0"/>
              </a:rPr>
              <a:t> draws on a risk management framework and the OAIS model to identify indicators of trustworthiness.</a:t>
            </a:r>
          </a:p>
          <a:p>
            <a:pPr eaLnBrk="1" hangingPunct="1"/>
            <a:endParaRPr lang="en-AU" altLang="en-US" sz="1400" dirty="0" smtClean="0">
              <a:latin typeface="Arial" pitchFamily="34" charset="0"/>
              <a:cs typeface="Arial" pitchFamily="34" charset="0"/>
            </a:endParaRPr>
          </a:p>
          <a:p>
            <a:pPr eaLnBrk="1" hangingPunct="1"/>
            <a:r>
              <a:rPr lang="en-AU" altLang="en-US" sz="1400" dirty="0" smtClean="0">
                <a:latin typeface="Arial" pitchFamily="34" charset="0"/>
                <a:cs typeface="Arial" pitchFamily="34" charset="0"/>
              </a:rPr>
              <a:t>Overall, a trusted digital repository is a </a:t>
            </a:r>
            <a:r>
              <a:rPr lang="en-US" altLang="en-US" sz="1400" dirty="0" smtClean="0">
                <a:latin typeface="Arial" pitchFamily="34" charset="0"/>
                <a:cs typeface="Arial" pitchFamily="34" charset="0"/>
              </a:rPr>
              <a:t>complex interrelated system involving  those 3 key features of technology, organisation and ongoing resourcing. </a:t>
            </a:r>
            <a:endParaRPr lang="en-AU" altLang="en-US" sz="1400" dirty="0" smtClean="0">
              <a:latin typeface="Arial" pitchFamily="34" charset="0"/>
              <a:cs typeface="Times New Roman" pitchFamily="18" charset="0"/>
            </a:endParaRPr>
          </a:p>
          <a:p>
            <a:pPr eaLnBrk="1" hangingPunct="1"/>
            <a:r>
              <a:rPr lang="en-US" altLang="en-US" sz="1400" dirty="0" smtClean="0">
                <a:latin typeface="Arial" pitchFamily="34" charset="0"/>
                <a:cs typeface="Arial" pitchFamily="34" charset="0"/>
              </a:rPr>
              <a:t> </a:t>
            </a:r>
            <a:endParaRPr lang="en-AU" altLang="en-US" sz="1400" dirty="0" smtClean="0">
              <a:latin typeface="Arial" pitchFamily="34" charset="0"/>
              <a:cs typeface="Times New Roman" pitchFamily="18" charset="0"/>
            </a:endParaRPr>
          </a:p>
          <a:p>
            <a:pPr algn="ctr" eaLnBrk="1" hangingPunct="1"/>
            <a:r>
              <a:rPr lang="en-US" altLang="en-US" sz="1400" b="1" dirty="0" smtClean="0">
                <a:latin typeface="Arial" pitchFamily="34" charset="0"/>
                <a:cs typeface="Arial" pitchFamily="34" charset="0"/>
              </a:rPr>
              <a:t> </a:t>
            </a:r>
            <a:endParaRPr lang="en-AU" altLang="en-US" sz="1400" b="1" dirty="0" smtClean="0">
              <a:latin typeface="Arial" pitchFamily="34" charset="0"/>
              <a:cs typeface="Times New Roman" pitchFamily="18" charset="0"/>
            </a:endParaRPr>
          </a:p>
          <a:p>
            <a:pPr eaLnBrk="1" hangingPunct="1"/>
            <a:r>
              <a:rPr lang="en-AU" altLang="en-US" sz="1400" dirty="0" smtClean="0">
                <a:latin typeface="Arial" pitchFamily="34" charset="0"/>
                <a:cs typeface="Arial" pitchFamily="34" charset="0"/>
              </a:rPr>
              <a:t> </a:t>
            </a:r>
            <a:endParaRPr lang="en-AU" altLang="en-US" sz="1400" dirty="0" smtClean="0">
              <a:latin typeface="Arial" pitchFamily="34" charset="0"/>
              <a:cs typeface="Times New Roman" pitchFamily="18" charset="0"/>
            </a:endParaRPr>
          </a:p>
          <a:p>
            <a:pPr eaLnBrk="1" hangingPunct="1"/>
            <a:endParaRPr lang="en-US" altLang="en-US" sz="1400" dirty="0" smtClean="0">
              <a:latin typeface="Arial" pitchFamily="34" charset="0"/>
              <a:cs typeface="Times New Roman" pitchFamily="18" charset="0"/>
            </a:endParaRPr>
          </a:p>
          <a:p>
            <a:pPr eaLnBrk="1" hangingPunct="1"/>
            <a:r>
              <a:rPr lang="en-US" altLang="en-US" sz="1400" dirty="0" smtClean="0">
                <a:latin typeface="Arial" pitchFamily="34" charset="0"/>
                <a:cs typeface="Arial" pitchFamily="34" charset="0"/>
              </a:rPr>
              <a:t> </a:t>
            </a:r>
            <a:endParaRPr lang="en-AU" altLang="en-US" sz="1400" dirty="0" smtClean="0">
              <a:latin typeface="Arial" pitchFamily="34" charset="0"/>
              <a:cs typeface="Times New Roman" pitchFamily="18" charset="0"/>
            </a:endParaRPr>
          </a:p>
          <a:p>
            <a:pPr eaLnBrk="1" hangingPunct="1"/>
            <a:r>
              <a:rPr lang="en-US" altLang="en-US" sz="1400" dirty="0" smtClean="0">
                <a:latin typeface="Arial" pitchFamily="34" charset="0"/>
                <a:cs typeface="Arial" pitchFamily="34" charset="0"/>
              </a:rPr>
              <a:t> </a:t>
            </a:r>
            <a:endParaRPr lang="en-AU" altLang="en-US" sz="1400" dirty="0" smtClean="0">
              <a:latin typeface="Arial" pitchFamily="34" charset="0"/>
              <a:cs typeface="Times New Roman" pitchFamily="18" charset="0"/>
            </a:endParaRPr>
          </a:p>
          <a:p>
            <a:pPr eaLnBrk="1" hangingPunct="1"/>
            <a:endParaRPr lang="en-US" altLang="en-US" sz="1400" dirty="0" smtClean="0">
              <a:latin typeface="Arial" pitchFamily="34"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defTabSz="927100" eaLnBrk="0" hangingPunct="0">
              <a:defRPr sz="2800">
                <a:solidFill>
                  <a:schemeClr val="tx1"/>
                </a:solidFill>
                <a:latin typeface="Arial" pitchFamily="34" charset="0"/>
                <a:cs typeface="Arial" pitchFamily="34" charset="0"/>
              </a:defRPr>
            </a:lvl1pPr>
            <a:lvl2pPr marL="742950" indent="-285750" defTabSz="927100" eaLnBrk="0" hangingPunct="0">
              <a:defRPr sz="2800">
                <a:solidFill>
                  <a:schemeClr val="tx1"/>
                </a:solidFill>
                <a:latin typeface="Arial" pitchFamily="34" charset="0"/>
                <a:cs typeface="Arial" pitchFamily="34" charset="0"/>
              </a:defRPr>
            </a:lvl2pPr>
            <a:lvl3pPr marL="1143000" indent="-228600" defTabSz="927100" eaLnBrk="0" hangingPunct="0">
              <a:defRPr sz="2800">
                <a:solidFill>
                  <a:schemeClr val="tx1"/>
                </a:solidFill>
                <a:latin typeface="Arial" pitchFamily="34" charset="0"/>
                <a:cs typeface="Arial" pitchFamily="34" charset="0"/>
              </a:defRPr>
            </a:lvl3pPr>
            <a:lvl4pPr marL="1600200" indent="-228600" defTabSz="927100" eaLnBrk="0" hangingPunct="0">
              <a:defRPr sz="2800">
                <a:solidFill>
                  <a:schemeClr val="tx1"/>
                </a:solidFill>
                <a:latin typeface="Arial" pitchFamily="34" charset="0"/>
                <a:cs typeface="Arial" pitchFamily="34" charset="0"/>
              </a:defRPr>
            </a:lvl4pPr>
            <a:lvl5pPr marL="2057400" indent="-228600" defTabSz="927100" eaLnBrk="0" hangingPunct="0">
              <a:defRPr sz="2800">
                <a:solidFill>
                  <a:schemeClr val="tx1"/>
                </a:solidFill>
                <a:latin typeface="Arial" pitchFamily="34" charset="0"/>
                <a:cs typeface="Arial" pitchFamily="34" charset="0"/>
              </a:defRPr>
            </a:lvl5pPr>
            <a:lvl6pPr marL="2514600" indent="-228600" defTabSz="9271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9271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9271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9271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fld id="{2A800460-5F3A-4A30-82F3-23C8F60FBCE8}" type="slidenum">
              <a:rPr lang="en-US" altLang="en-US" sz="1200"/>
              <a:pPr eaLnBrk="1" hangingPunct="1"/>
              <a:t>20</a:t>
            </a:fld>
            <a:endParaRPr lang="en-US" altLang="en-US" sz="1200" dirty="0"/>
          </a:p>
        </p:txBody>
      </p:sp>
      <p:sp>
        <p:nvSpPr>
          <p:cNvPr id="98307" name="Rectangle 2"/>
          <p:cNvSpPr>
            <a:spLocks noGrp="1" noRot="1" noChangeAspect="1" noChangeArrowheads="1" noTextEdit="1"/>
          </p:cNvSpPr>
          <p:nvPr>
            <p:ph type="sldImg"/>
          </p:nvPr>
        </p:nvSpPr>
        <p:spPr>
          <a:xfrm>
            <a:off x="2060575" y="498475"/>
            <a:ext cx="1987550" cy="1490663"/>
          </a:xfrm>
          <a:solidFill>
            <a:srgbClr val="FFFFFF"/>
          </a:solidFill>
          <a:ln/>
        </p:spPr>
      </p:sp>
      <p:sp>
        <p:nvSpPr>
          <p:cNvPr id="98308" name="Rectangle 3"/>
          <p:cNvSpPr>
            <a:spLocks noGrp="1" noChangeArrowheads="1"/>
          </p:cNvSpPr>
          <p:nvPr>
            <p:ph type="body" idx="1"/>
          </p:nvPr>
        </p:nvSpPr>
        <p:spPr>
          <a:xfrm>
            <a:off x="0" y="2237186"/>
            <a:ext cx="6761163" cy="7207645"/>
          </a:xfrm>
          <a:solidFill>
            <a:srgbClr val="FFFFFF"/>
          </a:solidFill>
          <a:ln>
            <a:solidFill>
              <a:srgbClr val="000000"/>
            </a:solidFill>
            <a:miter lim="800000"/>
            <a:headEnd/>
            <a:tailEnd/>
          </a:ln>
        </p:spPr>
        <p:txBody>
          <a:bodyPr lIns="91431" tIns="45715" rIns="91431" bIns="45715"/>
          <a:lstStyle/>
          <a:p>
            <a:pPr algn="ctr" eaLnBrk="1" hangingPunct="1"/>
            <a:r>
              <a:rPr lang="en-US" altLang="en-US" sz="1400" b="1" dirty="0" smtClean="0">
                <a:latin typeface="Arial" pitchFamily="34" charset="0"/>
                <a:cs typeface="Arial" pitchFamily="34" charset="0"/>
              </a:rPr>
              <a:t>Organisational</a:t>
            </a:r>
            <a:endParaRPr lang="en-US" altLang="en-US" sz="1400" b="1" dirty="0" smtClean="0">
              <a:latin typeface="Arial" pitchFamily="34" charset="0"/>
              <a:cs typeface="Times New Roman" pitchFamily="18" charset="0"/>
            </a:endParaRPr>
          </a:p>
          <a:p>
            <a:pPr eaLnBrk="1" hangingPunct="1"/>
            <a:r>
              <a:rPr lang="en-US" altLang="en-US" sz="1400" dirty="0" smtClean="0">
                <a:latin typeface="Arial" pitchFamily="34" charset="0"/>
                <a:cs typeface="Arial" pitchFamily="34" charset="0"/>
              </a:rPr>
              <a:t>The organisational infrastructure involves commitment. </a:t>
            </a:r>
          </a:p>
          <a:p>
            <a:pPr eaLnBrk="1" hangingPunct="1"/>
            <a:r>
              <a:rPr lang="en-US" altLang="en-US" sz="1400" dirty="0" smtClean="0">
                <a:latin typeface="Arial" pitchFamily="34" charset="0"/>
                <a:cs typeface="Arial" pitchFamily="34" charset="0"/>
              </a:rPr>
              <a:t>Commitment that is reflected through the policies &amp; plans for digital preservation. </a:t>
            </a:r>
          </a:p>
          <a:p>
            <a:pPr eaLnBrk="1" hangingPunct="1"/>
            <a:r>
              <a:rPr lang="en-US" altLang="en-US" sz="1400" dirty="0" smtClean="0">
                <a:latin typeface="Arial" pitchFamily="34" charset="0"/>
                <a:cs typeface="Arial" pitchFamily="34" charset="0"/>
              </a:rPr>
              <a:t>To build preservation gateways means getting ‘buy in’ right from the top. Without this high level commitment, the gateways will collapse early on. Good examples of how to engage senior administrators are the so-called ‘elevator pitch’ approaches of Cornell and DSpace. </a:t>
            </a:r>
          </a:p>
          <a:p>
            <a:pPr eaLnBrk="1" hangingPunct="1"/>
            <a:endParaRPr lang="en-AU" altLang="en-US" sz="1400" dirty="0" smtClean="0">
              <a:latin typeface="Arial" pitchFamily="34" charset="0"/>
              <a:cs typeface="Times New Roman" pitchFamily="18" charset="0"/>
            </a:endParaRPr>
          </a:p>
          <a:p>
            <a:pPr eaLnBrk="1" hangingPunct="1"/>
            <a:r>
              <a:rPr lang="en-US" altLang="en-US" sz="1400" dirty="0" smtClean="0">
                <a:latin typeface="Arial" pitchFamily="34" charset="0"/>
                <a:cs typeface="Arial" pitchFamily="34" charset="0"/>
              </a:rPr>
              <a:t>Examples of high level policies and strategies are the National Library of Australia’s </a:t>
            </a:r>
            <a:r>
              <a:rPr lang="en-US" altLang="en-US" sz="1400" i="1" dirty="0" smtClean="0">
                <a:latin typeface="Arial" pitchFamily="34" charset="0"/>
                <a:cs typeface="Arial" pitchFamily="34" charset="0"/>
              </a:rPr>
              <a:t>Digital Preservation Policy</a:t>
            </a:r>
            <a:r>
              <a:rPr lang="en-US" altLang="en-US" sz="1400" dirty="0" smtClean="0">
                <a:latin typeface="Arial" pitchFamily="34" charset="0"/>
                <a:cs typeface="Arial" pitchFamily="34" charset="0"/>
              </a:rPr>
              <a:t> and the British Library’s </a:t>
            </a:r>
            <a:r>
              <a:rPr lang="en-US" altLang="en-US" sz="1400" i="1" dirty="0" smtClean="0">
                <a:latin typeface="Arial" pitchFamily="34" charset="0"/>
                <a:cs typeface="Arial" pitchFamily="34" charset="0"/>
              </a:rPr>
              <a:t>Digital Preservation Strategy</a:t>
            </a:r>
            <a:r>
              <a:rPr lang="en-US" altLang="en-US" sz="1400" dirty="0" smtClean="0">
                <a:latin typeface="Arial" pitchFamily="34" charset="0"/>
                <a:cs typeface="Arial" pitchFamily="34" charset="0"/>
              </a:rPr>
              <a:t>. </a:t>
            </a:r>
            <a:endParaRPr lang="en-AU" altLang="en-US" sz="1400" dirty="0" smtClean="0">
              <a:latin typeface="Arial" pitchFamily="34" charset="0"/>
              <a:cs typeface="Times New Roman" pitchFamily="18" charset="0"/>
            </a:endParaRPr>
          </a:p>
          <a:p>
            <a:pPr eaLnBrk="1" hangingPunct="1"/>
            <a:r>
              <a:rPr lang="en-AU" altLang="en-US" sz="1400" dirty="0" smtClean="0">
                <a:latin typeface="Arial" pitchFamily="34" charset="0"/>
                <a:cs typeface="Arial" pitchFamily="34" charset="0"/>
              </a:rPr>
              <a:t> </a:t>
            </a:r>
            <a:endParaRPr lang="en-AU" altLang="en-US" sz="1400" dirty="0" smtClean="0">
              <a:latin typeface="Arial" pitchFamily="34" charset="0"/>
              <a:cs typeface="Times New Roman" pitchFamily="18" charset="0"/>
            </a:endParaRPr>
          </a:p>
          <a:p>
            <a:pPr eaLnBrk="1" hangingPunct="1"/>
            <a:endParaRPr lang="en-US" altLang="en-US" sz="1400" dirty="0" smtClean="0">
              <a:latin typeface="Arial" pitchFamily="34" charset="0"/>
              <a:cs typeface="Times New Roman" pitchFamily="18" charset="0"/>
            </a:endParaRPr>
          </a:p>
          <a:p>
            <a:pPr eaLnBrk="1" hangingPunct="1"/>
            <a:r>
              <a:rPr lang="en-US" altLang="en-US" sz="1400" dirty="0" smtClean="0">
                <a:latin typeface="Arial" pitchFamily="34" charset="0"/>
                <a:cs typeface="Arial" pitchFamily="34" charset="0"/>
              </a:rPr>
              <a:t> </a:t>
            </a:r>
            <a:endParaRPr lang="en-AU" altLang="en-US" sz="1400" dirty="0" smtClean="0">
              <a:latin typeface="Arial" pitchFamily="34" charset="0"/>
              <a:cs typeface="Times New Roman" pitchFamily="18" charset="0"/>
            </a:endParaRPr>
          </a:p>
          <a:p>
            <a:pPr eaLnBrk="1" hangingPunct="1"/>
            <a:r>
              <a:rPr lang="en-US" altLang="en-US" sz="1400" dirty="0" smtClean="0">
                <a:latin typeface="Arial" pitchFamily="34" charset="0"/>
                <a:cs typeface="Arial" pitchFamily="34" charset="0"/>
              </a:rPr>
              <a:t> </a:t>
            </a:r>
            <a:endParaRPr lang="en-AU" altLang="en-US" sz="1400" dirty="0" smtClean="0">
              <a:latin typeface="Arial" pitchFamily="34" charset="0"/>
              <a:cs typeface="Times New Roman" pitchFamily="18" charset="0"/>
            </a:endParaRPr>
          </a:p>
          <a:p>
            <a:pPr eaLnBrk="1" hangingPunct="1"/>
            <a:endParaRPr lang="en-US" altLang="en-US" sz="1400" dirty="0" smtClean="0">
              <a:latin typeface="Arial" pitchFamily="34"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defTabSz="927100" eaLnBrk="0" hangingPunct="0">
              <a:defRPr sz="2800">
                <a:solidFill>
                  <a:schemeClr val="tx1"/>
                </a:solidFill>
                <a:latin typeface="Arial" pitchFamily="34" charset="0"/>
                <a:cs typeface="Arial" pitchFamily="34" charset="0"/>
              </a:defRPr>
            </a:lvl1pPr>
            <a:lvl2pPr marL="742950" indent="-285750" defTabSz="927100" eaLnBrk="0" hangingPunct="0">
              <a:defRPr sz="2800">
                <a:solidFill>
                  <a:schemeClr val="tx1"/>
                </a:solidFill>
                <a:latin typeface="Arial" pitchFamily="34" charset="0"/>
                <a:cs typeface="Arial" pitchFamily="34" charset="0"/>
              </a:defRPr>
            </a:lvl2pPr>
            <a:lvl3pPr marL="1143000" indent="-228600" defTabSz="927100" eaLnBrk="0" hangingPunct="0">
              <a:defRPr sz="2800">
                <a:solidFill>
                  <a:schemeClr val="tx1"/>
                </a:solidFill>
                <a:latin typeface="Arial" pitchFamily="34" charset="0"/>
                <a:cs typeface="Arial" pitchFamily="34" charset="0"/>
              </a:defRPr>
            </a:lvl3pPr>
            <a:lvl4pPr marL="1600200" indent="-228600" defTabSz="927100" eaLnBrk="0" hangingPunct="0">
              <a:defRPr sz="2800">
                <a:solidFill>
                  <a:schemeClr val="tx1"/>
                </a:solidFill>
                <a:latin typeface="Arial" pitchFamily="34" charset="0"/>
                <a:cs typeface="Arial" pitchFamily="34" charset="0"/>
              </a:defRPr>
            </a:lvl4pPr>
            <a:lvl5pPr marL="2057400" indent="-228600" defTabSz="927100" eaLnBrk="0" hangingPunct="0">
              <a:defRPr sz="2800">
                <a:solidFill>
                  <a:schemeClr val="tx1"/>
                </a:solidFill>
                <a:latin typeface="Arial" pitchFamily="34" charset="0"/>
                <a:cs typeface="Arial" pitchFamily="34" charset="0"/>
              </a:defRPr>
            </a:lvl5pPr>
            <a:lvl6pPr marL="2514600" indent="-228600" defTabSz="9271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9271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9271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9271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fld id="{623E8E45-8624-4B19-8DCA-0750DD5DC57E}" type="slidenum">
              <a:rPr lang="en-US" altLang="en-US" sz="1200"/>
              <a:pPr eaLnBrk="1" hangingPunct="1"/>
              <a:t>21</a:t>
            </a:fld>
            <a:endParaRPr lang="en-US" altLang="en-US" sz="1200" dirty="0"/>
          </a:p>
        </p:txBody>
      </p:sp>
      <p:sp>
        <p:nvSpPr>
          <p:cNvPr id="97283" name="Rectangle 2"/>
          <p:cNvSpPr>
            <a:spLocks noGrp="1" noRot="1" noChangeAspect="1" noChangeArrowheads="1" noTextEdit="1"/>
          </p:cNvSpPr>
          <p:nvPr>
            <p:ph type="sldImg"/>
          </p:nvPr>
        </p:nvSpPr>
        <p:spPr>
          <a:xfrm>
            <a:off x="2060575" y="498475"/>
            <a:ext cx="1987550" cy="1490663"/>
          </a:xfrm>
          <a:solidFill>
            <a:srgbClr val="FFFFFF"/>
          </a:solidFill>
          <a:ln/>
        </p:spPr>
      </p:sp>
      <p:sp>
        <p:nvSpPr>
          <p:cNvPr id="97284" name="Rectangle 3"/>
          <p:cNvSpPr>
            <a:spLocks noGrp="1" noChangeArrowheads="1"/>
          </p:cNvSpPr>
          <p:nvPr>
            <p:ph type="body" idx="1"/>
          </p:nvPr>
        </p:nvSpPr>
        <p:spPr>
          <a:xfrm>
            <a:off x="0" y="2237186"/>
            <a:ext cx="6761163" cy="7207645"/>
          </a:xfrm>
          <a:solidFill>
            <a:srgbClr val="FFFFFF"/>
          </a:solidFill>
          <a:ln>
            <a:solidFill>
              <a:srgbClr val="000000"/>
            </a:solidFill>
            <a:miter lim="800000"/>
            <a:headEnd/>
            <a:tailEnd/>
          </a:ln>
        </p:spPr>
        <p:txBody>
          <a:bodyPr lIns="91431" tIns="45715" rIns="91431" bIns="45715"/>
          <a:lstStyle/>
          <a:p>
            <a:pPr algn="ctr" eaLnBrk="1" hangingPunct="1"/>
            <a:r>
              <a:rPr lang="en-US" altLang="en-US" sz="1400" b="1" dirty="0" smtClean="0">
                <a:latin typeface="Arial" pitchFamily="34" charset="0"/>
                <a:cs typeface="Arial" pitchFamily="34" charset="0"/>
              </a:rPr>
              <a:t>Resourcing</a:t>
            </a:r>
            <a:endParaRPr lang="en-AU" altLang="en-US" sz="1400" b="1" dirty="0" smtClean="0">
              <a:latin typeface="Arial" pitchFamily="34" charset="0"/>
              <a:cs typeface="Times New Roman" pitchFamily="18" charset="0"/>
            </a:endParaRPr>
          </a:p>
          <a:p>
            <a:pPr eaLnBrk="1" hangingPunct="1"/>
            <a:r>
              <a:rPr lang="en-US" altLang="en-US" sz="1400" dirty="0" smtClean="0">
                <a:latin typeface="Arial" pitchFamily="34" charset="0"/>
                <a:cs typeface="Arial" pitchFamily="34" charset="0"/>
              </a:rPr>
              <a:t>Finding ongoing funding to sustain the digital preservation gateways - is challenging. </a:t>
            </a:r>
          </a:p>
          <a:p>
            <a:pPr eaLnBrk="1" hangingPunct="1"/>
            <a:r>
              <a:rPr lang="en-US" altLang="en-US" sz="1400" dirty="0" smtClean="0">
                <a:latin typeface="Arial" pitchFamily="34" charset="0"/>
                <a:cs typeface="Arial" pitchFamily="34" charset="0"/>
              </a:rPr>
              <a:t>For example, while it is likely that </a:t>
            </a:r>
            <a:r>
              <a:rPr lang="en-US" altLang="en-US" sz="1400" i="1" dirty="0" smtClean="0">
                <a:latin typeface="Arial" pitchFamily="34" charset="0"/>
                <a:cs typeface="Arial" pitchFamily="34" charset="0"/>
              </a:rPr>
              <a:t>unit</a:t>
            </a:r>
            <a:r>
              <a:rPr lang="en-US" altLang="en-US" sz="1400" dirty="0" smtClean="0">
                <a:latin typeface="Arial" pitchFamily="34" charset="0"/>
                <a:cs typeface="Arial" pitchFamily="34" charset="0"/>
              </a:rPr>
              <a:t> data storage costs will decline over time, the overall volume of data to be stored will continue to grow both in sheer numbers, and as digital objects incorporate more features.</a:t>
            </a:r>
            <a:r>
              <a:rPr lang="en-US" altLang="en-US" sz="1400" b="1" dirty="0" smtClean="0">
                <a:latin typeface="Arial" pitchFamily="34" charset="0"/>
                <a:cs typeface="Arial" pitchFamily="34" charset="0"/>
              </a:rPr>
              <a:t> </a:t>
            </a:r>
          </a:p>
          <a:p>
            <a:pPr eaLnBrk="1" hangingPunct="1"/>
            <a:endParaRPr lang="en-US" altLang="en-US" sz="1400" b="1" dirty="0" smtClean="0">
              <a:latin typeface="Arial" pitchFamily="34" charset="0"/>
              <a:cs typeface="Arial" pitchFamily="34" charset="0"/>
            </a:endParaRPr>
          </a:p>
          <a:p>
            <a:pPr eaLnBrk="1" hangingPunct="1"/>
            <a:r>
              <a:rPr lang="en-AU" altLang="en-US" sz="1400" dirty="0" smtClean="0">
                <a:latin typeface="Arial" pitchFamily="34" charset="0"/>
                <a:cs typeface="Arial" pitchFamily="34" charset="0"/>
              </a:rPr>
              <a:t>Jonas Palm evocatively describes this dilemma:</a:t>
            </a:r>
            <a:endParaRPr lang="en-AU" altLang="en-US" sz="1400" dirty="0" smtClean="0">
              <a:latin typeface="Arial" pitchFamily="34" charset="0"/>
              <a:cs typeface="Times New Roman" pitchFamily="18" charset="0"/>
            </a:endParaRPr>
          </a:p>
          <a:p>
            <a:pPr eaLnBrk="1" hangingPunct="1"/>
            <a:r>
              <a:rPr lang="en-AU" altLang="en-US" sz="1400" i="1" dirty="0" smtClean="0">
                <a:latin typeface="Arial" pitchFamily="34" charset="0"/>
                <a:cs typeface="Times New Roman" pitchFamily="18" charset="0"/>
              </a:rPr>
              <a:t>‘Without … long-term planning, digitization projects can come to behave like black holes in the sky.’ </a:t>
            </a:r>
            <a:r>
              <a:rPr lang="en-AU" altLang="en-US" sz="1400" dirty="0" smtClean="0">
                <a:latin typeface="Arial" pitchFamily="34" charset="0"/>
                <a:cs typeface="Times New Roman" pitchFamily="18" charset="0"/>
              </a:rPr>
              <a:t>(Palm 2006)</a:t>
            </a:r>
            <a:endParaRPr lang="en-AU" altLang="en-US" sz="1400" i="1" dirty="0" smtClean="0">
              <a:latin typeface="Arial" pitchFamily="34" charset="0"/>
              <a:cs typeface="Times New Roman" pitchFamily="18" charset="0"/>
            </a:endParaRPr>
          </a:p>
          <a:p>
            <a:pPr eaLnBrk="1" hangingPunct="1"/>
            <a:r>
              <a:rPr lang="en-US" altLang="en-US" sz="1400" dirty="0" smtClean="0">
                <a:latin typeface="Arial" pitchFamily="34" charset="0"/>
                <a:cs typeface="Arial" pitchFamily="34" charset="0"/>
              </a:rPr>
              <a:t>Colin Webb of NLA describes how it is difficult to argue the case for ongoing funding to administrators when the long-term costs are unknown.  </a:t>
            </a:r>
            <a:r>
              <a:rPr lang="en-US" altLang="en-US" sz="1400" i="1" dirty="0" smtClean="0">
                <a:latin typeface="Arial" pitchFamily="34" charset="0"/>
                <a:cs typeface="Arial" pitchFamily="34" charset="0"/>
              </a:rPr>
              <a:t>‘To say “we only know it will cost a lot” is an unsatisfactory answer, even if it is the truth.’</a:t>
            </a:r>
            <a:endParaRPr lang="en-AU" altLang="en-US" sz="1400" dirty="0" smtClean="0">
              <a:latin typeface="Arial" pitchFamily="34" charset="0"/>
              <a:cs typeface="Times New Roman" pitchFamily="18" charset="0"/>
            </a:endParaRPr>
          </a:p>
          <a:p>
            <a:pPr eaLnBrk="1" hangingPunct="1"/>
            <a:r>
              <a:rPr lang="en-US" altLang="en-US" sz="1400" dirty="0" smtClean="0">
                <a:latin typeface="Arial" pitchFamily="34" charset="0"/>
                <a:cs typeface="Arial" pitchFamily="34" charset="0"/>
              </a:rPr>
              <a:t> However, doing nothing – is not an option because the risks of loss are high. Again the Cornell </a:t>
            </a:r>
            <a:r>
              <a:rPr lang="en-US" altLang="en-US" sz="1400" i="1" dirty="0" smtClean="0">
                <a:latin typeface="Arial" pitchFamily="34" charset="0"/>
                <a:cs typeface="Arial" pitchFamily="34" charset="0"/>
              </a:rPr>
              <a:t>Tutorial</a:t>
            </a:r>
            <a:r>
              <a:rPr lang="en-US" altLang="en-US" sz="1400" dirty="0" smtClean="0">
                <a:latin typeface="Arial" pitchFamily="34" charset="0"/>
                <a:cs typeface="Arial" pitchFamily="34" charset="0"/>
              </a:rPr>
              <a:t>  is a good starting point as show how to identify start and ongoing costs. </a:t>
            </a:r>
          </a:p>
          <a:p>
            <a:pPr eaLnBrk="1" hangingPunct="1"/>
            <a:r>
              <a:rPr lang="en-US" altLang="en-US" sz="1400" dirty="0" smtClean="0">
                <a:latin typeface="Arial" pitchFamily="34" charset="0"/>
                <a:cs typeface="Arial" pitchFamily="34" charset="0"/>
              </a:rPr>
              <a:t>It is often easier to obtain seed money for start up costs. </a:t>
            </a:r>
          </a:p>
          <a:p>
            <a:pPr eaLnBrk="1" hangingPunct="1"/>
            <a:r>
              <a:rPr lang="en-US" altLang="en-US" sz="1400" dirty="0" smtClean="0">
                <a:latin typeface="Arial" pitchFamily="34" charset="0"/>
                <a:cs typeface="Arial" pitchFamily="34" charset="0"/>
              </a:rPr>
              <a:t>Ongoing costs need to be found from a variety of strategies. At NLA, it has been possible to find some funding for ongoing costs by reallocating some priorities and drawing on skills and commitment already in the organisation and this has helped  to </a:t>
            </a:r>
            <a:r>
              <a:rPr lang="en-US" altLang="en-US" sz="1400" i="1" dirty="0" smtClean="0">
                <a:latin typeface="Arial" pitchFamily="34" charset="0"/>
                <a:cs typeface="Arial" pitchFamily="34" charset="0"/>
              </a:rPr>
              <a:t>embed digital preservation programs  in the core business of the library.</a:t>
            </a:r>
            <a:r>
              <a:rPr lang="en-US" altLang="en-US" sz="1400" dirty="0" smtClean="0">
                <a:latin typeface="Arial" pitchFamily="34" charset="0"/>
                <a:cs typeface="Arial" pitchFamily="34" charset="0"/>
              </a:rPr>
              <a:t>’  </a:t>
            </a:r>
          </a:p>
          <a:p>
            <a:pPr eaLnBrk="1" hangingPunct="1"/>
            <a:endParaRPr lang="en-US" altLang="en-US" sz="1400" dirty="0" smtClean="0">
              <a:latin typeface="Arial" pitchFamily="34" charset="0"/>
              <a:cs typeface="Arial" pitchFamily="34" charset="0"/>
            </a:endParaRPr>
          </a:p>
          <a:p>
            <a:pPr eaLnBrk="1" hangingPunct="1"/>
            <a:r>
              <a:rPr lang="en-US" altLang="en-US" sz="1400" dirty="0" smtClean="0">
                <a:latin typeface="Arial" pitchFamily="34" charset="0"/>
                <a:cs typeface="Arial" pitchFamily="34" charset="0"/>
              </a:rPr>
              <a:t>Now turning to the organisational….</a:t>
            </a:r>
            <a:endParaRPr lang="en-AU" altLang="en-US" sz="1400" dirty="0" smtClean="0">
              <a:latin typeface="Arial" pitchFamily="34" charset="0"/>
              <a:cs typeface="Times New Roman" pitchFamily="18" charset="0"/>
            </a:endParaRPr>
          </a:p>
          <a:p>
            <a:pPr eaLnBrk="1" hangingPunct="1"/>
            <a:endParaRPr lang="en-AU" altLang="en-US" sz="1400" dirty="0" smtClean="0">
              <a:latin typeface="Arial" pitchFamily="34" charset="0"/>
              <a:cs typeface="Times New Roman" pitchFamily="18" charset="0"/>
            </a:endParaRPr>
          </a:p>
          <a:p>
            <a:pPr eaLnBrk="1" hangingPunct="1"/>
            <a:endParaRPr lang="en-AU" altLang="en-US" sz="1400" b="1" dirty="0" smtClean="0">
              <a:latin typeface="Arial" pitchFamily="34" charset="0"/>
              <a:cs typeface="Times New Roman" pitchFamily="18" charset="0"/>
            </a:endParaRPr>
          </a:p>
          <a:p>
            <a:pPr eaLnBrk="1" hangingPunct="1"/>
            <a:r>
              <a:rPr lang="en-AU" altLang="en-US" sz="1400" dirty="0" smtClean="0">
                <a:latin typeface="Arial" pitchFamily="34" charset="0"/>
                <a:cs typeface="Arial" pitchFamily="34" charset="0"/>
              </a:rPr>
              <a:t> </a:t>
            </a:r>
            <a:endParaRPr lang="en-AU" altLang="en-US" sz="1400" dirty="0" smtClean="0">
              <a:latin typeface="Arial" pitchFamily="34" charset="0"/>
              <a:cs typeface="Times New Roman" pitchFamily="18" charset="0"/>
            </a:endParaRPr>
          </a:p>
          <a:p>
            <a:pPr eaLnBrk="1" hangingPunct="1"/>
            <a:endParaRPr lang="en-US" altLang="en-US" sz="1400" dirty="0" smtClean="0">
              <a:latin typeface="Arial" pitchFamily="34" charset="0"/>
              <a:cs typeface="Times New Roman" pitchFamily="18" charset="0"/>
            </a:endParaRPr>
          </a:p>
          <a:p>
            <a:pPr eaLnBrk="1" hangingPunct="1"/>
            <a:r>
              <a:rPr lang="en-US" altLang="en-US" sz="1400" dirty="0" smtClean="0">
                <a:latin typeface="Arial" pitchFamily="34" charset="0"/>
                <a:cs typeface="Arial" pitchFamily="34" charset="0"/>
              </a:rPr>
              <a:t> </a:t>
            </a:r>
            <a:endParaRPr lang="en-AU" altLang="en-US" sz="1400" dirty="0" smtClean="0">
              <a:latin typeface="Arial" pitchFamily="34" charset="0"/>
              <a:cs typeface="Times New Roman" pitchFamily="18" charset="0"/>
            </a:endParaRPr>
          </a:p>
          <a:p>
            <a:pPr eaLnBrk="1" hangingPunct="1"/>
            <a:r>
              <a:rPr lang="en-US" altLang="en-US" sz="1400" dirty="0" smtClean="0">
                <a:latin typeface="Arial" pitchFamily="34" charset="0"/>
                <a:cs typeface="Arial" pitchFamily="34" charset="0"/>
              </a:rPr>
              <a:t> </a:t>
            </a:r>
            <a:endParaRPr lang="en-AU" altLang="en-US" sz="1400" dirty="0" smtClean="0">
              <a:latin typeface="Arial" pitchFamily="34" charset="0"/>
              <a:cs typeface="Times New Roman" pitchFamily="18" charset="0"/>
            </a:endParaRPr>
          </a:p>
          <a:p>
            <a:pPr eaLnBrk="1" hangingPunct="1"/>
            <a:endParaRPr lang="en-US" altLang="en-US" sz="1400" dirty="0" smtClean="0">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2AB6C07-EF56-4E77-80A4-9529E086DF26}" type="slidenum">
              <a:rPr lang="en-US" smtClean="0"/>
              <a:pPr/>
              <a:t>22</a:t>
            </a:fld>
            <a:endParaRPr lang="en-US" dirty="0"/>
          </a:p>
        </p:txBody>
      </p:sp>
    </p:spTree>
    <p:extLst>
      <p:ext uri="{BB962C8B-B14F-4D97-AF65-F5344CB8AC3E}">
        <p14:creationId xmlns:p14="http://schemas.microsoft.com/office/powerpoint/2010/main" xmlns="" val="150242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84420-B30D-47B0-8C78-E01BE1FD89DC}" type="slidenum">
              <a:rPr lang="en-US"/>
              <a:pPr/>
              <a:t>2</a:t>
            </a:fld>
            <a:endParaRPr lang="en-US" dirty="0"/>
          </a:p>
        </p:txBody>
      </p:sp>
      <p:sp>
        <p:nvSpPr>
          <p:cNvPr id="514050" name="Rectangle 2"/>
          <p:cNvSpPr>
            <a:spLocks noGrp="1" noRot="1" noChangeAspect="1" noChangeArrowheads="1" noTextEdit="1"/>
          </p:cNvSpPr>
          <p:nvPr>
            <p:ph type="sldImg"/>
          </p:nvPr>
        </p:nvSpPr>
        <p:spPr bwMode="auto">
          <a:xfrm>
            <a:off x="893763" y="746125"/>
            <a:ext cx="4970462" cy="3729038"/>
          </a:xfrm>
          <a:prstGeom prst="rect">
            <a:avLst/>
          </a:prstGeom>
          <a:solidFill>
            <a:srgbClr val="FFFFFF"/>
          </a:solidFill>
          <a:ln>
            <a:solidFill>
              <a:srgbClr val="000000"/>
            </a:solidFill>
            <a:miter lim="800000"/>
            <a:headEnd/>
            <a:tailEnd/>
          </a:ln>
        </p:spPr>
      </p:sp>
      <p:sp>
        <p:nvSpPr>
          <p:cNvPr id="514051" name="Rectangle 3"/>
          <p:cNvSpPr>
            <a:spLocks noGrp="1" noChangeArrowheads="1"/>
          </p:cNvSpPr>
          <p:nvPr>
            <p:ph type="body" idx="1"/>
          </p:nvPr>
        </p:nvSpPr>
        <p:spPr bwMode="auto">
          <a:xfrm>
            <a:off x="902001" y="4722696"/>
            <a:ext cx="4957162" cy="4474131"/>
          </a:xfrm>
          <a:prstGeom prst="rect">
            <a:avLst/>
          </a:prstGeom>
          <a:solidFill>
            <a:srgbClr val="FFFFFF"/>
          </a:solidFill>
          <a:ln>
            <a:solidFill>
              <a:srgbClr val="000000"/>
            </a:solidFill>
            <a:miter lim="800000"/>
            <a:headEnd/>
            <a:tailEnd/>
          </a:ln>
        </p:spPr>
        <p:txBody>
          <a:bodyPr/>
          <a:lstStyle/>
          <a:p>
            <a:endParaRPr lang="en-AU" dirty="0"/>
          </a:p>
        </p:txBody>
      </p:sp>
    </p:spTree>
    <p:extLst>
      <p:ext uri="{BB962C8B-B14F-4D97-AF65-F5344CB8AC3E}">
        <p14:creationId xmlns:p14="http://schemas.microsoft.com/office/powerpoint/2010/main" xmlns="" val="3900460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solidFill>
                  <a:srgbClr val="000000"/>
                </a:solidFill>
                <a:latin typeface="Times New Roman" pitchFamily="18" charset="0"/>
                <a:cs typeface="Times New Roman" pitchFamily="18" charset="0"/>
              </a:rPr>
              <a:t>A preliminary list of common principles is provided in Figure  in Table .</a:t>
            </a:r>
            <a:endParaRPr lang="en-US" altLang="en-US" b="1" i="1" dirty="0" smtClean="0">
              <a:solidFill>
                <a:srgbClr val="000000"/>
              </a:solidFill>
              <a:latin typeface="Syntax" charset="0"/>
              <a:cs typeface="Times New Roman" pitchFamily="18" charset="0"/>
            </a:endParaRPr>
          </a:p>
          <a:p>
            <a:endParaRPr lang="en-AU" dirty="0"/>
          </a:p>
        </p:txBody>
      </p:sp>
      <p:sp>
        <p:nvSpPr>
          <p:cNvPr id="4" name="Slide Number Placeholder 3"/>
          <p:cNvSpPr>
            <a:spLocks noGrp="1"/>
          </p:cNvSpPr>
          <p:nvPr>
            <p:ph type="sldNum" sz="quarter" idx="10"/>
          </p:nvPr>
        </p:nvSpPr>
        <p:spPr/>
        <p:txBody>
          <a:bodyPr/>
          <a:lstStyle/>
          <a:p>
            <a:pPr>
              <a:defRPr/>
            </a:pPr>
            <a:fld id="{1EDB437F-59FE-4A6C-A802-8DC82142699A}" type="slidenum">
              <a:rPr lang="en-US" smtClean="0"/>
              <a:pPr>
                <a:defRPr/>
              </a:pPr>
              <a:t>25</a:t>
            </a:fld>
            <a:endParaRPr lang="en-US" dirty="0"/>
          </a:p>
        </p:txBody>
      </p:sp>
    </p:spTree>
    <p:extLst>
      <p:ext uri="{BB962C8B-B14F-4D97-AF65-F5344CB8AC3E}">
        <p14:creationId xmlns:p14="http://schemas.microsoft.com/office/powerpoint/2010/main" xmlns="" val="2460121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solidFill>
                  <a:srgbClr val="000000"/>
                </a:solidFill>
                <a:latin typeface="Times New Roman" pitchFamily="18" charset="0"/>
                <a:cs typeface="Times New Roman" pitchFamily="18" charset="0"/>
              </a:rPr>
              <a:t>The next stage of an integrated approach to preservation management occurs when the principles are applied in practice at the strategy level, </a:t>
            </a:r>
          </a:p>
          <a:p>
            <a:endParaRPr lang="en-US" altLang="en-US" sz="1200" dirty="0" smtClean="0">
              <a:solidFill>
                <a:srgbClr val="000000"/>
              </a:solidFill>
              <a:latin typeface="Times New Roman" pitchFamily="18" charset="0"/>
              <a:cs typeface="Times New Roman" pitchFamily="18" charset="0"/>
            </a:endParaRPr>
          </a:p>
          <a:p>
            <a:r>
              <a:rPr lang="en-US" altLang="en-US" sz="1200" dirty="0" smtClean="0">
                <a:solidFill>
                  <a:srgbClr val="000000"/>
                </a:solidFill>
                <a:latin typeface="Times New Roman" pitchFamily="18" charset="0"/>
                <a:cs typeface="Times New Roman" pitchFamily="18" charset="0"/>
              </a:rPr>
              <a:t>Let</a:t>
            </a:r>
            <a:r>
              <a:rPr lang="en-US" altLang="en-US" sz="1200" dirty="0" smtClean="0">
                <a:solidFill>
                  <a:srgbClr val="000000"/>
                </a:solidFill>
                <a:cs typeface="Times New Roman" pitchFamily="18" charset="0"/>
              </a:rPr>
              <a:t>’</a:t>
            </a:r>
            <a:r>
              <a:rPr lang="en-US" altLang="en-US" sz="1200" dirty="0" smtClean="0">
                <a:solidFill>
                  <a:srgbClr val="000000"/>
                </a:solidFill>
                <a:latin typeface="Times New Roman" pitchFamily="18" charset="0"/>
                <a:cs typeface="Times New Roman" pitchFamily="18" charset="0"/>
              </a:rPr>
              <a:t>s now explore the potential for interconnections at </a:t>
            </a:r>
            <a:r>
              <a:rPr lang="en-US" altLang="en-US" sz="1200" b="1" dirty="0" smtClean="0">
                <a:solidFill>
                  <a:srgbClr val="000000"/>
                </a:solidFill>
                <a:latin typeface="Times New Roman" pitchFamily="18" charset="0"/>
                <a:cs typeface="Times New Roman" pitchFamily="18" charset="0"/>
              </a:rPr>
              <a:t>strategy level</a:t>
            </a:r>
            <a:r>
              <a:rPr lang="en-US" altLang="en-US" sz="1200" dirty="0" smtClean="0">
                <a:solidFill>
                  <a:srgbClr val="000000"/>
                </a:solidFill>
                <a:latin typeface="Times New Roman" pitchFamily="18" charset="0"/>
                <a:cs typeface="Times New Roman" pitchFamily="18" charset="0"/>
              </a:rPr>
              <a:t> in the context of the two broad areas of </a:t>
            </a:r>
            <a:r>
              <a:rPr lang="en-US" altLang="en-US" sz="1200" i="1" dirty="0" smtClean="0">
                <a:solidFill>
                  <a:srgbClr val="000000"/>
                </a:solidFill>
                <a:latin typeface="Times New Roman" pitchFamily="18" charset="0"/>
                <a:cs typeface="Times New Roman" pitchFamily="18" charset="0"/>
              </a:rPr>
              <a:t>preventive preservation</a:t>
            </a:r>
            <a:r>
              <a:rPr lang="en-US" altLang="en-US" sz="1200" dirty="0" smtClean="0">
                <a:solidFill>
                  <a:srgbClr val="000000"/>
                </a:solidFill>
                <a:latin typeface="Times New Roman" pitchFamily="18" charset="0"/>
                <a:cs typeface="Times New Roman" pitchFamily="18" charset="0"/>
              </a:rPr>
              <a:t> and </a:t>
            </a:r>
            <a:r>
              <a:rPr lang="en-US" altLang="en-US" sz="1200" i="1" dirty="0" smtClean="0">
                <a:solidFill>
                  <a:srgbClr val="000000"/>
                </a:solidFill>
                <a:latin typeface="Times New Roman" pitchFamily="18" charset="0"/>
                <a:cs typeface="Times New Roman" pitchFamily="18" charset="0"/>
              </a:rPr>
              <a:t>copying. </a:t>
            </a:r>
            <a:endParaRPr lang="en-US" altLang="en-US" sz="1200" dirty="0" smtClean="0">
              <a:solidFill>
                <a:srgbClr val="000000"/>
              </a:solidFill>
              <a:latin typeface="Arial Unicode MS" pitchFamily="34" charset="-128"/>
              <a:ea typeface="Arial Unicode MS" pitchFamily="34" charset="-128"/>
              <a:cs typeface="Arial Unicode MS" pitchFamily="34" charset="-128"/>
            </a:endParaRPr>
          </a:p>
          <a:p>
            <a:endParaRPr lang="en-AU" dirty="0"/>
          </a:p>
        </p:txBody>
      </p:sp>
      <p:sp>
        <p:nvSpPr>
          <p:cNvPr id="4" name="Slide Number Placeholder 3"/>
          <p:cNvSpPr>
            <a:spLocks noGrp="1"/>
          </p:cNvSpPr>
          <p:nvPr>
            <p:ph type="sldNum" sz="quarter" idx="10"/>
          </p:nvPr>
        </p:nvSpPr>
        <p:spPr/>
        <p:txBody>
          <a:bodyPr/>
          <a:lstStyle/>
          <a:p>
            <a:pPr>
              <a:defRPr/>
            </a:pPr>
            <a:fld id="{1EDB437F-59FE-4A6C-A802-8DC82142699A}" type="slidenum">
              <a:rPr lang="en-US" smtClean="0"/>
              <a:pPr>
                <a:defRPr/>
              </a:pPr>
              <a:t>26</a:t>
            </a:fld>
            <a:endParaRPr lang="en-US" dirty="0"/>
          </a:p>
        </p:txBody>
      </p:sp>
    </p:spTree>
    <p:extLst>
      <p:ext uri="{BB962C8B-B14F-4D97-AF65-F5344CB8AC3E}">
        <p14:creationId xmlns:p14="http://schemas.microsoft.com/office/powerpoint/2010/main" xmlns="" val="2060389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solidFill>
                  <a:srgbClr val="000000"/>
                </a:solidFill>
                <a:latin typeface="Times New Roman" pitchFamily="18" charset="0"/>
                <a:cs typeface="Times New Roman" pitchFamily="18" charset="0"/>
              </a:rPr>
              <a:t>A disaster preparedness and response strategy focuses on reducing the risk of damage to collection materials in the event of a disaster. </a:t>
            </a:r>
          </a:p>
          <a:p>
            <a:r>
              <a:rPr lang="en-US" altLang="en-US" sz="1200" dirty="0" smtClean="0">
                <a:solidFill>
                  <a:srgbClr val="000000"/>
                </a:solidFill>
                <a:latin typeface="Times New Roman" pitchFamily="18" charset="0"/>
                <a:cs typeface="Times New Roman" pitchFamily="18" charset="0"/>
              </a:rPr>
              <a:t>Disaster preparedness and response strategies for both physical and digital materials are underpinned by a risk management framework. </a:t>
            </a:r>
          </a:p>
          <a:p>
            <a:r>
              <a:rPr lang="en-US" altLang="en-US" sz="1200" dirty="0" smtClean="0">
                <a:solidFill>
                  <a:srgbClr val="000000"/>
                </a:solidFill>
                <a:latin typeface="Times New Roman" pitchFamily="18" charset="0"/>
                <a:cs typeface="Times New Roman" pitchFamily="18" charset="0"/>
              </a:rPr>
              <a:t>typically it involves </a:t>
            </a:r>
            <a:r>
              <a:rPr lang="en-US" altLang="en-US" sz="1200" i="1" dirty="0" smtClean="0">
                <a:solidFill>
                  <a:srgbClr val="000000"/>
                </a:solidFill>
                <a:latin typeface="Times New Roman" pitchFamily="18" charset="0"/>
                <a:cs typeface="Times New Roman" pitchFamily="18" charset="0"/>
              </a:rPr>
              <a:t>prevention</a:t>
            </a:r>
            <a:r>
              <a:rPr lang="en-US" altLang="en-US" sz="1200" dirty="0" smtClean="0">
                <a:solidFill>
                  <a:srgbClr val="000000"/>
                </a:solidFill>
                <a:latin typeface="Times New Roman" pitchFamily="18" charset="0"/>
                <a:cs typeface="Times New Roman" pitchFamily="18" charset="0"/>
              </a:rPr>
              <a:t>, </a:t>
            </a:r>
            <a:r>
              <a:rPr lang="en-US" altLang="en-US" sz="1200" i="1" dirty="0" smtClean="0">
                <a:solidFill>
                  <a:srgbClr val="000000"/>
                </a:solidFill>
                <a:latin typeface="Times New Roman" pitchFamily="18" charset="0"/>
                <a:cs typeface="Times New Roman" pitchFamily="18" charset="0"/>
              </a:rPr>
              <a:t>preparation,</a:t>
            </a:r>
            <a:r>
              <a:rPr lang="en-US" altLang="en-US" sz="1200" dirty="0" smtClean="0">
                <a:solidFill>
                  <a:srgbClr val="000000"/>
                </a:solidFill>
                <a:latin typeface="Times New Roman" pitchFamily="18" charset="0"/>
                <a:cs typeface="Times New Roman" pitchFamily="18" charset="0"/>
              </a:rPr>
              <a:t> </a:t>
            </a:r>
            <a:r>
              <a:rPr lang="en-US" altLang="en-US" sz="1200" i="1" dirty="0" smtClean="0">
                <a:solidFill>
                  <a:srgbClr val="000000"/>
                </a:solidFill>
                <a:latin typeface="Times New Roman" pitchFamily="18" charset="0"/>
                <a:cs typeface="Times New Roman" pitchFamily="18" charset="0"/>
              </a:rPr>
              <a:t>response</a:t>
            </a:r>
            <a:r>
              <a:rPr lang="en-US" altLang="en-US" sz="1200" dirty="0" smtClean="0">
                <a:solidFill>
                  <a:srgbClr val="000000"/>
                </a:solidFill>
                <a:latin typeface="Times New Roman" pitchFamily="18" charset="0"/>
                <a:cs typeface="Times New Roman" pitchFamily="18" charset="0"/>
              </a:rPr>
              <a:t> and </a:t>
            </a:r>
            <a:r>
              <a:rPr lang="en-US" altLang="en-US" sz="1200" i="1" dirty="0" smtClean="0">
                <a:solidFill>
                  <a:srgbClr val="000000"/>
                </a:solidFill>
                <a:latin typeface="Times New Roman" pitchFamily="18" charset="0"/>
                <a:cs typeface="Times New Roman" pitchFamily="18" charset="0"/>
              </a:rPr>
              <a:t>recovery</a:t>
            </a:r>
            <a:r>
              <a:rPr lang="en-US" altLang="en-US" sz="1200" dirty="0" smtClean="0">
                <a:solidFill>
                  <a:srgbClr val="000000"/>
                </a:solidFill>
                <a:latin typeface="Times New Roman" pitchFamily="18" charset="0"/>
                <a:cs typeface="Times New Roman" pitchFamily="18" charset="0"/>
              </a:rPr>
              <a:t> whether physical or digital</a:t>
            </a:r>
            <a:r>
              <a:rPr lang="en-AU" altLang="en-US" sz="1200" dirty="0" smtClean="0">
                <a:solidFill>
                  <a:srgbClr val="000000"/>
                </a:solidFill>
                <a:latin typeface="Times New Roman" pitchFamily="18" charset="0"/>
                <a:cs typeface="Times New Roman" pitchFamily="18" charset="0"/>
              </a:rPr>
              <a:t> </a:t>
            </a:r>
          </a:p>
          <a:p>
            <a:r>
              <a:rPr lang="en-US" altLang="en-US" sz="1200" dirty="0" smtClean="0">
                <a:solidFill>
                  <a:srgbClr val="000000"/>
                </a:solidFill>
                <a:latin typeface="Times New Roman" pitchFamily="18" charset="0"/>
                <a:cs typeface="Times New Roman" pitchFamily="18" charset="0"/>
              </a:rPr>
              <a:t>A disaster strategy that focuses only on the digital or traditional physical materials is like seeing just the elephant</a:t>
            </a:r>
            <a:r>
              <a:rPr lang="en-US" altLang="en-US" sz="1200" dirty="0" smtClean="0">
                <a:solidFill>
                  <a:srgbClr val="000000"/>
                </a:solidFill>
                <a:cs typeface="Times New Roman" pitchFamily="18" charset="0"/>
              </a:rPr>
              <a:t>’</a:t>
            </a:r>
            <a:r>
              <a:rPr lang="en-US" altLang="en-US" sz="1200" dirty="0" smtClean="0">
                <a:solidFill>
                  <a:srgbClr val="000000"/>
                </a:solidFill>
                <a:latin typeface="Times New Roman" pitchFamily="18" charset="0"/>
                <a:cs typeface="Times New Roman" pitchFamily="18" charset="0"/>
              </a:rPr>
              <a:t>s trunk.</a:t>
            </a:r>
          </a:p>
          <a:p>
            <a:endParaRPr lang="en-US" altLang="en-US" sz="1100" dirty="0" smtClean="0">
              <a:solidFill>
                <a:srgbClr val="000000"/>
              </a:solidFill>
              <a:latin typeface="Times New Roman" pitchFamily="18" charset="0"/>
              <a:cs typeface="Times New Roman" pitchFamily="18" charset="0"/>
            </a:endParaRPr>
          </a:p>
          <a:p>
            <a:r>
              <a:rPr lang="en-US" altLang="en-US" sz="1200" dirty="0" smtClean="0">
                <a:solidFill>
                  <a:srgbClr val="000000"/>
                </a:solidFill>
                <a:latin typeface="Times New Roman" pitchFamily="18" charset="0"/>
                <a:cs typeface="Times New Roman" pitchFamily="18" charset="0"/>
              </a:rPr>
              <a:t>a strategy that integrates and aligns the disaster risk management of both physical and digital collection materials allows preservation managers to make better informed and coordinated decisions and to prioritise actions. </a:t>
            </a:r>
          </a:p>
          <a:p>
            <a:endParaRPr lang="en-US" altLang="en-US" sz="1200" dirty="0" smtClean="0">
              <a:solidFill>
                <a:srgbClr val="000000"/>
              </a:solidFill>
              <a:latin typeface="Times New Roman" pitchFamily="18" charset="0"/>
              <a:cs typeface="Times New Roman" pitchFamily="18" charset="0"/>
            </a:endParaRPr>
          </a:p>
          <a:p>
            <a:r>
              <a:rPr lang="en-US" altLang="en-US" sz="1200" dirty="0" smtClean="0">
                <a:solidFill>
                  <a:srgbClr val="000000"/>
                </a:solidFill>
                <a:latin typeface="Times New Roman" pitchFamily="18" charset="0"/>
                <a:cs typeface="Times New Roman" pitchFamily="18" charset="0"/>
              </a:rPr>
              <a:t>As one specific example, disaster response decisions about digital collections that are also backed up offsite can be effectively and consistently aligned with decisions about analog collections that have additional copies stored offsite. </a:t>
            </a:r>
            <a:endParaRPr lang="en-AU" dirty="0"/>
          </a:p>
        </p:txBody>
      </p:sp>
      <p:sp>
        <p:nvSpPr>
          <p:cNvPr id="4" name="Slide Number Placeholder 3"/>
          <p:cNvSpPr>
            <a:spLocks noGrp="1"/>
          </p:cNvSpPr>
          <p:nvPr>
            <p:ph type="sldNum" sz="quarter" idx="10"/>
          </p:nvPr>
        </p:nvSpPr>
        <p:spPr/>
        <p:txBody>
          <a:bodyPr/>
          <a:lstStyle/>
          <a:p>
            <a:pPr>
              <a:defRPr/>
            </a:pPr>
            <a:fld id="{1EDB437F-59FE-4A6C-A802-8DC82142699A}" type="slidenum">
              <a:rPr lang="en-US" smtClean="0"/>
              <a:pPr>
                <a:defRPr/>
              </a:pPr>
              <a:t>27</a:t>
            </a:fld>
            <a:endParaRPr lang="en-US" dirty="0"/>
          </a:p>
        </p:txBody>
      </p:sp>
    </p:spTree>
    <p:extLst>
      <p:ext uri="{BB962C8B-B14F-4D97-AF65-F5344CB8AC3E}">
        <p14:creationId xmlns:p14="http://schemas.microsoft.com/office/powerpoint/2010/main" xmlns="" val="3957571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solidFill>
                  <a:srgbClr val="000000"/>
                </a:solidFill>
                <a:latin typeface="Times" pitchFamily="18" charset="0"/>
                <a:cs typeface="Times New Roman" pitchFamily="18" charset="0"/>
              </a:rPr>
              <a:t>In parallel, environmental monitoring and control is a key preservation strategy for the areas in which digital information storage media are housed. </a:t>
            </a:r>
          </a:p>
          <a:p>
            <a:r>
              <a:rPr lang="en-US" altLang="en-US" sz="1200" dirty="0" smtClean="0">
                <a:solidFill>
                  <a:srgbClr val="000000"/>
                </a:solidFill>
                <a:latin typeface="Times" pitchFamily="18" charset="0"/>
                <a:cs typeface="Times New Roman" pitchFamily="18" charset="0"/>
              </a:rPr>
              <a:t>Key environmental parameters are also identified as integral to the ‘physical environment’ and computer storage centres of trusted digital repositories </a:t>
            </a:r>
          </a:p>
          <a:p>
            <a:endParaRPr lang="en-US" altLang="en-US" sz="1200" dirty="0" smtClean="0">
              <a:solidFill>
                <a:srgbClr val="000000"/>
              </a:solidFill>
              <a:latin typeface="Times" pitchFamily="18" charset="0"/>
              <a:cs typeface="Times New Roman" pitchFamily="18" charset="0"/>
            </a:endParaRPr>
          </a:p>
          <a:p>
            <a:r>
              <a:rPr lang="en-US" altLang="en-US" sz="1200" dirty="0" smtClean="0">
                <a:solidFill>
                  <a:srgbClr val="000000"/>
                </a:solidFill>
                <a:latin typeface="Times" pitchFamily="18" charset="0"/>
                <a:cs typeface="Times New Roman" pitchFamily="18" charset="0"/>
              </a:rPr>
              <a:t>Again, there are some clear similarities in the strategy of monitoring and controlling the environment for physical and digital materials. The measuring and monitoring tools and frameworks are similar, especially those for measuring and monitoring temperature, relative humidity and air quality. </a:t>
            </a:r>
          </a:p>
          <a:p>
            <a:r>
              <a:rPr lang="en-US" altLang="en-US" sz="1200" dirty="0" smtClean="0">
                <a:solidFill>
                  <a:srgbClr val="000000"/>
                </a:solidFill>
                <a:latin typeface="Times New Roman" pitchFamily="18" charset="0"/>
                <a:cs typeface="Times New Roman" pitchFamily="18" charset="0"/>
              </a:rPr>
              <a:t>The potential is ripe for more closely coordinating environmental monitoring and control across our physical and digital library collections and hence further interconnecting the preservation management.  </a:t>
            </a:r>
            <a:endParaRPr lang="en-US" altLang="en-US" sz="1200" dirty="0" smtClean="0">
              <a:solidFill>
                <a:srgbClr val="000000"/>
              </a:solidFill>
              <a:latin typeface="Syntax" charset="0"/>
              <a:cs typeface="Times New Roman" pitchFamily="18" charset="0"/>
            </a:endParaRPr>
          </a:p>
          <a:p>
            <a:endParaRPr lang="en-AU" dirty="0"/>
          </a:p>
        </p:txBody>
      </p:sp>
      <p:sp>
        <p:nvSpPr>
          <p:cNvPr id="4" name="Slide Number Placeholder 3"/>
          <p:cNvSpPr>
            <a:spLocks noGrp="1"/>
          </p:cNvSpPr>
          <p:nvPr>
            <p:ph type="sldNum" sz="quarter" idx="10"/>
          </p:nvPr>
        </p:nvSpPr>
        <p:spPr/>
        <p:txBody>
          <a:bodyPr/>
          <a:lstStyle/>
          <a:p>
            <a:pPr>
              <a:defRPr/>
            </a:pPr>
            <a:fld id="{1EDB437F-59FE-4A6C-A802-8DC82142699A}" type="slidenum">
              <a:rPr lang="en-US" smtClean="0"/>
              <a:pPr>
                <a:defRPr/>
              </a:pPr>
              <a:t>28</a:t>
            </a:fld>
            <a:endParaRPr lang="en-US" dirty="0"/>
          </a:p>
        </p:txBody>
      </p:sp>
    </p:spTree>
    <p:extLst>
      <p:ext uri="{BB962C8B-B14F-4D97-AF65-F5344CB8AC3E}">
        <p14:creationId xmlns:p14="http://schemas.microsoft.com/office/powerpoint/2010/main" xmlns="" val="840544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solidFill>
                  <a:srgbClr val="000000"/>
                </a:solidFill>
                <a:latin typeface="Times New Roman" pitchFamily="18" charset="0"/>
                <a:cs typeface="Times New Roman" pitchFamily="18" charset="0"/>
              </a:rPr>
              <a:t>now there is an opportunity to develop a truly interconnected framework for preserving today</a:t>
            </a:r>
            <a:r>
              <a:rPr lang="en-US" altLang="en-US" sz="1200" dirty="0" smtClean="0">
                <a:solidFill>
                  <a:srgbClr val="000000"/>
                </a:solidFill>
                <a:cs typeface="Times New Roman" pitchFamily="18" charset="0"/>
              </a:rPr>
              <a:t>’</a:t>
            </a:r>
            <a:r>
              <a:rPr lang="en-US" altLang="en-US" sz="1200" dirty="0" smtClean="0">
                <a:solidFill>
                  <a:srgbClr val="000000"/>
                </a:solidFill>
                <a:latin typeface="Times New Roman" pitchFamily="18" charset="0"/>
                <a:cs typeface="Times New Roman" pitchFamily="18" charset="0"/>
              </a:rPr>
              <a:t>s hybrid collections. </a:t>
            </a:r>
          </a:p>
          <a:p>
            <a:r>
              <a:rPr lang="en-US" altLang="en-US" sz="1200" dirty="0" smtClean="0">
                <a:solidFill>
                  <a:srgbClr val="000000"/>
                </a:solidFill>
                <a:latin typeface="Times New Roman" pitchFamily="18" charset="0"/>
                <a:cs typeface="Times New Roman" pitchFamily="18" charset="0"/>
              </a:rPr>
              <a:t>An integrated framework, would be  </a:t>
            </a:r>
          </a:p>
          <a:p>
            <a:r>
              <a:rPr lang="en-US" altLang="en-US" sz="1200" dirty="0" smtClean="0">
                <a:solidFill>
                  <a:srgbClr val="000000"/>
                </a:solidFill>
                <a:latin typeface="Times New Roman" pitchFamily="18" charset="0"/>
                <a:cs typeface="Times New Roman" pitchFamily="18" charset="0"/>
              </a:rPr>
              <a:t>Be based on a common understanding of shared principles such as longevity, choice and integrity </a:t>
            </a:r>
          </a:p>
          <a:p>
            <a:r>
              <a:rPr lang="en-US" altLang="en-US" sz="1200" dirty="0" smtClean="0">
                <a:solidFill>
                  <a:srgbClr val="000000"/>
                </a:solidFill>
                <a:latin typeface="Times New Roman" pitchFamily="18" charset="0"/>
                <a:cs typeface="Times New Roman" pitchFamily="18" charset="0"/>
              </a:rPr>
              <a:t>provide the opportunity to manage more astutely the preservation of hybrid collections</a:t>
            </a:r>
          </a:p>
          <a:p>
            <a:r>
              <a:rPr lang="en-US" altLang="en-US" sz="1200" dirty="0" smtClean="0">
                <a:solidFill>
                  <a:srgbClr val="000000"/>
                </a:solidFill>
                <a:latin typeface="Times New Roman" pitchFamily="18" charset="0"/>
                <a:cs typeface="Times New Roman" pitchFamily="18" charset="0"/>
              </a:rPr>
              <a:t>provide a structure to systematically apply and align common strategies across digital and physical collections. </a:t>
            </a:r>
          </a:p>
          <a:p>
            <a:r>
              <a:rPr lang="en-US" altLang="en-US" sz="1200" dirty="0" smtClean="0">
                <a:solidFill>
                  <a:srgbClr val="000000"/>
                </a:solidFill>
                <a:latin typeface="Times New Roman" pitchFamily="18" charset="0"/>
                <a:cs typeface="Times New Roman" pitchFamily="18" charset="0"/>
              </a:rPr>
              <a:t>provide the opportunity to leverage and maximise potential benefits such as better informed decisions and prioritising of resources to address risks, +  sharing of common strategies applied across digital and physical materials.</a:t>
            </a:r>
            <a:endParaRPr lang="en-US" altLang="en-US" sz="1200" dirty="0" smtClean="0">
              <a:solidFill>
                <a:srgbClr val="000000"/>
              </a:solidFill>
              <a:latin typeface="Arial Unicode MS" pitchFamily="34" charset="-128"/>
              <a:ea typeface="Arial Unicode MS" pitchFamily="34" charset="-128"/>
              <a:cs typeface="Arial Unicode MS" pitchFamily="34" charset="-128"/>
            </a:endParaRPr>
          </a:p>
          <a:p>
            <a:r>
              <a:rPr lang="en-US" altLang="en-US" dirty="0" smtClean="0">
                <a:solidFill>
                  <a:srgbClr val="000000"/>
                </a:solidFill>
                <a:cs typeface="Times New Roman" pitchFamily="18" charset="0"/>
              </a:rPr>
              <a:t> </a:t>
            </a:r>
            <a:endParaRPr lang="en-US" altLang="en-US" dirty="0" smtClean="0">
              <a:solidFill>
                <a:srgbClr val="000000"/>
              </a:solidFill>
              <a:latin typeface="Arial Unicode MS" pitchFamily="34" charset="-128"/>
              <a:ea typeface="Arial Unicode MS" pitchFamily="34" charset="-128"/>
              <a:cs typeface="Arial Unicode MS" pitchFamily="34" charset="-128"/>
            </a:endParaRPr>
          </a:p>
          <a:p>
            <a:endParaRPr lang="en-AU" dirty="0"/>
          </a:p>
        </p:txBody>
      </p:sp>
      <p:sp>
        <p:nvSpPr>
          <p:cNvPr id="4" name="Slide Number Placeholder 3"/>
          <p:cNvSpPr>
            <a:spLocks noGrp="1"/>
          </p:cNvSpPr>
          <p:nvPr>
            <p:ph type="sldNum" sz="quarter" idx="10"/>
          </p:nvPr>
        </p:nvSpPr>
        <p:spPr/>
        <p:txBody>
          <a:bodyPr/>
          <a:lstStyle/>
          <a:p>
            <a:pPr>
              <a:defRPr/>
            </a:pPr>
            <a:fld id="{1EDB437F-59FE-4A6C-A802-8DC82142699A}" type="slidenum">
              <a:rPr lang="en-US" smtClean="0"/>
              <a:pPr>
                <a:defRPr/>
              </a:pPr>
              <a:t>29</a:t>
            </a:fld>
            <a:endParaRPr lang="en-US" dirty="0"/>
          </a:p>
        </p:txBody>
      </p:sp>
    </p:spTree>
    <p:extLst>
      <p:ext uri="{BB962C8B-B14F-4D97-AF65-F5344CB8AC3E}">
        <p14:creationId xmlns:p14="http://schemas.microsoft.com/office/powerpoint/2010/main" xmlns="" val="3673539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gn="l">
              <a:spcBef>
                <a:spcPts val="600"/>
              </a:spcBef>
              <a:buFont typeface="+mj-lt"/>
              <a:buAutoNum type="arabicPeriod" startAt="4"/>
              <a:tabLst>
                <a:tab pos="174625" algn="l"/>
              </a:tabLst>
            </a:pPr>
            <a:r>
              <a:rPr lang="en-AU" dirty="0" smtClean="0">
                <a:solidFill>
                  <a:schemeClr val="accent6"/>
                </a:solidFill>
                <a:latin typeface="Calibri" pitchFamily="34" charset="0"/>
                <a:cs typeface="Calibri" pitchFamily="34" charset="0"/>
              </a:rPr>
              <a:t>As we recognised</a:t>
            </a:r>
            <a:r>
              <a:rPr lang="en-AU" baseline="0" dirty="0" smtClean="0">
                <a:solidFill>
                  <a:schemeClr val="accent6"/>
                </a:solidFill>
                <a:latin typeface="Calibri" pitchFamily="34" charset="0"/>
                <a:cs typeface="Calibri" pitchFamily="34" charset="0"/>
              </a:rPr>
              <a:t> at beginning, challenge is that </a:t>
            </a:r>
            <a:r>
              <a:rPr lang="en-AU" dirty="0" smtClean="0">
                <a:solidFill>
                  <a:schemeClr val="accent6"/>
                </a:solidFill>
                <a:latin typeface="Calibri" pitchFamily="34" charset="0"/>
                <a:cs typeface="Calibri" pitchFamily="34" charset="0"/>
              </a:rPr>
              <a:t>d</a:t>
            </a:r>
            <a:r>
              <a:rPr lang="en-AU" dirty="0" smtClean="0">
                <a:solidFill>
                  <a:schemeClr val="accent1">
                    <a:lumMod val="75000"/>
                  </a:schemeClr>
                </a:solidFill>
                <a:latin typeface="Calibri" pitchFamily="34" charset="0"/>
                <a:cs typeface="Calibri" pitchFamily="34" charset="0"/>
              </a:rPr>
              <a:t>p</a:t>
            </a:r>
            <a:r>
              <a:rPr lang="en-AU" dirty="0" smtClean="0">
                <a:latin typeface="Calibri" pitchFamily="34" charset="0"/>
                <a:cs typeface="Calibri" pitchFamily="34" charset="0"/>
              </a:rPr>
              <a:t> is part of dynamic ecosystem &gt;  </a:t>
            </a:r>
          </a:p>
          <a:p>
            <a:pPr algn="l">
              <a:spcBef>
                <a:spcPts val="600"/>
              </a:spcBef>
              <a:tabLst>
                <a:tab pos="174625" algn="l"/>
              </a:tabLst>
            </a:pPr>
            <a:r>
              <a:rPr lang="en-AU" dirty="0" smtClean="0">
                <a:latin typeface="Calibri" pitchFamily="34" charset="0"/>
                <a:cs typeface="Calibri" pitchFamily="34" charset="0"/>
              </a:rPr>
              <a:t>need to align integrated </a:t>
            </a:r>
            <a:r>
              <a:rPr lang="en-AU" dirty="0" smtClean="0">
                <a:solidFill>
                  <a:schemeClr val="accent6"/>
                </a:solidFill>
                <a:latin typeface="Calibri" pitchFamily="34" charset="0"/>
                <a:cs typeface="Calibri" pitchFamily="34" charset="0"/>
              </a:rPr>
              <a:t>d</a:t>
            </a:r>
            <a:r>
              <a:rPr lang="en-AU" dirty="0" smtClean="0">
                <a:solidFill>
                  <a:schemeClr val="accent1">
                    <a:lumMod val="75000"/>
                  </a:schemeClr>
                </a:solidFill>
                <a:latin typeface="Calibri" pitchFamily="34" charset="0"/>
                <a:cs typeface="Calibri" pitchFamily="34" charset="0"/>
              </a:rPr>
              <a:t>p</a:t>
            </a:r>
            <a:r>
              <a:rPr lang="en-AU" dirty="0" smtClean="0">
                <a:latin typeface="Calibri" pitchFamily="34" charset="0"/>
                <a:cs typeface="Calibri" pitchFamily="34" charset="0"/>
              </a:rPr>
              <a:t>  with other organisational plans, policies, strategies  e.g. Business Continuity  Plan (BCP) &amp; Risk Register</a:t>
            </a:r>
          </a:p>
          <a:p>
            <a:pPr marL="0" marR="0" indent="0" algn="l" defTabSz="914400" rtl="0" eaLnBrk="1" fontAlgn="base" latinLnBrk="0" hangingPunct="1">
              <a:lnSpc>
                <a:spcPct val="100000"/>
              </a:lnSpc>
              <a:spcBef>
                <a:spcPct val="30000"/>
              </a:spcBef>
              <a:spcAft>
                <a:spcPct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52AB6C07-EF56-4E77-80A4-9529E086DF26}" type="slidenum">
              <a:rPr lang="en-US" smtClean="0"/>
              <a:pPr/>
              <a:t>30</a:t>
            </a:fld>
            <a:endParaRPr lang="en-US" dirty="0"/>
          </a:p>
        </p:txBody>
      </p:sp>
    </p:spTree>
    <p:extLst>
      <p:ext uri="{BB962C8B-B14F-4D97-AF65-F5344CB8AC3E}">
        <p14:creationId xmlns:p14="http://schemas.microsoft.com/office/powerpoint/2010/main" xmlns="" val="721924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i="1" dirty="0" smtClean="0"/>
              <a:t>An effective preservation role in the library of the future will require flexibility, willingness to change, proactively seeking a useful role that draws on the expertise and perspectives we already have, while developing whatever new expertise and perspectives will be needed. Willingness to listen consult, learn and to form alliances and partnerships will all be important.’ </a:t>
            </a:r>
            <a:r>
              <a:rPr lang="en-US" altLang="en-US" dirty="0" smtClean="0"/>
              <a:t>(Webb 2002)</a:t>
            </a:r>
          </a:p>
          <a:p>
            <a:endParaRPr lang="en-AU" dirty="0"/>
          </a:p>
        </p:txBody>
      </p:sp>
      <p:sp>
        <p:nvSpPr>
          <p:cNvPr id="4" name="Slide Number Placeholder 3"/>
          <p:cNvSpPr>
            <a:spLocks noGrp="1"/>
          </p:cNvSpPr>
          <p:nvPr>
            <p:ph type="sldNum" sz="quarter" idx="10"/>
          </p:nvPr>
        </p:nvSpPr>
        <p:spPr/>
        <p:txBody>
          <a:bodyPr/>
          <a:lstStyle/>
          <a:p>
            <a:pPr>
              <a:defRPr/>
            </a:pPr>
            <a:fld id="{1EDB437F-59FE-4A6C-A802-8DC82142699A}" type="slidenum">
              <a:rPr lang="en-US" smtClean="0"/>
              <a:pPr>
                <a:defRPr/>
              </a:pPr>
              <a:t>31</a:t>
            </a:fld>
            <a:endParaRPr lang="en-US" dirty="0"/>
          </a:p>
        </p:txBody>
      </p:sp>
    </p:spTree>
    <p:extLst>
      <p:ext uri="{BB962C8B-B14F-4D97-AF65-F5344CB8AC3E}">
        <p14:creationId xmlns:p14="http://schemas.microsoft.com/office/powerpoint/2010/main" xmlns="" val="300784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i="1" dirty="0" smtClean="0"/>
              <a:t>‘An effective preservation role in the library of the future will require flexibility, willingness to change, proactively seeking a useful role that draws on the expertise and perspectives we already have, while developing whatever new expertise and perspectives will be needed. Willingness to listen consult, learn and to form alliances and partnerships will all be important.’ </a:t>
            </a:r>
            <a:r>
              <a:rPr lang="en-US" altLang="en-US" dirty="0" smtClean="0"/>
              <a:t>(Webb 2002) </a:t>
            </a:r>
          </a:p>
          <a:p>
            <a:endParaRPr lang="en-AU" dirty="0"/>
          </a:p>
        </p:txBody>
      </p:sp>
      <p:sp>
        <p:nvSpPr>
          <p:cNvPr id="4" name="Slide Number Placeholder 3"/>
          <p:cNvSpPr>
            <a:spLocks noGrp="1"/>
          </p:cNvSpPr>
          <p:nvPr>
            <p:ph type="sldNum" sz="quarter" idx="10"/>
          </p:nvPr>
        </p:nvSpPr>
        <p:spPr/>
        <p:txBody>
          <a:bodyPr/>
          <a:lstStyle/>
          <a:p>
            <a:pPr>
              <a:defRPr/>
            </a:pPr>
            <a:fld id="{1EDB437F-59FE-4A6C-A802-8DC82142699A}" type="slidenum">
              <a:rPr lang="en-US" smtClean="0"/>
              <a:pPr>
                <a:defRPr/>
              </a:pPr>
              <a:t>32</a:t>
            </a:fld>
            <a:endParaRPr lang="en-US" dirty="0"/>
          </a:p>
        </p:txBody>
      </p:sp>
    </p:spTree>
    <p:extLst>
      <p:ext uri="{BB962C8B-B14F-4D97-AF65-F5344CB8AC3E}">
        <p14:creationId xmlns:p14="http://schemas.microsoft.com/office/powerpoint/2010/main" xmlns="" val="11890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688" eaLnBrk="0" hangingPunct="0">
              <a:defRPr sz="2800">
                <a:solidFill>
                  <a:schemeClr val="tx1"/>
                </a:solidFill>
                <a:latin typeface="Arial" charset="0"/>
                <a:cs typeface="Arial" charset="0"/>
              </a:defRPr>
            </a:lvl1pPr>
            <a:lvl2pPr marL="742950" indent="-285750" defTabSz="928688" eaLnBrk="0" hangingPunct="0">
              <a:defRPr sz="2800">
                <a:solidFill>
                  <a:schemeClr val="tx1"/>
                </a:solidFill>
                <a:latin typeface="Arial" charset="0"/>
                <a:cs typeface="Arial" charset="0"/>
              </a:defRPr>
            </a:lvl2pPr>
            <a:lvl3pPr marL="1143000" indent="-228600" defTabSz="928688" eaLnBrk="0" hangingPunct="0">
              <a:defRPr sz="2800">
                <a:solidFill>
                  <a:schemeClr val="tx1"/>
                </a:solidFill>
                <a:latin typeface="Arial" charset="0"/>
                <a:cs typeface="Arial" charset="0"/>
              </a:defRPr>
            </a:lvl3pPr>
            <a:lvl4pPr marL="1600200" indent="-228600" defTabSz="928688" eaLnBrk="0" hangingPunct="0">
              <a:defRPr sz="2800">
                <a:solidFill>
                  <a:schemeClr val="tx1"/>
                </a:solidFill>
                <a:latin typeface="Arial" charset="0"/>
                <a:cs typeface="Arial" charset="0"/>
              </a:defRPr>
            </a:lvl4pPr>
            <a:lvl5pPr marL="2057400" indent="-228600" defTabSz="928688" eaLnBrk="0" hangingPunct="0">
              <a:defRPr sz="2800">
                <a:solidFill>
                  <a:schemeClr val="tx1"/>
                </a:solidFill>
                <a:latin typeface="Arial" charset="0"/>
                <a:cs typeface="Arial" charset="0"/>
              </a:defRPr>
            </a:lvl5pPr>
            <a:lvl6pPr marL="2514600" indent="-228600" algn="ctr" defTabSz="928688" eaLnBrk="0" fontAlgn="base" hangingPunct="0">
              <a:spcBef>
                <a:spcPct val="0"/>
              </a:spcBef>
              <a:spcAft>
                <a:spcPct val="0"/>
              </a:spcAft>
              <a:defRPr sz="2800">
                <a:solidFill>
                  <a:schemeClr val="tx1"/>
                </a:solidFill>
                <a:latin typeface="Arial" charset="0"/>
                <a:cs typeface="Arial" charset="0"/>
              </a:defRPr>
            </a:lvl6pPr>
            <a:lvl7pPr marL="2971800" indent="-228600" algn="ctr" defTabSz="928688" eaLnBrk="0" fontAlgn="base" hangingPunct="0">
              <a:spcBef>
                <a:spcPct val="0"/>
              </a:spcBef>
              <a:spcAft>
                <a:spcPct val="0"/>
              </a:spcAft>
              <a:defRPr sz="2800">
                <a:solidFill>
                  <a:schemeClr val="tx1"/>
                </a:solidFill>
                <a:latin typeface="Arial" charset="0"/>
                <a:cs typeface="Arial" charset="0"/>
              </a:defRPr>
            </a:lvl7pPr>
            <a:lvl8pPr marL="3429000" indent="-228600" algn="ctr" defTabSz="928688" eaLnBrk="0" fontAlgn="base" hangingPunct="0">
              <a:spcBef>
                <a:spcPct val="0"/>
              </a:spcBef>
              <a:spcAft>
                <a:spcPct val="0"/>
              </a:spcAft>
              <a:defRPr sz="2800">
                <a:solidFill>
                  <a:schemeClr val="tx1"/>
                </a:solidFill>
                <a:latin typeface="Arial" charset="0"/>
                <a:cs typeface="Arial" charset="0"/>
              </a:defRPr>
            </a:lvl8pPr>
            <a:lvl9pPr marL="3886200" indent="-228600" algn="ctr" defTabSz="928688" eaLnBrk="0" fontAlgn="base" hangingPunct="0">
              <a:spcBef>
                <a:spcPct val="0"/>
              </a:spcBef>
              <a:spcAft>
                <a:spcPct val="0"/>
              </a:spcAft>
              <a:defRPr sz="2800">
                <a:solidFill>
                  <a:schemeClr val="tx1"/>
                </a:solidFill>
                <a:latin typeface="Arial" charset="0"/>
                <a:cs typeface="Arial" charset="0"/>
              </a:defRPr>
            </a:lvl9pPr>
          </a:lstStyle>
          <a:p>
            <a:pPr eaLnBrk="1" hangingPunct="1"/>
            <a:fld id="{F42761C8-FBF3-4552-8EED-01BC83FAAD24}" type="slidenum">
              <a:rPr lang="en-US" altLang="en-US" sz="1200" smtClean="0"/>
              <a:pPr eaLnBrk="1" hangingPunct="1"/>
              <a:t>3</a:t>
            </a:fld>
            <a:endParaRPr lang="en-US" altLang="en-US" sz="1200" dirty="0" smtClean="0"/>
          </a:p>
        </p:txBody>
      </p:sp>
      <p:sp>
        <p:nvSpPr>
          <p:cNvPr id="69635" name="Rectangle 2"/>
          <p:cNvSpPr>
            <a:spLocks noGrp="1" noRot="1" noChangeAspect="1" noChangeArrowheads="1" noTextEdit="1"/>
          </p:cNvSpPr>
          <p:nvPr>
            <p:ph type="sldImg"/>
          </p:nvPr>
        </p:nvSpPr>
        <p:spPr>
          <a:xfrm>
            <a:off x="893763" y="746125"/>
            <a:ext cx="4970462" cy="3729038"/>
          </a:xfrm>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AU"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AU" altLang="en-US" dirty="0" smtClean="0"/>
              <a:t>The Macro</a:t>
            </a: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688">
              <a:defRPr sz="1200">
                <a:solidFill>
                  <a:schemeClr val="tx1"/>
                </a:solidFill>
                <a:latin typeface="Arial" charset="0"/>
                <a:cs typeface="Arial" charset="0"/>
              </a:defRPr>
            </a:lvl1pPr>
            <a:lvl2pPr marL="742950" indent="-285750" defTabSz="928688">
              <a:defRPr sz="1200">
                <a:solidFill>
                  <a:schemeClr val="tx1"/>
                </a:solidFill>
                <a:latin typeface="Arial" charset="0"/>
                <a:cs typeface="Arial" charset="0"/>
              </a:defRPr>
            </a:lvl2pPr>
            <a:lvl3pPr marL="1143000" indent="-228600" defTabSz="928688">
              <a:defRPr sz="1200">
                <a:solidFill>
                  <a:schemeClr val="tx1"/>
                </a:solidFill>
                <a:latin typeface="Arial" charset="0"/>
                <a:cs typeface="Arial" charset="0"/>
              </a:defRPr>
            </a:lvl3pPr>
            <a:lvl4pPr marL="1600200" indent="-228600" defTabSz="928688">
              <a:defRPr sz="1200">
                <a:solidFill>
                  <a:schemeClr val="tx1"/>
                </a:solidFill>
                <a:latin typeface="Arial" charset="0"/>
                <a:cs typeface="Arial" charset="0"/>
              </a:defRPr>
            </a:lvl4pPr>
            <a:lvl5pPr marL="2057400" indent="-228600" defTabSz="928688">
              <a:defRPr sz="1200">
                <a:solidFill>
                  <a:schemeClr val="tx1"/>
                </a:solidFill>
                <a:latin typeface="Arial" charset="0"/>
                <a:cs typeface="Arial" charset="0"/>
              </a:defRPr>
            </a:lvl5pPr>
            <a:lvl6pPr marL="2514600" indent="-228600" defTabSz="928688" eaLnBrk="0" fontAlgn="base" hangingPunct="0">
              <a:spcBef>
                <a:spcPct val="30000"/>
              </a:spcBef>
              <a:spcAft>
                <a:spcPct val="0"/>
              </a:spcAft>
              <a:defRPr sz="1200">
                <a:solidFill>
                  <a:schemeClr val="tx1"/>
                </a:solidFill>
                <a:latin typeface="Arial" charset="0"/>
                <a:cs typeface="Arial" charset="0"/>
              </a:defRPr>
            </a:lvl6pPr>
            <a:lvl7pPr marL="2971800" indent="-228600" defTabSz="928688" eaLnBrk="0" fontAlgn="base" hangingPunct="0">
              <a:spcBef>
                <a:spcPct val="30000"/>
              </a:spcBef>
              <a:spcAft>
                <a:spcPct val="0"/>
              </a:spcAft>
              <a:defRPr sz="1200">
                <a:solidFill>
                  <a:schemeClr val="tx1"/>
                </a:solidFill>
                <a:latin typeface="Arial" charset="0"/>
                <a:cs typeface="Arial" charset="0"/>
              </a:defRPr>
            </a:lvl7pPr>
            <a:lvl8pPr marL="3429000" indent="-228600" defTabSz="928688" eaLnBrk="0" fontAlgn="base" hangingPunct="0">
              <a:spcBef>
                <a:spcPct val="30000"/>
              </a:spcBef>
              <a:spcAft>
                <a:spcPct val="0"/>
              </a:spcAft>
              <a:defRPr sz="1200">
                <a:solidFill>
                  <a:schemeClr val="tx1"/>
                </a:solidFill>
                <a:latin typeface="Arial" charset="0"/>
                <a:cs typeface="Arial" charset="0"/>
              </a:defRPr>
            </a:lvl8pPr>
            <a:lvl9pPr marL="3886200" indent="-228600" defTabSz="928688" eaLnBrk="0" fontAlgn="base" hangingPunct="0">
              <a:spcBef>
                <a:spcPct val="30000"/>
              </a:spcBef>
              <a:spcAft>
                <a:spcPct val="0"/>
              </a:spcAft>
              <a:defRPr sz="1200">
                <a:solidFill>
                  <a:schemeClr val="tx1"/>
                </a:solidFill>
                <a:latin typeface="Arial" charset="0"/>
                <a:cs typeface="Arial" charset="0"/>
              </a:defRPr>
            </a:lvl9pPr>
          </a:lstStyle>
          <a:p>
            <a:fld id="{9E1AF0CF-D4BF-4A2B-8C0A-72AB1778E82E}" type="slidenum">
              <a:rPr lang="en-AU" altLang="en-US" smtClean="0">
                <a:latin typeface="Calibri" pitchFamily="34" charset="0"/>
              </a:rPr>
              <a:pPr/>
              <a:t>4</a:t>
            </a:fld>
            <a:endParaRPr lang="en-AU" altLang="en-US" dirty="0" smtClean="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AU" altLang="en-US" dirty="0" smtClean="0"/>
              <a:t>The Macro</a:t>
            </a: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688">
              <a:defRPr sz="1200">
                <a:solidFill>
                  <a:schemeClr val="tx1"/>
                </a:solidFill>
                <a:latin typeface="Arial" charset="0"/>
                <a:cs typeface="Arial" charset="0"/>
              </a:defRPr>
            </a:lvl1pPr>
            <a:lvl2pPr marL="742950" indent="-285750" defTabSz="928688">
              <a:defRPr sz="1200">
                <a:solidFill>
                  <a:schemeClr val="tx1"/>
                </a:solidFill>
                <a:latin typeface="Arial" charset="0"/>
                <a:cs typeface="Arial" charset="0"/>
              </a:defRPr>
            </a:lvl2pPr>
            <a:lvl3pPr marL="1143000" indent="-228600" defTabSz="928688">
              <a:defRPr sz="1200">
                <a:solidFill>
                  <a:schemeClr val="tx1"/>
                </a:solidFill>
                <a:latin typeface="Arial" charset="0"/>
                <a:cs typeface="Arial" charset="0"/>
              </a:defRPr>
            </a:lvl3pPr>
            <a:lvl4pPr marL="1600200" indent="-228600" defTabSz="928688">
              <a:defRPr sz="1200">
                <a:solidFill>
                  <a:schemeClr val="tx1"/>
                </a:solidFill>
                <a:latin typeface="Arial" charset="0"/>
                <a:cs typeface="Arial" charset="0"/>
              </a:defRPr>
            </a:lvl4pPr>
            <a:lvl5pPr marL="2057400" indent="-228600" defTabSz="928688">
              <a:defRPr sz="1200">
                <a:solidFill>
                  <a:schemeClr val="tx1"/>
                </a:solidFill>
                <a:latin typeface="Arial" charset="0"/>
                <a:cs typeface="Arial" charset="0"/>
              </a:defRPr>
            </a:lvl5pPr>
            <a:lvl6pPr marL="2514600" indent="-228600" defTabSz="928688" eaLnBrk="0" fontAlgn="base" hangingPunct="0">
              <a:spcBef>
                <a:spcPct val="30000"/>
              </a:spcBef>
              <a:spcAft>
                <a:spcPct val="0"/>
              </a:spcAft>
              <a:defRPr sz="1200">
                <a:solidFill>
                  <a:schemeClr val="tx1"/>
                </a:solidFill>
                <a:latin typeface="Arial" charset="0"/>
                <a:cs typeface="Arial" charset="0"/>
              </a:defRPr>
            </a:lvl6pPr>
            <a:lvl7pPr marL="2971800" indent="-228600" defTabSz="928688" eaLnBrk="0" fontAlgn="base" hangingPunct="0">
              <a:spcBef>
                <a:spcPct val="30000"/>
              </a:spcBef>
              <a:spcAft>
                <a:spcPct val="0"/>
              </a:spcAft>
              <a:defRPr sz="1200">
                <a:solidFill>
                  <a:schemeClr val="tx1"/>
                </a:solidFill>
                <a:latin typeface="Arial" charset="0"/>
                <a:cs typeface="Arial" charset="0"/>
              </a:defRPr>
            </a:lvl7pPr>
            <a:lvl8pPr marL="3429000" indent="-228600" defTabSz="928688" eaLnBrk="0" fontAlgn="base" hangingPunct="0">
              <a:spcBef>
                <a:spcPct val="30000"/>
              </a:spcBef>
              <a:spcAft>
                <a:spcPct val="0"/>
              </a:spcAft>
              <a:defRPr sz="1200">
                <a:solidFill>
                  <a:schemeClr val="tx1"/>
                </a:solidFill>
                <a:latin typeface="Arial" charset="0"/>
                <a:cs typeface="Arial" charset="0"/>
              </a:defRPr>
            </a:lvl8pPr>
            <a:lvl9pPr marL="3886200" indent="-228600" defTabSz="928688" eaLnBrk="0" fontAlgn="base" hangingPunct="0">
              <a:spcBef>
                <a:spcPct val="30000"/>
              </a:spcBef>
              <a:spcAft>
                <a:spcPct val="0"/>
              </a:spcAft>
              <a:defRPr sz="1200">
                <a:solidFill>
                  <a:schemeClr val="tx1"/>
                </a:solidFill>
                <a:latin typeface="Arial" charset="0"/>
                <a:cs typeface="Arial" charset="0"/>
              </a:defRPr>
            </a:lvl9pPr>
          </a:lstStyle>
          <a:p>
            <a:fld id="{9E1AF0CF-D4BF-4A2B-8C0A-72AB1778E82E}" type="slidenum">
              <a:rPr lang="en-AU" altLang="en-US" smtClean="0">
                <a:latin typeface="Calibri" pitchFamily="34" charset="0"/>
              </a:rPr>
              <a:pPr/>
              <a:t>5</a:t>
            </a:fld>
            <a:endParaRPr lang="en-AU" altLang="en-US" dirty="0"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Typically, the most significant library collections are the heritage, archival, unique or local history materials and/or legal deposit collections. </a:t>
            </a:r>
          </a:p>
          <a:p>
            <a:r>
              <a:rPr lang="en-AU" dirty="0" smtClean="0"/>
              <a:t>In 21</a:t>
            </a:r>
            <a:r>
              <a:rPr lang="en-AU" baseline="30000" dirty="0" smtClean="0"/>
              <a:t>st</a:t>
            </a:r>
            <a:r>
              <a:rPr lang="en-AU" dirty="0" smtClean="0"/>
              <a:t> century libs significant collections are hybrid </a:t>
            </a:r>
          </a:p>
          <a:p>
            <a:endParaRPr lang="en-AU" sz="800" dirty="0" smtClean="0"/>
          </a:p>
          <a:p>
            <a:endParaRPr lang="en-AU" dirty="0" smtClean="0"/>
          </a:p>
          <a:p>
            <a:r>
              <a:rPr lang="en-AU" dirty="0" smtClean="0"/>
              <a:t>However typically disaster plans for library collections focus on managing just the physical collections. The digital collections are managed separately; commonly the disaster planning role is assigned to IT systems</a:t>
            </a:r>
          </a:p>
          <a:p>
            <a:endParaRPr lang="en-AU"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AU" dirty="0" smtClean="0"/>
              <a:t>In 21</a:t>
            </a:r>
            <a:r>
              <a:rPr lang="en-AU" baseline="30000" dirty="0" smtClean="0"/>
              <a:t>st</a:t>
            </a:r>
            <a:r>
              <a:rPr lang="en-AU" dirty="0" smtClean="0"/>
              <a:t> century libraries significant collections are hybrid; not only do they contain physical materials such as books, manuscripts, photographs and audio-visual collections, they also contain growing collections of digital materials – both ‘digitised’ and ‘born digital’. However typically disaster plans for library collections focus on managing just the physical collections. The digital collections are managed separately; commonly the disaster planning role is assigned to IT systems</a:t>
            </a:r>
          </a:p>
          <a:p>
            <a:endParaRPr lang="en-AU" dirty="0"/>
          </a:p>
        </p:txBody>
      </p:sp>
      <p:sp>
        <p:nvSpPr>
          <p:cNvPr id="4" name="Slide Number Placeholder 3"/>
          <p:cNvSpPr>
            <a:spLocks noGrp="1"/>
          </p:cNvSpPr>
          <p:nvPr>
            <p:ph type="sldNum" sz="quarter" idx="10"/>
          </p:nvPr>
        </p:nvSpPr>
        <p:spPr/>
        <p:txBody>
          <a:bodyPr/>
          <a:lstStyle/>
          <a:p>
            <a:fld id="{52AB6C07-EF56-4E77-80A4-9529E086DF26}" type="slidenum">
              <a:rPr lang="en-US" smtClean="0"/>
              <a:pPr/>
              <a:t>6</a:t>
            </a:fld>
            <a:endParaRPr lang="en-US" dirty="0"/>
          </a:p>
        </p:txBody>
      </p:sp>
    </p:spTree>
    <p:extLst>
      <p:ext uri="{BB962C8B-B14F-4D97-AF65-F5344CB8AC3E}">
        <p14:creationId xmlns:p14="http://schemas.microsoft.com/office/powerpoint/2010/main" xmlns="" val="72192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27100" eaLnBrk="0" hangingPunct="0">
              <a:defRPr sz="2800">
                <a:solidFill>
                  <a:schemeClr val="tx1"/>
                </a:solidFill>
                <a:latin typeface="Arial" charset="0"/>
                <a:cs typeface="Arial" charset="0"/>
              </a:defRPr>
            </a:lvl1pPr>
            <a:lvl2pPr marL="742950" indent="-285750" defTabSz="927100" eaLnBrk="0" hangingPunct="0">
              <a:defRPr sz="2800">
                <a:solidFill>
                  <a:schemeClr val="tx1"/>
                </a:solidFill>
                <a:latin typeface="Arial" charset="0"/>
                <a:cs typeface="Arial" charset="0"/>
              </a:defRPr>
            </a:lvl2pPr>
            <a:lvl3pPr marL="1143000" indent="-228600" defTabSz="927100" eaLnBrk="0" hangingPunct="0">
              <a:defRPr sz="2800">
                <a:solidFill>
                  <a:schemeClr val="tx1"/>
                </a:solidFill>
                <a:latin typeface="Arial" charset="0"/>
                <a:cs typeface="Arial" charset="0"/>
              </a:defRPr>
            </a:lvl3pPr>
            <a:lvl4pPr marL="1600200" indent="-228600" defTabSz="927100" eaLnBrk="0" hangingPunct="0">
              <a:defRPr sz="2800">
                <a:solidFill>
                  <a:schemeClr val="tx1"/>
                </a:solidFill>
                <a:latin typeface="Arial" charset="0"/>
                <a:cs typeface="Arial" charset="0"/>
              </a:defRPr>
            </a:lvl4pPr>
            <a:lvl5pPr marL="2057400" indent="-228600" defTabSz="927100" eaLnBrk="0" hangingPunct="0">
              <a:defRPr sz="2800">
                <a:solidFill>
                  <a:schemeClr val="tx1"/>
                </a:solidFill>
                <a:latin typeface="Arial" charset="0"/>
                <a:cs typeface="Arial" charset="0"/>
              </a:defRPr>
            </a:lvl5pPr>
            <a:lvl6pPr marL="2514600" indent="-228600" defTabSz="927100" eaLnBrk="0" fontAlgn="base" hangingPunct="0">
              <a:spcBef>
                <a:spcPct val="0"/>
              </a:spcBef>
              <a:spcAft>
                <a:spcPct val="0"/>
              </a:spcAft>
              <a:defRPr sz="2800">
                <a:solidFill>
                  <a:schemeClr val="tx1"/>
                </a:solidFill>
                <a:latin typeface="Arial" charset="0"/>
                <a:cs typeface="Arial" charset="0"/>
              </a:defRPr>
            </a:lvl6pPr>
            <a:lvl7pPr marL="2971800" indent="-228600" defTabSz="927100" eaLnBrk="0" fontAlgn="base" hangingPunct="0">
              <a:spcBef>
                <a:spcPct val="0"/>
              </a:spcBef>
              <a:spcAft>
                <a:spcPct val="0"/>
              </a:spcAft>
              <a:defRPr sz="2800">
                <a:solidFill>
                  <a:schemeClr val="tx1"/>
                </a:solidFill>
                <a:latin typeface="Arial" charset="0"/>
                <a:cs typeface="Arial" charset="0"/>
              </a:defRPr>
            </a:lvl7pPr>
            <a:lvl8pPr marL="3429000" indent="-228600" defTabSz="927100" eaLnBrk="0" fontAlgn="base" hangingPunct="0">
              <a:spcBef>
                <a:spcPct val="0"/>
              </a:spcBef>
              <a:spcAft>
                <a:spcPct val="0"/>
              </a:spcAft>
              <a:defRPr sz="2800">
                <a:solidFill>
                  <a:schemeClr val="tx1"/>
                </a:solidFill>
                <a:latin typeface="Arial" charset="0"/>
                <a:cs typeface="Arial" charset="0"/>
              </a:defRPr>
            </a:lvl8pPr>
            <a:lvl9pPr marL="3886200" indent="-228600" defTabSz="927100" eaLnBrk="0" fontAlgn="base" hangingPunct="0">
              <a:spcBef>
                <a:spcPct val="0"/>
              </a:spcBef>
              <a:spcAft>
                <a:spcPct val="0"/>
              </a:spcAft>
              <a:defRPr sz="2800">
                <a:solidFill>
                  <a:schemeClr val="tx1"/>
                </a:solidFill>
                <a:latin typeface="Arial" charset="0"/>
                <a:cs typeface="Arial" charset="0"/>
              </a:defRPr>
            </a:lvl9pPr>
          </a:lstStyle>
          <a:p>
            <a:pPr eaLnBrk="1" hangingPunct="1"/>
            <a:fld id="{94F021F3-E599-4938-A221-401AFFFEDDB1}" type="slidenum">
              <a:rPr lang="en-US" altLang="en-US" sz="1200" smtClean="0"/>
              <a:pPr eaLnBrk="1" hangingPunct="1"/>
              <a:t>7</a:t>
            </a:fld>
            <a:endParaRPr lang="en-US" altLang="en-US" sz="1200" dirty="0" smtClean="0"/>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AU" altLang="en-US" b="1" dirty="0" smtClean="0"/>
              <a:t>B WHAT ARE THE PROBLEMS?</a:t>
            </a:r>
            <a:endParaRPr lang="en-AU" altLang="en-US" dirty="0" smtClean="0"/>
          </a:p>
          <a:p>
            <a:pPr eaLnBrk="1" hangingPunct="1"/>
            <a:r>
              <a:rPr lang="en-AU" altLang="en-US" dirty="0" smtClean="0"/>
              <a:t>Deterioration of materials in archives/libraries/cultural institutions on a wide scale</a:t>
            </a:r>
          </a:p>
          <a:p>
            <a:pPr eaLnBrk="1" hangingPunct="1"/>
            <a:r>
              <a:rPr lang="en-AU" altLang="en-US" dirty="0" smtClean="0"/>
              <a:t>·     problem of wide variety of materials</a:t>
            </a:r>
          </a:p>
          <a:p>
            <a:pPr eaLnBrk="1" hangingPunct="1"/>
            <a:r>
              <a:rPr lang="en-AU" altLang="en-US" dirty="0" smtClean="0"/>
              <a:t>·     each format deteriorates in a different way</a:t>
            </a:r>
          </a:p>
          <a:p>
            <a:pPr eaLnBrk="1" hangingPunct="1"/>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defTabSz="927100" eaLnBrk="0" hangingPunct="0">
              <a:defRPr sz="2800">
                <a:solidFill>
                  <a:schemeClr val="tx1"/>
                </a:solidFill>
                <a:latin typeface="Arial" charset="0"/>
                <a:cs typeface="Arial" charset="0"/>
              </a:defRPr>
            </a:lvl1pPr>
            <a:lvl2pPr marL="742950" indent="-285750" defTabSz="927100" eaLnBrk="0" hangingPunct="0">
              <a:defRPr sz="2800">
                <a:solidFill>
                  <a:schemeClr val="tx1"/>
                </a:solidFill>
                <a:latin typeface="Arial" charset="0"/>
                <a:cs typeface="Arial" charset="0"/>
              </a:defRPr>
            </a:lvl2pPr>
            <a:lvl3pPr marL="1143000" indent="-228600" defTabSz="927100" eaLnBrk="0" hangingPunct="0">
              <a:defRPr sz="2800">
                <a:solidFill>
                  <a:schemeClr val="tx1"/>
                </a:solidFill>
                <a:latin typeface="Arial" charset="0"/>
                <a:cs typeface="Arial" charset="0"/>
              </a:defRPr>
            </a:lvl3pPr>
            <a:lvl4pPr marL="1600200" indent="-228600" defTabSz="927100" eaLnBrk="0" hangingPunct="0">
              <a:defRPr sz="2800">
                <a:solidFill>
                  <a:schemeClr val="tx1"/>
                </a:solidFill>
                <a:latin typeface="Arial" charset="0"/>
                <a:cs typeface="Arial" charset="0"/>
              </a:defRPr>
            </a:lvl4pPr>
            <a:lvl5pPr marL="2057400" indent="-228600" defTabSz="927100" eaLnBrk="0" hangingPunct="0">
              <a:defRPr sz="2800">
                <a:solidFill>
                  <a:schemeClr val="tx1"/>
                </a:solidFill>
                <a:latin typeface="Arial" charset="0"/>
                <a:cs typeface="Arial" charset="0"/>
              </a:defRPr>
            </a:lvl5pPr>
            <a:lvl6pPr marL="2514600" indent="-228600" defTabSz="927100" eaLnBrk="0" fontAlgn="base" hangingPunct="0">
              <a:spcBef>
                <a:spcPct val="0"/>
              </a:spcBef>
              <a:spcAft>
                <a:spcPct val="0"/>
              </a:spcAft>
              <a:defRPr sz="2800">
                <a:solidFill>
                  <a:schemeClr val="tx1"/>
                </a:solidFill>
                <a:latin typeface="Arial" charset="0"/>
                <a:cs typeface="Arial" charset="0"/>
              </a:defRPr>
            </a:lvl6pPr>
            <a:lvl7pPr marL="2971800" indent="-228600" defTabSz="927100" eaLnBrk="0" fontAlgn="base" hangingPunct="0">
              <a:spcBef>
                <a:spcPct val="0"/>
              </a:spcBef>
              <a:spcAft>
                <a:spcPct val="0"/>
              </a:spcAft>
              <a:defRPr sz="2800">
                <a:solidFill>
                  <a:schemeClr val="tx1"/>
                </a:solidFill>
                <a:latin typeface="Arial" charset="0"/>
                <a:cs typeface="Arial" charset="0"/>
              </a:defRPr>
            </a:lvl7pPr>
            <a:lvl8pPr marL="3429000" indent="-228600" defTabSz="927100" eaLnBrk="0" fontAlgn="base" hangingPunct="0">
              <a:spcBef>
                <a:spcPct val="0"/>
              </a:spcBef>
              <a:spcAft>
                <a:spcPct val="0"/>
              </a:spcAft>
              <a:defRPr sz="2800">
                <a:solidFill>
                  <a:schemeClr val="tx1"/>
                </a:solidFill>
                <a:latin typeface="Arial" charset="0"/>
                <a:cs typeface="Arial" charset="0"/>
              </a:defRPr>
            </a:lvl8pPr>
            <a:lvl9pPr marL="3886200" indent="-228600" defTabSz="927100" eaLnBrk="0" fontAlgn="base" hangingPunct="0">
              <a:spcBef>
                <a:spcPct val="0"/>
              </a:spcBef>
              <a:spcAft>
                <a:spcPct val="0"/>
              </a:spcAft>
              <a:defRPr sz="2800">
                <a:solidFill>
                  <a:schemeClr val="tx1"/>
                </a:solidFill>
                <a:latin typeface="Arial" charset="0"/>
                <a:cs typeface="Arial" charset="0"/>
              </a:defRPr>
            </a:lvl9pPr>
          </a:lstStyle>
          <a:p>
            <a:pPr eaLnBrk="1" hangingPunct="1"/>
            <a:fld id="{443A080D-6046-4780-8652-D34B22D99537}" type="slidenum">
              <a:rPr lang="en-US" altLang="en-US" sz="1200" smtClean="0"/>
              <a:pPr eaLnBrk="1" hangingPunct="1"/>
              <a:t>9</a:t>
            </a:fld>
            <a:endParaRPr lang="en-US" altLang="en-US" sz="1200" dirty="0" smtClean="0"/>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AU" altLang="en-US" b="1" dirty="0" smtClean="0"/>
              <a:t>12 Strands</a:t>
            </a:r>
          </a:p>
          <a:p>
            <a:pPr eaLnBrk="1" hangingPunct="1"/>
            <a:r>
              <a:rPr lang="en-AU" altLang="en-US" b="1" dirty="0" smtClean="0"/>
              <a:t>What are preservation options?</a:t>
            </a:r>
            <a:endParaRPr lang="en-AU" altLang="en-US" dirty="0" smtClean="0"/>
          </a:p>
          <a:p>
            <a:pPr eaLnBrk="1" hangingPunct="1"/>
            <a:r>
              <a:rPr lang="en-AU" altLang="en-US" b="1" dirty="0" smtClean="0"/>
              <a:t> </a:t>
            </a:r>
            <a:endParaRPr lang="en-AU" altLang="en-US" dirty="0" smtClean="0"/>
          </a:p>
          <a:p>
            <a:pPr eaLnBrk="1" hangingPunct="1"/>
            <a:r>
              <a:rPr lang="en-AU" altLang="en-US" dirty="0" smtClean="0"/>
              <a:t>1 ‘Proactive’ strategies</a:t>
            </a:r>
          </a:p>
          <a:p>
            <a:pPr eaLnBrk="1" hangingPunct="1"/>
            <a:r>
              <a:rPr lang="en-AU" altLang="en-US" dirty="0" smtClean="0"/>
              <a:t> </a:t>
            </a:r>
          </a:p>
          <a:p>
            <a:pPr eaLnBrk="1" hangingPunct="1"/>
            <a:r>
              <a:rPr lang="en-AU" altLang="en-US" dirty="0" smtClean="0"/>
              <a:t>2 Climate control (of storage)</a:t>
            </a:r>
          </a:p>
          <a:p>
            <a:pPr eaLnBrk="1" hangingPunct="1"/>
            <a:r>
              <a:rPr lang="en-AU" altLang="en-US" dirty="0" smtClean="0"/>
              <a:t> </a:t>
            </a:r>
          </a:p>
          <a:p>
            <a:pPr eaLnBrk="1" hangingPunct="1"/>
            <a:r>
              <a:rPr lang="en-AU" altLang="en-US" dirty="0" smtClean="0"/>
              <a:t>3 Basic housekeeping/collection maintenance</a:t>
            </a:r>
          </a:p>
          <a:p>
            <a:pPr eaLnBrk="1" hangingPunct="1"/>
            <a:r>
              <a:rPr lang="en-AU" altLang="en-US" dirty="0" smtClean="0"/>
              <a:t> </a:t>
            </a:r>
          </a:p>
          <a:p>
            <a:pPr eaLnBrk="1" hangingPunct="1"/>
            <a:r>
              <a:rPr lang="en-AU" altLang="en-US" dirty="0" smtClean="0"/>
              <a:t>4 Education of staff/users and security</a:t>
            </a:r>
          </a:p>
          <a:p>
            <a:pPr eaLnBrk="1" hangingPunct="1"/>
            <a:r>
              <a:rPr lang="en-AU" altLang="en-US" dirty="0" smtClean="0"/>
              <a:t> </a:t>
            </a:r>
          </a:p>
          <a:p>
            <a:pPr eaLnBrk="1" hangingPunct="1"/>
            <a:r>
              <a:rPr lang="en-AU" altLang="en-US" dirty="0" smtClean="0"/>
              <a:t>5 Copying /reformatting  (including digital)</a:t>
            </a:r>
          </a:p>
          <a:p>
            <a:pPr eaLnBrk="1" hangingPunct="1"/>
            <a:r>
              <a:rPr lang="en-AU" altLang="en-US" dirty="0" smtClean="0"/>
              <a:t> </a:t>
            </a:r>
          </a:p>
          <a:p>
            <a:pPr eaLnBrk="1" hangingPunct="1"/>
            <a:r>
              <a:rPr lang="en-AU" altLang="en-US" dirty="0" smtClean="0"/>
              <a:t>6 Counter-disaster preparedness</a:t>
            </a:r>
          </a:p>
          <a:p>
            <a:pPr eaLnBrk="1" hangingPunct="1"/>
            <a:r>
              <a:rPr lang="en-AU" altLang="en-US" dirty="0" smtClean="0"/>
              <a:t> </a:t>
            </a:r>
          </a:p>
          <a:p>
            <a:pPr eaLnBrk="1" hangingPunct="1"/>
            <a:r>
              <a:rPr lang="en-AU" altLang="en-US" dirty="0" smtClean="0"/>
              <a:t>7 Conservation treatment of individual item</a:t>
            </a:r>
            <a:r>
              <a:rPr lang="en-US" altLang="en-US" dirty="0" smtClean="0"/>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927100" eaLnBrk="0" hangingPunct="0">
              <a:defRPr sz="2800">
                <a:solidFill>
                  <a:schemeClr val="tx1"/>
                </a:solidFill>
                <a:latin typeface="Arial" charset="0"/>
                <a:cs typeface="Arial" charset="0"/>
              </a:defRPr>
            </a:lvl1pPr>
            <a:lvl2pPr marL="742950" indent="-285750" defTabSz="927100" eaLnBrk="0" hangingPunct="0">
              <a:defRPr sz="2800">
                <a:solidFill>
                  <a:schemeClr val="tx1"/>
                </a:solidFill>
                <a:latin typeface="Arial" charset="0"/>
                <a:cs typeface="Arial" charset="0"/>
              </a:defRPr>
            </a:lvl2pPr>
            <a:lvl3pPr marL="1143000" indent="-228600" defTabSz="927100" eaLnBrk="0" hangingPunct="0">
              <a:defRPr sz="2800">
                <a:solidFill>
                  <a:schemeClr val="tx1"/>
                </a:solidFill>
                <a:latin typeface="Arial" charset="0"/>
                <a:cs typeface="Arial" charset="0"/>
              </a:defRPr>
            </a:lvl3pPr>
            <a:lvl4pPr marL="1600200" indent="-228600" defTabSz="927100" eaLnBrk="0" hangingPunct="0">
              <a:defRPr sz="2800">
                <a:solidFill>
                  <a:schemeClr val="tx1"/>
                </a:solidFill>
                <a:latin typeface="Arial" charset="0"/>
                <a:cs typeface="Arial" charset="0"/>
              </a:defRPr>
            </a:lvl4pPr>
            <a:lvl5pPr marL="2057400" indent="-228600" defTabSz="927100" eaLnBrk="0" hangingPunct="0">
              <a:defRPr sz="2800">
                <a:solidFill>
                  <a:schemeClr val="tx1"/>
                </a:solidFill>
                <a:latin typeface="Arial" charset="0"/>
                <a:cs typeface="Arial" charset="0"/>
              </a:defRPr>
            </a:lvl5pPr>
            <a:lvl6pPr marL="2514600" indent="-228600" defTabSz="927100" eaLnBrk="0" fontAlgn="base" hangingPunct="0">
              <a:spcBef>
                <a:spcPct val="0"/>
              </a:spcBef>
              <a:spcAft>
                <a:spcPct val="0"/>
              </a:spcAft>
              <a:defRPr sz="2800">
                <a:solidFill>
                  <a:schemeClr val="tx1"/>
                </a:solidFill>
                <a:latin typeface="Arial" charset="0"/>
                <a:cs typeface="Arial" charset="0"/>
              </a:defRPr>
            </a:lvl6pPr>
            <a:lvl7pPr marL="2971800" indent="-228600" defTabSz="927100" eaLnBrk="0" fontAlgn="base" hangingPunct="0">
              <a:spcBef>
                <a:spcPct val="0"/>
              </a:spcBef>
              <a:spcAft>
                <a:spcPct val="0"/>
              </a:spcAft>
              <a:defRPr sz="2800">
                <a:solidFill>
                  <a:schemeClr val="tx1"/>
                </a:solidFill>
                <a:latin typeface="Arial" charset="0"/>
                <a:cs typeface="Arial" charset="0"/>
              </a:defRPr>
            </a:lvl7pPr>
            <a:lvl8pPr marL="3429000" indent="-228600" defTabSz="927100" eaLnBrk="0" fontAlgn="base" hangingPunct="0">
              <a:spcBef>
                <a:spcPct val="0"/>
              </a:spcBef>
              <a:spcAft>
                <a:spcPct val="0"/>
              </a:spcAft>
              <a:defRPr sz="2800">
                <a:solidFill>
                  <a:schemeClr val="tx1"/>
                </a:solidFill>
                <a:latin typeface="Arial" charset="0"/>
                <a:cs typeface="Arial" charset="0"/>
              </a:defRPr>
            </a:lvl8pPr>
            <a:lvl9pPr marL="3886200" indent="-228600" defTabSz="927100" eaLnBrk="0" fontAlgn="base" hangingPunct="0">
              <a:spcBef>
                <a:spcPct val="0"/>
              </a:spcBef>
              <a:spcAft>
                <a:spcPct val="0"/>
              </a:spcAft>
              <a:defRPr sz="2800">
                <a:solidFill>
                  <a:schemeClr val="tx1"/>
                </a:solidFill>
                <a:latin typeface="Arial" charset="0"/>
                <a:cs typeface="Arial" charset="0"/>
              </a:defRPr>
            </a:lvl9pPr>
          </a:lstStyle>
          <a:p>
            <a:pPr eaLnBrk="1" hangingPunct="1"/>
            <a:fld id="{8EC48B8C-5B64-4567-AE72-28532AC17006}" type="slidenum">
              <a:rPr lang="en-US" altLang="en-US" sz="1200" smtClean="0"/>
              <a:pPr eaLnBrk="1" hangingPunct="1"/>
              <a:t>10</a:t>
            </a:fld>
            <a:endParaRPr lang="en-US" altLang="en-US" sz="1200" dirty="0" smtClean="0"/>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AU" altLang="en-US" b="1" dirty="0" smtClean="0"/>
              <a:t>2 Environmental control</a:t>
            </a:r>
            <a:endParaRPr lang="en-AU" altLang="en-US" dirty="0" smtClean="0"/>
          </a:p>
          <a:p>
            <a:pPr eaLnBrk="1" hangingPunct="1"/>
            <a:r>
              <a:rPr lang="en-AU" altLang="en-US" b="1" dirty="0" smtClean="0"/>
              <a:t>The major preservation strategy </a:t>
            </a:r>
            <a:r>
              <a:rPr lang="en-AU" altLang="en-US" dirty="0" smtClean="0"/>
              <a:t>for preserving items in their original format &amp; preserving surrogate copies</a:t>
            </a:r>
            <a:r>
              <a:rPr lang="en-US" altLang="en-US" dirty="0" smtClean="0"/>
              <a:t> </a:t>
            </a:r>
          </a:p>
          <a:p>
            <a:pPr eaLnBrk="1" hangingPunct="1"/>
            <a:r>
              <a:rPr lang="en-US" altLang="en-US" dirty="0" smtClean="0"/>
              <a:t>Examples – what works – examples of problems</a:t>
            </a:r>
          </a:p>
          <a:p>
            <a:pPr eaLnBrk="1" hangingPunct="1"/>
            <a:r>
              <a:rPr lang="en-US" altLang="en-US" dirty="0" smtClean="0"/>
              <a:t>Preferred options for paper based collections are – constant temperature – approx. 20degrees C</a:t>
            </a:r>
          </a:p>
          <a:p>
            <a:pPr eaLnBrk="1" hangingPunct="1"/>
            <a:r>
              <a:rPr lang="en-US" altLang="en-US" dirty="0" smtClean="0"/>
              <a:t>Constant RH 50%</a:t>
            </a:r>
          </a:p>
          <a:p>
            <a:pPr eaLnBrk="1" hangingPunct="1"/>
            <a:r>
              <a:rPr lang="en-US" altLang="en-US" dirty="0" smtClean="0"/>
              <a:t>Low light  -low UV</a:t>
            </a:r>
          </a:p>
          <a:p>
            <a:pPr eaLnBrk="1" hangingPunct="1"/>
            <a:endParaRPr lang="en-US" altLang="en-US" dirty="0" smtClean="0"/>
          </a:p>
          <a:p>
            <a:pPr eaLnBrk="1" hangingPunct="1"/>
            <a:r>
              <a:rPr lang="en-US" altLang="en-US" dirty="0" smtClean="0"/>
              <a:t>Films cooler and drier</a:t>
            </a:r>
          </a:p>
          <a:p>
            <a:pPr eaLnBrk="1" hangingPunct="1"/>
            <a:r>
              <a:rPr lang="en-US" altLang="en-US" dirty="0" smtClean="0"/>
              <a:t>Environmental conditions – references – Heritage Collections Council http://sector.amol.org.au/collections/conservation/environmental_control</a:t>
            </a:r>
          </a:p>
          <a:p>
            <a:pPr eaLnBrk="1" hangingPunct="1"/>
            <a:r>
              <a:rPr lang="en-US" altLang="en-US" dirty="0" smtClean="0"/>
              <a:t>ReCollections http://amol.org.au/recollections/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r>
              <a:rPr lang="en-AU" dirty="0" smtClean="0"/>
              <a:t>1</a:t>
            </a:r>
            <a:endParaRPr lang="en-AU" dirty="0"/>
          </a:p>
        </p:txBody>
      </p:sp>
    </p:spTree>
    <p:extLst>
      <p:ext uri="{BB962C8B-B14F-4D97-AF65-F5344CB8AC3E}">
        <p14:creationId xmlns:p14="http://schemas.microsoft.com/office/powerpoint/2010/main" xmlns="" val="40300453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endParaRPr lang="en-AU" dirty="0"/>
          </a:p>
        </p:txBody>
      </p:sp>
    </p:spTree>
    <p:extLst>
      <p:ext uri="{BB962C8B-B14F-4D97-AF65-F5344CB8AC3E}">
        <p14:creationId xmlns:p14="http://schemas.microsoft.com/office/powerpoint/2010/main" xmlns="" val="140456350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20713"/>
            <a:ext cx="1943100" cy="5475287"/>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84213" y="620713"/>
            <a:ext cx="5678487" cy="5475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endParaRPr lang="en-AU" dirty="0"/>
          </a:p>
        </p:txBody>
      </p:sp>
    </p:spTree>
    <p:extLst>
      <p:ext uri="{BB962C8B-B14F-4D97-AF65-F5344CB8AC3E}">
        <p14:creationId xmlns:p14="http://schemas.microsoft.com/office/powerpoint/2010/main" xmlns="" val="387392577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4213" y="620713"/>
            <a:ext cx="77724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lipArt Placeholder 3"/>
          <p:cNvSpPr>
            <a:spLocks noGrp="1"/>
          </p:cNvSpPr>
          <p:nvPr>
            <p:ph type="clipArt" sz="half" idx="2"/>
          </p:nvPr>
        </p:nvSpPr>
        <p:spPr>
          <a:xfrm>
            <a:off x="4648200" y="1981200"/>
            <a:ext cx="3810000" cy="4114800"/>
          </a:xfrm>
        </p:spPr>
        <p:txBody>
          <a:bodyPr/>
          <a:lstStyle/>
          <a:p>
            <a:endParaRPr lang="en-AU" dirty="0"/>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endParaRPr lang="en-AU" dirty="0"/>
          </a:p>
        </p:txBody>
      </p:sp>
    </p:spTree>
    <p:extLst>
      <p:ext uri="{BB962C8B-B14F-4D97-AF65-F5344CB8AC3E}">
        <p14:creationId xmlns:p14="http://schemas.microsoft.com/office/powerpoint/2010/main" xmlns="" val="336508780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9575" y="428625"/>
            <a:ext cx="8258175" cy="647700"/>
          </a:xfrm>
          <a:prstGeom prst="rect">
            <a:avLst/>
          </a:prstGeom>
        </p:spPr>
        <p:txBody>
          <a:bodyPr/>
          <a:lstStyle>
            <a:lvl1pPr marL="0" indent="0">
              <a:buNone/>
              <a:defRPr b="1">
                <a:solidFill>
                  <a:srgbClr val="0000C8"/>
                </a:solidFill>
              </a:defRPr>
            </a:lvl1pPr>
          </a:lstStyle>
          <a:p>
            <a:pPr lvl="0"/>
            <a:r>
              <a:rPr lang="en-US" dirty="0" smtClean="0"/>
              <a:t>Title</a:t>
            </a:r>
            <a:endParaRPr lang="en-AU" dirty="0"/>
          </a:p>
        </p:txBody>
      </p:sp>
      <p:sp>
        <p:nvSpPr>
          <p:cNvPr id="6" name="Text Placeholder 3"/>
          <p:cNvSpPr>
            <a:spLocks noGrp="1"/>
          </p:cNvSpPr>
          <p:nvPr>
            <p:ph type="body" sz="quarter" idx="11" hasCustomPrompt="1"/>
          </p:nvPr>
        </p:nvSpPr>
        <p:spPr>
          <a:xfrm>
            <a:off x="414337" y="1295400"/>
            <a:ext cx="8258175" cy="647700"/>
          </a:xfrm>
          <a:prstGeom prst="rect">
            <a:avLst/>
          </a:prstGeom>
        </p:spPr>
        <p:txBody>
          <a:bodyPr/>
          <a:lstStyle>
            <a:lvl1pPr marL="0" indent="0">
              <a:buNone/>
              <a:defRPr sz="2000" b="1">
                <a:solidFill>
                  <a:schemeClr val="tx1"/>
                </a:solidFill>
              </a:defRPr>
            </a:lvl1pPr>
          </a:lstStyle>
          <a:p>
            <a:pPr lvl="0"/>
            <a:r>
              <a:rPr lang="en-US" dirty="0" smtClean="0"/>
              <a:t>Text</a:t>
            </a:r>
          </a:p>
          <a:p>
            <a:pPr lvl="0"/>
            <a:endParaRPr lang="en-AU" dirty="0"/>
          </a:p>
        </p:txBody>
      </p:sp>
      <p:sp>
        <p:nvSpPr>
          <p:cNvPr id="3" name="TextBox 2"/>
          <p:cNvSpPr txBox="1"/>
          <p:nvPr userDrawn="1"/>
        </p:nvSpPr>
        <p:spPr>
          <a:xfrm>
            <a:off x="8143875" y="6084362"/>
            <a:ext cx="523875" cy="338554"/>
          </a:xfrm>
          <a:prstGeom prst="rect">
            <a:avLst/>
          </a:prstGeom>
          <a:noFill/>
        </p:spPr>
        <p:txBody>
          <a:bodyPr wrap="square" rtlCol="0">
            <a:spAutoFit/>
          </a:bodyPr>
          <a:lstStyle/>
          <a:p>
            <a:fld id="{3335F71D-C596-4BFA-AD26-2F7161C7CC3A}" type="slidenum">
              <a:rPr lang="en-AU" sz="1600" smtClean="0">
                <a:solidFill>
                  <a:schemeClr val="bg1"/>
                </a:solidFill>
              </a:rPr>
              <a:pPr/>
              <a:t>‹#›</a:t>
            </a:fld>
            <a:endParaRPr lang="en-AU" sz="1600" dirty="0">
              <a:solidFill>
                <a:schemeClr val="bg1"/>
              </a:solidFill>
            </a:endParaRPr>
          </a:p>
        </p:txBody>
      </p:sp>
    </p:spTree>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9575" y="428625"/>
            <a:ext cx="8258175" cy="647700"/>
          </a:xfrm>
          <a:prstGeom prst="rect">
            <a:avLst/>
          </a:prstGeom>
        </p:spPr>
        <p:txBody>
          <a:bodyPr/>
          <a:lstStyle>
            <a:lvl1pPr marL="0" indent="0">
              <a:buNone/>
              <a:defRPr b="1">
                <a:solidFill>
                  <a:srgbClr val="0000C8"/>
                </a:solidFill>
              </a:defRPr>
            </a:lvl1pPr>
          </a:lstStyle>
          <a:p>
            <a:pPr lvl="0"/>
            <a:r>
              <a:rPr lang="en-US" dirty="0" smtClean="0"/>
              <a:t>Title</a:t>
            </a:r>
            <a:endParaRPr lang="en-AU" dirty="0"/>
          </a:p>
        </p:txBody>
      </p:sp>
      <p:sp>
        <p:nvSpPr>
          <p:cNvPr id="6" name="Text Placeholder 3"/>
          <p:cNvSpPr>
            <a:spLocks noGrp="1"/>
          </p:cNvSpPr>
          <p:nvPr>
            <p:ph type="body" sz="quarter" idx="11" hasCustomPrompt="1"/>
          </p:nvPr>
        </p:nvSpPr>
        <p:spPr>
          <a:xfrm>
            <a:off x="414337" y="1295400"/>
            <a:ext cx="8258175" cy="647700"/>
          </a:xfrm>
          <a:prstGeom prst="rect">
            <a:avLst/>
          </a:prstGeom>
        </p:spPr>
        <p:txBody>
          <a:bodyPr/>
          <a:lstStyle>
            <a:lvl1pPr marL="0" indent="0">
              <a:buNone/>
              <a:defRPr sz="2000" b="1">
                <a:solidFill>
                  <a:schemeClr val="tx1"/>
                </a:solidFill>
              </a:defRPr>
            </a:lvl1pPr>
          </a:lstStyle>
          <a:p>
            <a:pPr lvl="0"/>
            <a:r>
              <a:rPr lang="en-US" dirty="0" smtClean="0"/>
              <a:t>Text</a:t>
            </a:r>
          </a:p>
          <a:p>
            <a:pPr lvl="0"/>
            <a:endParaRPr lang="en-AU" dirty="0"/>
          </a:p>
        </p:txBody>
      </p:sp>
      <p:sp>
        <p:nvSpPr>
          <p:cNvPr id="3" name="TextBox 2"/>
          <p:cNvSpPr txBox="1"/>
          <p:nvPr userDrawn="1"/>
        </p:nvSpPr>
        <p:spPr>
          <a:xfrm>
            <a:off x="8143875" y="6084362"/>
            <a:ext cx="523875" cy="338554"/>
          </a:xfrm>
          <a:prstGeom prst="rect">
            <a:avLst/>
          </a:prstGeom>
          <a:noFill/>
        </p:spPr>
        <p:txBody>
          <a:bodyPr wrap="square" rtlCol="0">
            <a:spAutoFit/>
          </a:bodyPr>
          <a:lstStyle/>
          <a:p>
            <a:fld id="{3335F71D-C596-4BFA-AD26-2F7161C7CC3A}" type="slidenum">
              <a:rPr lang="en-AU" sz="1600" smtClean="0">
                <a:solidFill>
                  <a:schemeClr val="bg1"/>
                </a:solidFill>
              </a:rPr>
              <a:pPr/>
              <a:t>‹#›</a:t>
            </a:fld>
            <a:endParaRPr lang="en-AU" sz="1600" dirty="0">
              <a:solidFill>
                <a:schemeClr val="bg1"/>
              </a:solidFill>
            </a:endParaRPr>
          </a:p>
        </p:txBody>
      </p:sp>
    </p:spTree>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9575" y="428625"/>
            <a:ext cx="8258175" cy="647700"/>
          </a:xfrm>
          <a:prstGeom prst="rect">
            <a:avLst/>
          </a:prstGeom>
        </p:spPr>
        <p:txBody>
          <a:bodyPr/>
          <a:lstStyle>
            <a:lvl1pPr marL="0" indent="0">
              <a:buNone/>
              <a:defRPr b="1">
                <a:solidFill>
                  <a:srgbClr val="0000C8"/>
                </a:solidFill>
              </a:defRPr>
            </a:lvl1pPr>
          </a:lstStyle>
          <a:p>
            <a:pPr lvl="0"/>
            <a:r>
              <a:rPr lang="en-US" dirty="0" smtClean="0"/>
              <a:t>Title</a:t>
            </a:r>
            <a:endParaRPr lang="en-AU" dirty="0"/>
          </a:p>
        </p:txBody>
      </p:sp>
      <p:sp>
        <p:nvSpPr>
          <p:cNvPr id="6" name="Text Placeholder 3"/>
          <p:cNvSpPr>
            <a:spLocks noGrp="1"/>
          </p:cNvSpPr>
          <p:nvPr>
            <p:ph type="body" sz="quarter" idx="11" hasCustomPrompt="1"/>
          </p:nvPr>
        </p:nvSpPr>
        <p:spPr>
          <a:xfrm>
            <a:off x="414337" y="1295400"/>
            <a:ext cx="8258175" cy="647700"/>
          </a:xfrm>
          <a:prstGeom prst="rect">
            <a:avLst/>
          </a:prstGeom>
        </p:spPr>
        <p:txBody>
          <a:bodyPr/>
          <a:lstStyle>
            <a:lvl1pPr marL="0" indent="0">
              <a:buNone/>
              <a:defRPr sz="2000" b="1">
                <a:solidFill>
                  <a:schemeClr val="tx1"/>
                </a:solidFill>
              </a:defRPr>
            </a:lvl1pPr>
          </a:lstStyle>
          <a:p>
            <a:pPr lvl="0"/>
            <a:r>
              <a:rPr lang="en-US" dirty="0" smtClean="0"/>
              <a:t>Text</a:t>
            </a:r>
          </a:p>
          <a:p>
            <a:pPr lvl="0"/>
            <a:endParaRPr lang="en-AU" dirty="0"/>
          </a:p>
        </p:txBody>
      </p:sp>
      <p:sp>
        <p:nvSpPr>
          <p:cNvPr id="3" name="TextBox 2"/>
          <p:cNvSpPr txBox="1"/>
          <p:nvPr userDrawn="1"/>
        </p:nvSpPr>
        <p:spPr>
          <a:xfrm>
            <a:off x="8143875" y="6084362"/>
            <a:ext cx="523875" cy="338554"/>
          </a:xfrm>
          <a:prstGeom prst="rect">
            <a:avLst/>
          </a:prstGeom>
          <a:noFill/>
        </p:spPr>
        <p:txBody>
          <a:bodyPr wrap="square" rtlCol="0">
            <a:spAutoFit/>
          </a:bodyPr>
          <a:lstStyle/>
          <a:p>
            <a:fld id="{3335F71D-C596-4BFA-AD26-2F7161C7CC3A}" type="slidenum">
              <a:rPr lang="en-AU" sz="1600" smtClean="0">
                <a:solidFill>
                  <a:schemeClr val="bg1"/>
                </a:solidFill>
              </a:rPr>
              <a:pPr/>
              <a:t>‹#›</a:t>
            </a:fld>
            <a:endParaRPr lang="en-AU" sz="1600" dirty="0">
              <a:solidFill>
                <a:schemeClr val="bg1"/>
              </a:solidFill>
            </a:endParaRPr>
          </a:p>
        </p:txBody>
      </p:sp>
    </p:spTree>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9575" y="428625"/>
            <a:ext cx="8258175" cy="647700"/>
          </a:xfrm>
          <a:prstGeom prst="rect">
            <a:avLst/>
          </a:prstGeom>
        </p:spPr>
        <p:txBody>
          <a:bodyPr/>
          <a:lstStyle>
            <a:lvl1pPr marL="0" indent="0">
              <a:buNone/>
              <a:defRPr b="1">
                <a:solidFill>
                  <a:srgbClr val="0000C8"/>
                </a:solidFill>
              </a:defRPr>
            </a:lvl1pPr>
          </a:lstStyle>
          <a:p>
            <a:pPr lvl="0"/>
            <a:r>
              <a:rPr lang="en-US" dirty="0" smtClean="0"/>
              <a:t>Title</a:t>
            </a:r>
            <a:endParaRPr lang="en-AU" dirty="0"/>
          </a:p>
        </p:txBody>
      </p:sp>
      <p:sp>
        <p:nvSpPr>
          <p:cNvPr id="6" name="Text Placeholder 3"/>
          <p:cNvSpPr>
            <a:spLocks noGrp="1"/>
          </p:cNvSpPr>
          <p:nvPr>
            <p:ph type="body" sz="quarter" idx="11" hasCustomPrompt="1"/>
          </p:nvPr>
        </p:nvSpPr>
        <p:spPr>
          <a:xfrm>
            <a:off x="414337" y="1295400"/>
            <a:ext cx="8258175" cy="647700"/>
          </a:xfrm>
          <a:prstGeom prst="rect">
            <a:avLst/>
          </a:prstGeom>
        </p:spPr>
        <p:txBody>
          <a:bodyPr/>
          <a:lstStyle>
            <a:lvl1pPr marL="0" indent="0">
              <a:buNone/>
              <a:defRPr sz="2000" b="1">
                <a:solidFill>
                  <a:schemeClr val="tx1"/>
                </a:solidFill>
              </a:defRPr>
            </a:lvl1pPr>
          </a:lstStyle>
          <a:p>
            <a:pPr lvl="0"/>
            <a:r>
              <a:rPr lang="en-US" dirty="0" smtClean="0"/>
              <a:t>Text</a:t>
            </a:r>
          </a:p>
          <a:p>
            <a:pPr lvl="0"/>
            <a:endParaRPr lang="en-AU" dirty="0"/>
          </a:p>
        </p:txBody>
      </p:sp>
      <p:sp>
        <p:nvSpPr>
          <p:cNvPr id="3" name="TextBox 2"/>
          <p:cNvSpPr txBox="1"/>
          <p:nvPr userDrawn="1"/>
        </p:nvSpPr>
        <p:spPr>
          <a:xfrm>
            <a:off x="8143875" y="6084362"/>
            <a:ext cx="523875" cy="338554"/>
          </a:xfrm>
          <a:prstGeom prst="rect">
            <a:avLst/>
          </a:prstGeom>
          <a:noFill/>
        </p:spPr>
        <p:txBody>
          <a:bodyPr wrap="square" rtlCol="0">
            <a:spAutoFit/>
          </a:bodyPr>
          <a:lstStyle/>
          <a:p>
            <a:fld id="{3335F71D-C596-4BFA-AD26-2F7161C7CC3A}" type="slidenum">
              <a:rPr lang="en-AU" sz="1600" smtClean="0">
                <a:solidFill>
                  <a:schemeClr val="bg1"/>
                </a:solidFill>
              </a:rPr>
              <a:pPr/>
              <a:t>‹#›</a:t>
            </a:fld>
            <a:endParaRPr lang="en-AU" sz="1600" dirty="0">
              <a:solidFill>
                <a:schemeClr val="bg1"/>
              </a:solidFill>
            </a:endParaRPr>
          </a:p>
        </p:txBody>
      </p:sp>
    </p:spTree>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9575" y="428625"/>
            <a:ext cx="8258175" cy="647700"/>
          </a:xfrm>
          <a:prstGeom prst="rect">
            <a:avLst/>
          </a:prstGeom>
        </p:spPr>
        <p:txBody>
          <a:bodyPr/>
          <a:lstStyle>
            <a:lvl1pPr marL="0" indent="0">
              <a:buNone/>
              <a:defRPr b="1">
                <a:solidFill>
                  <a:srgbClr val="0000C8"/>
                </a:solidFill>
              </a:defRPr>
            </a:lvl1pPr>
          </a:lstStyle>
          <a:p>
            <a:pPr lvl="0"/>
            <a:r>
              <a:rPr lang="en-US" dirty="0" smtClean="0"/>
              <a:t>Title</a:t>
            </a:r>
            <a:endParaRPr lang="en-AU" dirty="0"/>
          </a:p>
        </p:txBody>
      </p:sp>
      <p:sp>
        <p:nvSpPr>
          <p:cNvPr id="6" name="Text Placeholder 3"/>
          <p:cNvSpPr>
            <a:spLocks noGrp="1"/>
          </p:cNvSpPr>
          <p:nvPr>
            <p:ph type="body" sz="quarter" idx="11" hasCustomPrompt="1"/>
          </p:nvPr>
        </p:nvSpPr>
        <p:spPr>
          <a:xfrm>
            <a:off x="414337" y="1295400"/>
            <a:ext cx="8258175" cy="647700"/>
          </a:xfrm>
          <a:prstGeom prst="rect">
            <a:avLst/>
          </a:prstGeom>
        </p:spPr>
        <p:txBody>
          <a:bodyPr/>
          <a:lstStyle>
            <a:lvl1pPr marL="0" indent="0">
              <a:buNone/>
              <a:defRPr sz="2000" b="1">
                <a:solidFill>
                  <a:schemeClr val="tx1"/>
                </a:solidFill>
              </a:defRPr>
            </a:lvl1pPr>
          </a:lstStyle>
          <a:p>
            <a:pPr lvl="0"/>
            <a:r>
              <a:rPr lang="en-US" dirty="0" smtClean="0"/>
              <a:t>Text</a:t>
            </a:r>
          </a:p>
          <a:p>
            <a:pPr lvl="0"/>
            <a:endParaRPr lang="en-AU" dirty="0"/>
          </a:p>
        </p:txBody>
      </p:sp>
      <p:sp>
        <p:nvSpPr>
          <p:cNvPr id="3" name="TextBox 2"/>
          <p:cNvSpPr txBox="1"/>
          <p:nvPr userDrawn="1"/>
        </p:nvSpPr>
        <p:spPr>
          <a:xfrm>
            <a:off x="8143875" y="6084362"/>
            <a:ext cx="523875" cy="338554"/>
          </a:xfrm>
          <a:prstGeom prst="rect">
            <a:avLst/>
          </a:prstGeom>
          <a:noFill/>
        </p:spPr>
        <p:txBody>
          <a:bodyPr wrap="square" rtlCol="0">
            <a:spAutoFit/>
          </a:bodyPr>
          <a:lstStyle/>
          <a:p>
            <a:fld id="{3335F71D-C596-4BFA-AD26-2F7161C7CC3A}" type="slidenum">
              <a:rPr lang="en-AU" sz="1600" smtClean="0">
                <a:solidFill>
                  <a:schemeClr val="bg1"/>
                </a:solidFill>
              </a:rPr>
              <a:pPr/>
              <a:t>‹#›</a:t>
            </a:fld>
            <a:endParaRPr lang="en-AU" sz="1600" dirty="0">
              <a:solidFill>
                <a:schemeClr val="bg1"/>
              </a:solidFill>
            </a:endParaRPr>
          </a:p>
        </p:txBody>
      </p:sp>
    </p:spTree>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9575" y="428625"/>
            <a:ext cx="8258175" cy="647700"/>
          </a:xfrm>
          <a:prstGeom prst="rect">
            <a:avLst/>
          </a:prstGeom>
        </p:spPr>
        <p:txBody>
          <a:bodyPr/>
          <a:lstStyle>
            <a:lvl1pPr marL="0" indent="0">
              <a:buNone/>
              <a:defRPr b="1">
                <a:solidFill>
                  <a:srgbClr val="0000C8"/>
                </a:solidFill>
              </a:defRPr>
            </a:lvl1pPr>
          </a:lstStyle>
          <a:p>
            <a:pPr lvl="0"/>
            <a:r>
              <a:rPr lang="en-US" dirty="0" smtClean="0"/>
              <a:t>Title</a:t>
            </a:r>
            <a:endParaRPr lang="en-AU" dirty="0"/>
          </a:p>
        </p:txBody>
      </p:sp>
      <p:sp>
        <p:nvSpPr>
          <p:cNvPr id="6" name="Text Placeholder 3"/>
          <p:cNvSpPr>
            <a:spLocks noGrp="1"/>
          </p:cNvSpPr>
          <p:nvPr>
            <p:ph type="body" sz="quarter" idx="11" hasCustomPrompt="1"/>
          </p:nvPr>
        </p:nvSpPr>
        <p:spPr>
          <a:xfrm>
            <a:off x="414337" y="1295400"/>
            <a:ext cx="8258175" cy="647700"/>
          </a:xfrm>
          <a:prstGeom prst="rect">
            <a:avLst/>
          </a:prstGeom>
        </p:spPr>
        <p:txBody>
          <a:bodyPr/>
          <a:lstStyle>
            <a:lvl1pPr marL="0" indent="0">
              <a:buNone/>
              <a:defRPr sz="2000" b="1">
                <a:solidFill>
                  <a:schemeClr val="tx1"/>
                </a:solidFill>
              </a:defRPr>
            </a:lvl1pPr>
          </a:lstStyle>
          <a:p>
            <a:pPr lvl="0"/>
            <a:r>
              <a:rPr lang="en-US" dirty="0" smtClean="0"/>
              <a:t>Text</a:t>
            </a:r>
          </a:p>
          <a:p>
            <a:pPr lvl="0"/>
            <a:endParaRPr lang="en-AU" dirty="0"/>
          </a:p>
        </p:txBody>
      </p:sp>
      <p:sp>
        <p:nvSpPr>
          <p:cNvPr id="3" name="TextBox 2"/>
          <p:cNvSpPr txBox="1"/>
          <p:nvPr userDrawn="1"/>
        </p:nvSpPr>
        <p:spPr>
          <a:xfrm>
            <a:off x="8143875" y="6084362"/>
            <a:ext cx="523875" cy="338554"/>
          </a:xfrm>
          <a:prstGeom prst="rect">
            <a:avLst/>
          </a:prstGeom>
          <a:noFill/>
        </p:spPr>
        <p:txBody>
          <a:bodyPr wrap="square" rtlCol="0">
            <a:spAutoFit/>
          </a:bodyPr>
          <a:lstStyle/>
          <a:p>
            <a:fld id="{3335F71D-C596-4BFA-AD26-2F7161C7CC3A}" type="slidenum">
              <a:rPr lang="en-AU" sz="1600" smtClean="0">
                <a:solidFill>
                  <a:schemeClr val="bg1"/>
                </a:solidFill>
              </a:rPr>
              <a:pPr/>
              <a:t>‹#›</a:t>
            </a:fld>
            <a:endParaRPr lang="en-AU" sz="1600" dirty="0">
              <a:solidFill>
                <a:schemeClr val="bg1"/>
              </a:solidFill>
            </a:endParaRPr>
          </a:p>
        </p:txBody>
      </p:sp>
    </p:spTree>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9575" y="428625"/>
            <a:ext cx="8258175" cy="647700"/>
          </a:xfrm>
          <a:prstGeom prst="rect">
            <a:avLst/>
          </a:prstGeom>
        </p:spPr>
        <p:txBody>
          <a:bodyPr/>
          <a:lstStyle>
            <a:lvl1pPr marL="0" indent="0">
              <a:buNone/>
              <a:defRPr b="1">
                <a:solidFill>
                  <a:srgbClr val="0000C8"/>
                </a:solidFill>
              </a:defRPr>
            </a:lvl1pPr>
          </a:lstStyle>
          <a:p>
            <a:pPr lvl="0"/>
            <a:r>
              <a:rPr lang="en-US" dirty="0" smtClean="0"/>
              <a:t>Title</a:t>
            </a:r>
            <a:endParaRPr lang="en-AU" dirty="0"/>
          </a:p>
        </p:txBody>
      </p:sp>
      <p:sp>
        <p:nvSpPr>
          <p:cNvPr id="6" name="Text Placeholder 3"/>
          <p:cNvSpPr>
            <a:spLocks noGrp="1"/>
          </p:cNvSpPr>
          <p:nvPr>
            <p:ph type="body" sz="quarter" idx="11" hasCustomPrompt="1"/>
          </p:nvPr>
        </p:nvSpPr>
        <p:spPr>
          <a:xfrm>
            <a:off x="414337" y="1295400"/>
            <a:ext cx="8258175" cy="647700"/>
          </a:xfrm>
          <a:prstGeom prst="rect">
            <a:avLst/>
          </a:prstGeom>
        </p:spPr>
        <p:txBody>
          <a:bodyPr/>
          <a:lstStyle>
            <a:lvl1pPr marL="0" indent="0">
              <a:buNone/>
              <a:defRPr sz="2000" b="1">
                <a:solidFill>
                  <a:schemeClr val="tx1"/>
                </a:solidFill>
              </a:defRPr>
            </a:lvl1pPr>
          </a:lstStyle>
          <a:p>
            <a:pPr lvl="0"/>
            <a:r>
              <a:rPr lang="en-US" dirty="0" smtClean="0"/>
              <a:t>Text</a:t>
            </a:r>
          </a:p>
          <a:p>
            <a:pPr lvl="0"/>
            <a:endParaRPr lang="en-AU" dirty="0"/>
          </a:p>
        </p:txBody>
      </p:sp>
      <p:sp>
        <p:nvSpPr>
          <p:cNvPr id="3" name="TextBox 2"/>
          <p:cNvSpPr txBox="1"/>
          <p:nvPr userDrawn="1"/>
        </p:nvSpPr>
        <p:spPr>
          <a:xfrm>
            <a:off x="8143875" y="6084362"/>
            <a:ext cx="523875" cy="338554"/>
          </a:xfrm>
          <a:prstGeom prst="rect">
            <a:avLst/>
          </a:prstGeom>
          <a:noFill/>
        </p:spPr>
        <p:txBody>
          <a:bodyPr wrap="square" rtlCol="0">
            <a:spAutoFit/>
          </a:bodyPr>
          <a:lstStyle/>
          <a:p>
            <a:fld id="{3335F71D-C596-4BFA-AD26-2F7161C7CC3A}" type="slidenum">
              <a:rPr lang="en-AU" sz="1600" smtClean="0">
                <a:solidFill>
                  <a:schemeClr val="bg1"/>
                </a:solidFill>
              </a:rPr>
              <a:pPr/>
              <a:t>‹#›</a:t>
            </a:fld>
            <a:endParaRPr lang="en-AU" sz="1600" dirty="0">
              <a:solidFill>
                <a:schemeClr val="bg1"/>
              </a:solidFill>
            </a:endParaRPr>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Title 6"/>
          <p:cNvSpPr>
            <a:spLocks noGrp="1"/>
          </p:cNvSpPr>
          <p:nvPr>
            <p:ph type="title"/>
          </p:nvPr>
        </p:nvSpPr>
        <p:spPr/>
        <p:txBody>
          <a:bodyPr/>
          <a:lstStyle/>
          <a:p>
            <a:r>
              <a:rPr lang="en-US" smtClean="0"/>
              <a:t>Click to edit Master title style</a:t>
            </a:r>
            <a:endParaRPr lang="en-AU"/>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r>
              <a:rPr lang="en-AU" dirty="0" smtClean="0"/>
              <a:t>1</a:t>
            </a:r>
            <a:endParaRPr lang="en-AU" dirty="0"/>
          </a:p>
        </p:txBody>
      </p:sp>
    </p:spTree>
    <p:extLst>
      <p:ext uri="{BB962C8B-B14F-4D97-AF65-F5344CB8AC3E}">
        <p14:creationId xmlns:p14="http://schemas.microsoft.com/office/powerpoint/2010/main" xmlns="" val="7246760"/>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9575" y="428625"/>
            <a:ext cx="8258175" cy="647700"/>
          </a:xfrm>
          <a:prstGeom prst="rect">
            <a:avLst/>
          </a:prstGeom>
        </p:spPr>
        <p:txBody>
          <a:bodyPr/>
          <a:lstStyle>
            <a:lvl1pPr marL="0" indent="0">
              <a:buNone/>
              <a:defRPr b="1">
                <a:solidFill>
                  <a:srgbClr val="0000C8"/>
                </a:solidFill>
              </a:defRPr>
            </a:lvl1pPr>
          </a:lstStyle>
          <a:p>
            <a:pPr lvl="0"/>
            <a:r>
              <a:rPr lang="en-US" dirty="0" smtClean="0"/>
              <a:t>Title</a:t>
            </a:r>
            <a:endParaRPr lang="en-AU" dirty="0"/>
          </a:p>
        </p:txBody>
      </p:sp>
      <p:sp>
        <p:nvSpPr>
          <p:cNvPr id="6" name="Text Placeholder 3"/>
          <p:cNvSpPr>
            <a:spLocks noGrp="1"/>
          </p:cNvSpPr>
          <p:nvPr>
            <p:ph type="body" sz="quarter" idx="11" hasCustomPrompt="1"/>
          </p:nvPr>
        </p:nvSpPr>
        <p:spPr>
          <a:xfrm>
            <a:off x="414337" y="1295400"/>
            <a:ext cx="8258175" cy="647700"/>
          </a:xfrm>
          <a:prstGeom prst="rect">
            <a:avLst/>
          </a:prstGeom>
        </p:spPr>
        <p:txBody>
          <a:bodyPr/>
          <a:lstStyle>
            <a:lvl1pPr marL="0" indent="0">
              <a:buNone/>
              <a:defRPr sz="2000" b="1">
                <a:solidFill>
                  <a:schemeClr val="tx1"/>
                </a:solidFill>
              </a:defRPr>
            </a:lvl1pPr>
          </a:lstStyle>
          <a:p>
            <a:pPr lvl="0"/>
            <a:r>
              <a:rPr lang="en-US" dirty="0" smtClean="0"/>
              <a:t>Text</a:t>
            </a:r>
          </a:p>
          <a:p>
            <a:pPr lvl="0"/>
            <a:endParaRPr lang="en-AU" dirty="0"/>
          </a:p>
        </p:txBody>
      </p:sp>
      <p:sp>
        <p:nvSpPr>
          <p:cNvPr id="3" name="TextBox 2"/>
          <p:cNvSpPr txBox="1"/>
          <p:nvPr userDrawn="1"/>
        </p:nvSpPr>
        <p:spPr>
          <a:xfrm>
            <a:off x="8143875" y="6084362"/>
            <a:ext cx="523875" cy="338554"/>
          </a:xfrm>
          <a:prstGeom prst="rect">
            <a:avLst/>
          </a:prstGeom>
          <a:noFill/>
        </p:spPr>
        <p:txBody>
          <a:bodyPr wrap="square" rtlCol="0">
            <a:spAutoFit/>
          </a:bodyPr>
          <a:lstStyle/>
          <a:p>
            <a:fld id="{3335F71D-C596-4BFA-AD26-2F7161C7CC3A}" type="slidenum">
              <a:rPr lang="en-AU" sz="1600" smtClean="0">
                <a:solidFill>
                  <a:schemeClr val="bg1"/>
                </a:solidFill>
              </a:rPr>
              <a:pPr/>
              <a:t>‹#›</a:t>
            </a:fld>
            <a:endParaRPr lang="en-AU" sz="1600" dirty="0">
              <a:solidFill>
                <a:schemeClr val="bg1"/>
              </a:solidFill>
            </a:endParaRPr>
          </a:p>
        </p:txBody>
      </p:sp>
    </p:spTree>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9575" y="428625"/>
            <a:ext cx="8258175" cy="647700"/>
          </a:xfrm>
          <a:prstGeom prst="rect">
            <a:avLst/>
          </a:prstGeom>
        </p:spPr>
        <p:txBody>
          <a:bodyPr/>
          <a:lstStyle>
            <a:lvl1pPr marL="0" indent="0">
              <a:buNone/>
              <a:defRPr b="1">
                <a:solidFill>
                  <a:srgbClr val="0000C8"/>
                </a:solidFill>
              </a:defRPr>
            </a:lvl1pPr>
          </a:lstStyle>
          <a:p>
            <a:pPr lvl="0"/>
            <a:r>
              <a:rPr lang="en-US" dirty="0" smtClean="0"/>
              <a:t>Title</a:t>
            </a:r>
            <a:endParaRPr lang="en-AU" dirty="0"/>
          </a:p>
        </p:txBody>
      </p:sp>
      <p:sp>
        <p:nvSpPr>
          <p:cNvPr id="6" name="Text Placeholder 3"/>
          <p:cNvSpPr>
            <a:spLocks noGrp="1"/>
          </p:cNvSpPr>
          <p:nvPr>
            <p:ph type="body" sz="quarter" idx="11" hasCustomPrompt="1"/>
          </p:nvPr>
        </p:nvSpPr>
        <p:spPr>
          <a:xfrm>
            <a:off x="414337" y="1295400"/>
            <a:ext cx="8258175" cy="647700"/>
          </a:xfrm>
          <a:prstGeom prst="rect">
            <a:avLst/>
          </a:prstGeom>
        </p:spPr>
        <p:txBody>
          <a:bodyPr/>
          <a:lstStyle>
            <a:lvl1pPr marL="0" indent="0">
              <a:buNone/>
              <a:defRPr sz="2000" b="1">
                <a:solidFill>
                  <a:schemeClr val="tx1"/>
                </a:solidFill>
              </a:defRPr>
            </a:lvl1pPr>
          </a:lstStyle>
          <a:p>
            <a:pPr lvl="0"/>
            <a:r>
              <a:rPr lang="en-US" dirty="0" smtClean="0"/>
              <a:t>Text</a:t>
            </a:r>
          </a:p>
          <a:p>
            <a:pPr lvl="0"/>
            <a:endParaRPr lang="en-AU" dirty="0"/>
          </a:p>
        </p:txBody>
      </p:sp>
      <p:sp>
        <p:nvSpPr>
          <p:cNvPr id="3" name="TextBox 2"/>
          <p:cNvSpPr txBox="1"/>
          <p:nvPr userDrawn="1"/>
        </p:nvSpPr>
        <p:spPr>
          <a:xfrm>
            <a:off x="8143875" y="6084362"/>
            <a:ext cx="523875" cy="338554"/>
          </a:xfrm>
          <a:prstGeom prst="rect">
            <a:avLst/>
          </a:prstGeom>
          <a:noFill/>
        </p:spPr>
        <p:txBody>
          <a:bodyPr wrap="square" rtlCol="0">
            <a:spAutoFit/>
          </a:bodyPr>
          <a:lstStyle/>
          <a:p>
            <a:fld id="{3335F71D-C596-4BFA-AD26-2F7161C7CC3A}" type="slidenum">
              <a:rPr lang="en-AU" sz="1600" smtClean="0">
                <a:solidFill>
                  <a:schemeClr val="bg1"/>
                </a:solidFill>
              </a:rPr>
              <a:pPr/>
              <a:t>‹#›</a:t>
            </a:fld>
            <a:endParaRPr lang="en-AU" sz="1600" dirty="0">
              <a:solidFill>
                <a:schemeClr val="bg1"/>
              </a:solidFill>
            </a:endParaRPr>
          </a:p>
        </p:txBody>
      </p:sp>
    </p:spTree>
  </p:cSld>
  <p:clrMapOvr>
    <a:masterClrMapping/>
  </p:clrMapOv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AU"/>
          </a:p>
        </p:txBody>
      </p:sp>
      <p:sp>
        <p:nvSpPr>
          <p:cNvPr id="3" name="Date Placeholder 6"/>
          <p:cNvSpPr>
            <a:spLocks noGrp="1"/>
          </p:cNvSpPr>
          <p:nvPr>
            <p:ph type="dt" sz="half"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xmlns="" val="187592342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AU"/>
          </a:p>
        </p:txBody>
      </p:sp>
      <p:sp>
        <p:nvSpPr>
          <p:cNvPr id="3" name="Date Placeholder 6"/>
          <p:cNvSpPr>
            <a:spLocks noGrp="1"/>
          </p:cNvSpPr>
          <p:nvPr>
            <p:ph type="dt" sz="half"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xmlns="" val="187592342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7_Title and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AU"/>
          </a:p>
        </p:txBody>
      </p:sp>
      <p:sp>
        <p:nvSpPr>
          <p:cNvPr id="3" name="Date Placeholder 6"/>
          <p:cNvSpPr>
            <a:spLocks noGrp="1"/>
          </p:cNvSpPr>
          <p:nvPr>
            <p:ph type="dt" sz="half"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xmlns="" val="187592342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AU"/>
          </a:p>
        </p:txBody>
      </p:sp>
      <p:sp>
        <p:nvSpPr>
          <p:cNvPr id="3" name="Date Placeholder 6"/>
          <p:cNvSpPr>
            <a:spLocks noGrp="1"/>
          </p:cNvSpPr>
          <p:nvPr>
            <p:ph type="dt" sz="half"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xmlns="" val="187592342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AU"/>
          </a:p>
        </p:txBody>
      </p:sp>
      <p:sp>
        <p:nvSpPr>
          <p:cNvPr id="3" name="Date Placeholder 6"/>
          <p:cNvSpPr>
            <a:spLocks noGrp="1"/>
          </p:cNvSpPr>
          <p:nvPr>
            <p:ph type="dt" sz="half"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xmlns="" val="187592342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AU"/>
          </a:p>
        </p:txBody>
      </p:sp>
      <p:sp>
        <p:nvSpPr>
          <p:cNvPr id="3" name="Date Placeholder 6"/>
          <p:cNvSpPr>
            <a:spLocks noGrp="1"/>
          </p:cNvSpPr>
          <p:nvPr>
            <p:ph type="dt" sz="half"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xmlns="" val="187592342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9575" y="428625"/>
            <a:ext cx="8258175" cy="647700"/>
          </a:xfrm>
          <a:prstGeom prst="rect">
            <a:avLst/>
          </a:prstGeom>
        </p:spPr>
        <p:txBody>
          <a:bodyPr/>
          <a:lstStyle>
            <a:lvl1pPr marL="0" indent="0">
              <a:buNone/>
              <a:defRPr b="1">
                <a:solidFill>
                  <a:srgbClr val="0000C8"/>
                </a:solidFill>
              </a:defRPr>
            </a:lvl1pPr>
          </a:lstStyle>
          <a:p>
            <a:pPr lvl="0"/>
            <a:r>
              <a:rPr lang="en-US" dirty="0"/>
              <a:t>Title</a:t>
            </a:r>
            <a:endParaRPr lang="en-AU" dirty="0"/>
          </a:p>
        </p:txBody>
      </p:sp>
      <p:sp>
        <p:nvSpPr>
          <p:cNvPr id="6" name="Text Placeholder 3"/>
          <p:cNvSpPr>
            <a:spLocks noGrp="1"/>
          </p:cNvSpPr>
          <p:nvPr>
            <p:ph type="body" sz="quarter" idx="11" hasCustomPrompt="1"/>
          </p:nvPr>
        </p:nvSpPr>
        <p:spPr>
          <a:xfrm>
            <a:off x="414337" y="1295400"/>
            <a:ext cx="8258175" cy="647700"/>
          </a:xfrm>
          <a:prstGeom prst="rect">
            <a:avLst/>
          </a:prstGeom>
        </p:spPr>
        <p:txBody>
          <a:bodyPr/>
          <a:lstStyle>
            <a:lvl1pPr marL="0" indent="0">
              <a:buNone/>
              <a:defRPr sz="2000" b="1">
                <a:solidFill>
                  <a:schemeClr val="tx1"/>
                </a:solidFill>
              </a:defRPr>
            </a:lvl1pPr>
          </a:lstStyle>
          <a:p>
            <a:pPr lvl="0"/>
            <a:r>
              <a:rPr lang="en-US" dirty="0"/>
              <a:t>Text</a:t>
            </a:r>
          </a:p>
          <a:p>
            <a:pPr lvl="0"/>
            <a:endParaRPr lang="en-AU" dirty="0"/>
          </a:p>
        </p:txBody>
      </p:sp>
      <p:sp>
        <p:nvSpPr>
          <p:cNvPr id="3" name="TextBox 2"/>
          <p:cNvSpPr txBox="1"/>
          <p:nvPr userDrawn="1"/>
        </p:nvSpPr>
        <p:spPr>
          <a:xfrm>
            <a:off x="7610475" y="6096000"/>
            <a:ext cx="1200150" cy="461665"/>
          </a:xfrm>
          <a:prstGeom prst="rect">
            <a:avLst/>
          </a:prstGeom>
          <a:noFill/>
        </p:spPr>
        <p:txBody>
          <a:bodyPr wrap="square" rtlCol="0">
            <a:spAutoFit/>
          </a:bodyPr>
          <a:lstStyle/>
          <a:p>
            <a:r>
              <a:rPr lang="en-AU" dirty="0">
                <a:solidFill>
                  <a:schemeClr val="bg1"/>
                </a:solidFill>
              </a:rPr>
              <a:t>       </a:t>
            </a:r>
            <a:fld id="{0AC4170F-4315-43DB-823F-0C2C6B8B64D9}" type="slidenum">
              <a:rPr lang="en-AU" smtClean="0">
                <a:solidFill>
                  <a:schemeClr val="bg1"/>
                </a:solidFill>
              </a:rPr>
              <a:pPr/>
              <a:t>‹#›</a:t>
            </a:fld>
            <a:endParaRPr lang="en-AU" dirty="0">
              <a:solidFill>
                <a:schemeClr val="bg1"/>
              </a:solidFill>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7010400" y="6553200"/>
            <a:ext cx="1905000" cy="304800"/>
          </a:xfrm>
          <a:prstGeom prst="rect">
            <a:avLst/>
          </a:prstGeom>
          <a:ln/>
        </p:spPr>
        <p:txBody>
          <a:bodyPr/>
          <a:lstStyle>
            <a:lvl1pPr>
              <a:defRPr/>
            </a:lvl1pPr>
          </a:lstStyle>
          <a:p>
            <a:pPr>
              <a:defRPr/>
            </a:pPr>
            <a:fld id="{D3615CC2-A1CF-4710-BECC-7E9182F5421C}" type="slidenum">
              <a:rPr lang="en-US"/>
              <a:pPr>
                <a:defRPr/>
              </a:pPr>
              <a:t>‹#›</a:t>
            </a:fld>
            <a:endParaRPr lang="en-US" dirty="0"/>
          </a:p>
        </p:txBody>
      </p:sp>
      <p:pic>
        <p:nvPicPr>
          <p:cNvPr id="6148" name="Picture 4"/>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84773" y="6274276"/>
            <a:ext cx="1627187" cy="481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43964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endParaRPr lang="en-AU" dirty="0"/>
          </a:p>
        </p:txBody>
      </p:sp>
    </p:spTree>
    <p:extLst>
      <p:ext uri="{BB962C8B-B14F-4D97-AF65-F5344CB8AC3E}">
        <p14:creationId xmlns:p14="http://schemas.microsoft.com/office/powerpoint/2010/main" xmlns="" val="136484592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endParaRPr lang="en-AU" dirty="0"/>
          </a:p>
        </p:txBody>
      </p:sp>
    </p:spTree>
    <p:extLst>
      <p:ext uri="{BB962C8B-B14F-4D97-AF65-F5344CB8AC3E}">
        <p14:creationId xmlns:p14="http://schemas.microsoft.com/office/powerpoint/2010/main" xmlns="" val="71361337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endParaRPr lang="en-AU" dirty="0"/>
          </a:p>
        </p:txBody>
      </p:sp>
    </p:spTree>
    <p:extLst>
      <p:ext uri="{BB962C8B-B14F-4D97-AF65-F5344CB8AC3E}">
        <p14:creationId xmlns:p14="http://schemas.microsoft.com/office/powerpoint/2010/main" xmlns="" val="307031119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endParaRPr lang="en-AU" dirty="0"/>
          </a:p>
        </p:txBody>
      </p:sp>
    </p:spTree>
    <p:extLst>
      <p:ext uri="{BB962C8B-B14F-4D97-AF65-F5344CB8AC3E}">
        <p14:creationId xmlns:p14="http://schemas.microsoft.com/office/powerpoint/2010/main" xmlns="" val="388888302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r>
              <a:rPr lang="en-AU" dirty="0" smtClean="0"/>
              <a:t>1</a:t>
            </a:r>
            <a:endParaRPr lang="en-AU" dirty="0"/>
          </a:p>
        </p:txBody>
      </p:sp>
    </p:spTree>
    <p:extLst>
      <p:ext uri="{BB962C8B-B14F-4D97-AF65-F5344CB8AC3E}">
        <p14:creationId xmlns:p14="http://schemas.microsoft.com/office/powerpoint/2010/main" xmlns="" val="2661535985"/>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endParaRPr lang="en-AU" dirty="0"/>
          </a:p>
        </p:txBody>
      </p:sp>
    </p:spTree>
    <p:extLst>
      <p:ext uri="{BB962C8B-B14F-4D97-AF65-F5344CB8AC3E}">
        <p14:creationId xmlns:p14="http://schemas.microsoft.com/office/powerpoint/2010/main" xmlns="" val="23620111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endParaRPr lang="en-AU" dirty="0"/>
          </a:p>
        </p:txBody>
      </p:sp>
    </p:spTree>
    <p:extLst>
      <p:ext uri="{BB962C8B-B14F-4D97-AF65-F5344CB8AC3E}">
        <p14:creationId xmlns:p14="http://schemas.microsoft.com/office/powerpoint/2010/main" xmlns="" val="390013096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CC"/>
            </a:gs>
            <a:gs pos="50000">
              <a:schemeClr val="bg1"/>
            </a:gs>
            <a:gs pos="100000">
              <a:srgbClr val="CCFFCC"/>
            </a:gs>
          </a:gsLst>
          <a:lin ang="5400000" scaled="1"/>
        </a:gra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bwMode="auto">
          <a:xfrm>
            <a:off x="684213" y="620713"/>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6080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608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dirty="0"/>
          </a:p>
        </p:txBody>
      </p:sp>
      <p:sp>
        <p:nvSpPr>
          <p:cNvPr id="4608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dirty="0"/>
          </a:p>
        </p:txBody>
      </p:sp>
      <p:sp>
        <p:nvSpPr>
          <p:cNvPr id="4608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Calibri" pitchFamily="34" charset="0"/>
                <a:cs typeface="Calibri" pitchFamily="34" charset="0"/>
              </a:defRPr>
            </a:lvl1pPr>
          </a:lstStyle>
          <a:p>
            <a:r>
              <a:rPr lang="en-AU" dirty="0" smtClean="0"/>
              <a:t>1</a:t>
            </a:r>
            <a:endParaRPr lang="en-AU" dirty="0"/>
          </a:p>
        </p:txBody>
      </p:sp>
      <p:sp>
        <p:nvSpPr>
          <p:cNvPr id="460814" name="Text Box 14"/>
          <p:cNvSpPr txBox="1">
            <a:spLocks noChangeArrowheads="1"/>
          </p:cNvSpPr>
          <p:nvPr userDrawn="1"/>
        </p:nvSpPr>
        <p:spPr bwMode="auto">
          <a:xfrm rot="16200000">
            <a:off x="-1508125" y="3868738"/>
            <a:ext cx="36576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endParaRPr lang="en-AU" sz="1600" b="1"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4" r:id="rId13"/>
    <p:sldLayoutId id="2147483669" r:id="rId14"/>
    <p:sldLayoutId id="2147483671" r:id="rId15"/>
    <p:sldLayoutId id="2147483680" r:id="rId16"/>
    <p:sldLayoutId id="2147483691" r:id="rId17"/>
    <p:sldLayoutId id="2147483692" r:id="rId18"/>
    <p:sldLayoutId id="2147483693" r:id="rId19"/>
    <p:sldLayoutId id="2147483696" r:id="rId20"/>
    <p:sldLayoutId id="2147483697" r:id="rId21"/>
    <p:sldLayoutId id="2147483708" r:id="rId22"/>
    <p:sldLayoutId id="2147483712" r:id="rId23"/>
    <p:sldLayoutId id="2147483713" r:id="rId24"/>
    <p:sldLayoutId id="2147483724" r:id="rId25"/>
    <p:sldLayoutId id="2147483725" r:id="rId26"/>
    <p:sldLayoutId id="2147483726" r:id="rId27"/>
    <p:sldLayoutId id="2147483738" r:id="rId28"/>
    <p:sldLayoutId id="2147483777" r:id="rId29"/>
  </p:sldLayoutIdLst>
  <p:transition/>
  <p:timing>
    <p:tnLst>
      <p:par>
        <p:cTn id="1" dur="indefinite" restart="never" nodeType="tmRoot"/>
      </p:par>
    </p:tnLst>
  </p:timing>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hyperlink" Target="http://www.flickr.com/photos/moirabot/" TargetMode="Externa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en/"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hyperlink" Target="http://www.naa.gov.au/Images/card-2_tcm16-94219.jp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Yk9ccNP9xT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mailto:Heather.brown@sa.gov.au" TargetMode="Externa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hyperlink" Target="http://library.ifla.org/246/1/146-brown-en.pdf" TargetMode="External"/><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iwYRBtOirHM&amp;feature=youtu.be" TargetMode="External"/><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102788" y="260648"/>
            <a:ext cx="8938424" cy="918592"/>
          </a:xfrm>
        </p:spPr>
        <p:txBody>
          <a:bodyPr/>
          <a:lstStyle/>
          <a:p>
            <a:r>
              <a:rPr lang="en-AU" sz="3600" b="1" dirty="0" smtClean="0">
                <a:latin typeface="Calibri" pitchFamily="34" charset="0"/>
                <a:cs typeface="Calibri" pitchFamily="34" charset="0"/>
              </a:rPr>
              <a:t>Digital &amp; Physical Preservation Management</a:t>
            </a:r>
            <a:endParaRPr lang="en-AU" sz="3600" dirty="0">
              <a:solidFill>
                <a:schemeClr val="tx2"/>
              </a:solidFill>
              <a:latin typeface="Calibri" pitchFamily="34" charset="0"/>
              <a:cs typeface="Calibri" pitchFamily="34" charset="0"/>
            </a:endParaRPr>
          </a:p>
        </p:txBody>
      </p:sp>
      <p:sp>
        <p:nvSpPr>
          <p:cNvPr id="2" name="Content Placeholder 1"/>
          <p:cNvSpPr>
            <a:spLocks noGrp="1"/>
          </p:cNvSpPr>
          <p:nvPr>
            <p:ph idx="1"/>
          </p:nvPr>
        </p:nvSpPr>
        <p:spPr>
          <a:xfrm>
            <a:off x="14608" y="4866754"/>
            <a:ext cx="9018860" cy="3207947"/>
          </a:xfrm>
        </p:spPr>
        <p:txBody>
          <a:bodyPr/>
          <a:lstStyle/>
          <a:p>
            <a:pPr marL="0" indent="0" algn="ctr">
              <a:spcBef>
                <a:spcPts val="300"/>
              </a:spcBef>
              <a:buNone/>
            </a:pPr>
            <a:endParaRPr lang="en-AU" sz="2000" b="1" dirty="0" smtClean="0">
              <a:solidFill>
                <a:schemeClr val="tx1"/>
              </a:solidFill>
              <a:latin typeface="+mn-lt"/>
              <a:ea typeface="+mn-ea"/>
              <a:cs typeface="+mn-cs"/>
            </a:endParaRPr>
          </a:p>
          <a:p>
            <a:pPr marL="0" indent="0" algn="ctr">
              <a:spcBef>
                <a:spcPts val="0"/>
              </a:spcBef>
              <a:buNone/>
            </a:pPr>
            <a:r>
              <a:rPr lang="en-AU" sz="3600" b="1" dirty="0" smtClean="0">
                <a:latin typeface="Calibri" pitchFamily="34" charset="0"/>
                <a:cs typeface="Calibri" pitchFamily="34" charset="0"/>
              </a:rPr>
              <a:t>Best practices and strategies</a:t>
            </a:r>
            <a:endParaRPr lang="en-AU" sz="3600" b="1" dirty="0">
              <a:latin typeface="Calibri" pitchFamily="34" charset="0"/>
              <a:cs typeface="Calibri" pitchFamily="34" charset="0"/>
            </a:endParaRPr>
          </a:p>
        </p:txBody>
      </p:sp>
      <p:sp>
        <p:nvSpPr>
          <p:cNvPr id="6" name="TextBox 5"/>
          <p:cNvSpPr txBox="1"/>
          <p:nvPr/>
        </p:nvSpPr>
        <p:spPr>
          <a:xfrm>
            <a:off x="-58467" y="5831821"/>
            <a:ext cx="9144000" cy="923330"/>
          </a:xfrm>
          <a:prstGeom prst="rect">
            <a:avLst/>
          </a:prstGeom>
          <a:noFill/>
        </p:spPr>
        <p:txBody>
          <a:bodyPr wrap="square" rtlCol="0">
            <a:spAutoFit/>
          </a:bodyPr>
          <a:lstStyle/>
          <a:p>
            <a:r>
              <a:rPr lang="en-AU" sz="2600" dirty="0" smtClean="0">
                <a:latin typeface="Calibri" pitchFamily="34" charset="0"/>
                <a:cs typeface="Calibri" pitchFamily="34" charset="0"/>
              </a:rPr>
              <a:t>Heather Brown – Artlab Australia </a:t>
            </a:r>
            <a:r>
              <a:rPr lang="en-AU" sz="1600" dirty="0" smtClean="0">
                <a:latin typeface="Calibri" pitchFamily="34" charset="0"/>
                <a:cs typeface="Calibri" pitchFamily="34" charset="0"/>
              </a:rPr>
              <a:t>&amp;</a:t>
            </a:r>
            <a:r>
              <a:rPr lang="en-AU" sz="2600" dirty="0" smtClean="0">
                <a:latin typeface="Calibri" pitchFamily="34" charset="0"/>
                <a:cs typeface="Calibri" pitchFamily="34" charset="0"/>
              </a:rPr>
              <a:t> State Library of South Australia</a:t>
            </a:r>
          </a:p>
          <a:p>
            <a:pPr algn="l"/>
            <a:r>
              <a:rPr lang="en-AU" dirty="0" smtClean="0">
                <a:latin typeface="Calibri" pitchFamily="34" charset="0"/>
                <a:cs typeface="Calibri" pitchFamily="34" charset="0"/>
              </a:rPr>
              <a:t> </a:t>
            </a:r>
            <a:endParaRPr lang="en-AU" sz="2400" dirty="0">
              <a:latin typeface="Calibri" pitchFamily="34" charset="0"/>
              <a:cs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37519" y="1700808"/>
            <a:ext cx="600905" cy="22964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275873" y="6257066"/>
            <a:ext cx="536487" cy="548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956376" y="6308424"/>
            <a:ext cx="1062484" cy="4459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798374" y="4221088"/>
            <a:ext cx="1224136" cy="12241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4316123" y="4581128"/>
            <a:ext cx="3495013" cy="215444"/>
          </a:xfrm>
          <a:prstGeom prst="rect">
            <a:avLst/>
          </a:prstGeom>
          <a:noFill/>
        </p:spPr>
        <p:txBody>
          <a:bodyPr wrap="square" rtlCol="0">
            <a:spAutoFit/>
          </a:bodyPr>
          <a:lstStyle/>
          <a:p>
            <a:pPr algn="l"/>
            <a:r>
              <a:rPr lang="en-AU" sz="800" dirty="0"/>
              <a:t>IIC libraryhttp://www.iicdelhi.nic.in/ContentAttachments/library-16.JPG</a:t>
            </a:r>
          </a:p>
        </p:txBody>
      </p:sp>
      <p:pic>
        <p:nvPicPr>
          <p:cNvPr id="3"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23528" y="1547406"/>
            <a:ext cx="3384376" cy="2943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323527" y="4581129"/>
            <a:ext cx="2880321" cy="461665"/>
          </a:xfrm>
          <a:prstGeom prst="rect">
            <a:avLst/>
          </a:prstGeom>
          <a:noFill/>
        </p:spPr>
        <p:txBody>
          <a:bodyPr wrap="square" rtlCol="0">
            <a:spAutoFit/>
          </a:bodyPr>
          <a:lstStyle/>
          <a:p>
            <a:pPr algn="l"/>
            <a:r>
              <a:rPr lang="en-AU" sz="800" dirty="0"/>
              <a:t>Image: Pixabay https://cdn.pixabay.com/photo/2016/08/20/09/54/binary-1607203__340.jpg</a:t>
            </a:r>
          </a:p>
        </p:txBody>
      </p:sp>
      <p:pic>
        <p:nvPicPr>
          <p:cNvPr id="5"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4041873" y="1552004"/>
            <a:ext cx="4130527" cy="29386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3" descr="HB 30025"/>
          <p:cNvPicPr>
            <a:picLocks noChangeAspect="1" noChangeArrowheads="1"/>
          </p:cNvPicPr>
          <p:nvPr/>
        </p:nvPicPr>
        <p:blipFill>
          <a:blip r:embed="rId3" cstate="print">
            <a:extLst>
              <a:ext uri="{28A0092B-C50C-407E-A947-70E740481C1C}">
                <a14:useLocalDpi xmlns:a14="http://schemas.microsoft.com/office/drawing/2010/main" xmlns="" val="0"/>
              </a:ext>
            </a:extLst>
          </a:blip>
          <a:srcRect t="3041" r="53816" b="49339"/>
          <a:stretch>
            <a:fillRect/>
          </a:stretch>
        </p:blipFill>
        <p:spPr bwMode="auto">
          <a:xfrm>
            <a:off x="6239327" y="296261"/>
            <a:ext cx="2457487" cy="36004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48133" name="Text Box 4"/>
          <p:cNvSpPr txBox="1">
            <a:spLocks noChangeArrowheads="1"/>
          </p:cNvSpPr>
          <p:nvPr/>
        </p:nvSpPr>
        <p:spPr bwMode="auto">
          <a:xfrm>
            <a:off x="3793604" y="6434463"/>
            <a:ext cx="17145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US" altLang="en-US" sz="1000" dirty="0">
                <a:ea typeface="Arial Unicode MS" pitchFamily="34" charset="-128"/>
                <a:cs typeface="Arial Unicode MS" pitchFamily="34" charset="-128"/>
              </a:rPr>
              <a:t>I</a:t>
            </a:r>
            <a:r>
              <a:rPr lang="en-US" altLang="en-US" sz="1000" dirty="0" smtClean="0">
                <a:ea typeface="Arial Unicode MS" pitchFamily="34" charset="-128"/>
                <a:cs typeface="Arial Unicode MS" pitchFamily="34" charset="-128"/>
              </a:rPr>
              <a:t>mages: </a:t>
            </a:r>
            <a:r>
              <a:rPr lang="en-US" altLang="en-US" sz="1000" dirty="0">
                <a:ea typeface="Arial Unicode MS" pitchFamily="34" charset="-128"/>
                <a:cs typeface="Arial Unicode MS" pitchFamily="34" charset="-128"/>
              </a:rPr>
              <a:t>Heather </a:t>
            </a:r>
            <a:r>
              <a:rPr lang="en-US" altLang="en-US" sz="1000" dirty="0" smtClean="0">
                <a:ea typeface="Arial Unicode MS" pitchFamily="34" charset="-128"/>
                <a:cs typeface="Arial Unicode MS" pitchFamily="34" charset="-128"/>
              </a:rPr>
              <a:t>Brown</a:t>
            </a:r>
          </a:p>
          <a:p>
            <a:pPr algn="ctr" eaLnBrk="1" hangingPunct="1"/>
            <a:r>
              <a:rPr lang="en-US" altLang="en-US" sz="1000" dirty="0">
                <a:ea typeface="Arial Unicode MS" pitchFamily="34" charset="-128"/>
                <a:cs typeface="Arial Unicode MS" pitchFamily="34" charset="-128"/>
              </a:rPr>
              <a:t> </a:t>
            </a:r>
          </a:p>
        </p:txBody>
      </p:sp>
      <p:pic>
        <p:nvPicPr>
          <p:cNvPr id="6" name="Picture 8" descr="termites"/>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50854" y="4014830"/>
            <a:ext cx="2210956" cy="2387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7353523" y="5328126"/>
            <a:ext cx="1656184" cy="1292662"/>
          </a:xfrm>
          <a:prstGeom prst="rect">
            <a:avLst/>
          </a:prstGeom>
          <a:noFill/>
        </p:spPr>
        <p:txBody>
          <a:bodyPr wrap="square" rtlCol="0">
            <a:spAutoFit/>
          </a:bodyPr>
          <a:lstStyle/>
          <a:p>
            <a:pPr eaLnBrk="1" hangingPunct="1"/>
            <a:r>
              <a:rPr lang="en-AU" altLang="en-US" sz="1000" dirty="0">
                <a:latin typeface="Calibri" pitchFamily="34" charset="0"/>
                <a:cs typeface="Calibri" pitchFamily="34" charset="0"/>
              </a:rPr>
              <a:t>Image: Termites in nest by Flickfavorites </a:t>
            </a:r>
          </a:p>
          <a:p>
            <a:pPr eaLnBrk="1" hangingPunct="1"/>
            <a:r>
              <a:rPr lang="en-AU" altLang="en-US" sz="1000" dirty="0">
                <a:latin typeface="Calibri" pitchFamily="34" charset="0"/>
                <a:cs typeface="Calibri" pitchFamily="34" charset="0"/>
              </a:rPr>
              <a:t>http://www.flickr.com/photos/38485387@N02/3564216334</a:t>
            </a:r>
          </a:p>
          <a:p>
            <a:endParaRPr lang="en-AU"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39707" y="272641"/>
            <a:ext cx="2692539" cy="28189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925594" y="3308012"/>
            <a:ext cx="2103437" cy="3560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539552" y="260648"/>
            <a:ext cx="2057935" cy="523220"/>
          </a:xfrm>
          <a:prstGeom prst="rect">
            <a:avLst/>
          </a:prstGeom>
          <a:noFill/>
        </p:spPr>
        <p:txBody>
          <a:bodyPr wrap="none" rtlCol="0">
            <a:spAutoFit/>
          </a:bodyPr>
          <a:lstStyle/>
          <a:p>
            <a:r>
              <a:rPr lang="en-AU" dirty="0" smtClean="0">
                <a:solidFill>
                  <a:srgbClr val="FF0000"/>
                </a:solidFill>
                <a:latin typeface="Calibri" pitchFamily="34" charset="0"/>
                <a:cs typeface="Calibri" pitchFamily="34" charset="0"/>
              </a:rPr>
              <a:t>environment</a:t>
            </a:r>
            <a:endParaRPr lang="en-AU" dirty="0">
              <a:solidFill>
                <a:srgbClr val="FF0000"/>
              </a:solidFill>
              <a:latin typeface="Calibri" pitchFamily="34" charset="0"/>
              <a:cs typeface="Calibri" pitchFamily="34" charset="0"/>
            </a:endParaRPr>
          </a:p>
        </p:txBody>
      </p:sp>
      <p:sp>
        <p:nvSpPr>
          <p:cNvPr id="5" name="TextBox 4"/>
          <p:cNvSpPr txBox="1"/>
          <p:nvPr/>
        </p:nvSpPr>
        <p:spPr>
          <a:xfrm>
            <a:off x="7173675" y="404664"/>
            <a:ext cx="1260024" cy="523220"/>
          </a:xfrm>
          <a:prstGeom prst="rect">
            <a:avLst/>
          </a:prstGeom>
          <a:noFill/>
        </p:spPr>
        <p:txBody>
          <a:bodyPr wrap="none" rtlCol="0">
            <a:spAutoFit/>
          </a:bodyPr>
          <a:lstStyle/>
          <a:p>
            <a:r>
              <a:rPr lang="en-AU" dirty="0" smtClean="0">
                <a:solidFill>
                  <a:srgbClr val="FF0000"/>
                </a:solidFill>
                <a:latin typeface="Calibri" pitchFamily="34" charset="0"/>
                <a:cs typeface="Calibri" pitchFamily="34" charset="0"/>
              </a:rPr>
              <a:t>storage</a:t>
            </a:r>
            <a:endParaRPr lang="en-AU" dirty="0">
              <a:solidFill>
                <a:srgbClr val="FF0000"/>
              </a:solidFill>
              <a:latin typeface="Calibri" pitchFamily="34" charset="0"/>
              <a:cs typeface="Calibri" pitchFamily="34" charset="0"/>
            </a:endParaRPr>
          </a:p>
        </p:txBody>
      </p:sp>
      <p:sp>
        <p:nvSpPr>
          <p:cNvPr id="7" name="TextBox 6"/>
          <p:cNvSpPr txBox="1"/>
          <p:nvPr/>
        </p:nvSpPr>
        <p:spPr>
          <a:xfrm>
            <a:off x="21278" y="6237312"/>
            <a:ext cx="3460756" cy="523220"/>
          </a:xfrm>
          <a:prstGeom prst="rect">
            <a:avLst/>
          </a:prstGeom>
          <a:noFill/>
        </p:spPr>
        <p:txBody>
          <a:bodyPr wrap="none" rtlCol="0">
            <a:spAutoFit/>
          </a:bodyPr>
          <a:lstStyle/>
          <a:p>
            <a:r>
              <a:rPr lang="en-AU" dirty="0" smtClean="0">
                <a:solidFill>
                  <a:srgbClr val="FF0000"/>
                </a:solidFill>
                <a:latin typeface="Calibri" pitchFamily="34" charset="0"/>
                <a:cs typeface="Calibri" pitchFamily="34" charset="0"/>
              </a:rPr>
              <a:t>disaster preparedness</a:t>
            </a:r>
            <a:endParaRPr lang="en-AU" dirty="0">
              <a:solidFill>
                <a:srgbClr val="FF0000"/>
              </a:solidFill>
              <a:latin typeface="Calibri" pitchFamily="34" charset="0"/>
              <a:cs typeface="Calibri" pitchFamily="34" charset="0"/>
            </a:endParaRPr>
          </a:p>
        </p:txBody>
      </p:sp>
      <p:sp>
        <p:nvSpPr>
          <p:cNvPr id="8" name="TextBox 7"/>
          <p:cNvSpPr txBox="1"/>
          <p:nvPr/>
        </p:nvSpPr>
        <p:spPr>
          <a:xfrm>
            <a:off x="8435365" y="2348880"/>
            <a:ext cx="522899" cy="338554"/>
          </a:xfrm>
          <a:prstGeom prst="rect">
            <a:avLst/>
          </a:prstGeom>
          <a:noFill/>
        </p:spPr>
        <p:txBody>
          <a:bodyPr wrap="none" rtlCol="0">
            <a:spAutoFit/>
          </a:bodyPr>
          <a:lstStyle/>
          <a:p>
            <a:r>
              <a:rPr lang="en-AU" sz="1600" dirty="0" smtClean="0">
                <a:latin typeface="Calibri" pitchFamily="34" charset="0"/>
                <a:cs typeface="Calibri" pitchFamily="34" charset="0"/>
              </a:rPr>
              <a:t>Bor</a:t>
            </a:r>
            <a:r>
              <a:rPr lang="en-AU" sz="1600" dirty="0" smtClean="0"/>
              <a:t>i</a:t>
            </a:r>
            <a:endParaRPr lang="en-AU" sz="1600" dirty="0"/>
          </a:p>
        </p:txBody>
      </p:sp>
      <p:sp>
        <p:nvSpPr>
          <p:cNvPr id="9" name="TextBox 8"/>
          <p:cNvSpPr txBox="1"/>
          <p:nvPr/>
        </p:nvSpPr>
        <p:spPr>
          <a:xfrm>
            <a:off x="6952871" y="4062263"/>
            <a:ext cx="731289" cy="461665"/>
          </a:xfrm>
          <a:prstGeom prst="rect">
            <a:avLst/>
          </a:prstGeom>
          <a:noFill/>
        </p:spPr>
        <p:txBody>
          <a:bodyPr wrap="none" rtlCol="0">
            <a:spAutoFit/>
          </a:bodyPr>
          <a:lstStyle/>
          <a:p>
            <a:r>
              <a:rPr lang="en-AU" sz="2400" dirty="0" smtClean="0">
                <a:solidFill>
                  <a:srgbClr val="FF0000"/>
                </a:solidFill>
              </a:rPr>
              <a:t>IPM</a:t>
            </a:r>
            <a:endParaRPr lang="en-AU" sz="2400" dirty="0">
              <a:solidFill>
                <a:srgbClr val="FF0000"/>
              </a:solidFill>
            </a:endParaRPr>
          </a:p>
        </p:txBody>
      </p:sp>
      <p:pic>
        <p:nvPicPr>
          <p:cNvPr id="3076" name="Picture 4"/>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270375" y="2789238"/>
            <a:ext cx="603250" cy="1279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347864" y="1340172"/>
            <a:ext cx="2592288" cy="19779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3761361" y="760340"/>
            <a:ext cx="1621278" cy="523220"/>
          </a:xfrm>
          <a:prstGeom prst="rect">
            <a:avLst/>
          </a:prstGeom>
          <a:noFill/>
        </p:spPr>
        <p:txBody>
          <a:bodyPr wrap="none" rtlCol="0">
            <a:spAutoFit/>
          </a:bodyPr>
          <a:lstStyle/>
          <a:p>
            <a:r>
              <a:rPr lang="en-AU" dirty="0" smtClean="0">
                <a:solidFill>
                  <a:srgbClr val="CC0000"/>
                </a:solidFill>
                <a:latin typeface="Calibri" pitchFamily="34" charset="0"/>
                <a:cs typeface="Calibri" pitchFamily="34" charset="0"/>
              </a:rPr>
              <a:t>basic care</a:t>
            </a:r>
            <a:endParaRPr lang="en-AU" dirty="0">
              <a:solidFill>
                <a:srgbClr val="CC0000"/>
              </a:solidFill>
              <a:latin typeface="Calibri" pitchFamily="34" charset="0"/>
              <a:cs typeface="Calibri" pitchFamily="34" charset="0"/>
            </a:endParaRPr>
          </a:p>
        </p:txBody>
      </p:sp>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0" name="Text Box 5"/>
          <p:cNvSpPr txBox="1">
            <a:spLocks noChangeArrowheads="1"/>
          </p:cNvSpPr>
          <p:nvPr/>
        </p:nvSpPr>
        <p:spPr bwMode="auto">
          <a:xfrm>
            <a:off x="4670425" y="5783263"/>
            <a:ext cx="188277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spcBef>
                <a:spcPct val="50000"/>
              </a:spcBef>
            </a:pPr>
            <a:endParaRPr lang="en-AU" altLang="en-US" dirty="0">
              <a:latin typeface="Arial Unicode MS" pitchFamily="34" charset="-128"/>
              <a:ea typeface="Arial Unicode MS" pitchFamily="34" charset="-128"/>
              <a:cs typeface="Arial Unicode MS" pitchFamily="34" charset="-128"/>
            </a:endParaRPr>
          </a:p>
        </p:txBody>
      </p:sp>
      <p:sp>
        <p:nvSpPr>
          <p:cNvPr id="82951" name="Text Box 6"/>
          <p:cNvSpPr txBox="1">
            <a:spLocks noChangeArrowheads="1"/>
          </p:cNvSpPr>
          <p:nvPr/>
        </p:nvSpPr>
        <p:spPr bwMode="auto">
          <a:xfrm>
            <a:off x="4632325" y="5476875"/>
            <a:ext cx="16160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endParaRPr lang="en-AU" altLang="en-US" dirty="0">
              <a:latin typeface="Arial Unicode MS" pitchFamily="34" charset="-128"/>
              <a:ea typeface="Arial Unicode MS" pitchFamily="34" charset="-128"/>
              <a:cs typeface="Arial Unicode MS" pitchFamily="34" charset="-128"/>
            </a:endParaRPr>
          </a:p>
        </p:txBody>
      </p:sp>
      <p:sp>
        <p:nvSpPr>
          <p:cNvPr id="82952" name="Text Box 7"/>
          <p:cNvSpPr txBox="1">
            <a:spLocks noChangeArrowheads="1"/>
          </p:cNvSpPr>
          <p:nvPr/>
        </p:nvSpPr>
        <p:spPr bwMode="auto">
          <a:xfrm>
            <a:off x="5217255" y="6165304"/>
            <a:ext cx="324036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l" eaLnBrk="1" hangingPunct="1"/>
            <a:r>
              <a:rPr lang="en-US" altLang="en-US" sz="1800" dirty="0" smtClean="0">
                <a:ea typeface="Arial Unicode MS" pitchFamily="34" charset="-128"/>
                <a:cs typeface="Arial Unicode MS" pitchFamily="34" charset="-128"/>
              </a:rPr>
              <a:t>Education and training e.g.disaster recovery</a:t>
            </a:r>
          </a:p>
          <a:p>
            <a:pPr algn="l" eaLnBrk="1" hangingPunct="1"/>
            <a:r>
              <a:rPr lang="en-US" altLang="en-US" sz="1800" dirty="0">
                <a:ea typeface="Arial Unicode MS" pitchFamily="34" charset="-128"/>
                <a:cs typeface="Arial Unicode MS" pitchFamily="34" charset="-128"/>
              </a:rPr>
              <a:t> </a:t>
            </a:r>
            <a:endParaRPr lang="en-AU" altLang="en-US" sz="1000" dirty="0">
              <a:ea typeface="Arial Unicode MS" pitchFamily="34" charset="-128"/>
              <a:cs typeface="Arial Unicode MS" pitchFamily="34" charset="-128"/>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553200" y="3092466"/>
            <a:ext cx="2800350" cy="1628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7380312" y="4797152"/>
            <a:ext cx="1763688" cy="861774"/>
          </a:xfrm>
          <a:prstGeom prst="rect">
            <a:avLst/>
          </a:prstGeom>
          <a:noFill/>
        </p:spPr>
        <p:txBody>
          <a:bodyPr wrap="square" rtlCol="0">
            <a:spAutoFit/>
          </a:bodyPr>
          <a:lstStyle/>
          <a:p>
            <a:pPr algn="l"/>
            <a:r>
              <a:rPr lang="en-AU" sz="1000" dirty="0">
                <a:latin typeface="+mn-lt"/>
              </a:rPr>
              <a:t>Image: http://hewetson.claneunion.org/wp-content/uploads/2014/09/policy1-1024x597.jpg </a:t>
            </a: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84379" y="332656"/>
            <a:ext cx="3024337" cy="2248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7740351" y="908720"/>
            <a:ext cx="1296145" cy="1384995"/>
          </a:xfrm>
          <a:prstGeom prst="rect">
            <a:avLst/>
          </a:prstGeom>
          <a:noFill/>
        </p:spPr>
        <p:txBody>
          <a:bodyPr wrap="square" rtlCol="0">
            <a:spAutoFit/>
          </a:bodyPr>
          <a:lstStyle/>
          <a:p>
            <a:pPr algn="l" eaLnBrk="1" hangingPunct="1"/>
            <a:r>
              <a:rPr lang="en-AU" altLang="en-US" sz="800" dirty="0"/>
              <a:t>Image: manuscripts on display</a:t>
            </a:r>
          </a:p>
          <a:p>
            <a:pPr algn="l" eaLnBrk="1" hangingPunct="1"/>
            <a:r>
              <a:rPr lang="en-AU" altLang="en-US" sz="800" dirty="0"/>
              <a:t>at the state library of victoria by </a:t>
            </a:r>
            <a:r>
              <a:rPr lang="en-AU" altLang="en-US" sz="800" u="sng" dirty="0">
                <a:hlinkClick r:id="rId5"/>
              </a:rPr>
              <a:t>moirabot</a:t>
            </a:r>
            <a:endParaRPr lang="en-AU" altLang="en-US" sz="800" u="sng" dirty="0"/>
          </a:p>
          <a:p>
            <a:pPr algn="l" eaLnBrk="1" hangingPunct="1"/>
            <a:r>
              <a:rPr lang="en-AU" altLang="en-US" sz="800" u="sng" dirty="0"/>
              <a:t>http://www.flickr.com/photos/moirabot/2422067457</a:t>
            </a:r>
          </a:p>
          <a:p>
            <a:endParaRPr lang="en-AU" dirty="0"/>
          </a:p>
        </p:txBody>
      </p:sp>
      <p:sp>
        <p:nvSpPr>
          <p:cNvPr id="2" name="AutoShape 2" descr="https://lo.unisa.edu.au/pluginfile.php/1440185/mod_lightboxgallery/intro/%20Salvage%20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938283" y="3727153"/>
            <a:ext cx="3048000"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5210476" y="2519318"/>
            <a:ext cx="1775807" cy="523220"/>
          </a:xfrm>
          <a:prstGeom prst="rect">
            <a:avLst/>
          </a:prstGeom>
          <a:noFill/>
        </p:spPr>
        <p:txBody>
          <a:bodyPr wrap="none" rtlCol="0">
            <a:spAutoFit/>
          </a:bodyPr>
          <a:lstStyle/>
          <a:p>
            <a:r>
              <a:rPr lang="en-AU" dirty="0" smtClean="0">
                <a:latin typeface="Calibri" pitchFamily="34" charset="0"/>
                <a:cs typeface="Calibri" pitchFamily="34" charset="0"/>
              </a:rPr>
              <a:t>exhibitions</a:t>
            </a:r>
            <a:endParaRPr lang="en-AU" dirty="0">
              <a:latin typeface="Calibri" pitchFamily="34" charset="0"/>
              <a:cs typeface="Calibri" pitchFamily="34" charset="0"/>
            </a:endParaRPr>
          </a:p>
        </p:txBody>
      </p:sp>
      <p:pic>
        <p:nvPicPr>
          <p:cNvPr id="13"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76346" y="282054"/>
            <a:ext cx="4231311" cy="2498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1475656" y="2088430"/>
            <a:ext cx="1440160" cy="954107"/>
          </a:xfrm>
          <a:prstGeom prst="rect">
            <a:avLst/>
          </a:prstGeom>
          <a:noFill/>
        </p:spPr>
        <p:txBody>
          <a:bodyPr wrap="square" rtlCol="0">
            <a:spAutoFit/>
          </a:bodyPr>
          <a:lstStyle/>
          <a:p>
            <a:r>
              <a:rPr lang="en-AU" dirty="0">
                <a:latin typeface="Calibri" pitchFamily="34" charset="0"/>
                <a:cs typeface="Calibri" pitchFamily="34" charset="0"/>
              </a:rPr>
              <a:t>copying</a:t>
            </a:r>
          </a:p>
          <a:p>
            <a:endParaRPr lang="en-AU" dirty="0"/>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27326" y="3288522"/>
            <a:ext cx="3092546" cy="2865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539552" y="6165304"/>
            <a:ext cx="2064796" cy="523220"/>
          </a:xfrm>
          <a:prstGeom prst="rect">
            <a:avLst/>
          </a:prstGeom>
          <a:noFill/>
        </p:spPr>
        <p:txBody>
          <a:bodyPr wrap="none" rtlCol="0">
            <a:spAutoFit/>
          </a:bodyPr>
          <a:lstStyle/>
          <a:p>
            <a:r>
              <a:rPr lang="en-AU" dirty="0" smtClean="0">
                <a:latin typeface="Calibri" pitchFamily="34" charset="0"/>
                <a:cs typeface="Calibri" pitchFamily="34" charset="0"/>
              </a:rPr>
              <a:t>conservation</a:t>
            </a:r>
            <a:endParaRPr lang="en-AU" dirty="0">
              <a:latin typeface="Calibri" pitchFamily="34" charset="0"/>
              <a:cs typeface="Calibri" pitchFamily="34" charset="0"/>
            </a:endParaRPr>
          </a:p>
        </p:txBody>
      </p:sp>
      <p:sp>
        <p:nvSpPr>
          <p:cNvPr id="9" name="TextBox 8"/>
          <p:cNvSpPr txBox="1"/>
          <p:nvPr/>
        </p:nvSpPr>
        <p:spPr>
          <a:xfrm>
            <a:off x="8108801" y="1980705"/>
            <a:ext cx="697627" cy="1200329"/>
          </a:xfrm>
          <a:prstGeom prst="rect">
            <a:avLst/>
          </a:prstGeom>
          <a:noFill/>
        </p:spPr>
        <p:txBody>
          <a:bodyPr wrap="none" rtlCol="0">
            <a:spAutoFit/>
          </a:bodyPr>
          <a:lstStyle/>
          <a:p>
            <a:r>
              <a:rPr lang="en-AU" sz="7200" dirty="0" smtClean="0">
                <a:solidFill>
                  <a:srgbClr val="008000"/>
                </a:solidFill>
              </a:rPr>
              <a:t>$</a:t>
            </a:r>
            <a:endParaRPr lang="en-AU" sz="7200" dirty="0">
              <a:solidFill>
                <a:srgbClr val="008000"/>
              </a:solidFill>
            </a:endParaRPr>
          </a:p>
        </p:txBody>
      </p:sp>
    </p:spTree>
    <p:extLst>
      <p:ext uri="{BB962C8B-B14F-4D97-AF65-F5344CB8AC3E}">
        <p14:creationId xmlns:p14="http://schemas.microsoft.com/office/powerpoint/2010/main" xmlns="" val="2351294497"/>
      </p:ext>
    </p:extLst>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3200">
                <a:solidFill>
                  <a:schemeClr val="tx1"/>
                </a:solidFill>
                <a:latin typeface="Arial" charset="0"/>
                <a:cs typeface="Arial" charset="0"/>
              </a:defRPr>
            </a:lvl5pPr>
            <a:lvl6pPr eaLnBrk="0" hangingPunct="0">
              <a:defRPr sz="3200">
                <a:solidFill>
                  <a:schemeClr val="tx1"/>
                </a:solidFill>
                <a:latin typeface="Arial" charset="0"/>
                <a:cs typeface="Arial" charset="0"/>
              </a:defRPr>
            </a:lvl6pPr>
            <a:lvl7pPr eaLnBrk="0" hangingPunct="0">
              <a:defRPr sz="3200">
                <a:solidFill>
                  <a:schemeClr val="tx1"/>
                </a:solidFill>
                <a:latin typeface="Arial" charset="0"/>
                <a:cs typeface="Arial" charset="0"/>
              </a:defRPr>
            </a:lvl7pPr>
            <a:lvl8pPr eaLnBrk="0" hangingPunct="0">
              <a:defRPr sz="3200">
                <a:solidFill>
                  <a:schemeClr val="tx1"/>
                </a:solidFill>
                <a:latin typeface="Arial" charset="0"/>
                <a:cs typeface="Arial" charset="0"/>
              </a:defRPr>
            </a:lvl8pPr>
            <a:lvl9pPr eaLnBrk="0" hangingPunct="0">
              <a:defRPr sz="3200">
                <a:solidFill>
                  <a:schemeClr val="tx1"/>
                </a:solidFill>
                <a:latin typeface="Arial" charset="0"/>
                <a:cs typeface="Arial" charset="0"/>
              </a:defRPr>
            </a:lvl9pPr>
          </a:lstStyle>
          <a:p>
            <a:fld id="{62C7E2D1-9C98-4A50-97AA-FA437F10A3BD}" type="slidenum">
              <a:rPr lang="en-AU" altLang="en-US" sz="1400" smtClean="0"/>
              <a:pPr/>
              <a:t>12</a:t>
            </a:fld>
            <a:endParaRPr lang="en-AU" altLang="en-US" sz="1400" dirty="0" smtClean="0"/>
          </a:p>
        </p:txBody>
      </p:sp>
      <p:sp>
        <p:nvSpPr>
          <p:cNvPr id="58371" name="Rectangle 2"/>
          <p:cNvSpPr>
            <a:spLocks noGrp="1" noChangeArrowheads="1"/>
          </p:cNvSpPr>
          <p:nvPr>
            <p:ph type="title" idx="4294967295"/>
          </p:nvPr>
        </p:nvSpPr>
        <p:spPr>
          <a:xfrm>
            <a:off x="228600" y="609600"/>
            <a:ext cx="8915400" cy="5105400"/>
          </a:xfrm>
          <a:prstGeom prst="rect">
            <a:avLst/>
          </a:prstGeom>
        </p:spPr>
        <p:txBody>
          <a:bodyPr/>
          <a:lstStyle/>
          <a:p>
            <a:pPr algn="l" eaLnBrk="1" hangingPunct="1"/>
            <a:r>
              <a:rPr lang="en-AU" altLang="en-US" sz="2800" dirty="0" smtClean="0"/>
              <a:t/>
            </a:r>
            <a:br>
              <a:rPr lang="en-AU" altLang="en-US" sz="2800" dirty="0" smtClean="0"/>
            </a:br>
            <a:endParaRPr lang="en-US" altLang="en-US" dirty="0" smtClean="0"/>
          </a:p>
        </p:txBody>
      </p:sp>
      <p:sp>
        <p:nvSpPr>
          <p:cNvPr id="83972" name="Text Box 3"/>
          <p:cNvSpPr txBox="1">
            <a:spLocks noChangeArrowheads="1"/>
          </p:cNvSpPr>
          <p:nvPr/>
        </p:nvSpPr>
        <p:spPr bwMode="auto">
          <a:xfrm>
            <a:off x="60960" y="152400"/>
            <a:ext cx="9083040" cy="523220"/>
          </a:xfrm>
          <a:prstGeom prst="rect">
            <a:avLst/>
          </a:prstGeom>
          <a:noFill/>
          <a:ln>
            <a:noFill/>
          </a:ln>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AU" altLang="en-US" sz="2800" b="1" dirty="0" smtClean="0">
                <a:cs typeface="Calibri" pitchFamily="34" charset="0"/>
              </a:rPr>
              <a:t>Physical preservation – best practice is interconnected</a:t>
            </a:r>
            <a:endParaRPr lang="en-US" altLang="en-US" sz="2800" b="1" dirty="0" smtClean="0">
              <a:cs typeface="Calibri" pitchFamily="34" charset="0"/>
            </a:endParaRPr>
          </a:p>
        </p:txBody>
      </p:sp>
      <p:sp>
        <p:nvSpPr>
          <p:cNvPr id="58373" name="Text Box 4"/>
          <p:cNvSpPr txBox="1">
            <a:spLocks noChangeArrowheads="1"/>
          </p:cNvSpPr>
          <p:nvPr/>
        </p:nvSpPr>
        <p:spPr bwMode="auto">
          <a:xfrm>
            <a:off x="30480" y="675620"/>
            <a:ext cx="9144000" cy="7408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661988">
              <a:tabLst>
                <a:tab pos="661988" algn="l"/>
              </a:tabLst>
              <a:defRPr sz="3200">
                <a:solidFill>
                  <a:schemeClr val="tx1"/>
                </a:solidFill>
                <a:latin typeface="Arial" charset="0"/>
                <a:cs typeface="Arial" charset="0"/>
              </a:defRPr>
            </a:lvl1pPr>
            <a:lvl2pPr>
              <a:tabLst>
                <a:tab pos="661988" algn="l"/>
              </a:tabLst>
              <a:defRPr sz="2800">
                <a:solidFill>
                  <a:schemeClr val="tx1"/>
                </a:solidFill>
                <a:latin typeface="Arial" charset="0"/>
                <a:cs typeface="Arial" charset="0"/>
              </a:defRPr>
            </a:lvl2pPr>
            <a:lvl3pPr>
              <a:tabLst>
                <a:tab pos="661988" algn="l"/>
              </a:tabLst>
              <a:defRPr sz="2400">
                <a:solidFill>
                  <a:schemeClr val="tx1"/>
                </a:solidFill>
                <a:latin typeface="Arial" charset="0"/>
                <a:cs typeface="Arial" charset="0"/>
              </a:defRPr>
            </a:lvl3pPr>
            <a:lvl4pPr>
              <a:tabLst>
                <a:tab pos="661988" algn="l"/>
              </a:tabLst>
              <a:defRPr sz="2000">
                <a:solidFill>
                  <a:schemeClr val="tx1"/>
                </a:solidFill>
                <a:latin typeface="Arial" charset="0"/>
                <a:cs typeface="Arial" charset="0"/>
              </a:defRPr>
            </a:lvl4pPr>
            <a:lvl5pPr>
              <a:tabLst>
                <a:tab pos="661988" algn="l"/>
              </a:tabLst>
              <a:defRPr sz="3200">
                <a:solidFill>
                  <a:schemeClr val="tx1"/>
                </a:solidFill>
                <a:latin typeface="Arial" charset="0"/>
                <a:cs typeface="Arial" charset="0"/>
              </a:defRPr>
            </a:lvl5pPr>
            <a:lvl6pPr eaLnBrk="0" hangingPunct="0">
              <a:tabLst>
                <a:tab pos="661988" algn="l"/>
              </a:tabLst>
              <a:defRPr sz="3200">
                <a:solidFill>
                  <a:schemeClr val="tx1"/>
                </a:solidFill>
                <a:latin typeface="Arial" charset="0"/>
                <a:cs typeface="Arial" charset="0"/>
              </a:defRPr>
            </a:lvl6pPr>
            <a:lvl7pPr eaLnBrk="0" hangingPunct="0">
              <a:tabLst>
                <a:tab pos="661988" algn="l"/>
              </a:tabLst>
              <a:defRPr sz="3200">
                <a:solidFill>
                  <a:schemeClr val="tx1"/>
                </a:solidFill>
                <a:latin typeface="Arial" charset="0"/>
                <a:cs typeface="Arial" charset="0"/>
              </a:defRPr>
            </a:lvl7pPr>
            <a:lvl8pPr eaLnBrk="0" hangingPunct="0">
              <a:tabLst>
                <a:tab pos="661988" algn="l"/>
              </a:tabLst>
              <a:defRPr sz="3200">
                <a:solidFill>
                  <a:schemeClr val="tx1"/>
                </a:solidFill>
                <a:latin typeface="Arial" charset="0"/>
                <a:cs typeface="Arial" charset="0"/>
              </a:defRPr>
            </a:lvl8pPr>
            <a:lvl9pPr eaLnBrk="0" hangingPunct="0">
              <a:tabLst>
                <a:tab pos="661988" algn="l"/>
              </a:tabLst>
              <a:defRPr sz="3200">
                <a:solidFill>
                  <a:schemeClr val="tx1"/>
                </a:solidFill>
                <a:latin typeface="Arial" charset="0"/>
                <a:cs typeface="Arial" charset="0"/>
              </a:defRPr>
            </a:lvl9pPr>
          </a:lstStyle>
          <a:p>
            <a:pPr marL="0">
              <a:spcBef>
                <a:spcPct val="15000"/>
              </a:spcBef>
              <a:spcAft>
                <a:spcPct val="15000"/>
              </a:spcAft>
              <a:buFontTx/>
              <a:buChar char="•"/>
              <a:tabLst>
                <a:tab pos="0" algn="l"/>
              </a:tabLst>
            </a:pPr>
            <a:endParaRPr lang="en-AU" altLang="en-US" sz="2800" dirty="0">
              <a:latin typeface="+mn-lt"/>
            </a:endParaRPr>
          </a:p>
          <a:p>
            <a:pPr marL="0">
              <a:spcBef>
                <a:spcPct val="20000"/>
              </a:spcBef>
              <a:buClr>
                <a:schemeClr val="tx1"/>
              </a:buClr>
              <a:tabLst>
                <a:tab pos="0" algn="l"/>
              </a:tabLst>
            </a:pPr>
            <a:endParaRPr lang="en-US" altLang="en-US" sz="2800" dirty="0">
              <a:latin typeface="+mn-lt"/>
            </a:endParaRPr>
          </a:p>
          <a:p>
            <a:pPr marL="0">
              <a:spcBef>
                <a:spcPct val="20000"/>
              </a:spcBef>
              <a:buClr>
                <a:schemeClr val="tx1"/>
              </a:buClr>
              <a:tabLst>
                <a:tab pos="0" algn="l"/>
              </a:tabLst>
            </a:pPr>
            <a:endParaRPr lang="en-US" altLang="en-US" sz="2400" dirty="0">
              <a:latin typeface="+mn-lt"/>
            </a:endParaRPr>
          </a:p>
          <a:p>
            <a:pPr marL="0" algn="l">
              <a:spcBef>
                <a:spcPct val="20000"/>
              </a:spcBef>
              <a:buClr>
                <a:schemeClr val="tx1"/>
              </a:buClr>
              <a:tabLst>
                <a:tab pos="0" algn="l"/>
              </a:tabLst>
            </a:pPr>
            <a:endParaRPr lang="en-US" altLang="en-US" sz="2800" dirty="0" smtClean="0">
              <a:latin typeface="Calibri" pitchFamily="34" charset="0"/>
              <a:cs typeface="Calibri" pitchFamily="34" charset="0"/>
            </a:endParaRPr>
          </a:p>
          <a:p>
            <a:pPr marL="0" algn="l">
              <a:spcBef>
                <a:spcPct val="20000"/>
              </a:spcBef>
              <a:buClr>
                <a:schemeClr val="tx1"/>
              </a:buClr>
              <a:tabLst>
                <a:tab pos="0" algn="l"/>
              </a:tabLst>
            </a:pPr>
            <a:r>
              <a:rPr lang="en-US" altLang="en-US" sz="1000" dirty="0">
                <a:latin typeface="Calibri" pitchFamily="34" charset="0"/>
                <a:cs typeface="Calibri" pitchFamily="34" charset="0"/>
                <a:hlinkClick r:id="rId3"/>
              </a:rPr>
              <a:t>https://pixabay.com/en</a:t>
            </a:r>
            <a:r>
              <a:rPr lang="en-US" altLang="en-US" sz="1000" dirty="0" smtClean="0">
                <a:latin typeface="Calibri" pitchFamily="34" charset="0"/>
                <a:cs typeface="Calibri" pitchFamily="34" charset="0"/>
                <a:hlinkClick r:id="rId3"/>
              </a:rPr>
              <a:t>/</a:t>
            </a:r>
            <a:endParaRPr lang="en-US" altLang="en-US" sz="1000" dirty="0" smtClean="0">
              <a:latin typeface="Calibri" pitchFamily="34" charset="0"/>
              <a:cs typeface="Calibri" pitchFamily="34" charset="0"/>
            </a:endParaRPr>
          </a:p>
          <a:p>
            <a:pPr marL="0" algn="l">
              <a:spcBef>
                <a:spcPct val="20000"/>
              </a:spcBef>
              <a:buClr>
                <a:schemeClr val="tx1"/>
              </a:buClr>
              <a:tabLst>
                <a:tab pos="0" algn="l"/>
              </a:tabLst>
            </a:pPr>
            <a:r>
              <a:rPr lang="en-US" altLang="en-US" sz="1000" dirty="0" smtClean="0">
                <a:latin typeface="Calibri" pitchFamily="34" charset="0"/>
                <a:cs typeface="Calibri" pitchFamily="34" charset="0"/>
              </a:rPr>
              <a:t>abstract-nerve-cells-connection-</a:t>
            </a:r>
          </a:p>
          <a:p>
            <a:pPr marL="0" algn="l">
              <a:spcBef>
                <a:spcPct val="20000"/>
              </a:spcBef>
              <a:buClr>
                <a:schemeClr val="tx1"/>
              </a:buClr>
              <a:tabLst>
                <a:tab pos="0" algn="l"/>
              </a:tabLst>
            </a:pPr>
            <a:r>
              <a:rPr lang="en-US" altLang="en-US" sz="1000" dirty="0" smtClean="0">
                <a:latin typeface="Calibri" pitchFamily="34" charset="0"/>
                <a:cs typeface="Calibri" pitchFamily="34" charset="0"/>
              </a:rPr>
              <a:t>1588720</a:t>
            </a:r>
            <a:r>
              <a:rPr lang="en-US" altLang="en-US" sz="1000" dirty="0">
                <a:latin typeface="Calibri" pitchFamily="34" charset="0"/>
                <a:cs typeface="Calibri" pitchFamily="34" charset="0"/>
              </a:rPr>
              <a:t>/</a:t>
            </a:r>
          </a:p>
          <a:p>
            <a:pPr marL="0" algn="l">
              <a:spcBef>
                <a:spcPct val="20000"/>
              </a:spcBef>
              <a:buClr>
                <a:schemeClr val="tx1"/>
              </a:buClr>
              <a:tabLst>
                <a:tab pos="0" algn="l"/>
              </a:tabLst>
            </a:pPr>
            <a:endParaRPr lang="en-US" altLang="en-US" sz="2800" dirty="0">
              <a:latin typeface="Calibri" pitchFamily="34" charset="0"/>
              <a:cs typeface="Calibri" pitchFamily="34" charset="0"/>
            </a:endParaRPr>
          </a:p>
          <a:p>
            <a:pPr marL="0" algn="l">
              <a:spcBef>
                <a:spcPct val="20000"/>
              </a:spcBef>
              <a:buClr>
                <a:schemeClr val="tx1"/>
              </a:buClr>
              <a:tabLst>
                <a:tab pos="0" algn="l"/>
              </a:tabLst>
            </a:pPr>
            <a:endParaRPr lang="en-US" altLang="en-US" sz="1200" dirty="0" smtClean="0">
              <a:latin typeface="Calibri" pitchFamily="34" charset="0"/>
              <a:cs typeface="Calibri" pitchFamily="34" charset="0"/>
            </a:endParaRPr>
          </a:p>
          <a:p>
            <a:pPr marL="0" algn="l">
              <a:spcBef>
                <a:spcPct val="20000"/>
              </a:spcBef>
              <a:buClr>
                <a:schemeClr val="tx1"/>
              </a:buClr>
              <a:tabLst>
                <a:tab pos="0" algn="l"/>
              </a:tabLst>
            </a:pPr>
            <a:r>
              <a:rPr lang="en-US" altLang="en-US" sz="2800" dirty="0" smtClean="0">
                <a:latin typeface="Calibri" pitchFamily="34" charset="0"/>
                <a:cs typeface="Calibri" pitchFamily="34" charset="0"/>
              </a:rPr>
              <a:t>Best practice means  knowing :</a:t>
            </a:r>
            <a:endParaRPr lang="en-US" altLang="en-US" sz="2800" dirty="0">
              <a:latin typeface="Calibri" pitchFamily="34" charset="0"/>
              <a:cs typeface="Calibri" pitchFamily="34" charset="0"/>
            </a:endParaRPr>
          </a:p>
          <a:p>
            <a:pPr marL="0" algn="l">
              <a:spcBef>
                <a:spcPct val="20000"/>
              </a:spcBef>
              <a:buClr>
                <a:schemeClr val="tx1"/>
              </a:buClr>
              <a:buFontTx/>
              <a:buChar char="•"/>
              <a:tabLst>
                <a:tab pos="0" algn="l"/>
              </a:tabLst>
            </a:pPr>
            <a:r>
              <a:rPr lang="en-US" altLang="en-US" sz="2800" dirty="0" smtClean="0">
                <a:latin typeface="Calibri" pitchFamily="34" charset="0"/>
                <a:cs typeface="Calibri" pitchFamily="34" charset="0"/>
              </a:rPr>
              <a:t>Shortcuts/where to start</a:t>
            </a:r>
          </a:p>
          <a:p>
            <a:pPr marL="0" algn="l">
              <a:spcBef>
                <a:spcPct val="20000"/>
              </a:spcBef>
              <a:buClr>
                <a:schemeClr val="tx1"/>
              </a:buClr>
              <a:buFontTx/>
              <a:buChar char="•"/>
              <a:tabLst>
                <a:tab pos="0" algn="l"/>
              </a:tabLst>
            </a:pPr>
            <a:r>
              <a:rPr lang="en-US" altLang="en-US" sz="2800" dirty="0">
                <a:latin typeface="Calibri" pitchFamily="34" charset="0"/>
                <a:cs typeface="Calibri" pitchFamily="34" charset="0"/>
              </a:rPr>
              <a:t> </a:t>
            </a:r>
            <a:r>
              <a:rPr lang="en-US" altLang="en-US" sz="2800" dirty="0" smtClean="0">
                <a:latin typeface="Calibri" pitchFamily="34" charset="0"/>
                <a:cs typeface="Calibri" pitchFamily="34" charset="0"/>
              </a:rPr>
              <a:t>Avoiding cutting </a:t>
            </a:r>
            <a:r>
              <a:rPr lang="en-US" altLang="en-US" sz="2800" dirty="0">
                <a:latin typeface="Calibri" pitchFamily="34" charset="0"/>
                <a:cs typeface="Calibri" pitchFamily="34" charset="0"/>
              </a:rPr>
              <a:t>into </a:t>
            </a:r>
            <a:r>
              <a:rPr lang="en-US" altLang="en-US" sz="2800" dirty="0" smtClean="0">
                <a:latin typeface="Calibri" pitchFamily="34" charset="0"/>
                <a:cs typeface="Calibri" pitchFamily="34" charset="0"/>
              </a:rPr>
              <a:t>chunks understanding </a:t>
            </a:r>
            <a:r>
              <a:rPr lang="en-US" altLang="en-US" sz="2800" dirty="0">
                <a:latin typeface="Calibri" pitchFamily="34" charset="0"/>
                <a:cs typeface="Calibri" pitchFamily="34" charset="0"/>
              </a:rPr>
              <a:t>strategies </a:t>
            </a:r>
            <a:r>
              <a:rPr lang="en-US" altLang="en-US" sz="2800" dirty="0" smtClean="0">
                <a:latin typeface="Calibri" pitchFamily="34" charset="0"/>
                <a:cs typeface="Calibri" pitchFamily="34" charset="0"/>
              </a:rPr>
              <a:t>&amp; </a:t>
            </a:r>
            <a:r>
              <a:rPr lang="en-US" altLang="en-US" sz="2800" dirty="0">
                <a:latin typeface="Calibri" pitchFamily="34" charset="0"/>
                <a:cs typeface="Calibri" pitchFamily="34" charset="0"/>
              </a:rPr>
              <a:t>their dynamic </a:t>
            </a:r>
            <a:r>
              <a:rPr lang="en-US" altLang="en-US" sz="2800" b="1" dirty="0">
                <a:latin typeface="Calibri" pitchFamily="34" charset="0"/>
                <a:cs typeface="Calibri" pitchFamily="34" charset="0"/>
              </a:rPr>
              <a:t>interconnections</a:t>
            </a:r>
            <a:r>
              <a:rPr lang="en-US" altLang="en-US" sz="2800" dirty="0">
                <a:latin typeface="Calibri" pitchFamily="34" charset="0"/>
                <a:cs typeface="Calibri" pitchFamily="34" charset="0"/>
              </a:rPr>
              <a:t> </a:t>
            </a:r>
          </a:p>
          <a:p>
            <a:pPr marL="0" algn="l">
              <a:spcBef>
                <a:spcPct val="20000"/>
              </a:spcBef>
              <a:buClr>
                <a:schemeClr val="tx1"/>
              </a:buClr>
              <a:buFontTx/>
              <a:buChar char="•"/>
            </a:pPr>
            <a:r>
              <a:rPr lang="en-US" altLang="en-US" sz="2800" dirty="0" smtClean="0">
                <a:latin typeface="Calibri" pitchFamily="34" charset="0"/>
                <a:cs typeface="Calibri" pitchFamily="34" charset="0"/>
              </a:rPr>
              <a:t> how </a:t>
            </a:r>
            <a:r>
              <a:rPr lang="en-US" altLang="en-US" sz="2800" dirty="0">
                <a:latin typeface="Calibri" pitchFamily="34" charset="0"/>
                <a:cs typeface="Calibri" pitchFamily="34" charset="0"/>
              </a:rPr>
              <a:t>to </a:t>
            </a:r>
            <a:r>
              <a:rPr lang="en-US" altLang="en-US" sz="2800" b="1" dirty="0">
                <a:latin typeface="Calibri" pitchFamily="34" charset="0"/>
                <a:cs typeface="Calibri" pitchFamily="34" charset="0"/>
              </a:rPr>
              <a:t>align</a:t>
            </a:r>
            <a:r>
              <a:rPr lang="en-US" altLang="en-US" sz="2800" dirty="0">
                <a:latin typeface="Calibri" pitchFamily="34" charset="0"/>
                <a:cs typeface="Calibri" pitchFamily="34" charset="0"/>
              </a:rPr>
              <a:t> and </a:t>
            </a:r>
            <a:r>
              <a:rPr lang="en-US" altLang="en-US" sz="2800" b="1" dirty="0">
                <a:latin typeface="Calibri" pitchFamily="34" charset="0"/>
                <a:cs typeface="Calibri" pitchFamily="34" charset="0"/>
              </a:rPr>
              <a:t>leverage</a:t>
            </a:r>
            <a:r>
              <a:rPr lang="en-US" altLang="en-US" sz="2800" dirty="0">
                <a:latin typeface="Calibri" pitchFamily="34" charset="0"/>
                <a:cs typeface="Calibri" pitchFamily="34" charset="0"/>
              </a:rPr>
              <a:t> strategies </a:t>
            </a:r>
            <a:r>
              <a:rPr lang="en-US" altLang="en-US" sz="2800" dirty="0" smtClean="0">
                <a:latin typeface="Calibri" pitchFamily="34" charset="0"/>
                <a:cs typeface="Calibri" pitchFamily="34" charset="0"/>
              </a:rPr>
              <a:t>for </a:t>
            </a:r>
            <a:r>
              <a:rPr lang="en-US" altLang="en-US" sz="2800" dirty="0">
                <a:latin typeface="Calibri" pitchFamily="34" charset="0"/>
                <a:cs typeface="Calibri" pitchFamily="34" charset="0"/>
              </a:rPr>
              <a:t>best outcome</a:t>
            </a:r>
          </a:p>
          <a:p>
            <a:pPr>
              <a:spcBef>
                <a:spcPct val="20000"/>
              </a:spcBef>
              <a:buClr>
                <a:schemeClr val="tx1"/>
              </a:buClr>
              <a:buFontTx/>
              <a:buChar char="•"/>
            </a:pPr>
            <a:endParaRPr lang="en-US" altLang="en-US" sz="2800" dirty="0">
              <a:latin typeface="+mn-lt"/>
            </a:endParaRPr>
          </a:p>
          <a:p>
            <a:pPr>
              <a:spcBef>
                <a:spcPct val="20000"/>
              </a:spcBef>
              <a:buClr>
                <a:schemeClr val="tx1"/>
              </a:buClr>
              <a:buFontTx/>
              <a:buChar char="•"/>
            </a:pPr>
            <a:endParaRPr lang="en-US" altLang="en-US" sz="2800" dirty="0">
              <a:latin typeface="Calibri" pitchFamily="34" charset="0"/>
            </a:endParaRPr>
          </a:p>
          <a:p>
            <a:pPr>
              <a:spcBef>
                <a:spcPct val="20000"/>
              </a:spcBef>
              <a:buClr>
                <a:schemeClr val="tx1"/>
              </a:buClr>
              <a:buFontTx/>
              <a:buChar char="•"/>
            </a:pPr>
            <a:endParaRPr lang="en-US" altLang="en-US" sz="2800" dirty="0">
              <a:latin typeface="Calibri"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907704" y="908720"/>
            <a:ext cx="5105028" cy="28736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r" eaLnBrk="1" hangingPunct="1"/>
            <a:fld id="{C800597D-CCBE-448F-8C9B-C1E06BA9C845}" type="slidenum">
              <a:rPr lang="en-AU" altLang="en-US" sz="1400"/>
              <a:pPr algn="r" eaLnBrk="1" hangingPunct="1"/>
              <a:t>13</a:t>
            </a:fld>
            <a:endParaRPr lang="en-AU" altLang="en-US" sz="1400" dirty="0"/>
          </a:p>
        </p:txBody>
      </p:sp>
      <p:sp>
        <p:nvSpPr>
          <p:cNvPr id="7172" name="Text Box 3"/>
          <p:cNvSpPr>
            <a:spLocks noGrp="1" noChangeArrowheads="1"/>
          </p:cNvSpPr>
          <p:nvPr>
            <p:ph type="title" idx="4294967295"/>
          </p:nvPr>
        </p:nvSpPr>
        <p:spPr>
          <a:xfrm>
            <a:off x="250825" y="4516934"/>
            <a:ext cx="8893175" cy="1773237"/>
          </a:xfrm>
          <a:noFill/>
        </p:spPr>
        <p:txBody>
          <a:bodyPr/>
          <a:lstStyle/>
          <a:p>
            <a:pPr eaLnBrk="1" hangingPunct="1"/>
            <a:r>
              <a:rPr lang="en-US" altLang="en-US" sz="3600" dirty="0" smtClean="0">
                <a:solidFill>
                  <a:schemeClr val="tx1"/>
                </a:solidFill>
                <a:latin typeface="Calibri" panose="020F0502020204030204" pitchFamily="34" charset="0"/>
              </a:rPr>
              <a:t>Digital preservation</a:t>
            </a:r>
            <a:endParaRPr lang="en-US" altLang="en-US" sz="4000" dirty="0" smtClean="0">
              <a:solidFill>
                <a:schemeClr val="tx1"/>
              </a:solidFill>
              <a:latin typeface="Calibri" panose="020F0502020204030204" pitchFamily="34" charset="0"/>
            </a:endParaRPr>
          </a:p>
        </p:txBody>
      </p:sp>
      <p:sp>
        <p:nvSpPr>
          <p:cNvPr id="7173" name="Text Box 5"/>
          <p:cNvSpPr txBox="1">
            <a:spLocks noChangeArrowheads="1"/>
          </p:cNvSpPr>
          <p:nvPr/>
        </p:nvSpPr>
        <p:spPr bwMode="auto">
          <a:xfrm>
            <a:off x="6861175" y="1484313"/>
            <a:ext cx="2427288" cy="1415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r>
              <a:rPr lang="en-AU" altLang="en-US" sz="1600" dirty="0" smtClean="0"/>
              <a:t> </a:t>
            </a:r>
            <a:r>
              <a:rPr lang="en-AU" altLang="en-US" sz="1000" dirty="0" smtClean="0"/>
              <a:t>Image:</a:t>
            </a:r>
          </a:p>
          <a:p>
            <a:pPr algn="ctr" eaLnBrk="1" hangingPunct="1"/>
            <a:r>
              <a:rPr lang="en-AU" altLang="en-US" sz="1000" dirty="0" smtClean="0"/>
              <a:t>National Archives  of Australia</a:t>
            </a:r>
          </a:p>
          <a:p>
            <a:pPr algn="ctr" eaLnBrk="1" hangingPunct="1"/>
            <a:r>
              <a:rPr lang="en-AU" altLang="en-US" sz="1000" dirty="0">
                <a:hlinkClick r:id="rId3"/>
              </a:rPr>
              <a:t>http://www.naa.gov.au/Images/card-2_tcm16-94219.jpg</a:t>
            </a:r>
            <a:endParaRPr lang="en-AU" altLang="en-US" sz="1000" dirty="0"/>
          </a:p>
          <a:p>
            <a:pPr algn="ctr" eaLnBrk="1" hangingPunct="1"/>
            <a:endParaRPr lang="en-AU" altLang="en-US" sz="1600" dirty="0"/>
          </a:p>
          <a:p>
            <a:pPr algn="r" eaLnBrk="1" fontAlgn="t" hangingPunct="1"/>
            <a:endParaRPr lang="en-AU" altLang="en-US" sz="1200" dirty="0"/>
          </a:p>
          <a:p>
            <a:pPr algn="r" eaLnBrk="1" hangingPunct="1"/>
            <a:endParaRPr lang="en-US" altLang="en-US" sz="12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267744" y="260648"/>
            <a:ext cx="3622808" cy="36331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685800" y="381000"/>
            <a:ext cx="7772400" cy="838200"/>
          </a:xfrm>
        </p:spPr>
        <p:txBody>
          <a:bodyPr/>
          <a:lstStyle/>
          <a:p>
            <a:pPr algn="l" eaLnBrk="1" hangingPunct="1"/>
            <a:r>
              <a:rPr lang="en-US" altLang="en-US" sz="3600" b="1" dirty="0" smtClean="0">
                <a:solidFill>
                  <a:schemeClr val="tx1"/>
                </a:solidFill>
                <a:latin typeface="Calibri" panose="020F0502020204030204" pitchFamily="34" charset="0"/>
              </a:rPr>
              <a:t>Risks</a:t>
            </a:r>
          </a:p>
        </p:txBody>
      </p:sp>
      <p:sp>
        <p:nvSpPr>
          <p:cNvPr id="31748" name="Rectangle 3"/>
          <p:cNvSpPr>
            <a:spLocks noGrp="1" noChangeArrowheads="1"/>
          </p:cNvSpPr>
          <p:nvPr>
            <p:ph type="body" idx="4294967295"/>
          </p:nvPr>
        </p:nvSpPr>
        <p:spPr>
          <a:xfrm>
            <a:off x="179512" y="1371600"/>
            <a:ext cx="8534400" cy="5486400"/>
          </a:xfrm>
        </p:spPr>
        <p:txBody>
          <a:bodyPr/>
          <a:lstStyle/>
          <a:p>
            <a:pPr eaLnBrk="1" hangingPunct="1"/>
            <a:r>
              <a:rPr lang="en-AU" altLang="en-US" sz="2800" dirty="0" smtClean="0">
                <a:latin typeface="Calibri" panose="020F0502020204030204" pitchFamily="34" charset="0"/>
                <a:cs typeface="Times New Roman" pitchFamily="18" charset="0"/>
              </a:rPr>
              <a:t>obsolescence</a:t>
            </a:r>
          </a:p>
          <a:p>
            <a:pPr eaLnBrk="1" hangingPunct="1"/>
            <a:r>
              <a:rPr lang="en-AU" altLang="en-US" sz="2800" dirty="0" smtClean="0">
                <a:latin typeface="Calibri" panose="020F0502020204030204" pitchFamily="34" charset="0"/>
                <a:cs typeface="Times New Roman" pitchFamily="18" charset="0"/>
              </a:rPr>
              <a:t>sheer scale</a:t>
            </a:r>
            <a:endParaRPr lang="en-US" altLang="en-US" sz="2800" dirty="0" smtClean="0">
              <a:latin typeface="Calibri" panose="020F0502020204030204" pitchFamily="34" charset="0"/>
            </a:endParaRPr>
          </a:p>
          <a:p>
            <a:pPr eaLnBrk="1" hangingPunct="1"/>
            <a:endParaRPr lang="en-US" altLang="en-US" sz="2800" dirty="0" smtClean="0">
              <a:latin typeface="Calibri" panose="020F0502020204030204" pitchFamily="34" charset="0"/>
            </a:endParaRPr>
          </a:p>
          <a:p>
            <a:pPr eaLnBrk="1" hangingPunct="1"/>
            <a:r>
              <a:rPr lang="en-US" altLang="en-US" sz="2800" b="1" dirty="0" smtClean="0">
                <a:latin typeface="Calibri" panose="020F0502020204030204" pitchFamily="34" charset="0"/>
              </a:rPr>
              <a:t> Ongoing management costs</a:t>
            </a:r>
          </a:p>
          <a:p>
            <a:pPr eaLnBrk="1" hangingPunct="1"/>
            <a:r>
              <a:rPr lang="en-US" altLang="en-US" sz="2800" b="1" dirty="0" smtClean="0">
                <a:latin typeface="Calibri" panose="020F0502020204030204" pitchFamily="34" charset="0"/>
              </a:rPr>
              <a:t>The ‘digital black hole’</a:t>
            </a:r>
            <a:r>
              <a:rPr lang="en-US" altLang="en-US" sz="2800" dirty="0" smtClean="0">
                <a:latin typeface="Calibri" panose="020F0502020204030204" pitchFamily="34" charset="0"/>
              </a:rPr>
              <a:t> </a:t>
            </a:r>
          </a:p>
          <a:p>
            <a:pPr eaLnBrk="1" hangingPunct="1"/>
            <a:endParaRPr lang="en-US" altLang="en-US" sz="2800" dirty="0" smtClean="0">
              <a:latin typeface="Calibri" panose="020F0502020204030204" pitchFamily="34" charset="0"/>
            </a:endParaRPr>
          </a:p>
        </p:txBody>
      </p:sp>
      <p:sp>
        <p:nvSpPr>
          <p:cNvPr id="31749" name="Text Box 5"/>
          <p:cNvSpPr txBox="1">
            <a:spLocks noChangeArrowheads="1"/>
          </p:cNvSpPr>
          <p:nvPr/>
        </p:nvSpPr>
        <p:spPr bwMode="auto">
          <a:xfrm>
            <a:off x="5867400" y="4745038"/>
            <a:ext cx="2514600" cy="149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AU" altLang="en-US" sz="1200" b="1" dirty="0"/>
              <a:t>Image: Black Hole Wallpaper IIII</a:t>
            </a:r>
          </a:p>
          <a:p>
            <a:pPr eaLnBrk="1" hangingPunct="1"/>
            <a:r>
              <a:rPr lang="en-AU" altLang="en-US" sz="1200" b="1" dirty="0"/>
              <a:t>By Frieda raye-green</a:t>
            </a:r>
          </a:p>
          <a:p>
            <a:pPr eaLnBrk="1" hangingPunct="1"/>
            <a:r>
              <a:rPr lang="en-AU" altLang="en-US" sz="1200" b="1" dirty="0"/>
              <a:t>http://www.flickr.com/photos/friedarayegreen/6722582573/</a:t>
            </a:r>
          </a:p>
          <a:p>
            <a:pPr eaLnBrk="1" hangingPunct="1"/>
            <a:endParaRPr lang="en-AU" altLang="en-US" sz="1600" b="1" dirty="0"/>
          </a:p>
          <a:p>
            <a:pPr eaLnBrk="1" hangingPunct="1"/>
            <a:endParaRPr lang="en-AU" altLang="en-US" dirty="0"/>
          </a:p>
        </p:txBody>
      </p:sp>
      <p:pic>
        <p:nvPicPr>
          <p:cNvPr id="31750" name="Picture 6" descr="C:\Documents and Settings\User\My Documents\My Pictures\blackhole 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75300" y="2565400"/>
            <a:ext cx="2946400" cy="189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sldNum" sz="quarter" idx="12"/>
          </p:nvPr>
        </p:nvSpPr>
        <p:spPr>
          <a:xfrm>
            <a:off x="6553200" y="6248400"/>
            <a:ext cx="1905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algn="ctr" eaLnBrk="0" fontAlgn="base" hangingPunct="0">
              <a:spcBef>
                <a:spcPct val="0"/>
              </a:spcBef>
              <a:spcAft>
                <a:spcPct val="0"/>
              </a:spcAft>
              <a:defRPr sz="2800">
                <a:solidFill>
                  <a:schemeClr val="tx1"/>
                </a:solidFill>
                <a:latin typeface="Arial" charset="0"/>
                <a:cs typeface="Arial" charset="0"/>
              </a:defRPr>
            </a:lvl6pPr>
            <a:lvl7pPr marL="2971800" indent="-228600" algn="ctr" eaLnBrk="0" fontAlgn="base" hangingPunct="0">
              <a:spcBef>
                <a:spcPct val="0"/>
              </a:spcBef>
              <a:spcAft>
                <a:spcPct val="0"/>
              </a:spcAft>
              <a:defRPr sz="2800">
                <a:solidFill>
                  <a:schemeClr val="tx1"/>
                </a:solidFill>
                <a:latin typeface="Arial" charset="0"/>
                <a:cs typeface="Arial" charset="0"/>
              </a:defRPr>
            </a:lvl7pPr>
            <a:lvl8pPr marL="3429000" indent="-228600" algn="ctr" eaLnBrk="0" fontAlgn="base" hangingPunct="0">
              <a:spcBef>
                <a:spcPct val="0"/>
              </a:spcBef>
              <a:spcAft>
                <a:spcPct val="0"/>
              </a:spcAft>
              <a:defRPr sz="2800">
                <a:solidFill>
                  <a:schemeClr val="tx1"/>
                </a:solidFill>
                <a:latin typeface="Arial" charset="0"/>
                <a:cs typeface="Arial" charset="0"/>
              </a:defRPr>
            </a:lvl8pPr>
            <a:lvl9pPr marL="3886200" indent="-228600" algn="ctr" eaLnBrk="0" fontAlgn="base" hangingPunct="0">
              <a:spcBef>
                <a:spcPct val="0"/>
              </a:spcBef>
              <a:spcAft>
                <a:spcPct val="0"/>
              </a:spcAft>
              <a:defRPr sz="2800">
                <a:solidFill>
                  <a:schemeClr val="tx1"/>
                </a:solidFill>
                <a:latin typeface="Arial" charset="0"/>
                <a:cs typeface="Arial" charset="0"/>
              </a:defRPr>
            </a:lvl9pPr>
          </a:lstStyle>
          <a:p>
            <a:pPr eaLnBrk="1" hangingPunct="1"/>
            <a:fld id="{F7C998A2-8AA9-4FFB-ACC7-3CD1E88B4345}" type="slidenum">
              <a:rPr lang="en-AU" altLang="en-US" sz="1400" smtClean="0">
                <a:solidFill>
                  <a:srgbClr val="000000"/>
                </a:solidFill>
              </a:rPr>
              <a:pPr eaLnBrk="1" hangingPunct="1"/>
              <a:t>15</a:t>
            </a:fld>
            <a:endParaRPr lang="en-AU" altLang="en-US" sz="1400" dirty="0" smtClean="0">
              <a:solidFill>
                <a:srgbClr val="000000"/>
              </a:solidFill>
            </a:endParaRPr>
          </a:p>
        </p:txBody>
      </p:sp>
      <p:sp>
        <p:nvSpPr>
          <p:cNvPr id="19459" name="Rectangle 2"/>
          <p:cNvSpPr>
            <a:spLocks noGrp="1" noChangeArrowheads="1"/>
          </p:cNvSpPr>
          <p:nvPr>
            <p:ph type="title"/>
          </p:nvPr>
        </p:nvSpPr>
        <p:spPr>
          <a:xfrm>
            <a:off x="685800" y="0"/>
            <a:ext cx="7772400" cy="838200"/>
          </a:xfrm>
        </p:spPr>
        <p:txBody>
          <a:bodyPr/>
          <a:lstStyle/>
          <a:p>
            <a:pPr eaLnBrk="1" hangingPunct="1"/>
            <a:endParaRPr lang="en-AU" altLang="en-US" sz="4000" dirty="0" smtClean="0"/>
          </a:p>
        </p:txBody>
      </p:sp>
      <p:sp>
        <p:nvSpPr>
          <p:cNvPr id="19460" name="Rectangle 3"/>
          <p:cNvSpPr>
            <a:spLocks noGrp="1" noChangeArrowheads="1"/>
          </p:cNvSpPr>
          <p:nvPr>
            <p:ph type="body" idx="1"/>
          </p:nvPr>
        </p:nvSpPr>
        <p:spPr>
          <a:xfrm>
            <a:off x="685800" y="1447800"/>
            <a:ext cx="7772400" cy="4648200"/>
          </a:xfrm>
        </p:spPr>
        <p:txBody>
          <a:bodyPr/>
          <a:lstStyle/>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US" altLang="en-US" sz="2000" b="1"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39752" y="1999617"/>
            <a:ext cx="4057422" cy="19178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915816" y="5013176"/>
            <a:ext cx="3270126" cy="646331"/>
          </a:xfrm>
          <a:prstGeom prst="rect">
            <a:avLst/>
          </a:prstGeom>
          <a:noFill/>
        </p:spPr>
        <p:txBody>
          <a:bodyPr wrap="square" rtlCol="0">
            <a:spAutoFit/>
          </a:bodyPr>
          <a:lstStyle/>
          <a:p>
            <a:r>
              <a:rPr lang="en-AU" sz="1100" dirty="0">
                <a:solidFill>
                  <a:srgbClr val="000000"/>
                </a:solidFill>
              </a:rPr>
              <a:t>Image; http://blog.sqlauthority.com/2014/02/02/mysql-download-mysql-workbench-shortcut-in-pdf</a:t>
            </a:r>
            <a:r>
              <a:rPr lang="en-AU" sz="1400" dirty="0">
                <a:solidFill>
                  <a:srgbClr val="000000"/>
                </a:solidFill>
              </a:rPr>
              <a:t>/</a:t>
            </a:r>
          </a:p>
        </p:txBody>
      </p:sp>
      <p:sp>
        <p:nvSpPr>
          <p:cNvPr id="3" name="TextBox 2"/>
          <p:cNvSpPr txBox="1"/>
          <p:nvPr/>
        </p:nvSpPr>
        <p:spPr>
          <a:xfrm>
            <a:off x="820889" y="580454"/>
            <a:ext cx="7095147" cy="954107"/>
          </a:xfrm>
          <a:prstGeom prst="rect">
            <a:avLst/>
          </a:prstGeom>
          <a:noFill/>
        </p:spPr>
        <p:txBody>
          <a:bodyPr wrap="none" rtlCol="0">
            <a:spAutoFit/>
          </a:bodyPr>
          <a:lstStyle/>
          <a:p>
            <a:r>
              <a:rPr lang="en-AU" dirty="0" smtClean="0">
                <a:solidFill>
                  <a:srgbClr val="000000"/>
                </a:solidFill>
                <a:latin typeface="Calibri" pitchFamily="34" charset="0"/>
                <a:cs typeface="Calibri" pitchFamily="34" charset="0"/>
              </a:rPr>
              <a:t>Interconnecting is also a shortcut for managing </a:t>
            </a:r>
          </a:p>
          <a:p>
            <a:r>
              <a:rPr lang="en-AU" dirty="0" smtClean="0">
                <a:solidFill>
                  <a:srgbClr val="000000"/>
                </a:solidFill>
                <a:latin typeface="Calibri" pitchFamily="34" charset="0"/>
                <a:cs typeface="Calibri" pitchFamily="34" charset="0"/>
              </a:rPr>
              <a:t>digital preservation</a:t>
            </a:r>
            <a:endParaRPr lang="en-AU"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xmlns="" val="258600797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630238" y="0"/>
            <a:ext cx="7793037" cy="1117600"/>
          </a:xfrm>
          <a:noFill/>
        </p:spPr>
        <p:txBody>
          <a:bodyPr/>
          <a:lstStyle/>
          <a:p>
            <a:pPr eaLnBrk="1" hangingPunct="1"/>
            <a:r>
              <a:rPr lang="en-AU" altLang="en-US" sz="3600" b="1" dirty="0" smtClean="0">
                <a:solidFill>
                  <a:schemeClr val="tx1"/>
                </a:solidFill>
                <a:latin typeface="Calibri" pitchFamily="34" charset="0"/>
                <a:cs typeface="Calibri" pitchFamily="34" charset="0"/>
              </a:rPr>
              <a:t>       </a:t>
            </a:r>
            <a:r>
              <a:rPr lang="en-AU" altLang="en-US" sz="3600" b="1" dirty="0" smtClean="0">
                <a:solidFill>
                  <a:srgbClr val="FF0000"/>
                </a:solidFill>
                <a:latin typeface="Calibri" pitchFamily="34" charset="0"/>
                <a:cs typeface="Calibri" pitchFamily="34" charset="0"/>
              </a:rPr>
              <a:t>Shortcut</a:t>
            </a:r>
            <a:r>
              <a:rPr lang="en-AU" altLang="en-US" sz="3600" b="1" dirty="0" smtClean="0">
                <a:solidFill>
                  <a:schemeClr val="tx1"/>
                </a:solidFill>
                <a:latin typeface="Calibri" pitchFamily="34" charset="0"/>
                <a:cs typeface="Calibri" pitchFamily="34" charset="0"/>
              </a:rPr>
              <a:t> start simply – technological strategies… back up</a:t>
            </a:r>
            <a:endParaRPr lang="en-US" altLang="en-US" sz="3600" b="1" dirty="0" smtClean="0">
              <a:solidFill>
                <a:schemeClr val="tx1"/>
              </a:solidFill>
              <a:latin typeface="Calibri" pitchFamily="34" charset="0"/>
              <a:cs typeface="Calibri" pitchFamily="34" charset="0"/>
            </a:endParaRPr>
          </a:p>
        </p:txBody>
      </p:sp>
      <p:sp>
        <p:nvSpPr>
          <p:cNvPr id="35844" name="Rectangle 3"/>
          <p:cNvSpPr>
            <a:spLocks noGrp="1" noChangeArrowheads="1"/>
          </p:cNvSpPr>
          <p:nvPr>
            <p:ph type="body" idx="4294967295"/>
          </p:nvPr>
        </p:nvSpPr>
        <p:spPr>
          <a:xfrm>
            <a:off x="0" y="3260725"/>
            <a:ext cx="7837488" cy="2814638"/>
          </a:xfrm>
          <a:noFill/>
        </p:spPr>
        <p:txBody>
          <a:bodyPr/>
          <a:lstStyle/>
          <a:p>
            <a:pPr algn="ctr" eaLnBrk="1" hangingPunct="1"/>
            <a:endParaRPr lang="en-US" altLang="en-US" dirty="0" smtClean="0"/>
          </a:p>
          <a:p>
            <a:pPr algn="ctr" eaLnBrk="1" hangingPunct="1">
              <a:buFontTx/>
              <a:buNone/>
            </a:pPr>
            <a:endParaRPr lang="en-US" altLang="en-US" dirty="0" smtClean="0"/>
          </a:p>
        </p:txBody>
      </p:sp>
      <p:sp>
        <p:nvSpPr>
          <p:cNvPr id="35845" name="Text Box 4"/>
          <p:cNvSpPr txBox="1">
            <a:spLocks noChangeArrowheads="1"/>
          </p:cNvSpPr>
          <p:nvPr/>
        </p:nvSpPr>
        <p:spPr bwMode="auto">
          <a:xfrm>
            <a:off x="1027113" y="3641725"/>
            <a:ext cx="107950" cy="2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3858" tIns="26929" rIns="53858" bIns="26929">
            <a:spAutoFit/>
          </a:bodyPr>
          <a:lstStyle>
            <a:lvl1pPr defTabSz="538163" eaLnBrk="0" hangingPunct="0">
              <a:defRPr sz="2800">
                <a:solidFill>
                  <a:schemeClr val="tx1"/>
                </a:solidFill>
                <a:latin typeface="Arial" pitchFamily="34" charset="0"/>
                <a:cs typeface="Arial" pitchFamily="34" charset="0"/>
              </a:defRPr>
            </a:lvl1pPr>
            <a:lvl2pPr marL="742950" indent="-285750" defTabSz="538163" eaLnBrk="0" hangingPunct="0">
              <a:defRPr sz="2800">
                <a:solidFill>
                  <a:schemeClr val="tx1"/>
                </a:solidFill>
                <a:latin typeface="Arial" pitchFamily="34" charset="0"/>
                <a:cs typeface="Arial" pitchFamily="34" charset="0"/>
              </a:defRPr>
            </a:lvl2pPr>
            <a:lvl3pPr marL="1143000" indent="-228600" defTabSz="538163" eaLnBrk="0" hangingPunct="0">
              <a:defRPr sz="2800">
                <a:solidFill>
                  <a:schemeClr val="tx1"/>
                </a:solidFill>
                <a:latin typeface="Arial" pitchFamily="34" charset="0"/>
                <a:cs typeface="Arial" pitchFamily="34" charset="0"/>
              </a:defRPr>
            </a:lvl3pPr>
            <a:lvl4pPr marL="1600200" indent="-228600" defTabSz="538163" eaLnBrk="0" hangingPunct="0">
              <a:defRPr sz="2800">
                <a:solidFill>
                  <a:schemeClr val="tx1"/>
                </a:solidFill>
                <a:latin typeface="Arial" pitchFamily="34" charset="0"/>
                <a:cs typeface="Arial" pitchFamily="34" charset="0"/>
              </a:defRPr>
            </a:lvl4pPr>
            <a:lvl5pPr marL="2057400" indent="-228600" defTabSz="538163" eaLnBrk="0" hangingPunct="0">
              <a:defRPr sz="2800">
                <a:solidFill>
                  <a:schemeClr val="tx1"/>
                </a:solidFill>
                <a:latin typeface="Arial" pitchFamily="34" charset="0"/>
                <a:cs typeface="Arial" pitchFamily="34" charset="0"/>
              </a:defRPr>
            </a:lvl5pPr>
            <a:lvl6pPr marL="2514600" indent="-228600" defTabSz="538163"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538163"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538163"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538163" eaLnBrk="0" fontAlgn="base" hangingPunct="0">
              <a:spcBef>
                <a:spcPct val="0"/>
              </a:spcBef>
              <a:spcAft>
                <a:spcPct val="0"/>
              </a:spcAft>
              <a:defRPr sz="2800">
                <a:solidFill>
                  <a:schemeClr val="tx1"/>
                </a:solidFill>
                <a:latin typeface="Arial" pitchFamily="34" charset="0"/>
                <a:cs typeface="Arial" pitchFamily="34" charset="0"/>
              </a:defRPr>
            </a:lvl9pPr>
          </a:lstStyle>
          <a:p>
            <a:endParaRPr lang="en-AU" altLang="en-US" sz="1400" dirty="0"/>
          </a:p>
        </p:txBody>
      </p:sp>
      <p:sp>
        <p:nvSpPr>
          <p:cNvPr id="35846" name="Text Box 5"/>
          <p:cNvSpPr txBox="1">
            <a:spLocks noChangeArrowheads="1"/>
          </p:cNvSpPr>
          <p:nvPr/>
        </p:nvSpPr>
        <p:spPr bwMode="auto">
          <a:xfrm>
            <a:off x="0" y="1206500"/>
            <a:ext cx="9144000" cy="414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3858" tIns="26929" rIns="53858" bIns="26929">
            <a:spAutoFit/>
          </a:bodyPr>
          <a:lstStyle>
            <a:lvl1pPr defTabSz="538163" eaLnBrk="0" hangingPunct="0">
              <a:defRPr sz="2800">
                <a:solidFill>
                  <a:schemeClr val="tx1"/>
                </a:solidFill>
                <a:latin typeface="Arial" pitchFamily="34" charset="0"/>
                <a:cs typeface="Arial" pitchFamily="34" charset="0"/>
              </a:defRPr>
            </a:lvl1pPr>
            <a:lvl2pPr marL="742950" indent="-285750" defTabSz="538163" eaLnBrk="0" hangingPunct="0">
              <a:defRPr sz="2800">
                <a:solidFill>
                  <a:schemeClr val="tx1"/>
                </a:solidFill>
                <a:latin typeface="Arial" pitchFamily="34" charset="0"/>
                <a:cs typeface="Arial" pitchFamily="34" charset="0"/>
              </a:defRPr>
            </a:lvl2pPr>
            <a:lvl3pPr marL="1143000" indent="-228600" defTabSz="538163" eaLnBrk="0" hangingPunct="0">
              <a:defRPr sz="2800">
                <a:solidFill>
                  <a:schemeClr val="tx1"/>
                </a:solidFill>
                <a:latin typeface="Arial" pitchFamily="34" charset="0"/>
                <a:cs typeface="Arial" pitchFamily="34" charset="0"/>
              </a:defRPr>
            </a:lvl3pPr>
            <a:lvl4pPr marL="1600200" indent="-228600" defTabSz="538163" eaLnBrk="0" hangingPunct="0">
              <a:defRPr sz="2800">
                <a:solidFill>
                  <a:schemeClr val="tx1"/>
                </a:solidFill>
                <a:latin typeface="Arial" pitchFamily="34" charset="0"/>
                <a:cs typeface="Arial" pitchFamily="34" charset="0"/>
              </a:defRPr>
            </a:lvl4pPr>
            <a:lvl5pPr marL="2057400" indent="-228600" defTabSz="538163" eaLnBrk="0" hangingPunct="0">
              <a:defRPr sz="2800">
                <a:solidFill>
                  <a:schemeClr val="tx1"/>
                </a:solidFill>
                <a:latin typeface="Arial" pitchFamily="34" charset="0"/>
                <a:cs typeface="Arial" pitchFamily="34" charset="0"/>
              </a:defRPr>
            </a:lvl5pPr>
            <a:lvl6pPr marL="2514600" indent="-228600" defTabSz="538163"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538163"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538163"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538163" eaLnBrk="0" fontAlgn="base" hangingPunct="0">
              <a:spcBef>
                <a:spcPct val="0"/>
              </a:spcBef>
              <a:spcAft>
                <a:spcPct val="0"/>
              </a:spcAft>
              <a:defRPr sz="2800">
                <a:solidFill>
                  <a:schemeClr val="tx1"/>
                </a:solidFill>
                <a:latin typeface="Arial" pitchFamily="34" charset="0"/>
                <a:cs typeface="Arial" pitchFamily="34" charset="0"/>
              </a:defRPr>
            </a:lvl9pPr>
          </a:lstStyle>
          <a:p>
            <a:pPr marL="342900" indent="-342900" algn="l">
              <a:lnSpc>
                <a:spcPct val="150000"/>
              </a:lnSpc>
              <a:buFont typeface="Arial" panose="020B0604020202020204" pitchFamily="34" charset="0"/>
              <a:buChar char="•"/>
            </a:pPr>
            <a:r>
              <a:rPr lang="en-AU" dirty="0">
                <a:latin typeface="Calibri" panose="020F0502020204030204" pitchFamily="34" charset="0"/>
              </a:rPr>
              <a:t>Backup is a well understood and mature process</a:t>
            </a:r>
          </a:p>
          <a:p>
            <a:pPr marL="342900" indent="-342900" algn="l">
              <a:lnSpc>
                <a:spcPct val="150000"/>
              </a:lnSpc>
              <a:buFont typeface="Arial" panose="020B0604020202020204" pitchFamily="34" charset="0"/>
              <a:buChar char="•"/>
            </a:pPr>
            <a:r>
              <a:rPr lang="en-AU" dirty="0" smtClean="0">
                <a:latin typeface="Calibri" panose="020F0502020204030204" pitchFamily="34" charset="0"/>
              </a:rPr>
              <a:t>Requires reliable </a:t>
            </a:r>
            <a:r>
              <a:rPr lang="en-AU" dirty="0">
                <a:latin typeface="Calibri" panose="020F0502020204030204" pitchFamily="34" charset="0"/>
              </a:rPr>
              <a:t>and constant </a:t>
            </a:r>
            <a:r>
              <a:rPr lang="en-AU" dirty="0" smtClean="0">
                <a:latin typeface="Calibri" panose="020F0502020204030204" pitchFamily="34" charset="0"/>
              </a:rPr>
              <a:t>actions</a:t>
            </a:r>
          </a:p>
          <a:p>
            <a:pPr marL="342900" indent="-342900">
              <a:buFont typeface="Arial" panose="020B0604020202020204" pitchFamily="34" charset="0"/>
              <a:buChar char="•"/>
            </a:pPr>
            <a:r>
              <a:rPr lang="en-AU" dirty="0">
                <a:latin typeface="Calibri" panose="020F0502020204030204" pitchFamily="34" charset="0"/>
              </a:rPr>
              <a:t>Backup process must be easy or you won’t do it, </a:t>
            </a:r>
            <a:r>
              <a:rPr lang="en-AU" dirty="0">
                <a:solidFill>
                  <a:srgbClr val="FF0000"/>
                </a:solidFill>
                <a:latin typeface="Calibri" panose="020F0502020204030204" pitchFamily="34" charset="0"/>
              </a:rPr>
              <a:t>automatic is best</a:t>
            </a:r>
          </a:p>
          <a:p>
            <a:pPr marL="342900" indent="-342900">
              <a:buFont typeface="Arial" panose="020B0604020202020204" pitchFamily="34" charset="0"/>
              <a:buChar char="•"/>
            </a:pPr>
            <a:r>
              <a:rPr lang="en-AU" dirty="0" smtClean="0">
                <a:latin typeface="Calibri" panose="020F0502020204030204" pitchFamily="34" charset="0"/>
              </a:rPr>
              <a:t>Multiple </a:t>
            </a:r>
            <a:r>
              <a:rPr lang="en-AU" dirty="0">
                <a:latin typeface="Calibri" panose="020F0502020204030204" pitchFamily="34" charset="0"/>
              </a:rPr>
              <a:t>locations - offsite copy (replication) including cloud</a:t>
            </a:r>
          </a:p>
          <a:p>
            <a:pPr marL="457200" indent="-457200" algn="l">
              <a:buFont typeface="Arial" pitchFamily="34" charset="0"/>
              <a:buChar char="•"/>
            </a:pPr>
            <a:r>
              <a:rPr lang="en-AU" dirty="0">
                <a:latin typeface="Calibri" panose="020F0502020204030204" pitchFamily="34" charset="0"/>
              </a:rPr>
              <a:t>Human error – check versions</a:t>
            </a:r>
          </a:p>
          <a:p>
            <a:pPr marL="457200" indent="-457200" algn="l">
              <a:buFont typeface="Arial" pitchFamily="34" charset="0"/>
              <a:buChar char="•"/>
            </a:pPr>
            <a:r>
              <a:rPr lang="en-AU" dirty="0">
                <a:latin typeface="Calibri" panose="020F0502020204030204" pitchFamily="34" charset="0"/>
              </a:rPr>
              <a:t>Test restoration processes</a:t>
            </a:r>
          </a:p>
          <a:p>
            <a:pPr marL="342900" indent="-342900" algn="l">
              <a:lnSpc>
                <a:spcPct val="150000"/>
              </a:lnSpc>
              <a:buFont typeface="Arial" panose="020B0604020202020204" pitchFamily="34" charset="0"/>
              <a:buChar char="•"/>
            </a:pPr>
            <a:endParaRPr lang="en-AU" dirty="0">
              <a:latin typeface="Calibri" panose="020F050202020403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19984" y="4725144"/>
            <a:ext cx="3378200" cy="2468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a:xfrm>
            <a:off x="5244887" y="5225750"/>
            <a:ext cx="1508746" cy="307777"/>
          </a:xfrm>
          <a:prstGeom prst="rect">
            <a:avLst/>
          </a:prstGeom>
        </p:spPr>
        <p:txBody>
          <a:bodyPr wrap="none">
            <a:spAutoFit/>
          </a:bodyPr>
          <a:lstStyle/>
          <a:p>
            <a:r>
              <a:rPr lang="en-AU" sz="1400" dirty="0"/>
              <a:t>Wikimedia: 2016</a:t>
            </a:r>
            <a:endParaRPr lang="en-AU" sz="1800" dirty="0"/>
          </a:p>
        </p:txBody>
      </p:sp>
      <p:sp>
        <p:nvSpPr>
          <p:cNvPr id="9" name="Notched Right Arrow 8"/>
          <p:cNvSpPr/>
          <p:nvPr/>
        </p:nvSpPr>
        <p:spPr bwMode="auto">
          <a:xfrm>
            <a:off x="1475656" y="116632"/>
            <a:ext cx="978408" cy="484632"/>
          </a:xfrm>
          <a:prstGeom prst="notched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28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xmlns="" val="20804512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en-AU" altLang="en-US" sz="3600" dirty="0" smtClean="0">
                <a:solidFill>
                  <a:srgbClr val="FF0000"/>
                </a:solidFill>
                <a:latin typeface="Calibri" panose="020F0502020204030204" pitchFamily="34" charset="0"/>
              </a:rPr>
              <a:t>  Shortcut </a:t>
            </a:r>
            <a:r>
              <a:rPr lang="en-AU" altLang="en-US" sz="2800" dirty="0" smtClean="0">
                <a:solidFill>
                  <a:schemeClr val="tx1"/>
                </a:solidFill>
                <a:latin typeface="Calibri" panose="020F0502020204030204" pitchFamily="34" charset="0"/>
              </a:rPr>
              <a:t>Finding it later</a:t>
            </a:r>
            <a:r>
              <a:rPr lang="en-AU" altLang="en-US" dirty="0"/>
              <a:t>	</a:t>
            </a:r>
            <a:endParaRPr lang="en-AU" dirty="0"/>
          </a:p>
        </p:txBody>
      </p:sp>
      <p:sp>
        <p:nvSpPr>
          <p:cNvPr id="3" name="Text Placeholder 2"/>
          <p:cNvSpPr>
            <a:spLocks noGrp="1"/>
          </p:cNvSpPr>
          <p:nvPr>
            <p:ph type="body" sz="quarter" idx="11"/>
          </p:nvPr>
        </p:nvSpPr>
        <p:spPr>
          <a:xfrm>
            <a:off x="827584" y="1412776"/>
            <a:ext cx="8618215" cy="3673499"/>
          </a:xfrm>
        </p:spPr>
        <p:txBody>
          <a:bodyPr>
            <a:normAutofit/>
          </a:bodyPr>
          <a:lstStyle/>
          <a:p>
            <a:pPr eaLnBrk="1" hangingPunct="1">
              <a:lnSpc>
                <a:spcPct val="80000"/>
              </a:lnSpc>
            </a:pPr>
            <a:endParaRPr lang="en-AU" altLang="en-US" sz="1800" b="0" u="sng" dirty="0">
              <a:solidFill>
                <a:srgbClr val="FF0000"/>
              </a:solidFill>
            </a:endParaRPr>
          </a:p>
          <a:p>
            <a:pPr lvl="1" indent="0">
              <a:buNone/>
            </a:pPr>
            <a:r>
              <a:rPr lang="en-AU" sz="3600" b="1" dirty="0" smtClean="0">
                <a:solidFill>
                  <a:srgbClr val="FF0000"/>
                </a:solidFill>
                <a:latin typeface="Calibri" panose="020F0502020204030204" pitchFamily="34" charset="0"/>
              </a:rPr>
              <a:t>Metadata</a:t>
            </a:r>
          </a:p>
          <a:p>
            <a:pPr marL="342900" indent="-342900">
              <a:buFont typeface="Arial" panose="020B0604020202020204" pitchFamily="34" charset="0"/>
              <a:buChar char="•"/>
            </a:pPr>
            <a:r>
              <a:rPr lang="en-AU" sz="2800" dirty="0">
                <a:latin typeface="Calibri" panose="020F0502020204030204" pitchFamily="34" charset="0"/>
              </a:rPr>
              <a:t>If possible, metadata tagging should be automated</a:t>
            </a:r>
          </a:p>
          <a:p>
            <a:pPr marL="342900" indent="-342900">
              <a:buFont typeface="Arial" panose="020B0604020202020204" pitchFamily="34" charset="0"/>
              <a:buChar char="•"/>
            </a:pPr>
            <a:endParaRPr lang="en-AU" sz="2400" dirty="0" smtClean="0">
              <a:latin typeface="Calibri" panose="020F0502020204030204" pitchFamily="34" charset="0"/>
            </a:endParaRPr>
          </a:p>
          <a:p>
            <a:pPr marL="342900" indent="-342900">
              <a:buFont typeface="Arial" panose="020B0604020202020204" pitchFamily="34" charset="0"/>
              <a:buChar char="•"/>
            </a:pPr>
            <a:endParaRPr lang="en-AU" sz="2400" dirty="0">
              <a:latin typeface="Calibri" panose="020F0502020204030204" pitchFamily="34" charset="0"/>
            </a:endParaRPr>
          </a:p>
          <a:p>
            <a:endParaRPr lang="en-AU" dirty="0"/>
          </a:p>
        </p:txBody>
      </p:sp>
      <p:sp>
        <p:nvSpPr>
          <p:cNvPr id="4" name="Notched Right Arrow 3"/>
          <p:cNvSpPr/>
          <p:nvPr/>
        </p:nvSpPr>
        <p:spPr bwMode="auto">
          <a:xfrm>
            <a:off x="899592" y="442161"/>
            <a:ext cx="978408" cy="484632"/>
          </a:xfrm>
          <a:prstGeom prst="notched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2800" b="0" i="0" u="none" strike="noStrike" cap="none" normalizeH="0" baseline="0" dirty="0" smtClean="0">
              <a:ln>
                <a:noFill/>
              </a:ln>
              <a:solidFill>
                <a:schemeClr val="tx1"/>
              </a:solidFill>
              <a:effectLst/>
              <a:latin typeface="Arial" charset="0"/>
              <a:cs typeface="Arial"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51720" y="3573016"/>
            <a:ext cx="3743325"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5940151" y="4365104"/>
            <a:ext cx="3097561" cy="400110"/>
          </a:xfrm>
          <a:prstGeom prst="rect">
            <a:avLst/>
          </a:prstGeom>
          <a:noFill/>
        </p:spPr>
        <p:txBody>
          <a:bodyPr wrap="square" rtlCol="0">
            <a:spAutoFit/>
          </a:bodyPr>
          <a:lstStyle/>
          <a:p>
            <a:r>
              <a:rPr lang="en-AU" sz="1000" dirty="0"/>
              <a:t>Image http://guides.library.uq.edu.au/research-data-management/metadata</a:t>
            </a:r>
          </a:p>
        </p:txBody>
      </p:sp>
    </p:spTree>
    <p:extLst>
      <p:ext uri="{BB962C8B-B14F-4D97-AF65-F5344CB8AC3E}">
        <p14:creationId xmlns:p14="http://schemas.microsoft.com/office/powerpoint/2010/main" xmlns="" val="103610398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630238" y="0"/>
            <a:ext cx="7793037" cy="836712"/>
          </a:xfrm>
          <a:noFill/>
        </p:spPr>
        <p:txBody>
          <a:bodyPr/>
          <a:lstStyle/>
          <a:p>
            <a:pPr eaLnBrk="1" hangingPunct="1"/>
            <a:r>
              <a:rPr lang="en-AU" altLang="en-US" sz="3200" dirty="0" smtClean="0">
                <a:solidFill>
                  <a:srgbClr val="008000"/>
                </a:solidFill>
                <a:latin typeface="Calibri" pitchFamily="34" charset="0"/>
                <a:cs typeface="Calibri" pitchFamily="34" charset="0"/>
              </a:rPr>
              <a:t>Strategies - Technological</a:t>
            </a:r>
            <a:endParaRPr lang="en-US" altLang="en-US" sz="3200" dirty="0" smtClean="0">
              <a:solidFill>
                <a:srgbClr val="008000"/>
              </a:solidFill>
              <a:latin typeface="Calibri" pitchFamily="34" charset="0"/>
              <a:cs typeface="Calibri" pitchFamily="34" charset="0"/>
            </a:endParaRPr>
          </a:p>
        </p:txBody>
      </p:sp>
      <p:sp>
        <p:nvSpPr>
          <p:cNvPr id="36868" name="Rectangle 3"/>
          <p:cNvSpPr>
            <a:spLocks noGrp="1" noChangeArrowheads="1"/>
          </p:cNvSpPr>
          <p:nvPr>
            <p:ph type="body" idx="4294967295"/>
          </p:nvPr>
        </p:nvSpPr>
        <p:spPr>
          <a:xfrm>
            <a:off x="0" y="3260725"/>
            <a:ext cx="7837488" cy="2814638"/>
          </a:xfrm>
          <a:noFill/>
        </p:spPr>
        <p:txBody>
          <a:bodyPr/>
          <a:lstStyle/>
          <a:p>
            <a:pPr algn="ctr" eaLnBrk="1" hangingPunct="1"/>
            <a:endParaRPr lang="en-US" altLang="en-US" dirty="0" smtClean="0"/>
          </a:p>
          <a:p>
            <a:pPr algn="ctr" eaLnBrk="1" hangingPunct="1">
              <a:buFontTx/>
              <a:buNone/>
            </a:pPr>
            <a:endParaRPr lang="en-US" altLang="en-US" dirty="0" smtClean="0"/>
          </a:p>
        </p:txBody>
      </p:sp>
      <p:sp>
        <p:nvSpPr>
          <p:cNvPr id="36869" name="Text Box 4"/>
          <p:cNvSpPr txBox="1">
            <a:spLocks noChangeArrowheads="1"/>
          </p:cNvSpPr>
          <p:nvPr/>
        </p:nvSpPr>
        <p:spPr bwMode="auto">
          <a:xfrm>
            <a:off x="1027113" y="3641725"/>
            <a:ext cx="107950" cy="2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3858" tIns="26929" rIns="53858" bIns="26929">
            <a:spAutoFit/>
          </a:bodyPr>
          <a:lstStyle>
            <a:lvl1pPr defTabSz="538163" eaLnBrk="0" hangingPunct="0">
              <a:defRPr sz="2800">
                <a:solidFill>
                  <a:schemeClr val="tx1"/>
                </a:solidFill>
                <a:latin typeface="Arial" pitchFamily="34" charset="0"/>
                <a:cs typeface="Arial" pitchFamily="34" charset="0"/>
              </a:defRPr>
            </a:lvl1pPr>
            <a:lvl2pPr marL="742950" indent="-285750" defTabSz="538163" eaLnBrk="0" hangingPunct="0">
              <a:defRPr sz="2800">
                <a:solidFill>
                  <a:schemeClr val="tx1"/>
                </a:solidFill>
                <a:latin typeface="Arial" pitchFamily="34" charset="0"/>
                <a:cs typeface="Arial" pitchFamily="34" charset="0"/>
              </a:defRPr>
            </a:lvl2pPr>
            <a:lvl3pPr marL="1143000" indent="-228600" defTabSz="538163" eaLnBrk="0" hangingPunct="0">
              <a:defRPr sz="2800">
                <a:solidFill>
                  <a:schemeClr val="tx1"/>
                </a:solidFill>
                <a:latin typeface="Arial" pitchFamily="34" charset="0"/>
                <a:cs typeface="Arial" pitchFamily="34" charset="0"/>
              </a:defRPr>
            </a:lvl3pPr>
            <a:lvl4pPr marL="1600200" indent="-228600" defTabSz="538163" eaLnBrk="0" hangingPunct="0">
              <a:defRPr sz="2800">
                <a:solidFill>
                  <a:schemeClr val="tx1"/>
                </a:solidFill>
                <a:latin typeface="Arial" pitchFamily="34" charset="0"/>
                <a:cs typeface="Arial" pitchFamily="34" charset="0"/>
              </a:defRPr>
            </a:lvl4pPr>
            <a:lvl5pPr marL="2057400" indent="-228600" defTabSz="538163" eaLnBrk="0" hangingPunct="0">
              <a:defRPr sz="2800">
                <a:solidFill>
                  <a:schemeClr val="tx1"/>
                </a:solidFill>
                <a:latin typeface="Arial" pitchFamily="34" charset="0"/>
                <a:cs typeface="Arial" pitchFamily="34" charset="0"/>
              </a:defRPr>
            </a:lvl5pPr>
            <a:lvl6pPr marL="2514600" indent="-228600" defTabSz="538163"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538163"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538163"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538163" eaLnBrk="0" fontAlgn="base" hangingPunct="0">
              <a:spcBef>
                <a:spcPct val="0"/>
              </a:spcBef>
              <a:spcAft>
                <a:spcPct val="0"/>
              </a:spcAft>
              <a:defRPr sz="2800">
                <a:solidFill>
                  <a:schemeClr val="tx1"/>
                </a:solidFill>
                <a:latin typeface="Arial" pitchFamily="34" charset="0"/>
                <a:cs typeface="Arial" pitchFamily="34" charset="0"/>
              </a:defRPr>
            </a:lvl9pPr>
          </a:lstStyle>
          <a:p>
            <a:endParaRPr lang="en-AU" altLang="en-US" sz="1400" dirty="0"/>
          </a:p>
        </p:txBody>
      </p:sp>
      <p:sp>
        <p:nvSpPr>
          <p:cNvPr id="36870" name="Text Box 5"/>
          <p:cNvSpPr txBox="1">
            <a:spLocks noChangeArrowheads="1"/>
          </p:cNvSpPr>
          <p:nvPr/>
        </p:nvSpPr>
        <p:spPr bwMode="auto">
          <a:xfrm>
            <a:off x="0" y="1036395"/>
            <a:ext cx="9144000" cy="439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3858" tIns="26929" rIns="53858" bIns="26929">
            <a:spAutoFit/>
          </a:bodyPr>
          <a:lstStyle>
            <a:lvl1pPr defTabSz="538163" eaLnBrk="0" hangingPunct="0">
              <a:defRPr sz="2800">
                <a:solidFill>
                  <a:schemeClr val="tx1"/>
                </a:solidFill>
                <a:latin typeface="Arial" pitchFamily="34" charset="0"/>
                <a:cs typeface="Arial" pitchFamily="34" charset="0"/>
              </a:defRPr>
            </a:lvl1pPr>
            <a:lvl2pPr marL="742950" indent="-285750" defTabSz="538163" eaLnBrk="0" hangingPunct="0">
              <a:defRPr sz="2800">
                <a:solidFill>
                  <a:schemeClr val="tx1"/>
                </a:solidFill>
                <a:latin typeface="Arial" pitchFamily="34" charset="0"/>
                <a:cs typeface="Arial" pitchFamily="34" charset="0"/>
              </a:defRPr>
            </a:lvl2pPr>
            <a:lvl3pPr marL="1143000" indent="-228600" defTabSz="538163" eaLnBrk="0" hangingPunct="0">
              <a:defRPr sz="2800">
                <a:solidFill>
                  <a:schemeClr val="tx1"/>
                </a:solidFill>
                <a:latin typeface="Arial" pitchFamily="34" charset="0"/>
                <a:cs typeface="Arial" pitchFamily="34" charset="0"/>
              </a:defRPr>
            </a:lvl3pPr>
            <a:lvl4pPr marL="1600200" indent="-228600" defTabSz="538163" eaLnBrk="0" hangingPunct="0">
              <a:defRPr sz="2800">
                <a:solidFill>
                  <a:schemeClr val="tx1"/>
                </a:solidFill>
                <a:latin typeface="Arial" pitchFamily="34" charset="0"/>
                <a:cs typeface="Arial" pitchFamily="34" charset="0"/>
              </a:defRPr>
            </a:lvl4pPr>
            <a:lvl5pPr marL="2057400" indent="-228600" defTabSz="538163" eaLnBrk="0" hangingPunct="0">
              <a:defRPr sz="2800">
                <a:solidFill>
                  <a:schemeClr val="tx1"/>
                </a:solidFill>
                <a:latin typeface="Arial" pitchFamily="34" charset="0"/>
                <a:cs typeface="Arial" pitchFamily="34" charset="0"/>
              </a:defRPr>
            </a:lvl5pPr>
            <a:lvl6pPr marL="2514600" indent="-228600" defTabSz="538163"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538163"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538163"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538163" eaLnBrk="0" fontAlgn="base" hangingPunct="0">
              <a:spcBef>
                <a:spcPct val="0"/>
              </a:spcBef>
              <a:spcAft>
                <a:spcPct val="0"/>
              </a:spcAft>
              <a:defRPr sz="2800">
                <a:solidFill>
                  <a:schemeClr val="tx1"/>
                </a:solidFill>
                <a:latin typeface="Arial" pitchFamily="34" charset="0"/>
                <a:cs typeface="Arial" pitchFamily="34" charset="0"/>
              </a:defRPr>
            </a:lvl9pPr>
          </a:lstStyle>
          <a:p>
            <a:pPr>
              <a:spcBef>
                <a:spcPct val="30000"/>
              </a:spcBef>
            </a:pPr>
            <a:r>
              <a:rPr lang="en-US" altLang="en-US" b="1" dirty="0"/>
              <a:t> </a:t>
            </a:r>
            <a:endParaRPr lang="en-AU" altLang="en-US" sz="1200" b="1" dirty="0">
              <a:cs typeface="Times New Roman" pitchFamily="18" charset="0"/>
            </a:endParaRPr>
          </a:p>
          <a:p>
            <a:pPr>
              <a:spcBef>
                <a:spcPct val="30000"/>
              </a:spcBef>
            </a:pPr>
            <a:r>
              <a:rPr lang="en-AU" altLang="en-US" dirty="0"/>
              <a:t>  </a:t>
            </a:r>
          </a:p>
          <a:p>
            <a:pPr>
              <a:spcBef>
                <a:spcPct val="30000"/>
              </a:spcBef>
            </a:pPr>
            <a:r>
              <a:rPr lang="en-US" altLang="en-US" b="1" dirty="0"/>
              <a:t> </a:t>
            </a:r>
            <a:endParaRPr lang="en-US" altLang="en-US" sz="2600" b="1" dirty="0"/>
          </a:p>
          <a:p>
            <a:pPr>
              <a:spcBef>
                <a:spcPct val="30000"/>
              </a:spcBef>
              <a:buFontTx/>
              <a:buChar char="•"/>
            </a:pPr>
            <a:endParaRPr lang="en-US" altLang="en-US" sz="2600" b="1" dirty="0"/>
          </a:p>
          <a:p>
            <a:pPr>
              <a:spcBef>
                <a:spcPct val="30000"/>
              </a:spcBef>
            </a:pPr>
            <a:endParaRPr lang="en-US" altLang="en-US" sz="2600" dirty="0">
              <a:cs typeface="Times New Roman" pitchFamily="18" charset="0"/>
            </a:endParaRPr>
          </a:p>
          <a:p>
            <a:pPr>
              <a:spcBef>
                <a:spcPct val="30000"/>
              </a:spcBef>
            </a:pPr>
            <a:r>
              <a:rPr lang="en-US" altLang="en-US" sz="800" dirty="0"/>
              <a:t> </a:t>
            </a:r>
            <a:endParaRPr lang="en-AU" altLang="en-US" sz="800" dirty="0">
              <a:cs typeface="Times New Roman" pitchFamily="18" charset="0"/>
            </a:endParaRPr>
          </a:p>
          <a:p>
            <a:pPr>
              <a:spcBef>
                <a:spcPct val="30000"/>
              </a:spcBef>
            </a:pPr>
            <a:r>
              <a:rPr lang="en-US" altLang="en-US" sz="800" dirty="0"/>
              <a:t> </a:t>
            </a:r>
            <a:endParaRPr lang="en-AU" altLang="en-US" sz="800" dirty="0">
              <a:cs typeface="Times New Roman" pitchFamily="18" charset="0"/>
            </a:endParaRPr>
          </a:p>
          <a:p>
            <a:pPr>
              <a:spcBef>
                <a:spcPct val="30000"/>
              </a:spcBef>
            </a:pPr>
            <a:endParaRPr lang="en-US" altLang="en-US" sz="800" dirty="0"/>
          </a:p>
          <a:p>
            <a:pPr>
              <a:spcBef>
                <a:spcPct val="30000"/>
              </a:spcBef>
            </a:pPr>
            <a:endParaRPr lang="en-US" altLang="en-US" sz="700" dirty="0">
              <a:cs typeface="Times New Roman" pitchFamily="18" charset="0"/>
            </a:endParaRPr>
          </a:p>
          <a:p>
            <a:pPr eaLnBrk="1" hangingPunct="1">
              <a:spcBef>
                <a:spcPct val="20000"/>
              </a:spcBef>
              <a:buFontTx/>
              <a:buChar char="•"/>
            </a:pPr>
            <a:endParaRPr lang="en-US" altLang="en-US" sz="700" dirty="0">
              <a:cs typeface="Times New Roman" pitchFamily="18" charset="0"/>
            </a:endParaRPr>
          </a:p>
          <a:p>
            <a:pPr eaLnBrk="1" hangingPunct="1">
              <a:spcBef>
                <a:spcPct val="20000"/>
              </a:spcBef>
            </a:pPr>
            <a:r>
              <a:rPr lang="en-US" altLang="en-US" dirty="0">
                <a:cs typeface="Times New Roman" pitchFamily="18" charset="0"/>
              </a:rPr>
              <a:t> </a:t>
            </a:r>
          </a:p>
          <a:p>
            <a:pPr eaLnBrk="1" hangingPunct="1">
              <a:spcBef>
                <a:spcPct val="20000"/>
              </a:spcBef>
            </a:pPr>
            <a:r>
              <a:rPr lang="en-US" altLang="en-US" dirty="0">
                <a:cs typeface="Times New Roman" pitchFamily="18" charset="0"/>
              </a:rPr>
              <a:t>  </a:t>
            </a:r>
          </a:p>
        </p:txBody>
      </p:sp>
      <p:sp>
        <p:nvSpPr>
          <p:cNvPr id="36871" name="Rectangle 7"/>
          <p:cNvSpPr>
            <a:spLocks noChangeArrowheads="1"/>
          </p:cNvSpPr>
          <p:nvPr/>
        </p:nvSpPr>
        <p:spPr bwMode="auto">
          <a:xfrm>
            <a:off x="150974" y="475357"/>
            <a:ext cx="1968178" cy="5810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53858" tIns="26929" rIns="53858" bIns="26929" anchor="ctr"/>
          <a:lstStyle>
            <a:lvl1pPr defTabSz="538163" eaLnBrk="0" hangingPunct="0">
              <a:defRPr sz="2800">
                <a:solidFill>
                  <a:schemeClr val="tx1"/>
                </a:solidFill>
                <a:latin typeface="Arial" pitchFamily="34" charset="0"/>
                <a:cs typeface="Arial" pitchFamily="34" charset="0"/>
              </a:defRPr>
            </a:lvl1pPr>
            <a:lvl2pPr marL="742950" indent="-285750" defTabSz="538163" eaLnBrk="0" hangingPunct="0">
              <a:defRPr sz="2800">
                <a:solidFill>
                  <a:schemeClr val="tx1"/>
                </a:solidFill>
                <a:latin typeface="Arial" pitchFamily="34" charset="0"/>
                <a:cs typeface="Arial" pitchFamily="34" charset="0"/>
              </a:defRPr>
            </a:lvl2pPr>
            <a:lvl3pPr marL="1143000" indent="-228600" defTabSz="538163" eaLnBrk="0" hangingPunct="0">
              <a:defRPr sz="2800">
                <a:solidFill>
                  <a:schemeClr val="tx1"/>
                </a:solidFill>
                <a:latin typeface="Arial" pitchFamily="34" charset="0"/>
                <a:cs typeface="Arial" pitchFamily="34" charset="0"/>
              </a:defRPr>
            </a:lvl3pPr>
            <a:lvl4pPr marL="1600200" indent="-228600" defTabSz="538163" eaLnBrk="0" hangingPunct="0">
              <a:defRPr sz="2800">
                <a:solidFill>
                  <a:schemeClr val="tx1"/>
                </a:solidFill>
                <a:latin typeface="Arial" pitchFamily="34" charset="0"/>
                <a:cs typeface="Arial" pitchFamily="34" charset="0"/>
              </a:defRPr>
            </a:lvl4pPr>
            <a:lvl5pPr marL="2057400" indent="-228600" defTabSz="538163" eaLnBrk="0" hangingPunct="0">
              <a:defRPr sz="2800">
                <a:solidFill>
                  <a:schemeClr val="tx1"/>
                </a:solidFill>
                <a:latin typeface="Arial" pitchFamily="34" charset="0"/>
                <a:cs typeface="Arial" pitchFamily="34" charset="0"/>
              </a:defRPr>
            </a:lvl5pPr>
            <a:lvl6pPr marL="2514600" indent="-228600" defTabSz="538163"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538163"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538163"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538163" eaLnBrk="0" fontAlgn="base" hangingPunct="0">
              <a:spcBef>
                <a:spcPct val="0"/>
              </a:spcBef>
              <a:spcAft>
                <a:spcPct val="0"/>
              </a:spcAft>
              <a:defRPr sz="2800">
                <a:solidFill>
                  <a:schemeClr val="tx1"/>
                </a:solidFill>
                <a:latin typeface="Arial" pitchFamily="34" charset="0"/>
                <a:cs typeface="Arial" pitchFamily="34" charset="0"/>
              </a:defRPr>
            </a:lvl9pPr>
          </a:lstStyle>
          <a:p>
            <a:pPr algn="ctr"/>
            <a:r>
              <a:rPr lang="en-US" altLang="en-US" b="1" dirty="0" smtClean="0">
                <a:latin typeface="Calibri" pitchFamily="34" charset="0"/>
                <a:cs typeface="Calibri" pitchFamily="34" charset="0"/>
              </a:rPr>
              <a:t>old equipment</a:t>
            </a:r>
            <a:endParaRPr lang="en-US" altLang="en-US" b="1" dirty="0">
              <a:latin typeface="Calibri" pitchFamily="34" charset="0"/>
              <a:cs typeface="Calibri" pitchFamily="34" charset="0"/>
            </a:endParaRPr>
          </a:p>
        </p:txBody>
      </p:sp>
      <p:sp>
        <p:nvSpPr>
          <p:cNvPr id="36872" name="Rectangle 8"/>
          <p:cNvSpPr>
            <a:spLocks noChangeArrowheads="1"/>
          </p:cNvSpPr>
          <p:nvPr/>
        </p:nvSpPr>
        <p:spPr bwMode="auto">
          <a:xfrm>
            <a:off x="2529063" y="6056975"/>
            <a:ext cx="2522538" cy="74674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53858" tIns="26929" rIns="53858" bIns="26929" anchor="ctr"/>
          <a:lstStyle>
            <a:lvl1pPr defTabSz="538163" eaLnBrk="0" hangingPunct="0">
              <a:defRPr sz="2800">
                <a:solidFill>
                  <a:schemeClr val="tx1"/>
                </a:solidFill>
                <a:latin typeface="Arial" pitchFamily="34" charset="0"/>
                <a:cs typeface="Arial" pitchFamily="34" charset="0"/>
              </a:defRPr>
            </a:lvl1pPr>
            <a:lvl2pPr marL="742950" indent="-285750" defTabSz="538163" eaLnBrk="0" hangingPunct="0">
              <a:defRPr sz="2800">
                <a:solidFill>
                  <a:schemeClr val="tx1"/>
                </a:solidFill>
                <a:latin typeface="Arial" pitchFamily="34" charset="0"/>
                <a:cs typeface="Arial" pitchFamily="34" charset="0"/>
              </a:defRPr>
            </a:lvl2pPr>
            <a:lvl3pPr marL="1143000" indent="-228600" defTabSz="538163" eaLnBrk="0" hangingPunct="0">
              <a:defRPr sz="2800">
                <a:solidFill>
                  <a:schemeClr val="tx1"/>
                </a:solidFill>
                <a:latin typeface="Arial" pitchFamily="34" charset="0"/>
                <a:cs typeface="Arial" pitchFamily="34" charset="0"/>
              </a:defRPr>
            </a:lvl3pPr>
            <a:lvl4pPr marL="1600200" indent="-228600" defTabSz="538163" eaLnBrk="0" hangingPunct="0">
              <a:defRPr sz="2800">
                <a:solidFill>
                  <a:schemeClr val="tx1"/>
                </a:solidFill>
                <a:latin typeface="Arial" pitchFamily="34" charset="0"/>
                <a:cs typeface="Arial" pitchFamily="34" charset="0"/>
              </a:defRPr>
            </a:lvl4pPr>
            <a:lvl5pPr marL="2057400" indent="-228600" defTabSz="538163" eaLnBrk="0" hangingPunct="0">
              <a:defRPr sz="2800">
                <a:solidFill>
                  <a:schemeClr val="tx1"/>
                </a:solidFill>
                <a:latin typeface="Arial" pitchFamily="34" charset="0"/>
                <a:cs typeface="Arial" pitchFamily="34" charset="0"/>
              </a:defRPr>
            </a:lvl5pPr>
            <a:lvl6pPr marL="2514600" indent="-228600" defTabSz="538163"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538163"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538163"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538163" eaLnBrk="0" fontAlgn="base" hangingPunct="0">
              <a:spcBef>
                <a:spcPct val="0"/>
              </a:spcBef>
              <a:spcAft>
                <a:spcPct val="0"/>
              </a:spcAft>
              <a:defRPr sz="2800">
                <a:solidFill>
                  <a:schemeClr val="tx1"/>
                </a:solidFill>
                <a:latin typeface="Arial" pitchFamily="34" charset="0"/>
                <a:cs typeface="Arial" pitchFamily="34" charset="0"/>
              </a:defRPr>
            </a:lvl9pPr>
          </a:lstStyle>
          <a:p>
            <a:pPr algn="ctr"/>
            <a:r>
              <a:rPr lang="en-US" altLang="en-US" sz="3200" b="1" dirty="0">
                <a:latin typeface="Calibri" pitchFamily="34" charset="0"/>
                <a:cs typeface="Calibri" pitchFamily="34" charset="0"/>
              </a:rPr>
              <a:t>migrating</a:t>
            </a:r>
          </a:p>
        </p:txBody>
      </p:sp>
      <p:sp>
        <p:nvSpPr>
          <p:cNvPr id="36873" name="Rectangle 9"/>
          <p:cNvSpPr>
            <a:spLocks noChangeArrowheads="1"/>
          </p:cNvSpPr>
          <p:nvPr/>
        </p:nvSpPr>
        <p:spPr bwMode="auto">
          <a:xfrm>
            <a:off x="5735973" y="717549"/>
            <a:ext cx="2522538" cy="5810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53858" tIns="26929" rIns="53858" bIns="26929" anchor="ctr"/>
          <a:lstStyle>
            <a:lvl1pPr defTabSz="538163" eaLnBrk="0" hangingPunct="0">
              <a:defRPr sz="2800">
                <a:solidFill>
                  <a:schemeClr val="tx1"/>
                </a:solidFill>
                <a:latin typeface="Arial" pitchFamily="34" charset="0"/>
                <a:cs typeface="Arial" pitchFamily="34" charset="0"/>
              </a:defRPr>
            </a:lvl1pPr>
            <a:lvl2pPr marL="742950" indent="-285750" defTabSz="538163" eaLnBrk="0" hangingPunct="0">
              <a:defRPr sz="2800">
                <a:solidFill>
                  <a:schemeClr val="tx1"/>
                </a:solidFill>
                <a:latin typeface="Arial" pitchFamily="34" charset="0"/>
                <a:cs typeface="Arial" pitchFamily="34" charset="0"/>
              </a:defRPr>
            </a:lvl2pPr>
            <a:lvl3pPr marL="1143000" indent="-228600" defTabSz="538163" eaLnBrk="0" hangingPunct="0">
              <a:defRPr sz="2800">
                <a:solidFill>
                  <a:schemeClr val="tx1"/>
                </a:solidFill>
                <a:latin typeface="Arial" pitchFamily="34" charset="0"/>
                <a:cs typeface="Arial" pitchFamily="34" charset="0"/>
              </a:defRPr>
            </a:lvl3pPr>
            <a:lvl4pPr marL="1600200" indent="-228600" defTabSz="538163" eaLnBrk="0" hangingPunct="0">
              <a:defRPr sz="2800">
                <a:solidFill>
                  <a:schemeClr val="tx1"/>
                </a:solidFill>
                <a:latin typeface="Arial" pitchFamily="34" charset="0"/>
                <a:cs typeface="Arial" pitchFamily="34" charset="0"/>
              </a:defRPr>
            </a:lvl4pPr>
            <a:lvl5pPr marL="2057400" indent="-228600" defTabSz="538163" eaLnBrk="0" hangingPunct="0">
              <a:defRPr sz="2800">
                <a:solidFill>
                  <a:schemeClr val="tx1"/>
                </a:solidFill>
                <a:latin typeface="Arial" pitchFamily="34" charset="0"/>
                <a:cs typeface="Arial" pitchFamily="34" charset="0"/>
              </a:defRPr>
            </a:lvl5pPr>
            <a:lvl6pPr marL="2514600" indent="-228600" defTabSz="538163"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538163"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538163"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538163" eaLnBrk="0" fontAlgn="base" hangingPunct="0">
              <a:spcBef>
                <a:spcPct val="0"/>
              </a:spcBef>
              <a:spcAft>
                <a:spcPct val="0"/>
              </a:spcAft>
              <a:defRPr sz="2800">
                <a:solidFill>
                  <a:schemeClr val="tx1"/>
                </a:solidFill>
                <a:latin typeface="Arial" pitchFamily="34" charset="0"/>
                <a:cs typeface="Arial" pitchFamily="34" charset="0"/>
              </a:defRPr>
            </a:lvl9pPr>
          </a:lstStyle>
          <a:p>
            <a:pPr algn="ctr"/>
            <a:r>
              <a:rPr lang="en-US" altLang="en-US" sz="3200" b="1" dirty="0">
                <a:latin typeface="Calibri" pitchFamily="34" charset="0"/>
                <a:cs typeface="Calibri" pitchFamily="34" charset="0"/>
              </a:rPr>
              <a:t>emulating</a:t>
            </a:r>
          </a:p>
        </p:txBody>
      </p:sp>
      <p:sp>
        <p:nvSpPr>
          <p:cNvPr id="36874" name="Rectangle 10"/>
          <p:cNvSpPr>
            <a:spLocks noChangeArrowheads="1"/>
          </p:cNvSpPr>
          <p:nvPr/>
        </p:nvSpPr>
        <p:spPr bwMode="auto">
          <a:xfrm>
            <a:off x="6372200" y="5075844"/>
            <a:ext cx="2522538" cy="5810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53858" tIns="26929" rIns="53858" bIns="26929" anchor="ctr"/>
          <a:lstStyle>
            <a:lvl1pPr defTabSz="538163" eaLnBrk="0" hangingPunct="0">
              <a:defRPr sz="2800">
                <a:solidFill>
                  <a:schemeClr val="tx1"/>
                </a:solidFill>
                <a:latin typeface="Arial" pitchFamily="34" charset="0"/>
                <a:cs typeface="Arial" pitchFamily="34" charset="0"/>
              </a:defRPr>
            </a:lvl1pPr>
            <a:lvl2pPr marL="742950" indent="-285750" defTabSz="538163" eaLnBrk="0" hangingPunct="0">
              <a:defRPr sz="2800">
                <a:solidFill>
                  <a:schemeClr val="tx1"/>
                </a:solidFill>
                <a:latin typeface="Arial" pitchFamily="34" charset="0"/>
                <a:cs typeface="Arial" pitchFamily="34" charset="0"/>
              </a:defRPr>
            </a:lvl2pPr>
            <a:lvl3pPr marL="1143000" indent="-228600" defTabSz="538163" eaLnBrk="0" hangingPunct="0">
              <a:defRPr sz="2800">
                <a:solidFill>
                  <a:schemeClr val="tx1"/>
                </a:solidFill>
                <a:latin typeface="Arial" pitchFamily="34" charset="0"/>
                <a:cs typeface="Arial" pitchFamily="34" charset="0"/>
              </a:defRPr>
            </a:lvl3pPr>
            <a:lvl4pPr marL="1600200" indent="-228600" defTabSz="538163" eaLnBrk="0" hangingPunct="0">
              <a:defRPr sz="2800">
                <a:solidFill>
                  <a:schemeClr val="tx1"/>
                </a:solidFill>
                <a:latin typeface="Arial" pitchFamily="34" charset="0"/>
                <a:cs typeface="Arial" pitchFamily="34" charset="0"/>
              </a:defRPr>
            </a:lvl4pPr>
            <a:lvl5pPr marL="2057400" indent="-228600" defTabSz="538163" eaLnBrk="0" hangingPunct="0">
              <a:defRPr sz="2800">
                <a:solidFill>
                  <a:schemeClr val="tx1"/>
                </a:solidFill>
                <a:latin typeface="Arial" pitchFamily="34" charset="0"/>
                <a:cs typeface="Arial" pitchFamily="34" charset="0"/>
              </a:defRPr>
            </a:lvl5pPr>
            <a:lvl6pPr marL="2514600" indent="-228600" defTabSz="538163"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538163"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538163"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538163" eaLnBrk="0" fontAlgn="base" hangingPunct="0">
              <a:spcBef>
                <a:spcPct val="0"/>
              </a:spcBef>
              <a:spcAft>
                <a:spcPct val="0"/>
              </a:spcAft>
              <a:defRPr sz="2800">
                <a:solidFill>
                  <a:schemeClr val="tx1"/>
                </a:solidFill>
                <a:latin typeface="Arial" pitchFamily="34" charset="0"/>
                <a:cs typeface="Arial" pitchFamily="34" charset="0"/>
              </a:defRPr>
            </a:lvl9pPr>
          </a:lstStyle>
          <a:p>
            <a:pPr algn="ctr"/>
            <a:r>
              <a:rPr lang="en-US" altLang="en-US" sz="3200" b="1" dirty="0">
                <a:latin typeface="Calibri" pitchFamily="34" charset="0"/>
                <a:cs typeface="Calibri" pitchFamily="34" charset="0"/>
              </a:rPr>
              <a:t>replication</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27784" y="3587293"/>
            <a:ext cx="3508539" cy="2738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406492" y="1298574"/>
            <a:ext cx="2453954" cy="3552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45077" y="6145221"/>
            <a:ext cx="2383986" cy="938719"/>
          </a:xfrm>
          <a:prstGeom prst="rect">
            <a:avLst/>
          </a:prstGeom>
          <a:noFill/>
        </p:spPr>
        <p:txBody>
          <a:bodyPr wrap="none" rtlCol="0">
            <a:spAutoFit/>
          </a:bodyPr>
          <a:lstStyle/>
          <a:p>
            <a:pPr algn="l" eaLnBrk="1" hangingPunct="1"/>
            <a:r>
              <a:rPr lang="en-US" altLang="en-US" sz="900" dirty="0"/>
              <a:t>Image courtesy of Carla duello,</a:t>
            </a:r>
          </a:p>
          <a:p>
            <a:pPr algn="l" eaLnBrk="1" hangingPunct="1"/>
            <a:r>
              <a:rPr lang="en-US" altLang="en-US" sz="900" dirty="0"/>
              <a:t> Cornell University Library</a:t>
            </a:r>
          </a:p>
          <a:p>
            <a:pPr algn="l" eaLnBrk="1" hangingPunct="1"/>
            <a:r>
              <a:rPr lang="en-US" altLang="en-US" sz="900" dirty="0"/>
              <a:t>http://www.library.cornell.edu/iris/migration/</a:t>
            </a:r>
          </a:p>
          <a:p>
            <a:endParaRPr lang="en-AU" dirty="0"/>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997242" y="5621388"/>
            <a:ext cx="1658937" cy="1225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67544" y="1111410"/>
            <a:ext cx="3096345" cy="22709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1026"/>
          <p:cNvSpPr>
            <a:spLocks noGrp="1" noChangeArrowheads="1"/>
          </p:cNvSpPr>
          <p:nvPr>
            <p:ph type="title"/>
          </p:nvPr>
        </p:nvSpPr>
        <p:spPr>
          <a:xfrm>
            <a:off x="630238" y="0"/>
            <a:ext cx="7793037" cy="1117600"/>
          </a:xfrm>
          <a:noFill/>
        </p:spPr>
        <p:txBody>
          <a:bodyPr/>
          <a:lstStyle/>
          <a:p>
            <a:pPr eaLnBrk="1" hangingPunct="1"/>
            <a:r>
              <a:rPr lang="en-AU" altLang="en-US" sz="3200" b="1" dirty="0" smtClean="0">
                <a:solidFill>
                  <a:srgbClr val="FF0000"/>
                </a:solidFill>
                <a:latin typeface="Calibri" panose="020F0502020204030204" pitchFamily="34" charset="0"/>
              </a:rPr>
              <a:t>Shortcut</a:t>
            </a:r>
            <a:r>
              <a:rPr lang="en-AU" altLang="en-US" sz="3200" b="1" dirty="0" smtClean="0">
                <a:solidFill>
                  <a:schemeClr val="tx1"/>
                </a:solidFill>
                <a:latin typeface="Calibri" panose="020F0502020204030204" pitchFamily="34" charset="0"/>
              </a:rPr>
              <a:t>  - understand interconnected management framework</a:t>
            </a:r>
            <a:endParaRPr lang="en-US" altLang="en-US" sz="3200" b="1" dirty="0" smtClean="0">
              <a:solidFill>
                <a:schemeClr val="tx1"/>
              </a:solidFill>
              <a:latin typeface="Calibri" panose="020F0502020204030204" pitchFamily="34" charset="0"/>
            </a:endParaRPr>
          </a:p>
        </p:txBody>
      </p:sp>
      <p:sp>
        <p:nvSpPr>
          <p:cNvPr id="48132" name="Rectangle 1027"/>
          <p:cNvSpPr>
            <a:spLocks noGrp="1" noChangeArrowheads="1"/>
          </p:cNvSpPr>
          <p:nvPr>
            <p:ph type="body" idx="4294967295"/>
          </p:nvPr>
        </p:nvSpPr>
        <p:spPr>
          <a:xfrm>
            <a:off x="0" y="3260725"/>
            <a:ext cx="7837488" cy="2814638"/>
          </a:xfrm>
          <a:noFill/>
        </p:spPr>
        <p:txBody>
          <a:bodyPr/>
          <a:lstStyle/>
          <a:p>
            <a:pPr algn="ctr" eaLnBrk="1" hangingPunct="1"/>
            <a:endParaRPr lang="en-US" altLang="en-US" dirty="0" smtClean="0"/>
          </a:p>
          <a:p>
            <a:pPr algn="ctr" eaLnBrk="1" hangingPunct="1">
              <a:buFontTx/>
              <a:buNone/>
            </a:pPr>
            <a:endParaRPr lang="en-US" altLang="en-US" dirty="0" smtClean="0"/>
          </a:p>
        </p:txBody>
      </p:sp>
      <p:sp>
        <p:nvSpPr>
          <p:cNvPr id="48133" name="Text Box 1029"/>
          <p:cNvSpPr txBox="1">
            <a:spLocks noChangeArrowheads="1"/>
          </p:cNvSpPr>
          <p:nvPr/>
        </p:nvSpPr>
        <p:spPr bwMode="auto">
          <a:xfrm>
            <a:off x="1027113" y="3641725"/>
            <a:ext cx="107950" cy="2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3858" tIns="26929" rIns="53858" bIns="26929">
            <a:spAutoFit/>
          </a:bodyPr>
          <a:lstStyle>
            <a:lvl1pPr defTabSz="538163" eaLnBrk="0" hangingPunct="0">
              <a:defRPr sz="2800">
                <a:solidFill>
                  <a:schemeClr val="tx1"/>
                </a:solidFill>
                <a:latin typeface="Arial" pitchFamily="34" charset="0"/>
                <a:cs typeface="Arial" pitchFamily="34" charset="0"/>
              </a:defRPr>
            </a:lvl1pPr>
            <a:lvl2pPr marL="742950" indent="-285750" defTabSz="538163" eaLnBrk="0" hangingPunct="0">
              <a:defRPr sz="2800">
                <a:solidFill>
                  <a:schemeClr val="tx1"/>
                </a:solidFill>
                <a:latin typeface="Arial" pitchFamily="34" charset="0"/>
                <a:cs typeface="Arial" pitchFamily="34" charset="0"/>
              </a:defRPr>
            </a:lvl2pPr>
            <a:lvl3pPr marL="1143000" indent="-228600" defTabSz="538163" eaLnBrk="0" hangingPunct="0">
              <a:defRPr sz="2800">
                <a:solidFill>
                  <a:schemeClr val="tx1"/>
                </a:solidFill>
                <a:latin typeface="Arial" pitchFamily="34" charset="0"/>
                <a:cs typeface="Arial" pitchFamily="34" charset="0"/>
              </a:defRPr>
            </a:lvl3pPr>
            <a:lvl4pPr marL="1600200" indent="-228600" defTabSz="538163" eaLnBrk="0" hangingPunct="0">
              <a:defRPr sz="2800">
                <a:solidFill>
                  <a:schemeClr val="tx1"/>
                </a:solidFill>
                <a:latin typeface="Arial" pitchFamily="34" charset="0"/>
                <a:cs typeface="Arial" pitchFamily="34" charset="0"/>
              </a:defRPr>
            </a:lvl4pPr>
            <a:lvl5pPr marL="2057400" indent="-228600" defTabSz="538163" eaLnBrk="0" hangingPunct="0">
              <a:defRPr sz="2800">
                <a:solidFill>
                  <a:schemeClr val="tx1"/>
                </a:solidFill>
                <a:latin typeface="Arial" pitchFamily="34" charset="0"/>
                <a:cs typeface="Arial" pitchFamily="34" charset="0"/>
              </a:defRPr>
            </a:lvl5pPr>
            <a:lvl6pPr marL="2514600" indent="-228600" defTabSz="538163"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538163"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538163"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538163" eaLnBrk="0" fontAlgn="base" hangingPunct="0">
              <a:spcBef>
                <a:spcPct val="0"/>
              </a:spcBef>
              <a:spcAft>
                <a:spcPct val="0"/>
              </a:spcAft>
              <a:defRPr sz="2800">
                <a:solidFill>
                  <a:schemeClr val="tx1"/>
                </a:solidFill>
                <a:latin typeface="Arial" pitchFamily="34" charset="0"/>
                <a:cs typeface="Arial" pitchFamily="34" charset="0"/>
              </a:defRPr>
            </a:lvl9pPr>
          </a:lstStyle>
          <a:p>
            <a:endParaRPr lang="en-AU" altLang="en-US" sz="1400" dirty="0"/>
          </a:p>
        </p:txBody>
      </p:sp>
      <p:sp>
        <p:nvSpPr>
          <p:cNvPr id="48134" name="Text Box 1030"/>
          <p:cNvSpPr txBox="1">
            <a:spLocks noChangeArrowheads="1"/>
          </p:cNvSpPr>
          <p:nvPr/>
        </p:nvSpPr>
        <p:spPr bwMode="auto">
          <a:xfrm>
            <a:off x="604044" y="1484313"/>
            <a:ext cx="7010400" cy="15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3858" tIns="26929" rIns="53858" bIns="26929">
            <a:spAutoFit/>
          </a:bodyPr>
          <a:lstStyle>
            <a:lvl1pPr defTabSz="538163" eaLnBrk="0" hangingPunct="0">
              <a:defRPr sz="2800">
                <a:solidFill>
                  <a:schemeClr val="tx1"/>
                </a:solidFill>
                <a:latin typeface="Arial" pitchFamily="34" charset="0"/>
                <a:cs typeface="Arial" pitchFamily="34" charset="0"/>
              </a:defRPr>
            </a:lvl1pPr>
            <a:lvl2pPr marL="742950" indent="-285750" defTabSz="538163" eaLnBrk="0" hangingPunct="0">
              <a:defRPr sz="2800">
                <a:solidFill>
                  <a:schemeClr val="tx1"/>
                </a:solidFill>
                <a:latin typeface="Arial" pitchFamily="34" charset="0"/>
                <a:cs typeface="Arial" pitchFamily="34" charset="0"/>
              </a:defRPr>
            </a:lvl2pPr>
            <a:lvl3pPr marL="1143000" indent="-228600" defTabSz="538163" eaLnBrk="0" hangingPunct="0">
              <a:defRPr sz="2800">
                <a:solidFill>
                  <a:schemeClr val="tx1"/>
                </a:solidFill>
                <a:latin typeface="Arial" pitchFamily="34" charset="0"/>
                <a:cs typeface="Arial" pitchFamily="34" charset="0"/>
              </a:defRPr>
            </a:lvl3pPr>
            <a:lvl4pPr marL="1600200" indent="-228600" defTabSz="538163" eaLnBrk="0" hangingPunct="0">
              <a:defRPr sz="2800">
                <a:solidFill>
                  <a:schemeClr val="tx1"/>
                </a:solidFill>
                <a:latin typeface="Arial" pitchFamily="34" charset="0"/>
                <a:cs typeface="Arial" pitchFamily="34" charset="0"/>
              </a:defRPr>
            </a:lvl4pPr>
            <a:lvl5pPr marL="449263" defTabSz="538163" eaLnBrk="0" hangingPunct="0">
              <a:defRPr sz="2800">
                <a:solidFill>
                  <a:schemeClr val="tx1"/>
                </a:solidFill>
                <a:latin typeface="Arial" pitchFamily="34" charset="0"/>
                <a:cs typeface="Arial" pitchFamily="34" charset="0"/>
              </a:defRPr>
            </a:lvl5pPr>
            <a:lvl6pPr marL="906463" defTabSz="538163" eaLnBrk="0" fontAlgn="base" hangingPunct="0">
              <a:spcBef>
                <a:spcPct val="0"/>
              </a:spcBef>
              <a:spcAft>
                <a:spcPct val="0"/>
              </a:spcAft>
              <a:defRPr sz="2800">
                <a:solidFill>
                  <a:schemeClr val="tx1"/>
                </a:solidFill>
                <a:latin typeface="Arial" pitchFamily="34" charset="0"/>
                <a:cs typeface="Arial" pitchFamily="34" charset="0"/>
              </a:defRPr>
            </a:lvl6pPr>
            <a:lvl7pPr marL="1363663" defTabSz="538163" eaLnBrk="0" fontAlgn="base" hangingPunct="0">
              <a:spcBef>
                <a:spcPct val="0"/>
              </a:spcBef>
              <a:spcAft>
                <a:spcPct val="0"/>
              </a:spcAft>
              <a:defRPr sz="2800">
                <a:solidFill>
                  <a:schemeClr val="tx1"/>
                </a:solidFill>
                <a:latin typeface="Arial" pitchFamily="34" charset="0"/>
                <a:cs typeface="Arial" pitchFamily="34" charset="0"/>
              </a:defRPr>
            </a:lvl7pPr>
            <a:lvl8pPr marL="1820863" defTabSz="538163" eaLnBrk="0" fontAlgn="base" hangingPunct="0">
              <a:spcBef>
                <a:spcPct val="0"/>
              </a:spcBef>
              <a:spcAft>
                <a:spcPct val="0"/>
              </a:spcAft>
              <a:defRPr sz="2800">
                <a:solidFill>
                  <a:schemeClr val="tx1"/>
                </a:solidFill>
                <a:latin typeface="Arial" pitchFamily="34" charset="0"/>
                <a:cs typeface="Arial" pitchFamily="34" charset="0"/>
              </a:defRPr>
            </a:lvl8pPr>
            <a:lvl9pPr marL="2278063" defTabSz="538163" eaLnBrk="0" fontAlgn="base" hangingPunct="0">
              <a:spcBef>
                <a:spcPct val="0"/>
              </a:spcBef>
              <a:spcAft>
                <a:spcPct val="0"/>
              </a:spcAft>
              <a:defRPr sz="2800">
                <a:solidFill>
                  <a:schemeClr val="tx1"/>
                </a:solidFill>
                <a:latin typeface="Arial" pitchFamily="34" charset="0"/>
                <a:cs typeface="Arial" pitchFamily="34" charset="0"/>
              </a:defRPr>
            </a:lvl9pPr>
          </a:lstStyle>
          <a:p>
            <a:pPr lvl="4" eaLnBrk="1" hangingPunct="1">
              <a:spcBef>
                <a:spcPct val="20000"/>
              </a:spcBef>
            </a:pPr>
            <a:endParaRPr lang="en-US" altLang="en-US" dirty="0">
              <a:latin typeface="Calibri" panose="020F0502020204030204" pitchFamily="34" charset="0"/>
              <a:cs typeface="Times New Roman" pitchFamily="18" charset="0"/>
            </a:endParaRPr>
          </a:p>
          <a:p>
            <a:pPr eaLnBrk="1" hangingPunct="1">
              <a:spcBef>
                <a:spcPct val="20000"/>
              </a:spcBef>
            </a:pPr>
            <a:r>
              <a:rPr lang="en-US" altLang="en-US" dirty="0">
                <a:latin typeface="Calibri" panose="020F0502020204030204" pitchFamily="34" charset="0"/>
                <a:cs typeface="Times New Roman" pitchFamily="18" charset="0"/>
              </a:rPr>
              <a:t> The </a:t>
            </a:r>
            <a:r>
              <a:rPr lang="en-US" altLang="en-US" dirty="0" smtClean="0">
                <a:latin typeface="Calibri" panose="020F0502020204030204" pitchFamily="34" charset="0"/>
                <a:cs typeface="Times New Roman" pitchFamily="18" charset="0"/>
              </a:rPr>
              <a:t>3 </a:t>
            </a:r>
            <a:r>
              <a:rPr lang="en-US" altLang="en-US" dirty="0">
                <a:latin typeface="Calibri" panose="020F0502020204030204" pitchFamily="34" charset="0"/>
                <a:cs typeface="Times New Roman" pitchFamily="18" charset="0"/>
              </a:rPr>
              <a:t>legged stool</a:t>
            </a:r>
          </a:p>
          <a:p>
            <a:pPr eaLnBrk="1" hangingPunct="1">
              <a:spcBef>
                <a:spcPct val="20000"/>
              </a:spcBef>
            </a:pPr>
            <a:r>
              <a:rPr lang="en-US" altLang="en-US" dirty="0">
                <a:cs typeface="Times New Roman" pitchFamily="18" charset="0"/>
              </a:rPr>
              <a:t>  </a:t>
            </a:r>
          </a:p>
        </p:txBody>
      </p:sp>
      <p:pic>
        <p:nvPicPr>
          <p:cNvPr id="48135" name="Picture 1031" descr="cornellstool"/>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08175" y="2736850"/>
            <a:ext cx="4032250" cy="328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6" name="Text Box 1032"/>
          <p:cNvSpPr txBox="1">
            <a:spLocks noChangeArrowheads="1"/>
          </p:cNvSpPr>
          <p:nvPr/>
        </p:nvSpPr>
        <p:spPr bwMode="auto">
          <a:xfrm>
            <a:off x="6084888" y="4430713"/>
            <a:ext cx="3059112"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AU" altLang="en-US" sz="1400" dirty="0"/>
              <a:t>Image: Cornell University</a:t>
            </a:r>
          </a:p>
          <a:p>
            <a:pPr eaLnBrk="1" hangingPunct="1"/>
            <a:r>
              <a:rPr lang="en-AU" altLang="en-US" sz="1400" dirty="0"/>
              <a:t> Digital preservation Management tutorial</a:t>
            </a:r>
          </a:p>
          <a:p>
            <a:pPr eaLnBrk="1" hangingPunct="1"/>
            <a:r>
              <a:rPr lang="en-AU" altLang="en-US" sz="1400" dirty="0"/>
              <a:t>http://dpworkshop.org/dpm-eng/conclusion.html</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79512" y="116632"/>
            <a:ext cx="1006475"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425388" y="-81880"/>
            <a:ext cx="8077200" cy="918592"/>
          </a:xfrm>
        </p:spPr>
        <p:txBody>
          <a:bodyPr/>
          <a:lstStyle/>
          <a:p>
            <a:endParaRPr lang="en-AU" sz="4800" dirty="0">
              <a:solidFill>
                <a:schemeClr val="tx2"/>
              </a:solidFill>
              <a:latin typeface="Calibri" pitchFamily="34" charset="0"/>
              <a:cs typeface="Calibri" pitchFamily="34" charset="0"/>
            </a:endParaRPr>
          </a:p>
        </p:txBody>
      </p:sp>
      <p:sp>
        <p:nvSpPr>
          <p:cNvPr id="2" name="Content Placeholder 1"/>
          <p:cNvSpPr>
            <a:spLocks noGrp="1"/>
          </p:cNvSpPr>
          <p:nvPr>
            <p:ph idx="1"/>
          </p:nvPr>
        </p:nvSpPr>
        <p:spPr>
          <a:xfrm>
            <a:off x="323528" y="1268760"/>
            <a:ext cx="8640960" cy="5512203"/>
          </a:xfrm>
        </p:spPr>
        <p:txBody>
          <a:bodyPr/>
          <a:lstStyle/>
          <a:p>
            <a:pPr marL="0" indent="0" algn="ctr">
              <a:spcBef>
                <a:spcPts val="300"/>
              </a:spcBef>
              <a:buNone/>
            </a:pPr>
            <a:endParaRPr lang="en-AU" b="1" dirty="0" smtClean="0">
              <a:solidFill>
                <a:schemeClr val="tx1"/>
              </a:solidFill>
              <a:latin typeface="+mn-lt"/>
              <a:ea typeface="+mn-ea"/>
              <a:cs typeface="+mn-cs"/>
            </a:endParaRPr>
          </a:p>
          <a:p>
            <a:pPr marL="0" indent="0" algn="ctr">
              <a:spcBef>
                <a:spcPts val="300"/>
              </a:spcBef>
              <a:buNone/>
            </a:pPr>
            <a:r>
              <a:rPr lang="en-AU" sz="2800" b="1" dirty="0" smtClean="0">
                <a:solidFill>
                  <a:schemeClr val="tx1"/>
                </a:solidFill>
                <a:latin typeface="Calibri" pitchFamily="34" charset="0"/>
                <a:cs typeface="Calibri" pitchFamily="34" charset="0"/>
              </a:rPr>
              <a:t>Disclaimer:</a:t>
            </a:r>
          </a:p>
          <a:p>
            <a:pPr marL="0" indent="0">
              <a:spcBef>
                <a:spcPts val="300"/>
              </a:spcBef>
              <a:buNone/>
            </a:pPr>
            <a:r>
              <a:rPr lang="en-AU" sz="2800" dirty="0" smtClean="0">
                <a:latin typeface="Calibri" pitchFamily="34" charset="0"/>
                <a:cs typeface="Calibri" pitchFamily="34" charset="0"/>
              </a:rPr>
              <a:t>These are my own professional views, not the views of my employers</a:t>
            </a:r>
          </a:p>
          <a:p>
            <a:pPr marL="0" indent="0" algn="ctr">
              <a:spcBef>
                <a:spcPts val="300"/>
              </a:spcBef>
              <a:buNone/>
            </a:pPr>
            <a:endParaRPr lang="en-AU" sz="1100" b="1" dirty="0" smtClean="0">
              <a:solidFill>
                <a:schemeClr val="tx1"/>
              </a:solidFill>
              <a:latin typeface="+mn-lt"/>
              <a:ea typeface="+mn-ea"/>
              <a:cs typeface="+mn-cs"/>
            </a:endParaRPr>
          </a:p>
        </p:txBody>
      </p:sp>
    </p:spTree>
    <p:extLst>
      <p:ext uri="{BB962C8B-B14F-4D97-AF65-F5344CB8AC3E}">
        <p14:creationId xmlns:p14="http://schemas.microsoft.com/office/powerpoint/2010/main" xmlns="" val="3890112055"/>
      </p:ext>
    </p:extLst>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a:xfrm>
            <a:off x="675481" y="260648"/>
            <a:ext cx="7793037" cy="1117600"/>
          </a:xfrm>
          <a:noFill/>
        </p:spPr>
        <p:txBody>
          <a:bodyPr/>
          <a:lstStyle/>
          <a:p>
            <a:pPr eaLnBrk="1" hangingPunct="1"/>
            <a:r>
              <a:rPr lang="en-AU" altLang="en-US" b="1" dirty="0" smtClean="0">
                <a:solidFill>
                  <a:schemeClr val="tx1"/>
                </a:solidFill>
                <a:latin typeface="Calibri" panose="020F0502020204030204" pitchFamily="34" charset="0"/>
              </a:rPr>
              <a:t>  </a:t>
            </a:r>
            <a:r>
              <a:rPr lang="en-AU" altLang="en-US" sz="3600" b="1" dirty="0" smtClean="0">
                <a:solidFill>
                  <a:srgbClr val="FF0000"/>
                </a:solidFill>
                <a:latin typeface="Calibri" panose="020F0502020204030204" pitchFamily="34" charset="0"/>
              </a:rPr>
              <a:t>Shortcut</a:t>
            </a:r>
            <a:r>
              <a:rPr lang="en-AU" altLang="en-US" sz="3600" b="1" dirty="0" smtClean="0">
                <a:solidFill>
                  <a:schemeClr val="tx1"/>
                </a:solidFill>
                <a:latin typeface="Calibri" panose="020F0502020204030204" pitchFamily="34" charset="0"/>
              </a:rPr>
              <a:t> – give priority to the Organisational leg</a:t>
            </a:r>
            <a:endParaRPr lang="en-US" altLang="en-US" sz="3600" b="1" dirty="0" smtClean="0">
              <a:solidFill>
                <a:schemeClr val="tx1"/>
              </a:solidFill>
              <a:latin typeface="Calibri" panose="020F0502020204030204" pitchFamily="34" charset="0"/>
            </a:endParaRPr>
          </a:p>
        </p:txBody>
      </p:sp>
      <p:sp>
        <p:nvSpPr>
          <p:cNvPr id="50180" name="Rectangle 3"/>
          <p:cNvSpPr>
            <a:spLocks noGrp="1" noChangeArrowheads="1"/>
          </p:cNvSpPr>
          <p:nvPr>
            <p:ph type="body" idx="4294967295"/>
          </p:nvPr>
        </p:nvSpPr>
        <p:spPr>
          <a:xfrm>
            <a:off x="0" y="3260725"/>
            <a:ext cx="7837488" cy="2814638"/>
          </a:xfrm>
          <a:noFill/>
        </p:spPr>
        <p:txBody>
          <a:bodyPr/>
          <a:lstStyle/>
          <a:p>
            <a:pPr algn="ctr" eaLnBrk="1" hangingPunct="1"/>
            <a:endParaRPr lang="en-US" altLang="en-US" dirty="0" smtClean="0"/>
          </a:p>
          <a:p>
            <a:pPr algn="ctr" eaLnBrk="1" hangingPunct="1">
              <a:buFontTx/>
              <a:buNone/>
            </a:pPr>
            <a:endParaRPr lang="en-US" altLang="en-US" dirty="0" smtClean="0"/>
          </a:p>
        </p:txBody>
      </p:sp>
      <p:sp>
        <p:nvSpPr>
          <p:cNvPr id="50181" name="Text Box 4"/>
          <p:cNvSpPr txBox="1">
            <a:spLocks noChangeArrowheads="1"/>
          </p:cNvSpPr>
          <p:nvPr/>
        </p:nvSpPr>
        <p:spPr bwMode="auto">
          <a:xfrm>
            <a:off x="1027113" y="3641725"/>
            <a:ext cx="107950" cy="2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3858" tIns="26929" rIns="53858" bIns="26929">
            <a:spAutoFit/>
          </a:bodyPr>
          <a:lstStyle>
            <a:lvl1pPr defTabSz="538163" eaLnBrk="0" hangingPunct="0">
              <a:defRPr sz="2800">
                <a:solidFill>
                  <a:schemeClr val="tx1"/>
                </a:solidFill>
                <a:latin typeface="Arial" pitchFamily="34" charset="0"/>
                <a:cs typeface="Arial" pitchFamily="34" charset="0"/>
              </a:defRPr>
            </a:lvl1pPr>
            <a:lvl2pPr marL="742950" indent="-285750" defTabSz="538163" eaLnBrk="0" hangingPunct="0">
              <a:defRPr sz="2800">
                <a:solidFill>
                  <a:schemeClr val="tx1"/>
                </a:solidFill>
                <a:latin typeface="Arial" pitchFamily="34" charset="0"/>
                <a:cs typeface="Arial" pitchFamily="34" charset="0"/>
              </a:defRPr>
            </a:lvl2pPr>
            <a:lvl3pPr marL="1143000" indent="-228600" defTabSz="538163" eaLnBrk="0" hangingPunct="0">
              <a:defRPr sz="2800">
                <a:solidFill>
                  <a:schemeClr val="tx1"/>
                </a:solidFill>
                <a:latin typeface="Arial" pitchFamily="34" charset="0"/>
                <a:cs typeface="Arial" pitchFamily="34" charset="0"/>
              </a:defRPr>
            </a:lvl3pPr>
            <a:lvl4pPr marL="1600200" indent="-228600" defTabSz="538163" eaLnBrk="0" hangingPunct="0">
              <a:defRPr sz="2800">
                <a:solidFill>
                  <a:schemeClr val="tx1"/>
                </a:solidFill>
                <a:latin typeface="Arial" pitchFamily="34" charset="0"/>
                <a:cs typeface="Arial" pitchFamily="34" charset="0"/>
              </a:defRPr>
            </a:lvl4pPr>
            <a:lvl5pPr marL="2057400" indent="-228600" defTabSz="538163" eaLnBrk="0" hangingPunct="0">
              <a:defRPr sz="2800">
                <a:solidFill>
                  <a:schemeClr val="tx1"/>
                </a:solidFill>
                <a:latin typeface="Arial" pitchFamily="34" charset="0"/>
                <a:cs typeface="Arial" pitchFamily="34" charset="0"/>
              </a:defRPr>
            </a:lvl5pPr>
            <a:lvl6pPr marL="2514600" indent="-228600" defTabSz="538163"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538163"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538163"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538163" eaLnBrk="0" fontAlgn="base" hangingPunct="0">
              <a:spcBef>
                <a:spcPct val="0"/>
              </a:spcBef>
              <a:spcAft>
                <a:spcPct val="0"/>
              </a:spcAft>
              <a:defRPr sz="2800">
                <a:solidFill>
                  <a:schemeClr val="tx1"/>
                </a:solidFill>
                <a:latin typeface="Arial" pitchFamily="34" charset="0"/>
                <a:cs typeface="Arial" pitchFamily="34" charset="0"/>
              </a:defRPr>
            </a:lvl9pPr>
          </a:lstStyle>
          <a:p>
            <a:endParaRPr lang="en-AU" altLang="en-US" sz="1400" dirty="0"/>
          </a:p>
        </p:txBody>
      </p:sp>
      <p:sp>
        <p:nvSpPr>
          <p:cNvPr id="50182" name="Text Box 5"/>
          <p:cNvSpPr txBox="1">
            <a:spLocks noChangeArrowheads="1"/>
          </p:cNvSpPr>
          <p:nvPr/>
        </p:nvSpPr>
        <p:spPr bwMode="auto">
          <a:xfrm>
            <a:off x="0" y="1071563"/>
            <a:ext cx="9144000" cy="377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3858" tIns="26929" rIns="53858" bIns="26929">
            <a:spAutoFit/>
          </a:bodyPr>
          <a:lstStyle>
            <a:lvl1pPr defTabSz="538163" eaLnBrk="0" hangingPunct="0">
              <a:defRPr sz="2800">
                <a:solidFill>
                  <a:schemeClr val="tx1"/>
                </a:solidFill>
                <a:latin typeface="Arial" pitchFamily="34" charset="0"/>
                <a:cs typeface="Arial" pitchFamily="34" charset="0"/>
              </a:defRPr>
            </a:lvl1pPr>
            <a:lvl2pPr marL="742950" indent="-285750" defTabSz="538163" eaLnBrk="0" hangingPunct="0">
              <a:defRPr sz="2800">
                <a:solidFill>
                  <a:schemeClr val="tx1"/>
                </a:solidFill>
                <a:latin typeface="Arial" pitchFamily="34" charset="0"/>
                <a:cs typeface="Arial" pitchFamily="34" charset="0"/>
              </a:defRPr>
            </a:lvl2pPr>
            <a:lvl3pPr marL="1143000" indent="-228600" defTabSz="538163" eaLnBrk="0" hangingPunct="0">
              <a:defRPr sz="2800">
                <a:solidFill>
                  <a:schemeClr val="tx1"/>
                </a:solidFill>
                <a:latin typeface="Arial" pitchFamily="34" charset="0"/>
                <a:cs typeface="Arial" pitchFamily="34" charset="0"/>
              </a:defRPr>
            </a:lvl3pPr>
            <a:lvl4pPr marL="1600200" indent="-228600" defTabSz="538163" eaLnBrk="0" hangingPunct="0">
              <a:defRPr sz="2800">
                <a:solidFill>
                  <a:schemeClr val="tx1"/>
                </a:solidFill>
                <a:latin typeface="Arial" pitchFamily="34" charset="0"/>
                <a:cs typeface="Arial" pitchFamily="34" charset="0"/>
              </a:defRPr>
            </a:lvl4pPr>
            <a:lvl5pPr marL="2057400" indent="-228600" defTabSz="538163" eaLnBrk="0" hangingPunct="0">
              <a:defRPr sz="2800">
                <a:solidFill>
                  <a:schemeClr val="tx1"/>
                </a:solidFill>
                <a:latin typeface="Arial" pitchFamily="34" charset="0"/>
                <a:cs typeface="Arial" pitchFamily="34" charset="0"/>
              </a:defRPr>
            </a:lvl5pPr>
            <a:lvl6pPr marL="2514600" indent="-228600" defTabSz="538163"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538163"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538163"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538163" eaLnBrk="0" fontAlgn="base" hangingPunct="0">
              <a:spcBef>
                <a:spcPct val="0"/>
              </a:spcBef>
              <a:spcAft>
                <a:spcPct val="0"/>
              </a:spcAft>
              <a:defRPr sz="2800">
                <a:solidFill>
                  <a:schemeClr val="tx1"/>
                </a:solidFill>
                <a:latin typeface="Arial" pitchFamily="34" charset="0"/>
                <a:cs typeface="Arial" pitchFamily="34" charset="0"/>
              </a:defRPr>
            </a:lvl9pPr>
          </a:lstStyle>
          <a:p>
            <a:pPr>
              <a:spcBef>
                <a:spcPct val="30000"/>
              </a:spcBef>
              <a:buFontTx/>
              <a:buChar char="•"/>
            </a:pPr>
            <a:endParaRPr lang="en-US" altLang="en-US" sz="2600" b="1" dirty="0"/>
          </a:p>
          <a:p>
            <a:pPr>
              <a:spcBef>
                <a:spcPct val="30000"/>
              </a:spcBef>
            </a:pPr>
            <a:endParaRPr lang="en-US" altLang="en-US" sz="2600" dirty="0">
              <a:cs typeface="Times New Roman" pitchFamily="18" charset="0"/>
            </a:endParaRPr>
          </a:p>
          <a:p>
            <a:pPr>
              <a:spcBef>
                <a:spcPct val="30000"/>
              </a:spcBef>
            </a:pPr>
            <a:r>
              <a:rPr lang="en-US" altLang="en-US" sz="800" dirty="0"/>
              <a:t> </a:t>
            </a:r>
            <a:endParaRPr lang="en-AU" altLang="en-US" sz="800" dirty="0">
              <a:cs typeface="Times New Roman" pitchFamily="18" charset="0"/>
            </a:endParaRPr>
          </a:p>
          <a:p>
            <a:pPr>
              <a:spcBef>
                <a:spcPct val="30000"/>
              </a:spcBef>
            </a:pPr>
            <a:r>
              <a:rPr lang="en-US" altLang="en-US" sz="800" dirty="0"/>
              <a:t> </a:t>
            </a:r>
            <a:endParaRPr lang="en-AU" altLang="en-US" sz="800" dirty="0">
              <a:cs typeface="Times New Roman" pitchFamily="18" charset="0"/>
            </a:endParaRPr>
          </a:p>
          <a:p>
            <a:pPr>
              <a:spcBef>
                <a:spcPct val="30000"/>
              </a:spcBef>
            </a:pPr>
            <a:endParaRPr lang="en-US" altLang="en-US" sz="800" dirty="0"/>
          </a:p>
          <a:p>
            <a:pPr>
              <a:spcBef>
                <a:spcPct val="30000"/>
              </a:spcBef>
            </a:pPr>
            <a:endParaRPr lang="en-US" altLang="en-US" sz="700" dirty="0">
              <a:cs typeface="Times New Roman" pitchFamily="18" charset="0"/>
            </a:endParaRPr>
          </a:p>
          <a:p>
            <a:pPr eaLnBrk="1" hangingPunct="1">
              <a:spcBef>
                <a:spcPct val="20000"/>
              </a:spcBef>
              <a:buFontTx/>
              <a:buChar char="•"/>
            </a:pPr>
            <a:endParaRPr lang="en-US" altLang="en-US" sz="700" dirty="0">
              <a:cs typeface="Times New Roman" pitchFamily="18" charset="0"/>
            </a:endParaRPr>
          </a:p>
          <a:p>
            <a:pPr eaLnBrk="1" hangingPunct="1">
              <a:spcBef>
                <a:spcPct val="20000"/>
              </a:spcBef>
            </a:pPr>
            <a:r>
              <a:rPr lang="en-US" altLang="en-US" dirty="0">
                <a:cs typeface="Times New Roman" pitchFamily="18" charset="0"/>
              </a:rPr>
              <a:t> </a:t>
            </a:r>
          </a:p>
          <a:p>
            <a:pPr eaLnBrk="1" hangingPunct="1">
              <a:spcBef>
                <a:spcPct val="20000"/>
              </a:spcBef>
            </a:pPr>
            <a:endParaRPr lang="en-US" altLang="en-US" dirty="0">
              <a:cs typeface="Times New Roman" pitchFamily="18" charset="0"/>
            </a:endParaRPr>
          </a:p>
          <a:p>
            <a:pPr eaLnBrk="1" hangingPunct="1">
              <a:spcBef>
                <a:spcPct val="20000"/>
              </a:spcBef>
            </a:pPr>
            <a:endParaRPr lang="en-US" altLang="en-US" dirty="0">
              <a:cs typeface="Times New Roman" pitchFamily="18" charset="0"/>
            </a:endParaRPr>
          </a:p>
          <a:p>
            <a:pPr eaLnBrk="1" hangingPunct="1">
              <a:spcBef>
                <a:spcPct val="20000"/>
              </a:spcBef>
            </a:pPr>
            <a:r>
              <a:rPr lang="en-US" altLang="en-US" dirty="0">
                <a:cs typeface="Times New Roman" pitchFamily="18" charset="0"/>
              </a:rPr>
              <a:t>   </a:t>
            </a:r>
          </a:p>
        </p:txBody>
      </p:sp>
      <p:sp>
        <p:nvSpPr>
          <p:cNvPr id="50183" name="Rectangle 6"/>
          <p:cNvSpPr>
            <a:spLocks noChangeArrowheads="1"/>
          </p:cNvSpPr>
          <p:nvPr/>
        </p:nvSpPr>
        <p:spPr bwMode="auto">
          <a:xfrm>
            <a:off x="0" y="1206500"/>
            <a:ext cx="8874125" cy="395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3858" tIns="26929" rIns="53858" bIns="26929">
            <a:spAutoFit/>
          </a:bodyPr>
          <a:lstStyle>
            <a:lvl1pPr defTabSz="538163" eaLnBrk="0" hangingPunct="0">
              <a:defRPr sz="2800">
                <a:solidFill>
                  <a:schemeClr val="tx1"/>
                </a:solidFill>
                <a:latin typeface="Arial" pitchFamily="34" charset="0"/>
                <a:cs typeface="Arial" pitchFamily="34" charset="0"/>
              </a:defRPr>
            </a:lvl1pPr>
            <a:lvl2pPr marL="742950" indent="-285750" defTabSz="538163" eaLnBrk="0" hangingPunct="0">
              <a:defRPr sz="2800">
                <a:solidFill>
                  <a:schemeClr val="tx1"/>
                </a:solidFill>
                <a:latin typeface="Arial" pitchFamily="34" charset="0"/>
                <a:cs typeface="Arial" pitchFamily="34" charset="0"/>
              </a:defRPr>
            </a:lvl2pPr>
            <a:lvl3pPr marL="1143000" indent="-228600" defTabSz="538163" eaLnBrk="0" hangingPunct="0">
              <a:defRPr sz="2800">
                <a:solidFill>
                  <a:schemeClr val="tx1"/>
                </a:solidFill>
                <a:latin typeface="Arial" pitchFamily="34" charset="0"/>
                <a:cs typeface="Arial" pitchFamily="34" charset="0"/>
              </a:defRPr>
            </a:lvl3pPr>
            <a:lvl4pPr marL="1600200" indent="-228600" defTabSz="538163" eaLnBrk="0" hangingPunct="0">
              <a:defRPr sz="2800">
                <a:solidFill>
                  <a:schemeClr val="tx1"/>
                </a:solidFill>
                <a:latin typeface="Arial" pitchFamily="34" charset="0"/>
                <a:cs typeface="Arial" pitchFamily="34" charset="0"/>
              </a:defRPr>
            </a:lvl4pPr>
            <a:lvl5pPr marL="2057400" indent="-228600" defTabSz="538163" eaLnBrk="0" hangingPunct="0">
              <a:defRPr sz="2800">
                <a:solidFill>
                  <a:schemeClr val="tx1"/>
                </a:solidFill>
                <a:latin typeface="Arial" pitchFamily="34" charset="0"/>
                <a:cs typeface="Arial" pitchFamily="34" charset="0"/>
              </a:defRPr>
            </a:lvl5pPr>
            <a:lvl6pPr marL="2514600" indent="-228600" defTabSz="538163"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538163"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538163"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538163" eaLnBrk="0" fontAlgn="base" hangingPunct="0">
              <a:spcBef>
                <a:spcPct val="0"/>
              </a:spcBef>
              <a:spcAft>
                <a:spcPct val="0"/>
              </a:spcAft>
              <a:defRPr sz="2800">
                <a:solidFill>
                  <a:schemeClr val="tx1"/>
                </a:solidFill>
                <a:latin typeface="Arial" pitchFamily="34" charset="0"/>
                <a:cs typeface="Arial" pitchFamily="34" charset="0"/>
              </a:defRPr>
            </a:lvl9pPr>
          </a:lstStyle>
          <a:p>
            <a:pPr>
              <a:spcBef>
                <a:spcPct val="50000"/>
              </a:spcBef>
            </a:pPr>
            <a:r>
              <a:rPr lang="en-US" altLang="en-US" sz="3200" b="1" dirty="0">
                <a:latin typeface="Calibri" panose="020F0502020204030204" pitchFamily="34" charset="0"/>
              </a:rPr>
              <a:t> </a:t>
            </a:r>
          </a:p>
          <a:p>
            <a:pPr algn="l">
              <a:spcBef>
                <a:spcPct val="50000"/>
              </a:spcBef>
              <a:buFontTx/>
              <a:buChar char="•"/>
            </a:pPr>
            <a:r>
              <a:rPr lang="en-US" altLang="en-US" sz="3200" dirty="0">
                <a:latin typeface="Calibri" panose="020F0502020204030204" pitchFamily="34" charset="0"/>
              </a:rPr>
              <a:t>Reflected through the policies, procedures &amp; plans </a:t>
            </a:r>
          </a:p>
          <a:p>
            <a:pPr algn="l">
              <a:spcBef>
                <a:spcPct val="50000"/>
              </a:spcBef>
              <a:buFontTx/>
              <a:buChar char="•"/>
            </a:pPr>
            <a:r>
              <a:rPr lang="en-US" altLang="en-US" sz="3200" dirty="0">
                <a:latin typeface="Calibri" panose="020F0502020204030204" pitchFamily="34" charset="0"/>
              </a:rPr>
              <a:t> Getting ‘buy in’ right from the top. </a:t>
            </a:r>
          </a:p>
          <a:p>
            <a:pPr algn="l">
              <a:spcBef>
                <a:spcPct val="50000"/>
              </a:spcBef>
              <a:buFontTx/>
              <a:buChar char="•"/>
            </a:pPr>
            <a:r>
              <a:rPr lang="en-US" altLang="en-US" sz="3200" dirty="0">
                <a:latin typeface="Calibri" panose="020F0502020204030204" pitchFamily="34" charset="0"/>
              </a:rPr>
              <a:t> Without this high level commitment, </a:t>
            </a:r>
          </a:p>
          <a:p>
            <a:pPr algn="l">
              <a:spcBef>
                <a:spcPct val="10000"/>
              </a:spcBef>
            </a:pPr>
            <a:r>
              <a:rPr lang="en-US" altLang="en-US" sz="3200" dirty="0">
                <a:latin typeface="Calibri" panose="020F0502020204030204" pitchFamily="34" charset="0"/>
              </a:rPr>
              <a:t> digital preservation will not happen</a:t>
            </a:r>
          </a:p>
          <a:p>
            <a:pPr>
              <a:spcBef>
                <a:spcPct val="50000"/>
              </a:spcBef>
            </a:pPr>
            <a:r>
              <a:rPr lang="en-US" altLang="en-US" dirty="0"/>
              <a:t> </a:t>
            </a:r>
            <a:endParaRPr lang="en-AU" altLang="en-US" dirty="0"/>
          </a:p>
        </p:txBody>
      </p:sp>
      <p:sp>
        <p:nvSpPr>
          <p:cNvPr id="7" name="Notched Right Arrow 6"/>
          <p:cNvSpPr/>
          <p:nvPr/>
        </p:nvSpPr>
        <p:spPr bwMode="auto">
          <a:xfrm>
            <a:off x="645859" y="328790"/>
            <a:ext cx="978408" cy="484632"/>
          </a:xfrm>
          <a:prstGeom prst="notched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2800" b="0" i="0" u="none" strike="noStrike" cap="none" normalizeH="0" baseline="0" dirty="0" smtClean="0">
              <a:ln>
                <a:noFill/>
              </a:ln>
              <a:solidFill>
                <a:schemeClr val="tx1"/>
              </a:solidFill>
              <a:effectLst/>
              <a:latin typeface="Arial" charset="0"/>
              <a:cs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668726" y="254622"/>
            <a:ext cx="7793037" cy="1117600"/>
          </a:xfrm>
          <a:noFill/>
        </p:spPr>
        <p:txBody>
          <a:bodyPr/>
          <a:lstStyle/>
          <a:p>
            <a:pPr eaLnBrk="1" hangingPunct="1"/>
            <a:r>
              <a:rPr lang="en-AU" altLang="en-US" sz="3600" dirty="0" smtClean="0">
                <a:solidFill>
                  <a:schemeClr val="tx1"/>
                </a:solidFill>
                <a:latin typeface="Calibri" panose="020F0502020204030204" pitchFamily="34" charset="0"/>
              </a:rPr>
              <a:t> </a:t>
            </a:r>
            <a:r>
              <a:rPr lang="en-AU" altLang="en-US" sz="3600" b="1" dirty="0">
                <a:solidFill>
                  <a:srgbClr val="FF0000"/>
                </a:solidFill>
                <a:latin typeface="Calibri" panose="020F0502020204030204" pitchFamily="34" charset="0"/>
              </a:rPr>
              <a:t>Shortcut</a:t>
            </a:r>
            <a:r>
              <a:rPr lang="en-AU" altLang="en-US" sz="3600" b="1" dirty="0">
                <a:solidFill>
                  <a:schemeClr val="tx1"/>
                </a:solidFill>
                <a:latin typeface="Calibri" panose="020F0502020204030204" pitchFamily="34" charset="0"/>
              </a:rPr>
              <a:t> – give priority to the </a:t>
            </a:r>
            <a:r>
              <a:rPr lang="en-AU" altLang="en-US" sz="3600" b="1" dirty="0" smtClean="0">
                <a:solidFill>
                  <a:schemeClr val="tx1"/>
                </a:solidFill>
                <a:latin typeface="Calibri" panose="020F0502020204030204" pitchFamily="34" charset="0"/>
              </a:rPr>
              <a:t>resourcing leg</a:t>
            </a:r>
            <a:endParaRPr lang="en-US" altLang="en-US" sz="3600" b="1" dirty="0" smtClean="0">
              <a:solidFill>
                <a:schemeClr val="tx1"/>
              </a:solidFill>
              <a:latin typeface="Calibri" panose="020F0502020204030204" pitchFamily="34" charset="0"/>
            </a:endParaRPr>
          </a:p>
        </p:txBody>
      </p:sp>
      <p:sp>
        <p:nvSpPr>
          <p:cNvPr id="49156" name="Rectangle 3"/>
          <p:cNvSpPr>
            <a:spLocks noGrp="1" noChangeArrowheads="1"/>
          </p:cNvSpPr>
          <p:nvPr>
            <p:ph type="body" idx="4294967295"/>
          </p:nvPr>
        </p:nvSpPr>
        <p:spPr>
          <a:xfrm>
            <a:off x="0" y="3260725"/>
            <a:ext cx="7837488" cy="2814638"/>
          </a:xfrm>
          <a:noFill/>
        </p:spPr>
        <p:txBody>
          <a:bodyPr/>
          <a:lstStyle/>
          <a:p>
            <a:pPr algn="ctr" eaLnBrk="1" hangingPunct="1"/>
            <a:endParaRPr lang="en-US" altLang="en-US" dirty="0" smtClean="0"/>
          </a:p>
          <a:p>
            <a:pPr algn="ctr" eaLnBrk="1" hangingPunct="1">
              <a:buFontTx/>
              <a:buNone/>
            </a:pPr>
            <a:endParaRPr lang="en-US" altLang="en-US" dirty="0" smtClean="0"/>
          </a:p>
        </p:txBody>
      </p:sp>
      <p:sp>
        <p:nvSpPr>
          <p:cNvPr id="49157" name="Text Box 4"/>
          <p:cNvSpPr txBox="1">
            <a:spLocks noChangeArrowheads="1"/>
          </p:cNvSpPr>
          <p:nvPr/>
        </p:nvSpPr>
        <p:spPr bwMode="auto">
          <a:xfrm>
            <a:off x="1027113" y="3641725"/>
            <a:ext cx="107950" cy="2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3858" tIns="26929" rIns="53858" bIns="26929">
            <a:spAutoFit/>
          </a:bodyPr>
          <a:lstStyle>
            <a:lvl1pPr defTabSz="538163" eaLnBrk="0" hangingPunct="0">
              <a:defRPr sz="2800">
                <a:solidFill>
                  <a:schemeClr val="tx1"/>
                </a:solidFill>
                <a:latin typeface="Arial" pitchFamily="34" charset="0"/>
                <a:cs typeface="Arial" pitchFamily="34" charset="0"/>
              </a:defRPr>
            </a:lvl1pPr>
            <a:lvl2pPr marL="742950" indent="-285750" defTabSz="538163" eaLnBrk="0" hangingPunct="0">
              <a:defRPr sz="2800">
                <a:solidFill>
                  <a:schemeClr val="tx1"/>
                </a:solidFill>
                <a:latin typeface="Arial" pitchFamily="34" charset="0"/>
                <a:cs typeface="Arial" pitchFamily="34" charset="0"/>
              </a:defRPr>
            </a:lvl2pPr>
            <a:lvl3pPr marL="1143000" indent="-228600" defTabSz="538163" eaLnBrk="0" hangingPunct="0">
              <a:defRPr sz="2800">
                <a:solidFill>
                  <a:schemeClr val="tx1"/>
                </a:solidFill>
                <a:latin typeface="Arial" pitchFamily="34" charset="0"/>
                <a:cs typeface="Arial" pitchFamily="34" charset="0"/>
              </a:defRPr>
            </a:lvl3pPr>
            <a:lvl4pPr marL="1600200" indent="-228600" defTabSz="538163" eaLnBrk="0" hangingPunct="0">
              <a:defRPr sz="2800">
                <a:solidFill>
                  <a:schemeClr val="tx1"/>
                </a:solidFill>
                <a:latin typeface="Arial" pitchFamily="34" charset="0"/>
                <a:cs typeface="Arial" pitchFamily="34" charset="0"/>
              </a:defRPr>
            </a:lvl4pPr>
            <a:lvl5pPr marL="2057400" indent="-228600" defTabSz="538163" eaLnBrk="0" hangingPunct="0">
              <a:defRPr sz="2800">
                <a:solidFill>
                  <a:schemeClr val="tx1"/>
                </a:solidFill>
                <a:latin typeface="Arial" pitchFamily="34" charset="0"/>
                <a:cs typeface="Arial" pitchFamily="34" charset="0"/>
              </a:defRPr>
            </a:lvl5pPr>
            <a:lvl6pPr marL="2514600" indent="-228600" defTabSz="538163"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538163"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538163"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538163" eaLnBrk="0" fontAlgn="base" hangingPunct="0">
              <a:spcBef>
                <a:spcPct val="0"/>
              </a:spcBef>
              <a:spcAft>
                <a:spcPct val="0"/>
              </a:spcAft>
              <a:defRPr sz="2800">
                <a:solidFill>
                  <a:schemeClr val="tx1"/>
                </a:solidFill>
                <a:latin typeface="Arial" pitchFamily="34" charset="0"/>
                <a:cs typeface="Arial" pitchFamily="34" charset="0"/>
              </a:defRPr>
            </a:lvl9pPr>
          </a:lstStyle>
          <a:p>
            <a:endParaRPr lang="en-AU" altLang="en-US" sz="1400" dirty="0"/>
          </a:p>
        </p:txBody>
      </p:sp>
      <p:sp>
        <p:nvSpPr>
          <p:cNvPr id="49158" name="Text Box 5"/>
          <p:cNvSpPr txBox="1">
            <a:spLocks noChangeArrowheads="1"/>
          </p:cNvSpPr>
          <p:nvPr/>
        </p:nvSpPr>
        <p:spPr bwMode="auto">
          <a:xfrm>
            <a:off x="76994" y="1143793"/>
            <a:ext cx="8821738" cy="5802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3858" tIns="26929" rIns="53858" bIns="26929">
            <a:spAutoFit/>
          </a:bodyPr>
          <a:lstStyle>
            <a:lvl1pPr defTabSz="538163" eaLnBrk="0" hangingPunct="0">
              <a:defRPr sz="2800">
                <a:solidFill>
                  <a:schemeClr val="tx1"/>
                </a:solidFill>
                <a:latin typeface="Arial" pitchFamily="34" charset="0"/>
                <a:cs typeface="Arial" pitchFamily="34" charset="0"/>
              </a:defRPr>
            </a:lvl1pPr>
            <a:lvl2pPr marL="742950" indent="-285750" defTabSz="538163" eaLnBrk="0" hangingPunct="0">
              <a:defRPr sz="2800">
                <a:solidFill>
                  <a:schemeClr val="tx1"/>
                </a:solidFill>
                <a:latin typeface="Arial" pitchFamily="34" charset="0"/>
                <a:cs typeface="Arial" pitchFamily="34" charset="0"/>
              </a:defRPr>
            </a:lvl2pPr>
            <a:lvl3pPr marL="1143000" indent="-228600" defTabSz="538163" eaLnBrk="0" hangingPunct="0">
              <a:defRPr sz="2800">
                <a:solidFill>
                  <a:schemeClr val="tx1"/>
                </a:solidFill>
                <a:latin typeface="Arial" pitchFamily="34" charset="0"/>
                <a:cs typeface="Arial" pitchFamily="34" charset="0"/>
              </a:defRPr>
            </a:lvl3pPr>
            <a:lvl4pPr marL="1600200" indent="-228600" defTabSz="538163" eaLnBrk="0" hangingPunct="0">
              <a:defRPr sz="2800">
                <a:solidFill>
                  <a:schemeClr val="tx1"/>
                </a:solidFill>
                <a:latin typeface="Arial" pitchFamily="34" charset="0"/>
                <a:cs typeface="Arial" pitchFamily="34" charset="0"/>
              </a:defRPr>
            </a:lvl4pPr>
            <a:lvl5pPr marL="2057400" indent="-228600" defTabSz="538163" eaLnBrk="0" hangingPunct="0">
              <a:defRPr sz="2800">
                <a:solidFill>
                  <a:schemeClr val="tx1"/>
                </a:solidFill>
                <a:latin typeface="Arial" pitchFamily="34" charset="0"/>
                <a:cs typeface="Arial" pitchFamily="34" charset="0"/>
              </a:defRPr>
            </a:lvl5pPr>
            <a:lvl6pPr marL="2514600" indent="-228600" defTabSz="538163"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538163"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538163"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538163" eaLnBrk="0" fontAlgn="base" hangingPunct="0">
              <a:spcBef>
                <a:spcPct val="0"/>
              </a:spcBef>
              <a:spcAft>
                <a:spcPct val="0"/>
              </a:spcAft>
              <a:defRPr sz="2800">
                <a:solidFill>
                  <a:schemeClr val="tx1"/>
                </a:solidFill>
                <a:latin typeface="Arial" pitchFamily="34" charset="0"/>
                <a:cs typeface="Arial" pitchFamily="34" charset="0"/>
              </a:defRPr>
            </a:lvl9pPr>
          </a:lstStyle>
          <a:p>
            <a:pPr>
              <a:spcBef>
                <a:spcPct val="30000"/>
              </a:spcBef>
            </a:pPr>
            <a:r>
              <a:rPr lang="en-US" altLang="en-US" b="1" dirty="0"/>
              <a:t> </a:t>
            </a:r>
            <a:endParaRPr lang="en-AU" altLang="en-US" dirty="0"/>
          </a:p>
          <a:p>
            <a:pPr algn="l">
              <a:spcBef>
                <a:spcPct val="30000"/>
              </a:spcBef>
              <a:buFontTx/>
              <a:buChar char="•"/>
            </a:pPr>
            <a:r>
              <a:rPr lang="en-US" altLang="en-US" b="1" dirty="0"/>
              <a:t> Need to find ongoing funding</a:t>
            </a:r>
          </a:p>
          <a:p>
            <a:pPr algn="l">
              <a:spcBef>
                <a:spcPct val="30000"/>
              </a:spcBef>
              <a:buFontTx/>
              <a:buChar char="•"/>
            </a:pPr>
            <a:r>
              <a:rPr lang="en-US" altLang="en-US" dirty="0" smtClean="0"/>
              <a:t> Overall </a:t>
            </a:r>
            <a:r>
              <a:rPr lang="en-US" altLang="en-US" dirty="0"/>
              <a:t>volume of data will continue  to grow the ‘</a:t>
            </a:r>
            <a:r>
              <a:rPr lang="en-US" altLang="en-US" b="1" dirty="0"/>
              <a:t>digital black hole’</a:t>
            </a:r>
          </a:p>
          <a:p>
            <a:pPr>
              <a:spcBef>
                <a:spcPct val="5000"/>
              </a:spcBef>
            </a:pPr>
            <a:endParaRPr lang="en-US" altLang="en-US" b="1" dirty="0"/>
          </a:p>
          <a:p>
            <a:pPr>
              <a:spcBef>
                <a:spcPct val="30000"/>
              </a:spcBef>
              <a:buFontTx/>
              <a:buChar char="•"/>
            </a:pPr>
            <a:endParaRPr lang="en-US" altLang="en-US" sz="2600" b="1" dirty="0"/>
          </a:p>
          <a:p>
            <a:pPr>
              <a:spcBef>
                <a:spcPct val="30000"/>
              </a:spcBef>
              <a:buFontTx/>
              <a:buChar char="•"/>
            </a:pPr>
            <a:endParaRPr lang="en-US" altLang="en-US" sz="2600" b="1" dirty="0"/>
          </a:p>
          <a:p>
            <a:pPr>
              <a:spcBef>
                <a:spcPct val="30000"/>
              </a:spcBef>
            </a:pPr>
            <a:endParaRPr lang="en-US" altLang="en-US" sz="2600" dirty="0">
              <a:cs typeface="Times New Roman" pitchFamily="18" charset="0"/>
            </a:endParaRPr>
          </a:p>
          <a:p>
            <a:pPr>
              <a:spcBef>
                <a:spcPct val="30000"/>
              </a:spcBef>
            </a:pPr>
            <a:r>
              <a:rPr lang="en-US" altLang="en-US" sz="800" dirty="0"/>
              <a:t> </a:t>
            </a:r>
            <a:endParaRPr lang="en-AU" altLang="en-US" sz="800" dirty="0">
              <a:cs typeface="Times New Roman" pitchFamily="18" charset="0"/>
            </a:endParaRPr>
          </a:p>
          <a:p>
            <a:pPr>
              <a:spcBef>
                <a:spcPct val="30000"/>
              </a:spcBef>
            </a:pPr>
            <a:r>
              <a:rPr lang="en-US" altLang="en-US" sz="800" dirty="0"/>
              <a:t> </a:t>
            </a:r>
            <a:endParaRPr lang="en-AU" altLang="en-US" sz="800" dirty="0">
              <a:cs typeface="Times New Roman" pitchFamily="18" charset="0"/>
            </a:endParaRPr>
          </a:p>
          <a:p>
            <a:pPr>
              <a:spcBef>
                <a:spcPct val="30000"/>
              </a:spcBef>
            </a:pPr>
            <a:endParaRPr lang="en-US" altLang="en-US" sz="800" dirty="0"/>
          </a:p>
          <a:p>
            <a:pPr>
              <a:spcBef>
                <a:spcPct val="30000"/>
              </a:spcBef>
            </a:pPr>
            <a:endParaRPr lang="en-US" altLang="en-US" sz="700" dirty="0">
              <a:cs typeface="Times New Roman" pitchFamily="18" charset="0"/>
            </a:endParaRPr>
          </a:p>
          <a:p>
            <a:pPr eaLnBrk="1" hangingPunct="1">
              <a:spcBef>
                <a:spcPct val="20000"/>
              </a:spcBef>
              <a:buFontTx/>
              <a:buChar char="•"/>
            </a:pPr>
            <a:endParaRPr lang="en-US" altLang="en-US" sz="700" dirty="0">
              <a:cs typeface="Times New Roman" pitchFamily="18" charset="0"/>
            </a:endParaRPr>
          </a:p>
          <a:p>
            <a:pPr eaLnBrk="1" hangingPunct="1">
              <a:spcBef>
                <a:spcPct val="20000"/>
              </a:spcBef>
            </a:pPr>
            <a:r>
              <a:rPr lang="en-US" altLang="en-US" dirty="0">
                <a:cs typeface="Times New Roman" pitchFamily="18" charset="0"/>
              </a:rPr>
              <a:t> </a:t>
            </a:r>
          </a:p>
          <a:p>
            <a:pPr eaLnBrk="1" hangingPunct="1">
              <a:spcBef>
                <a:spcPct val="20000"/>
              </a:spcBef>
            </a:pPr>
            <a:r>
              <a:rPr lang="en-US" altLang="en-US" dirty="0">
                <a:cs typeface="Times New Roman" pitchFamily="18" charset="0"/>
              </a:rPr>
              <a:t>  </a:t>
            </a:r>
          </a:p>
        </p:txBody>
      </p:sp>
      <p:pic>
        <p:nvPicPr>
          <p:cNvPr id="49159" name="Picture 7" descr="C:\Documents and Settings\User\My Documents\My Pictures\blackhole 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4063" y="3285331"/>
            <a:ext cx="3733800" cy="276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60" name="Text Box 8"/>
          <p:cNvSpPr txBox="1">
            <a:spLocks noChangeArrowheads="1"/>
          </p:cNvSpPr>
          <p:nvPr/>
        </p:nvSpPr>
        <p:spPr bwMode="auto">
          <a:xfrm>
            <a:off x="4859338" y="4044950"/>
            <a:ext cx="3248025" cy="1249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AU" altLang="en-US" sz="1200" b="1" dirty="0"/>
              <a:t>Image: Black Hole Wallpaper IIII</a:t>
            </a:r>
          </a:p>
          <a:p>
            <a:pPr eaLnBrk="1" hangingPunct="1"/>
            <a:r>
              <a:rPr lang="en-AU" altLang="en-US" sz="1200" b="1" dirty="0"/>
              <a:t>By Frieda raye-green</a:t>
            </a:r>
          </a:p>
          <a:p>
            <a:pPr eaLnBrk="1" hangingPunct="1"/>
            <a:r>
              <a:rPr lang="en-AU" altLang="en-US" sz="1200" b="1" dirty="0"/>
              <a:t>http://www.flickr.com/photos/friedarayegreen/6722582573/</a:t>
            </a:r>
          </a:p>
          <a:p>
            <a:pPr eaLnBrk="1" hangingPunct="1"/>
            <a:endParaRPr lang="en-AU" altLang="en-US" dirty="0"/>
          </a:p>
        </p:txBody>
      </p:sp>
      <p:sp>
        <p:nvSpPr>
          <p:cNvPr id="8" name="Notched Right Arrow 7"/>
          <p:cNvSpPr/>
          <p:nvPr/>
        </p:nvSpPr>
        <p:spPr bwMode="auto">
          <a:xfrm>
            <a:off x="645859" y="328790"/>
            <a:ext cx="978408" cy="484632"/>
          </a:xfrm>
          <a:prstGeom prst="notched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2800" b="0" i="0" u="none" strike="noStrike" cap="none" normalizeH="0" baseline="0" dirty="0" smtClean="0">
              <a:ln>
                <a:noFill/>
              </a:ln>
              <a:solidFill>
                <a:schemeClr val="tx1"/>
              </a:solidFill>
              <a:effectLst/>
              <a:latin typeface="Arial" charset="0"/>
              <a:cs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8688388" cy="990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Arial" pitchFamily="-65" charset="0"/>
                <a:cs typeface="+mj-cs"/>
              </a:defRPr>
            </a:lvl1pPr>
            <a:lvl2pPr algn="ctr" rtl="0" eaLnBrk="0" fontAlgn="base" hangingPunct="0">
              <a:spcBef>
                <a:spcPct val="0"/>
              </a:spcBef>
              <a:spcAft>
                <a:spcPct val="0"/>
              </a:spcAft>
              <a:defRPr sz="4400">
                <a:solidFill>
                  <a:schemeClr val="tx2"/>
                </a:solidFill>
                <a:latin typeface="Arial" charset="0"/>
                <a:ea typeface="Arial" pitchFamily="-65" charset="0"/>
                <a:cs typeface="Arial" charset="0"/>
              </a:defRPr>
            </a:lvl2pPr>
            <a:lvl3pPr algn="ctr" rtl="0" eaLnBrk="0" fontAlgn="base" hangingPunct="0">
              <a:spcBef>
                <a:spcPct val="0"/>
              </a:spcBef>
              <a:spcAft>
                <a:spcPct val="0"/>
              </a:spcAft>
              <a:defRPr sz="4400">
                <a:solidFill>
                  <a:schemeClr val="tx2"/>
                </a:solidFill>
                <a:latin typeface="Arial" charset="0"/>
                <a:ea typeface="Arial" pitchFamily="-65" charset="0"/>
                <a:cs typeface="Arial" charset="0"/>
              </a:defRPr>
            </a:lvl3pPr>
            <a:lvl4pPr algn="ctr" rtl="0" eaLnBrk="0" fontAlgn="base" hangingPunct="0">
              <a:spcBef>
                <a:spcPct val="0"/>
              </a:spcBef>
              <a:spcAft>
                <a:spcPct val="0"/>
              </a:spcAft>
              <a:defRPr sz="4400">
                <a:solidFill>
                  <a:schemeClr val="tx2"/>
                </a:solidFill>
                <a:latin typeface="Arial" charset="0"/>
                <a:ea typeface="Arial" pitchFamily="-65" charset="0"/>
                <a:cs typeface="Arial" charset="0"/>
              </a:defRPr>
            </a:lvl4pPr>
            <a:lvl5pPr algn="ctr" rtl="0" eaLnBrk="0" fontAlgn="base" hangingPunct="0">
              <a:spcBef>
                <a:spcPct val="0"/>
              </a:spcBef>
              <a:spcAft>
                <a:spcPct val="0"/>
              </a:spcAft>
              <a:defRPr sz="4400">
                <a:solidFill>
                  <a:schemeClr val="tx2"/>
                </a:solidFill>
                <a:latin typeface="Arial" charset="0"/>
                <a:ea typeface="Arial" pitchFamily="-65"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r>
              <a:rPr lang="en-AU" altLang="en-US" sz="3600" b="1" kern="0" dirty="0" smtClean="0">
                <a:solidFill>
                  <a:schemeClr val="tx1"/>
                </a:solidFill>
                <a:latin typeface="Calibri" panose="020F0502020204030204" pitchFamily="34" charset="0"/>
              </a:rPr>
              <a:t> </a:t>
            </a:r>
          </a:p>
          <a:p>
            <a:pPr eaLnBrk="1" hangingPunct="1"/>
            <a:r>
              <a:rPr lang="en-AU" altLang="en-US" sz="3600" b="1" kern="0" dirty="0" smtClean="0">
                <a:solidFill>
                  <a:schemeClr val="tx1"/>
                </a:solidFill>
                <a:latin typeface="Calibri" panose="020F0502020204030204" pitchFamily="34" charset="0"/>
              </a:rPr>
              <a:t>A further level of interconnection for digital &amp; physical preservation management</a:t>
            </a:r>
          </a:p>
        </p:txBody>
      </p:sp>
      <p:sp>
        <p:nvSpPr>
          <p:cNvPr id="6" name="Rectangle 3"/>
          <p:cNvSpPr>
            <a:spLocks noGrp="1" noChangeArrowheads="1"/>
          </p:cNvSpPr>
          <p:nvPr>
            <p:ph type="body" idx="4294967295"/>
          </p:nvPr>
        </p:nvSpPr>
        <p:spPr>
          <a:xfrm>
            <a:off x="752476" y="1243013"/>
            <a:ext cx="7631112" cy="4824412"/>
          </a:xfrm>
          <a:prstGeom prst="rect">
            <a:avLst/>
          </a:prstGeom>
          <a:ln>
            <a:noFill/>
            <a:miter lim="800000"/>
            <a:headEnd/>
            <a:tailEnd/>
          </a:ln>
        </p:spPr>
        <p:txBody>
          <a:bodyPr/>
          <a:lstStyle/>
          <a:p>
            <a:pPr marL="0" indent="0" eaLnBrk="1" hangingPunct="1">
              <a:buFontTx/>
              <a:buNone/>
            </a:pPr>
            <a:r>
              <a:rPr lang="en-US" altLang="en-US" sz="2800" dirty="0" smtClean="0">
                <a:solidFill>
                  <a:schemeClr val="accent2"/>
                </a:solidFill>
                <a:latin typeface="Calibri" panose="020F0502020204030204" pitchFamily="34" charset="0"/>
                <a:ea typeface="Arial Unicode MS" pitchFamily="34" charset="-128"/>
                <a:cs typeface="Arial Unicode MS" pitchFamily="34" charset="-128"/>
              </a:rPr>
              <a:t>e</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57426" y="2222405"/>
            <a:ext cx="4677693" cy="35108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4788023" y="5733256"/>
            <a:ext cx="2376265" cy="600164"/>
          </a:xfrm>
          <a:prstGeom prst="rect">
            <a:avLst/>
          </a:prstGeom>
        </p:spPr>
        <p:txBody>
          <a:bodyPr wrap="square">
            <a:spAutoFit/>
          </a:bodyPr>
          <a:lstStyle/>
          <a:p>
            <a:r>
              <a:rPr lang="en-AU" sz="1100" dirty="0" smtClean="0"/>
              <a:t>Image: https</a:t>
            </a:r>
            <a:r>
              <a:rPr lang="en-AU" sz="1100" dirty="0"/>
              <a:t>://pixabay.com/en/share-one-for-all-and-all-for-one-1411235/</a:t>
            </a: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7504" y="2601733"/>
            <a:ext cx="3611413" cy="1920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8116236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8688388" cy="990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Arial" pitchFamily="-65" charset="0"/>
                <a:cs typeface="+mj-cs"/>
              </a:defRPr>
            </a:lvl1pPr>
            <a:lvl2pPr algn="ctr" rtl="0" eaLnBrk="0" fontAlgn="base" hangingPunct="0">
              <a:spcBef>
                <a:spcPct val="0"/>
              </a:spcBef>
              <a:spcAft>
                <a:spcPct val="0"/>
              </a:spcAft>
              <a:defRPr sz="4400">
                <a:solidFill>
                  <a:schemeClr val="tx2"/>
                </a:solidFill>
                <a:latin typeface="Arial" charset="0"/>
                <a:ea typeface="Arial" pitchFamily="-65" charset="0"/>
                <a:cs typeface="Arial" charset="0"/>
              </a:defRPr>
            </a:lvl2pPr>
            <a:lvl3pPr algn="ctr" rtl="0" eaLnBrk="0" fontAlgn="base" hangingPunct="0">
              <a:spcBef>
                <a:spcPct val="0"/>
              </a:spcBef>
              <a:spcAft>
                <a:spcPct val="0"/>
              </a:spcAft>
              <a:defRPr sz="4400">
                <a:solidFill>
                  <a:schemeClr val="tx2"/>
                </a:solidFill>
                <a:latin typeface="Arial" charset="0"/>
                <a:ea typeface="Arial" pitchFamily="-65" charset="0"/>
                <a:cs typeface="Arial" charset="0"/>
              </a:defRPr>
            </a:lvl3pPr>
            <a:lvl4pPr algn="ctr" rtl="0" eaLnBrk="0" fontAlgn="base" hangingPunct="0">
              <a:spcBef>
                <a:spcPct val="0"/>
              </a:spcBef>
              <a:spcAft>
                <a:spcPct val="0"/>
              </a:spcAft>
              <a:defRPr sz="4400">
                <a:solidFill>
                  <a:schemeClr val="tx2"/>
                </a:solidFill>
                <a:latin typeface="Arial" charset="0"/>
                <a:ea typeface="Arial" pitchFamily="-65" charset="0"/>
                <a:cs typeface="Arial" charset="0"/>
              </a:defRPr>
            </a:lvl4pPr>
            <a:lvl5pPr algn="ctr" rtl="0" eaLnBrk="0" fontAlgn="base" hangingPunct="0">
              <a:spcBef>
                <a:spcPct val="0"/>
              </a:spcBef>
              <a:spcAft>
                <a:spcPct val="0"/>
              </a:spcAft>
              <a:defRPr sz="4400">
                <a:solidFill>
                  <a:schemeClr val="tx2"/>
                </a:solidFill>
                <a:latin typeface="Arial" charset="0"/>
                <a:ea typeface="Arial" pitchFamily="-65"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en-AU" altLang="en-US" sz="3600" b="1" kern="0" dirty="0" smtClean="0">
                <a:solidFill>
                  <a:schemeClr val="tx1"/>
                </a:solidFill>
                <a:latin typeface="Calibri" panose="020F0502020204030204" pitchFamily="34" charset="0"/>
              </a:rPr>
              <a:t>Preservation management interconnections</a:t>
            </a:r>
          </a:p>
        </p:txBody>
      </p:sp>
      <p:sp>
        <p:nvSpPr>
          <p:cNvPr id="6" name="Rectangle 3"/>
          <p:cNvSpPr>
            <a:spLocks noGrp="1" noChangeArrowheads="1"/>
          </p:cNvSpPr>
          <p:nvPr>
            <p:ph type="body" idx="4294967295"/>
          </p:nvPr>
        </p:nvSpPr>
        <p:spPr>
          <a:xfrm>
            <a:off x="752476" y="1243013"/>
            <a:ext cx="7631112" cy="4824412"/>
          </a:xfrm>
          <a:prstGeom prst="rect">
            <a:avLst/>
          </a:prstGeom>
          <a:ln>
            <a:noFill/>
            <a:miter lim="800000"/>
            <a:headEnd/>
            <a:tailEnd/>
          </a:ln>
        </p:spPr>
        <p:txBody>
          <a:bodyPr/>
          <a:lstStyle/>
          <a:p>
            <a:pPr marL="0" indent="0" eaLnBrk="1" hangingPunct="1">
              <a:buFontTx/>
              <a:buNone/>
            </a:pPr>
            <a:r>
              <a:rPr lang="en-US" altLang="en-US" dirty="0" smtClean="0">
                <a:latin typeface="Calibri" panose="020F0502020204030204" pitchFamily="34" charset="0"/>
                <a:ea typeface="Arial Unicode MS" pitchFamily="34" charset="-128"/>
                <a:cs typeface="Arial Unicode MS" pitchFamily="34" charset="-128"/>
              </a:rPr>
              <a:t> Thus far focus on</a:t>
            </a:r>
          </a:p>
          <a:p>
            <a:pPr marL="0" indent="0" eaLnBrk="1" hangingPunct="1">
              <a:buFontTx/>
              <a:buNone/>
            </a:pPr>
            <a:r>
              <a:rPr lang="en-US" altLang="en-US" sz="2800" dirty="0" smtClean="0">
                <a:latin typeface="Calibri" panose="020F0502020204030204" pitchFamily="34" charset="0"/>
                <a:ea typeface="Arial Unicode MS" pitchFamily="34" charset="-128"/>
                <a:cs typeface="Arial Unicode MS" pitchFamily="34" charset="-128"/>
              </a:rPr>
              <a:t>interconnections </a:t>
            </a:r>
            <a:r>
              <a:rPr lang="en-US" altLang="en-US" sz="2800" dirty="0" smtClean="0">
                <a:solidFill>
                  <a:srgbClr val="FF0000"/>
                </a:solidFill>
                <a:latin typeface="Calibri" panose="020F0502020204030204" pitchFamily="34" charset="0"/>
                <a:ea typeface="Arial Unicode MS" pitchFamily="34" charset="-128"/>
                <a:cs typeface="Arial Unicode MS" pitchFamily="34" charset="-128"/>
              </a:rPr>
              <a:t>within</a:t>
            </a:r>
            <a:r>
              <a:rPr lang="en-US" altLang="en-US" sz="2800" dirty="0" smtClean="0">
                <a:latin typeface="Calibri" panose="020F0502020204030204" pitchFamily="34" charset="0"/>
                <a:ea typeface="Arial Unicode MS" pitchFamily="34" charset="-128"/>
                <a:cs typeface="Arial Unicode MS" pitchFamily="34" charset="-128"/>
              </a:rPr>
              <a:t> each of worlds of &gt;</a:t>
            </a:r>
          </a:p>
          <a:p>
            <a:pPr marL="0" indent="0" eaLnBrk="1" hangingPunct="1">
              <a:buFontTx/>
              <a:buNone/>
            </a:pPr>
            <a:endParaRPr lang="en-US" altLang="en-US" sz="2800" dirty="0" smtClean="0">
              <a:solidFill>
                <a:srgbClr val="008000"/>
              </a:solidFill>
              <a:latin typeface="Calibri" panose="020F0502020204030204" pitchFamily="34" charset="0"/>
              <a:ea typeface="Arial Unicode MS" pitchFamily="34" charset="-128"/>
              <a:cs typeface="Arial Unicode MS" pitchFamily="34" charset="-128"/>
            </a:endParaRPr>
          </a:p>
          <a:p>
            <a:pPr marL="0" indent="0" eaLnBrk="1" hangingPunct="1">
              <a:buFontTx/>
              <a:buNone/>
            </a:pPr>
            <a:r>
              <a:rPr lang="en-US" altLang="en-US" sz="2800" dirty="0" smtClean="0">
                <a:solidFill>
                  <a:srgbClr val="008000"/>
                </a:solidFill>
                <a:latin typeface="Calibri" panose="020F0502020204030204" pitchFamily="34" charset="0"/>
                <a:ea typeface="Arial Unicode MS" pitchFamily="34" charset="-128"/>
                <a:cs typeface="Arial Unicode MS" pitchFamily="34" charset="-128"/>
              </a:rPr>
              <a:t>physical preservation</a:t>
            </a:r>
            <a:r>
              <a:rPr lang="en-US" altLang="en-US" sz="2800" dirty="0" smtClean="0">
                <a:solidFill>
                  <a:schemeClr val="accent2"/>
                </a:solidFill>
                <a:latin typeface="Calibri" panose="020F0502020204030204" pitchFamily="34" charset="0"/>
                <a:ea typeface="Arial Unicode MS" pitchFamily="34" charset="-128"/>
                <a:cs typeface="Arial Unicode MS" pitchFamily="34" charset="-128"/>
              </a:rPr>
              <a:t> </a:t>
            </a:r>
          </a:p>
          <a:p>
            <a:pPr marL="0" indent="0" eaLnBrk="1" hangingPunct="1">
              <a:buFontTx/>
              <a:buNone/>
            </a:pPr>
            <a:endParaRPr lang="en-US" altLang="en-US" sz="2800" dirty="0" smtClean="0">
              <a:solidFill>
                <a:schemeClr val="accent2"/>
              </a:solidFill>
              <a:latin typeface="Calibri" panose="020F0502020204030204" pitchFamily="34" charset="0"/>
              <a:ea typeface="Arial Unicode MS" pitchFamily="34" charset="-128"/>
              <a:cs typeface="Arial Unicode MS" pitchFamily="34" charset="-128"/>
            </a:endParaRPr>
          </a:p>
          <a:p>
            <a:pPr marL="0" indent="0" eaLnBrk="1" hangingPunct="1">
              <a:buFontTx/>
              <a:buNone/>
            </a:pPr>
            <a:r>
              <a:rPr lang="en-US" altLang="en-US" sz="2800" dirty="0" smtClean="0">
                <a:latin typeface="Calibri" panose="020F0502020204030204" pitchFamily="34" charset="0"/>
                <a:ea typeface="Arial Unicode MS" pitchFamily="34" charset="-128"/>
                <a:cs typeface="Arial Unicode MS" pitchFamily="34" charset="-128"/>
              </a:rPr>
              <a:t>		and</a:t>
            </a:r>
            <a:endParaRPr lang="en-US" altLang="en-US" sz="2800" dirty="0" smtClean="0">
              <a:solidFill>
                <a:schemeClr val="accent2"/>
              </a:solidFill>
              <a:latin typeface="Calibri" panose="020F0502020204030204" pitchFamily="34" charset="0"/>
              <a:ea typeface="Arial Unicode MS" pitchFamily="34" charset="-128"/>
              <a:cs typeface="Arial Unicode MS" pitchFamily="34" charset="-128"/>
            </a:endParaRPr>
          </a:p>
          <a:p>
            <a:pPr marL="0" indent="0" eaLnBrk="1" hangingPunct="1">
              <a:buFontTx/>
              <a:buNone/>
            </a:pPr>
            <a:r>
              <a:rPr lang="en-US" altLang="en-US" sz="2800" dirty="0" smtClean="0">
                <a:solidFill>
                  <a:schemeClr val="accent2"/>
                </a:solidFill>
                <a:latin typeface="Calibri" panose="020F0502020204030204" pitchFamily="34" charset="0"/>
                <a:ea typeface="Arial Unicode MS" pitchFamily="34" charset="-128"/>
                <a:cs typeface="Arial Unicode MS" pitchFamily="34" charset="-128"/>
              </a:rPr>
              <a:t>				digital preservation</a:t>
            </a:r>
          </a:p>
        </p:txBody>
      </p:sp>
      <p:sp>
        <p:nvSpPr>
          <p:cNvPr id="7" name="Oval 1"/>
          <p:cNvSpPr>
            <a:spLocks noChangeArrowheads="1"/>
          </p:cNvSpPr>
          <p:nvPr/>
        </p:nvSpPr>
        <p:spPr bwMode="auto">
          <a:xfrm>
            <a:off x="395536" y="2666206"/>
            <a:ext cx="4356100" cy="1223963"/>
          </a:xfrm>
          <a:prstGeom prst="ellipse">
            <a:avLst/>
          </a:prstGeom>
          <a:noFill/>
          <a:ln w="952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endParaRPr lang="en-AU" altLang="en-US" sz="2800" dirty="0">
              <a:latin typeface="Arial" pitchFamily="34" charset="0"/>
            </a:endParaRPr>
          </a:p>
        </p:txBody>
      </p:sp>
      <p:sp>
        <p:nvSpPr>
          <p:cNvPr id="8" name="Oval 2"/>
          <p:cNvSpPr>
            <a:spLocks noChangeArrowheads="1"/>
          </p:cNvSpPr>
          <p:nvPr/>
        </p:nvSpPr>
        <p:spPr bwMode="auto">
          <a:xfrm>
            <a:off x="3794126" y="3851719"/>
            <a:ext cx="4464050" cy="1152525"/>
          </a:xfrm>
          <a:prstGeom prst="ellipse">
            <a:avLst/>
          </a:prstGeom>
          <a:noFill/>
          <a:ln w="952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endParaRPr lang="en-AU" altLang="en-US" sz="2800" dirty="0">
              <a:latin typeface="Arial" pitchFamily="34" charset="0"/>
            </a:endParaRPr>
          </a:p>
        </p:txBody>
      </p:sp>
    </p:spTree>
    <p:extLst>
      <p:ext uri="{BB962C8B-B14F-4D97-AF65-F5344CB8AC3E}">
        <p14:creationId xmlns:p14="http://schemas.microsoft.com/office/powerpoint/2010/main" xmlns="" val="100294846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body" idx="4294967295"/>
          </p:nvPr>
        </p:nvSpPr>
        <p:spPr>
          <a:xfrm>
            <a:off x="395536" y="1700808"/>
            <a:ext cx="7805489" cy="4320480"/>
          </a:xfrm>
          <a:prstGeom prst="rect">
            <a:avLst/>
          </a:prstGeom>
        </p:spPr>
        <p:txBody>
          <a:bodyPr/>
          <a:lstStyle/>
          <a:p>
            <a:pPr marL="0" indent="0" eaLnBrk="1" hangingPunct="1">
              <a:buFontTx/>
              <a:buNone/>
            </a:pPr>
            <a:r>
              <a:rPr lang="en-US" altLang="en-US" dirty="0" smtClean="0">
                <a:ea typeface="Arial Unicode MS" pitchFamily="34" charset="-128"/>
                <a:cs typeface="Arial Unicode MS" pitchFamily="34" charset="-128"/>
              </a:rPr>
              <a:t> </a:t>
            </a:r>
            <a:r>
              <a:rPr lang="en-US" altLang="en-US" sz="2800" dirty="0" smtClean="0">
                <a:latin typeface="Calibri" panose="020F0502020204030204" pitchFamily="34" charset="0"/>
                <a:ea typeface="Arial Unicode MS" pitchFamily="34" charset="-128"/>
                <a:cs typeface="Arial Unicode MS" pitchFamily="34" charset="-128"/>
              </a:rPr>
              <a:t>A</a:t>
            </a:r>
            <a:r>
              <a:rPr lang="en-US" altLang="en-US" sz="2800" b="1" dirty="0" smtClean="0">
                <a:latin typeface="Calibri" panose="020F0502020204030204" pitchFamily="34" charset="0"/>
                <a:ea typeface="Arial Unicode MS" pitchFamily="34" charset="-128"/>
                <a:cs typeface="Arial Unicode MS" pitchFamily="34" charset="-128"/>
              </a:rPr>
              <a:t> new dimension – a way of seeing </a:t>
            </a:r>
            <a:r>
              <a:rPr lang="en-US" altLang="en-US" sz="2800" dirty="0" smtClean="0">
                <a:latin typeface="Calibri" panose="020F0502020204030204" pitchFamily="34" charset="0"/>
                <a:ea typeface="Arial Unicode MS" pitchFamily="34" charset="-128"/>
                <a:cs typeface="Arial Unicode MS" pitchFamily="34" charset="-128"/>
              </a:rPr>
              <a:t>&gt; the interconnections </a:t>
            </a:r>
            <a:r>
              <a:rPr lang="en-US" altLang="en-US" sz="2800" dirty="0" smtClean="0">
                <a:solidFill>
                  <a:srgbClr val="FF0000"/>
                </a:solidFill>
                <a:latin typeface="Calibri" panose="020F0502020204030204" pitchFamily="34" charset="0"/>
                <a:ea typeface="Arial Unicode MS" pitchFamily="34" charset="-128"/>
                <a:cs typeface="Arial Unicode MS" pitchFamily="34" charset="-128"/>
              </a:rPr>
              <a:t>between</a:t>
            </a:r>
            <a:r>
              <a:rPr lang="en-US" altLang="en-US" sz="2800" dirty="0" smtClean="0">
                <a:latin typeface="Calibri" panose="020F0502020204030204" pitchFamily="34" charset="0"/>
                <a:ea typeface="Arial Unicode MS" pitchFamily="34" charset="-128"/>
                <a:cs typeface="Arial Unicode MS" pitchFamily="34" charset="-128"/>
              </a:rPr>
              <a:t> each of worlds of &gt;</a:t>
            </a:r>
          </a:p>
          <a:p>
            <a:pPr marL="0" indent="0" eaLnBrk="1" hangingPunct="1">
              <a:buFontTx/>
              <a:buNone/>
            </a:pPr>
            <a:endParaRPr lang="en-US" altLang="en-US" dirty="0" smtClean="0">
              <a:latin typeface="Calibri" panose="020F0502020204030204" pitchFamily="34" charset="0"/>
              <a:ea typeface="Arial Unicode MS" pitchFamily="34" charset="-128"/>
              <a:cs typeface="Arial Unicode MS" pitchFamily="34" charset="-128"/>
            </a:endParaRPr>
          </a:p>
          <a:p>
            <a:pPr marL="0" indent="0" eaLnBrk="1" hangingPunct="1">
              <a:buFontTx/>
              <a:buNone/>
            </a:pPr>
            <a:r>
              <a:rPr lang="en-US" altLang="en-US" dirty="0" smtClean="0">
                <a:solidFill>
                  <a:schemeClr val="accent2"/>
                </a:solidFill>
                <a:latin typeface="Calibri" panose="020F0502020204030204" pitchFamily="34" charset="0"/>
                <a:ea typeface="Arial Unicode MS" pitchFamily="34" charset="-128"/>
                <a:cs typeface="Arial Unicode MS" pitchFamily="34" charset="-128"/>
              </a:rPr>
              <a:t>physical preservation </a:t>
            </a:r>
          </a:p>
          <a:p>
            <a:pPr marL="0" indent="0" eaLnBrk="1" hangingPunct="1">
              <a:buFontTx/>
              <a:buNone/>
            </a:pPr>
            <a:endParaRPr lang="en-US" altLang="en-US" dirty="0" smtClean="0">
              <a:solidFill>
                <a:schemeClr val="accent2"/>
              </a:solidFill>
              <a:latin typeface="Calibri" panose="020F0502020204030204" pitchFamily="34" charset="0"/>
              <a:ea typeface="Arial Unicode MS" pitchFamily="34" charset="-128"/>
              <a:cs typeface="Arial Unicode MS" pitchFamily="34" charset="-128"/>
            </a:endParaRPr>
          </a:p>
          <a:p>
            <a:pPr marL="0" indent="0" eaLnBrk="1" hangingPunct="1">
              <a:buFontTx/>
              <a:buNone/>
            </a:pPr>
            <a:r>
              <a:rPr lang="en-US" altLang="en-US" dirty="0" smtClean="0">
                <a:latin typeface="Calibri" panose="020F0502020204030204" pitchFamily="34" charset="0"/>
                <a:ea typeface="Arial Unicode MS" pitchFamily="34" charset="-128"/>
                <a:cs typeface="Arial Unicode MS" pitchFamily="34" charset="-128"/>
              </a:rPr>
              <a:t>		and</a:t>
            </a:r>
            <a:r>
              <a:rPr lang="en-US" altLang="en-US" dirty="0" smtClean="0">
                <a:solidFill>
                  <a:schemeClr val="accent2"/>
                </a:solidFill>
                <a:latin typeface="Calibri" panose="020F0502020204030204" pitchFamily="34" charset="0"/>
                <a:ea typeface="Arial Unicode MS" pitchFamily="34" charset="-128"/>
                <a:cs typeface="Arial Unicode MS" pitchFamily="34" charset="-128"/>
              </a:rPr>
              <a:t>            digital preservation.</a:t>
            </a:r>
          </a:p>
        </p:txBody>
      </p:sp>
      <p:sp>
        <p:nvSpPr>
          <p:cNvPr id="6" name="Rectangle 2"/>
          <p:cNvSpPr txBox="1">
            <a:spLocks noChangeArrowheads="1"/>
          </p:cNvSpPr>
          <p:nvPr/>
        </p:nvSpPr>
        <p:spPr>
          <a:xfrm>
            <a:off x="581024" y="219075"/>
            <a:ext cx="8562975" cy="990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Arial" pitchFamily="-65" charset="0"/>
                <a:cs typeface="+mj-cs"/>
              </a:defRPr>
            </a:lvl1pPr>
            <a:lvl2pPr algn="ctr" rtl="0" eaLnBrk="0" fontAlgn="base" hangingPunct="0">
              <a:spcBef>
                <a:spcPct val="0"/>
              </a:spcBef>
              <a:spcAft>
                <a:spcPct val="0"/>
              </a:spcAft>
              <a:defRPr sz="4400">
                <a:solidFill>
                  <a:schemeClr val="tx2"/>
                </a:solidFill>
                <a:latin typeface="Arial" charset="0"/>
                <a:ea typeface="Arial" pitchFamily="-65" charset="0"/>
                <a:cs typeface="Arial" charset="0"/>
              </a:defRPr>
            </a:lvl2pPr>
            <a:lvl3pPr algn="ctr" rtl="0" eaLnBrk="0" fontAlgn="base" hangingPunct="0">
              <a:spcBef>
                <a:spcPct val="0"/>
              </a:spcBef>
              <a:spcAft>
                <a:spcPct val="0"/>
              </a:spcAft>
              <a:defRPr sz="4400">
                <a:solidFill>
                  <a:schemeClr val="tx2"/>
                </a:solidFill>
                <a:latin typeface="Arial" charset="0"/>
                <a:ea typeface="Arial" pitchFamily="-65" charset="0"/>
                <a:cs typeface="Arial" charset="0"/>
              </a:defRPr>
            </a:lvl3pPr>
            <a:lvl4pPr algn="ctr" rtl="0" eaLnBrk="0" fontAlgn="base" hangingPunct="0">
              <a:spcBef>
                <a:spcPct val="0"/>
              </a:spcBef>
              <a:spcAft>
                <a:spcPct val="0"/>
              </a:spcAft>
              <a:defRPr sz="4400">
                <a:solidFill>
                  <a:schemeClr val="tx2"/>
                </a:solidFill>
                <a:latin typeface="Arial" charset="0"/>
                <a:ea typeface="Arial" pitchFamily="-65" charset="0"/>
                <a:cs typeface="Arial" charset="0"/>
              </a:defRPr>
            </a:lvl4pPr>
            <a:lvl5pPr algn="ctr" rtl="0" eaLnBrk="0" fontAlgn="base" hangingPunct="0">
              <a:spcBef>
                <a:spcPct val="0"/>
              </a:spcBef>
              <a:spcAft>
                <a:spcPct val="0"/>
              </a:spcAft>
              <a:defRPr sz="4400">
                <a:solidFill>
                  <a:schemeClr val="tx2"/>
                </a:solidFill>
                <a:latin typeface="Arial" charset="0"/>
                <a:ea typeface="Arial" pitchFamily="-65"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en-AU" altLang="en-US" sz="3600" b="1" kern="0" dirty="0" smtClean="0">
                <a:solidFill>
                  <a:schemeClr val="tx1"/>
                </a:solidFill>
                <a:latin typeface="Calibri" panose="020F0502020204030204" pitchFamily="34" charset="0"/>
              </a:rPr>
              <a:t>Preservation management  - new dimension to interconnectedness</a:t>
            </a:r>
          </a:p>
        </p:txBody>
      </p:sp>
      <p:sp>
        <p:nvSpPr>
          <p:cNvPr id="7" name="Oval 1"/>
          <p:cNvSpPr>
            <a:spLocks noChangeArrowheads="1"/>
          </p:cNvSpPr>
          <p:nvPr/>
        </p:nvSpPr>
        <p:spPr bwMode="auto">
          <a:xfrm>
            <a:off x="0" y="3140968"/>
            <a:ext cx="4356100" cy="1223962"/>
          </a:xfrm>
          <a:prstGeom prst="ellipse">
            <a:avLst/>
          </a:prstGeom>
          <a:noFill/>
          <a:ln w="952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endParaRPr lang="en-AU" altLang="en-US" sz="2800" dirty="0">
              <a:latin typeface="Arial" pitchFamily="34" charset="0"/>
            </a:endParaRPr>
          </a:p>
        </p:txBody>
      </p:sp>
      <p:sp>
        <p:nvSpPr>
          <p:cNvPr id="8" name="Oval 2"/>
          <p:cNvSpPr>
            <a:spLocks noChangeArrowheads="1"/>
          </p:cNvSpPr>
          <p:nvPr/>
        </p:nvSpPr>
        <p:spPr bwMode="auto">
          <a:xfrm>
            <a:off x="3779912" y="4364930"/>
            <a:ext cx="4464050" cy="1152525"/>
          </a:xfrm>
          <a:prstGeom prst="ellipse">
            <a:avLst/>
          </a:prstGeom>
          <a:noFill/>
          <a:ln w="9525" algn="ctr">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endParaRPr lang="en-AU" altLang="en-US" sz="2800" dirty="0">
              <a:latin typeface="Arial" pitchFamily="34" charset="0"/>
            </a:endParaRPr>
          </a:p>
        </p:txBody>
      </p:sp>
    </p:spTree>
    <p:extLst>
      <p:ext uri="{BB962C8B-B14F-4D97-AF65-F5344CB8AC3E}">
        <p14:creationId xmlns:p14="http://schemas.microsoft.com/office/powerpoint/2010/main" xmlns="" val="240273155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1520" y="21892"/>
            <a:ext cx="8258175" cy="647700"/>
          </a:xfrm>
        </p:spPr>
        <p:txBody>
          <a:bodyPr/>
          <a:lstStyle/>
          <a:p>
            <a:pPr algn="ctr"/>
            <a:r>
              <a:rPr lang="en-AU" altLang="en-US" dirty="0" smtClean="0">
                <a:solidFill>
                  <a:schemeClr val="accent4"/>
                </a:solidFill>
                <a:latin typeface="Calibri" panose="020F0502020204030204" pitchFamily="34" charset="0"/>
                <a:ea typeface="MS PGothic" pitchFamily="34" charset="-128"/>
              </a:rPr>
              <a:t>At higher level common </a:t>
            </a:r>
            <a:r>
              <a:rPr lang="en-AU" altLang="en-US" dirty="0">
                <a:solidFill>
                  <a:schemeClr val="accent4"/>
                </a:solidFill>
                <a:latin typeface="Calibri" panose="020F0502020204030204" pitchFamily="34" charset="0"/>
                <a:ea typeface="MS PGothic" pitchFamily="34" charset="-128"/>
              </a:rPr>
              <a:t>principles </a:t>
            </a:r>
          </a:p>
          <a:p>
            <a:pPr algn="ctr"/>
            <a:endParaRPr lang="en-AU" dirty="0"/>
          </a:p>
        </p:txBody>
      </p:sp>
      <p:graphicFrame>
        <p:nvGraphicFramePr>
          <p:cNvPr id="4" name="Group 91"/>
          <p:cNvGraphicFramePr>
            <a:graphicFrameLocks noGrp="1"/>
          </p:cNvGraphicFramePr>
          <p:nvPr>
            <p:extLst>
              <p:ext uri="{D42A27DB-BD31-4B8C-83A1-F6EECF244321}">
                <p14:modId xmlns:p14="http://schemas.microsoft.com/office/powerpoint/2010/main" xmlns="" val="2162484546"/>
              </p:ext>
            </p:extLst>
          </p:nvPr>
        </p:nvGraphicFramePr>
        <p:xfrm>
          <a:off x="251520" y="692696"/>
          <a:ext cx="8208912" cy="5392984"/>
        </p:xfrm>
        <a:graphic>
          <a:graphicData uri="http://schemas.openxmlformats.org/drawingml/2006/table">
            <a:tbl>
              <a:tblPr/>
              <a:tblGrid>
                <a:gridCol w="1572260"/>
                <a:gridCol w="3326571"/>
                <a:gridCol w="3310081"/>
              </a:tblGrid>
              <a:tr h="326757">
                <a:tc>
                  <a:txBody>
                    <a:bodyPr/>
                    <a:lstStyle/>
                    <a:p>
                      <a:pPr marL="0" marR="0" lvl="0" indent="0" algn="l" defTabSz="1552575" rtl="0" eaLnBrk="0" fontAlgn="base" latinLnBrk="0" hangingPunct="0">
                        <a:lnSpc>
                          <a:spcPct val="100000"/>
                        </a:lnSpc>
                        <a:spcBef>
                          <a:spcPct val="20000"/>
                        </a:spcBef>
                        <a:spcAft>
                          <a:spcPct val="0"/>
                        </a:spcAft>
                        <a:buClrTx/>
                        <a:buSzTx/>
                        <a:buFontTx/>
                        <a:buNone/>
                        <a:tabLst/>
                      </a:pPr>
                      <a:r>
                        <a:rPr kumimoji="0" lang="en-AU" sz="2200" b="1" i="0" u="none" strike="noStrike" cap="none" normalizeH="0" baseline="0" dirty="0" smtClean="0">
                          <a:ln>
                            <a:noFill/>
                          </a:ln>
                          <a:solidFill>
                            <a:srgbClr val="000000"/>
                          </a:solidFill>
                          <a:effectLst/>
                          <a:latin typeface="Arial" pitchFamily="34" charset="0"/>
                          <a:ea typeface="MS PGothic" pitchFamily="34" charset="-128"/>
                          <a:cs typeface="Times New Roman" pitchFamily="18" charset="0"/>
                        </a:rPr>
                        <a:t>Principle</a:t>
                      </a:r>
                    </a:p>
                  </a:txBody>
                  <a:tcPr marL="54048" marR="54048" marT="26807" marB="268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552575" rtl="0" eaLnBrk="0" fontAlgn="base" latinLnBrk="0" hangingPunct="0">
                        <a:lnSpc>
                          <a:spcPct val="100000"/>
                        </a:lnSpc>
                        <a:spcBef>
                          <a:spcPct val="20000"/>
                        </a:spcBef>
                        <a:spcAft>
                          <a:spcPct val="0"/>
                        </a:spcAft>
                        <a:buClrTx/>
                        <a:buSzTx/>
                        <a:buFontTx/>
                        <a:buNone/>
                        <a:tabLst/>
                      </a:pPr>
                      <a:r>
                        <a:rPr kumimoji="0" lang="en-AU" sz="2200" b="1" i="0" u="none" strike="noStrike" cap="none" normalizeH="0" baseline="0" dirty="0" smtClean="0">
                          <a:ln>
                            <a:noFill/>
                          </a:ln>
                          <a:solidFill>
                            <a:srgbClr val="008000"/>
                          </a:solidFill>
                          <a:effectLst/>
                          <a:latin typeface="Arial" pitchFamily="34" charset="0"/>
                          <a:ea typeface="MS PGothic" pitchFamily="34" charset="-128"/>
                          <a:cs typeface="Times New Roman" pitchFamily="18" charset="0"/>
                        </a:rPr>
                        <a:t>physical</a:t>
                      </a:r>
                    </a:p>
                  </a:txBody>
                  <a:tcPr marL="54048" marR="54048" marT="26807" marB="26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552575" rtl="0" eaLnBrk="0" fontAlgn="base" latinLnBrk="0" hangingPunct="0">
                        <a:lnSpc>
                          <a:spcPct val="100000"/>
                        </a:lnSpc>
                        <a:spcBef>
                          <a:spcPct val="20000"/>
                        </a:spcBef>
                        <a:spcAft>
                          <a:spcPct val="0"/>
                        </a:spcAft>
                        <a:buClrTx/>
                        <a:buSzTx/>
                        <a:buFontTx/>
                        <a:buNone/>
                        <a:tabLst/>
                      </a:pPr>
                      <a:r>
                        <a:rPr kumimoji="0" lang="en-AU" sz="2200" b="1" i="0" u="none" strike="noStrike" cap="none" normalizeH="0" baseline="0" dirty="0" smtClean="0">
                          <a:ln>
                            <a:noFill/>
                          </a:ln>
                          <a:solidFill>
                            <a:srgbClr val="0000FF"/>
                          </a:solidFill>
                          <a:effectLst/>
                          <a:latin typeface="Arial" pitchFamily="34" charset="0"/>
                          <a:ea typeface="MS PGothic" pitchFamily="34" charset="-128"/>
                          <a:cs typeface="Times New Roman" pitchFamily="18" charset="0"/>
                        </a:rPr>
                        <a:t>digital</a:t>
                      </a:r>
                    </a:p>
                  </a:txBody>
                  <a:tcPr marL="54048" marR="54048" marT="26807" marB="268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2604">
                <a:tc>
                  <a:txBody>
                    <a:bodyPr/>
                    <a:lstStyle/>
                    <a:p>
                      <a:pPr marL="0" marR="0" lvl="0" indent="0" algn="l" defTabSz="1552575"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000000"/>
                          </a:solidFill>
                          <a:effectLst/>
                          <a:latin typeface="+mn-lt"/>
                          <a:ea typeface="MS PGothic" pitchFamily="34" charset="-128"/>
                          <a:cs typeface="Times New Roman" pitchFamily="18" charset="0"/>
                        </a:rPr>
                        <a:t>Longevity</a:t>
                      </a:r>
                      <a:endParaRPr kumimoji="0" lang="en-AU" sz="2200" b="0" i="0" u="none" strike="noStrike" cap="none" normalizeH="0" baseline="0" dirty="0" smtClean="0">
                        <a:ln>
                          <a:noFill/>
                        </a:ln>
                        <a:solidFill>
                          <a:srgbClr val="000000"/>
                        </a:solidFill>
                        <a:effectLst/>
                        <a:latin typeface="+mn-lt"/>
                        <a:ea typeface="MS PGothic" pitchFamily="34" charset="-128"/>
                        <a:cs typeface="Times New Roman" pitchFamily="18" charset="0"/>
                      </a:endParaRPr>
                    </a:p>
                    <a:p>
                      <a:pPr marL="0" marR="0" lvl="0" indent="0" algn="l" defTabSz="1552575" rtl="0" eaLnBrk="0" fontAlgn="base" latinLnBrk="0" hangingPunct="0">
                        <a:lnSpc>
                          <a:spcPct val="100000"/>
                        </a:lnSpc>
                        <a:spcBef>
                          <a:spcPct val="20000"/>
                        </a:spcBef>
                        <a:spcAft>
                          <a:spcPct val="0"/>
                        </a:spcAft>
                        <a:buClrTx/>
                        <a:buSzTx/>
                        <a:buFontTx/>
                        <a:buNone/>
                        <a:tabLst/>
                      </a:pPr>
                      <a:endParaRPr kumimoji="0" lang="en-AU" sz="2200" b="0" i="0" u="none" strike="noStrike" cap="none" normalizeH="0" baseline="0" dirty="0" smtClean="0">
                        <a:ln>
                          <a:noFill/>
                        </a:ln>
                        <a:solidFill>
                          <a:srgbClr val="000000"/>
                        </a:solidFill>
                        <a:effectLst/>
                        <a:latin typeface="+mn-lt"/>
                        <a:ea typeface="MS PGothic" pitchFamily="34" charset="-128"/>
                        <a:cs typeface="Times New Roman" pitchFamily="18" charset="0"/>
                      </a:endParaRPr>
                    </a:p>
                  </a:txBody>
                  <a:tcPr marL="54048" marR="54048" marT="26807" marB="268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1552575"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000000"/>
                          </a:solidFill>
                          <a:effectLst/>
                          <a:latin typeface="+mn-lt"/>
                          <a:ea typeface="MS PGothic" pitchFamily="34" charset="-128"/>
                          <a:cs typeface="Times New Roman" pitchFamily="18" charset="0"/>
                        </a:rPr>
                        <a:t>extending life expectancy of original object, or copy</a:t>
                      </a:r>
                      <a:endParaRPr kumimoji="0" lang="en-AU" sz="2200" b="0" i="0" u="none" strike="noStrike" cap="none" normalizeH="0" baseline="0" dirty="0" smtClean="0">
                        <a:ln>
                          <a:noFill/>
                        </a:ln>
                        <a:solidFill>
                          <a:srgbClr val="000000"/>
                        </a:solidFill>
                        <a:effectLst/>
                        <a:latin typeface="+mn-lt"/>
                        <a:ea typeface="MS PGothic" pitchFamily="34" charset="-128"/>
                        <a:cs typeface="Times New Roman" pitchFamily="18" charset="0"/>
                      </a:endParaRPr>
                    </a:p>
                  </a:txBody>
                  <a:tcPr marL="54048" marR="54048" marT="26807" marB="26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552575"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000000"/>
                          </a:solidFill>
                          <a:effectLst/>
                          <a:latin typeface="+mn-lt"/>
                          <a:ea typeface="MS PGothic" pitchFamily="34" charset="-128"/>
                          <a:cs typeface="Times New Roman" pitchFamily="18" charset="0"/>
                        </a:rPr>
                        <a:t>extending life expectancy of digital object, or copy </a:t>
                      </a:r>
                      <a:endParaRPr kumimoji="0" lang="en-AU" sz="2200" b="0" i="0" u="none" strike="noStrike" cap="none" normalizeH="0" baseline="0" dirty="0" smtClean="0">
                        <a:ln>
                          <a:noFill/>
                        </a:ln>
                        <a:solidFill>
                          <a:srgbClr val="000000"/>
                        </a:solidFill>
                        <a:effectLst/>
                        <a:latin typeface="+mn-lt"/>
                        <a:ea typeface="MS PGothic" pitchFamily="34" charset="-128"/>
                        <a:cs typeface="Times New Roman" pitchFamily="18" charset="0"/>
                      </a:endParaRPr>
                    </a:p>
                  </a:txBody>
                  <a:tcPr marL="54048" marR="54048" marT="26807" marB="268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6630">
                <a:tc>
                  <a:txBody>
                    <a:bodyPr/>
                    <a:lstStyle/>
                    <a:p>
                      <a:pPr marL="0" marR="0" lvl="0" indent="0" algn="l" defTabSz="1552575" rtl="0" eaLnBrk="0" fontAlgn="base" latinLnBrk="0" hangingPunct="0">
                        <a:lnSpc>
                          <a:spcPct val="100000"/>
                        </a:lnSpc>
                        <a:spcBef>
                          <a:spcPct val="20000"/>
                        </a:spcBef>
                        <a:spcAft>
                          <a:spcPct val="0"/>
                        </a:spcAft>
                        <a:buClrTx/>
                        <a:buSzTx/>
                        <a:buFontTx/>
                        <a:buNone/>
                        <a:tabLst/>
                      </a:pPr>
                      <a:r>
                        <a:rPr kumimoji="0" lang="en-AU" sz="2200" b="0" i="0" u="none" strike="noStrike" cap="none" normalizeH="0" baseline="0" dirty="0" smtClean="0">
                          <a:ln>
                            <a:noFill/>
                          </a:ln>
                          <a:solidFill>
                            <a:srgbClr val="000000"/>
                          </a:solidFill>
                          <a:effectLst/>
                          <a:latin typeface="+mn-lt"/>
                          <a:ea typeface="MS PGothic" pitchFamily="34" charset="-128"/>
                          <a:cs typeface="Times New Roman" pitchFamily="18" charset="0"/>
                        </a:rPr>
                        <a:t>Minimal intervention </a:t>
                      </a:r>
                    </a:p>
                  </a:txBody>
                  <a:tcPr marL="54048" marR="54048" marT="26807" marB="268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1552575" rtl="0" eaLnBrk="0" fontAlgn="base" latinLnBrk="0" hangingPunct="0">
                        <a:lnSpc>
                          <a:spcPct val="100000"/>
                        </a:lnSpc>
                        <a:spcBef>
                          <a:spcPct val="20000"/>
                        </a:spcBef>
                        <a:spcAft>
                          <a:spcPct val="0"/>
                        </a:spcAft>
                        <a:buClrTx/>
                        <a:buSzTx/>
                        <a:buFontTx/>
                        <a:buNone/>
                        <a:tabLst/>
                      </a:pPr>
                      <a:r>
                        <a:rPr kumimoji="0" lang="en-AU" sz="2200" b="0" i="0" u="none" strike="noStrike" cap="none" normalizeH="0" baseline="0" dirty="0" smtClean="0">
                          <a:ln>
                            <a:noFill/>
                          </a:ln>
                          <a:solidFill>
                            <a:srgbClr val="000000"/>
                          </a:solidFill>
                          <a:effectLst/>
                          <a:latin typeface="+mn-lt"/>
                          <a:ea typeface="MS PGothic" pitchFamily="34" charset="-128"/>
                          <a:cs typeface="Times New Roman" pitchFamily="18" charset="0"/>
                        </a:rPr>
                        <a:t>minimum interference with original object </a:t>
                      </a:r>
                    </a:p>
                  </a:txBody>
                  <a:tcPr marL="54048" marR="54048" marT="26807" marB="26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552575" rtl="0" eaLnBrk="0" fontAlgn="base" latinLnBrk="0" hangingPunct="0">
                        <a:lnSpc>
                          <a:spcPct val="100000"/>
                        </a:lnSpc>
                        <a:spcBef>
                          <a:spcPct val="20000"/>
                        </a:spcBef>
                        <a:spcAft>
                          <a:spcPct val="0"/>
                        </a:spcAft>
                        <a:buClrTx/>
                        <a:buSzTx/>
                        <a:buFontTx/>
                        <a:buNone/>
                        <a:tabLst/>
                      </a:pPr>
                      <a:r>
                        <a:rPr kumimoji="0" lang="en-AU" sz="2200" b="0" i="0" u="none" strike="noStrike" cap="none" normalizeH="0" baseline="0" dirty="0" smtClean="0">
                          <a:ln>
                            <a:noFill/>
                          </a:ln>
                          <a:solidFill>
                            <a:srgbClr val="000000"/>
                          </a:solidFill>
                          <a:effectLst/>
                          <a:latin typeface="+mn-lt"/>
                          <a:ea typeface="MS PGothic" pitchFamily="34" charset="-128"/>
                          <a:cs typeface="Times New Roman" pitchFamily="18" charset="0"/>
                        </a:rPr>
                        <a:t>minimum interference with digital object/file </a:t>
                      </a:r>
                    </a:p>
                  </a:txBody>
                  <a:tcPr marL="54048" marR="54048" marT="26807" marB="268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66374">
                <a:tc>
                  <a:txBody>
                    <a:bodyPr/>
                    <a:lstStyle/>
                    <a:p>
                      <a:pPr marL="0" marR="0" lvl="0" indent="0" algn="l" defTabSz="1552575" rtl="0" eaLnBrk="0" fontAlgn="base" latinLnBrk="0" hangingPunct="0">
                        <a:lnSpc>
                          <a:spcPct val="100000"/>
                        </a:lnSpc>
                        <a:spcBef>
                          <a:spcPct val="20000"/>
                        </a:spcBef>
                        <a:spcAft>
                          <a:spcPct val="0"/>
                        </a:spcAft>
                        <a:buClrTx/>
                        <a:buSzTx/>
                        <a:buFontTx/>
                        <a:buNone/>
                        <a:tabLst/>
                      </a:pPr>
                      <a:endParaRPr kumimoji="0" lang="en-AU" sz="2200" b="0" i="0" u="none" strike="noStrike" cap="none" normalizeH="0" baseline="0" dirty="0" smtClean="0">
                        <a:ln>
                          <a:noFill/>
                        </a:ln>
                        <a:solidFill>
                          <a:srgbClr val="000000"/>
                        </a:solidFill>
                        <a:effectLst/>
                        <a:latin typeface="+mn-lt"/>
                        <a:ea typeface="MS PGothic" pitchFamily="34" charset="-128"/>
                        <a:cs typeface="Times New Roman" pitchFamily="18" charset="0"/>
                      </a:endParaRPr>
                    </a:p>
                    <a:p>
                      <a:pPr marL="0" marR="0" lvl="0" indent="0" algn="l" defTabSz="1552575" rtl="0" eaLnBrk="0" fontAlgn="base" latinLnBrk="0" hangingPunct="0">
                        <a:lnSpc>
                          <a:spcPct val="100000"/>
                        </a:lnSpc>
                        <a:spcBef>
                          <a:spcPct val="20000"/>
                        </a:spcBef>
                        <a:spcAft>
                          <a:spcPct val="0"/>
                        </a:spcAft>
                        <a:buClrTx/>
                        <a:buSzTx/>
                        <a:buFontTx/>
                        <a:buNone/>
                        <a:tabLst/>
                      </a:pPr>
                      <a:r>
                        <a:rPr kumimoji="0" lang="en-AU" sz="2200" b="0" i="0" u="none" strike="noStrike" cap="none" normalizeH="0" baseline="0" dirty="0" smtClean="0">
                          <a:ln>
                            <a:noFill/>
                          </a:ln>
                          <a:solidFill>
                            <a:srgbClr val="000000"/>
                          </a:solidFill>
                          <a:effectLst/>
                          <a:latin typeface="+mn-lt"/>
                          <a:ea typeface="MS PGothic" pitchFamily="34" charset="-128"/>
                          <a:cs typeface="Times New Roman" pitchFamily="18" charset="0"/>
                        </a:rPr>
                        <a:t>Choice </a:t>
                      </a:r>
                    </a:p>
                  </a:txBody>
                  <a:tcPr marL="54048" marR="54048" marT="26807" marB="268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1552575" rtl="0" eaLnBrk="0" fontAlgn="base" latinLnBrk="0" hangingPunct="0">
                        <a:lnSpc>
                          <a:spcPct val="100000"/>
                        </a:lnSpc>
                        <a:spcBef>
                          <a:spcPct val="20000"/>
                        </a:spcBef>
                        <a:spcAft>
                          <a:spcPct val="0"/>
                        </a:spcAft>
                        <a:buClrTx/>
                        <a:buSzTx/>
                        <a:buFontTx/>
                        <a:buNone/>
                        <a:tabLst/>
                      </a:pPr>
                      <a:r>
                        <a:rPr kumimoji="0" lang="en-AU" sz="2200" b="0" i="0" u="none" strike="noStrike" cap="none" normalizeH="0" baseline="0" dirty="0" smtClean="0">
                          <a:ln>
                            <a:noFill/>
                          </a:ln>
                          <a:solidFill>
                            <a:srgbClr val="000000"/>
                          </a:solidFill>
                          <a:effectLst/>
                          <a:latin typeface="+mn-lt"/>
                          <a:ea typeface="MS PGothic" pitchFamily="34" charset="-128"/>
                          <a:cs typeface="Times New Roman" pitchFamily="18" charset="0"/>
                        </a:rPr>
                        <a:t>selecting /appraising materials for preservation which involves defining value </a:t>
                      </a:r>
                    </a:p>
                  </a:txBody>
                  <a:tcPr marL="54048" marR="54048" marT="26807" marB="26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552575" rtl="0" eaLnBrk="0" fontAlgn="base" latinLnBrk="0" hangingPunct="0">
                        <a:lnSpc>
                          <a:spcPct val="100000"/>
                        </a:lnSpc>
                        <a:spcBef>
                          <a:spcPct val="20000"/>
                        </a:spcBef>
                        <a:spcAft>
                          <a:spcPct val="0"/>
                        </a:spcAft>
                        <a:buClrTx/>
                        <a:buSzTx/>
                        <a:buFontTx/>
                        <a:buNone/>
                        <a:tabLst/>
                      </a:pPr>
                      <a:r>
                        <a:rPr kumimoji="0" lang="en-AU" sz="2200" b="0" i="0" u="none" strike="noStrike" cap="none" normalizeH="0" baseline="0" dirty="0" smtClean="0">
                          <a:ln>
                            <a:noFill/>
                          </a:ln>
                          <a:solidFill>
                            <a:srgbClr val="000000"/>
                          </a:solidFill>
                          <a:effectLst/>
                          <a:latin typeface="+mn-lt"/>
                          <a:ea typeface="MS PGothic" pitchFamily="34" charset="-128"/>
                          <a:cs typeface="Times New Roman" pitchFamily="18" charset="0"/>
                        </a:rPr>
                        <a:t>selecting /appraising digital objects for preservation which involves defining value </a:t>
                      </a:r>
                    </a:p>
                  </a:txBody>
                  <a:tcPr marL="54048" marR="54048" marT="26807" marB="268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93952">
                <a:tc>
                  <a:txBody>
                    <a:bodyPr/>
                    <a:lstStyle/>
                    <a:p>
                      <a:pPr marL="0" marR="0" lvl="0" indent="0" algn="l" defTabSz="1552575" rtl="0" eaLnBrk="0" fontAlgn="base" latinLnBrk="0" hangingPunct="0">
                        <a:lnSpc>
                          <a:spcPct val="100000"/>
                        </a:lnSpc>
                        <a:spcBef>
                          <a:spcPct val="20000"/>
                        </a:spcBef>
                        <a:spcAft>
                          <a:spcPct val="0"/>
                        </a:spcAft>
                        <a:buClrTx/>
                        <a:buSzTx/>
                        <a:buFontTx/>
                        <a:buNone/>
                        <a:tabLst/>
                      </a:pPr>
                      <a:endParaRPr kumimoji="0" lang="en-AU" sz="2200" b="0" i="0" u="none" strike="noStrike" cap="none" normalizeH="0" baseline="0" dirty="0" smtClean="0">
                        <a:ln>
                          <a:noFill/>
                        </a:ln>
                        <a:solidFill>
                          <a:srgbClr val="000000"/>
                        </a:solidFill>
                        <a:effectLst/>
                        <a:latin typeface="+mn-lt"/>
                        <a:ea typeface="MS PGothic" pitchFamily="34" charset="-128"/>
                        <a:cs typeface="Times New Roman" pitchFamily="18" charset="0"/>
                      </a:endParaRPr>
                    </a:p>
                    <a:p>
                      <a:pPr marL="0" marR="0" lvl="0" indent="0" algn="l" defTabSz="1552575" rtl="0" eaLnBrk="0" fontAlgn="base" latinLnBrk="0" hangingPunct="0">
                        <a:lnSpc>
                          <a:spcPct val="100000"/>
                        </a:lnSpc>
                        <a:spcBef>
                          <a:spcPct val="20000"/>
                        </a:spcBef>
                        <a:spcAft>
                          <a:spcPct val="0"/>
                        </a:spcAft>
                        <a:buClrTx/>
                        <a:buSzTx/>
                        <a:buFontTx/>
                        <a:buNone/>
                        <a:tabLst/>
                      </a:pPr>
                      <a:r>
                        <a:rPr kumimoji="0" lang="en-AU" sz="2200" b="0" i="0" u="none" strike="noStrike" cap="none" normalizeH="0" baseline="0" dirty="0" smtClean="0">
                          <a:ln>
                            <a:noFill/>
                          </a:ln>
                          <a:solidFill>
                            <a:srgbClr val="000000"/>
                          </a:solidFill>
                          <a:effectLst/>
                          <a:latin typeface="+mn-lt"/>
                          <a:ea typeface="MS PGothic" pitchFamily="34" charset="-128"/>
                          <a:cs typeface="Times New Roman" pitchFamily="18" charset="0"/>
                        </a:rPr>
                        <a:t>Quality </a:t>
                      </a:r>
                    </a:p>
                  </a:txBody>
                  <a:tcPr marL="54048" marR="54048" marT="26807" marB="268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1552575" rtl="0" eaLnBrk="0" fontAlgn="base" latinLnBrk="0" hangingPunct="0">
                        <a:lnSpc>
                          <a:spcPct val="100000"/>
                        </a:lnSpc>
                        <a:spcBef>
                          <a:spcPct val="20000"/>
                        </a:spcBef>
                        <a:spcAft>
                          <a:spcPct val="0"/>
                        </a:spcAft>
                        <a:buClrTx/>
                        <a:buSzTx/>
                        <a:buFontTx/>
                        <a:buNone/>
                        <a:tabLst/>
                      </a:pPr>
                      <a:r>
                        <a:rPr kumimoji="0" lang="en-AU" sz="2200" b="0" i="0" u="none" strike="noStrike" cap="none" normalizeH="0" baseline="0" dirty="0" smtClean="0">
                          <a:ln>
                            <a:noFill/>
                          </a:ln>
                          <a:solidFill>
                            <a:srgbClr val="000000"/>
                          </a:solidFill>
                          <a:effectLst/>
                          <a:latin typeface="+mn-lt"/>
                          <a:ea typeface="MS PGothic" pitchFamily="34" charset="-128"/>
                          <a:cs typeface="Times New Roman" pitchFamily="18" charset="0"/>
                        </a:rPr>
                        <a:t>maintaining quality by applying standards for treatment options, copying processes &amp; preventive measures </a:t>
                      </a:r>
                    </a:p>
                  </a:txBody>
                  <a:tcPr marL="54048" marR="54048" marT="26807" marB="26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552575" rtl="0" eaLnBrk="0" fontAlgn="base" latinLnBrk="0" hangingPunct="0">
                        <a:lnSpc>
                          <a:spcPct val="100000"/>
                        </a:lnSpc>
                        <a:spcBef>
                          <a:spcPct val="20000"/>
                        </a:spcBef>
                        <a:spcAft>
                          <a:spcPct val="0"/>
                        </a:spcAft>
                        <a:buClrTx/>
                        <a:buSzTx/>
                        <a:buFontTx/>
                        <a:buNone/>
                        <a:tabLst/>
                      </a:pPr>
                      <a:r>
                        <a:rPr kumimoji="0" lang="en-AU" sz="2200" b="0" i="0" u="none" strike="noStrike" cap="none" normalizeH="0" baseline="0" dirty="0" smtClean="0">
                          <a:ln>
                            <a:noFill/>
                          </a:ln>
                          <a:solidFill>
                            <a:srgbClr val="000000"/>
                          </a:solidFill>
                          <a:effectLst/>
                          <a:latin typeface="+mn-lt"/>
                          <a:ea typeface="MS PGothic" pitchFamily="34" charset="-128"/>
                          <a:cs typeface="Times New Roman" pitchFamily="18" charset="0"/>
                        </a:rPr>
                        <a:t>maintaining quality by applying standards during preservation actions to digital objects, e.g. during ingesting or migrating files </a:t>
                      </a:r>
                    </a:p>
                  </a:txBody>
                  <a:tcPr marL="54048" marR="54048" marT="26807" marB="268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104619332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 y="428625"/>
            <a:ext cx="8772524" cy="647700"/>
          </a:xfrm>
        </p:spPr>
        <p:txBody>
          <a:bodyPr/>
          <a:lstStyle/>
          <a:p>
            <a:pPr algn="ctr">
              <a:spcBef>
                <a:spcPct val="0"/>
              </a:spcBef>
            </a:pPr>
            <a:r>
              <a:rPr lang="en-AU" altLang="en-US" sz="3600" dirty="0" smtClean="0">
                <a:solidFill>
                  <a:schemeClr val="tx1"/>
                </a:solidFill>
                <a:latin typeface="Calibri" panose="020F0502020204030204" pitchFamily="34" charset="0"/>
                <a:ea typeface="MS PGothic" pitchFamily="34" charset="-128"/>
              </a:rPr>
              <a:t>At next level &gt; Common </a:t>
            </a:r>
            <a:r>
              <a:rPr lang="en-AU" altLang="en-US" sz="3600" dirty="0">
                <a:solidFill>
                  <a:schemeClr val="tx1"/>
                </a:solidFill>
                <a:latin typeface="Calibri" panose="020F0502020204030204" pitchFamily="34" charset="0"/>
                <a:ea typeface="MS PGothic" pitchFamily="34" charset="-128"/>
              </a:rPr>
              <a:t>strategies</a:t>
            </a:r>
          </a:p>
        </p:txBody>
      </p:sp>
      <p:sp>
        <p:nvSpPr>
          <p:cNvPr id="3" name="Text Placeholder 2"/>
          <p:cNvSpPr>
            <a:spLocks noGrp="1"/>
          </p:cNvSpPr>
          <p:nvPr>
            <p:ph type="body" sz="quarter" idx="11"/>
          </p:nvPr>
        </p:nvSpPr>
        <p:spPr/>
        <p:txBody>
          <a:bodyPr/>
          <a:lstStyle/>
          <a:p>
            <a:endParaRPr lang="en-AU" dirty="0"/>
          </a:p>
        </p:txBody>
      </p:sp>
      <p:pic>
        <p:nvPicPr>
          <p:cNvPr id="4" name="Picture 4" descr="E:\connect.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31640" y="1473769"/>
            <a:ext cx="5413648" cy="358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7248525" y="3733800"/>
            <a:ext cx="1524000" cy="1092607"/>
          </a:xfrm>
          <a:prstGeom prst="rect">
            <a:avLst/>
          </a:prstGeom>
          <a:noFill/>
        </p:spPr>
        <p:txBody>
          <a:bodyPr wrap="square" rtlCol="0">
            <a:spAutoFit/>
          </a:bodyPr>
          <a:lstStyle/>
          <a:p>
            <a:pPr>
              <a:spcBef>
                <a:spcPct val="50000"/>
              </a:spcBef>
              <a:buFontTx/>
              <a:buNone/>
            </a:pPr>
            <a:r>
              <a:rPr lang="en-AU" altLang="en-US" sz="1000" dirty="0">
                <a:latin typeface="Arial" pitchFamily="34" charset="0"/>
              </a:rPr>
              <a:t>Image: Chain of 14 cubes by Ardonik</a:t>
            </a:r>
            <a:endParaRPr lang="en-AU" altLang="en-US" sz="1000" dirty="0">
              <a:latin typeface="Arial" pitchFamily="34" charset="0"/>
              <a:cs typeface="Times New Roman" pitchFamily="18" charset="0"/>
            </a:endParaRPr>
          </a:p>
          <a:p>
            <a:pPr>
              <a:spcBef>
                <a:spcPct val="50000"/>
              </a:spcBef>
              <a:buFontTx/>
              <a:buNone/>
            </a:pPr>
            <a:r>
              <a:rPr lang="en-AU" altLang="en-US" sz="1000" dirty="0">
                <a:solidFill>
                  <a:srgbClr val="000099"/>
                </a:solidFill>
                <a:latin typeface="Arial" pitchFamily="34" charset="0"/>
                <a:cs typeface="Times New Roman" pitchFamily="18" charset="0"/>
              </a:rPr>
              <a:t>http://www.flickr.com/photos/30126793@N07/3273300715</a:t>
            </a:r>
            <a:r>
              <a:rPr lang="en-AU" altLang="en-US" sz="1000" b="1" dirty="0">
                <a:solidFill>
                  <a:srgbClr val="000099"/>
                </a:solidFill>
                <a:latin typeface="Arial" pitchFamily="34" charset="0"/>
              </a:rPr>
              <a:t> </a:t>
            </a:r>
          </a:p>
          <a:p>
            <a:endParaRPr lang="en-AU" sz="1000" dirty="0"/>
          </a:p>
        </p:txBody>
      </p:sp>
      <p:sp>
        <p:nvSpPr>
          <p:cNvPr id="6" name="TextBox 5"/>
          <p:cNvSpPr txBox="1"/>
          <p:nvPr/>
        </p:nvSpPr>
        <p:spPr>
          <a:xfrm>
            <a:off x="179511" y="5877272"/>
            <a:ext cx="8011135" cy="954107"/>
          </a:xfrm>
          <a:prstGeom prst="rect">
            <a:avLst/>
          </a:prstGeom>
          <a:noFill/>
        </p:spPr>
        <p:txBody>
          <a:bodyPr wrap="square" rtlCol="0">
            <a:spAutoFit/>
          </a:bodyPr>
          <a:lstStyle/>
          <a:p>
            <a:r>
              <a:rPr lang="en-AU" b="1" dirty="0" smtClean="0">
                <a:latin typeface="Calibri" pitchFamily="34" charset="0"/>
                <a:cs typeface="Calibri" pitchFamily="34" charset="0"/>
              </a:rPr>
              <a:t>At further level &gt; differences are at ‘action’ or granular level</a:t>
            </a:r>
            <a:endParaRPr lang="en-AU" b="1" dirty="0">
              <a:latin typeface="Calibri" pitchFamily="34" charset="0"/>
              <a:cs typeface="Calibri" pitchFamily="34" charset="0"/>
            </a:endParaRPr>
          </a:p>
        </p:txBody>
      </p:sp>
    </p:spTree>
    <p:extLst>
      <p:ext uri="{BB962C8B-B14F-4D97-AF65-F5344CB8AC3E}">
        <p14:creationId xmlns:p14="http://schemas.microsoft.com/office/powerpoint/2010/main" xmlns="" val="387558287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57175"/>
            <a:ext cx="8892480" cy="608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3858" tIns="26929" rIns="53858" bIns="26929">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a:spcBef>
                <a:spcPct val="0"/>
              </a:spcBef>
              <a:buFontTx/>
              <a:buNone/>
            </a:pPr>
            <a:r>
              <a:rPr lang="en-AU" altLang="en-US" sz="3600" b="1" dirty="0" smtClean="0">
                <a:ea typeface="MS PGothic" pitchFamily="34" charset="-128"/>
              </a:rPr>
              <a:t>Example &gt; disaster </a:t>
            </a:r>
            <a:r>
              <a:rPr lang="en-AU" altLang="en-US" sz="3600" b="1" dirty="0">
                <a:ea typeface="MS PGothic" pitchFamily="34" charset="-128"/>
              </a:rPr>
              <a:t>preparedness &amp; response</a:t>
            </a:r>
          </a:p>
        </p:txBody>
      </p:sp>
      <p:sp>
        <p:nvSpPr>
          <p:cNvPr id="5" name="Rectangle 3"/>
          <p:cNvSpPr>
            <a:spLocks noChangeArrowheads="1"/>
          </p:cNvSpPr>
          <p:nvPr/>
        </p:nvSpPr>
        <p:spPr bwMode="auto">
          <a:xfrm>
            <a:off x="524669" y="735013"/>
            <a:ext cx="8288338" cy="437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3858" tIns="26929" rIns="53858" bIns="26929"/>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l">
              <a:spcBef>
                <a:spcPct val="50000"/>
              </a:spcBef>
              <a:buFontTx/>
              <a:buNone/>
            </a:pPr>
            <a:endParaRPr lang="en-AU" altLang="en-US" sz="2800" b="1" dirty="0">
              <a:latin typeface="Arial" pitchFamily="34" charset="0"/>
            </a:endParaRPr>
          </a:p>
          <a:p>
            <a:pPr algn="l">
              <a:spcBef>
                <a:spcPct val="50000"/>
              </a:spcBef>
            </a:pPr>
            <a:r>
              <a:rPr lang="en-AU" altLang="en-US" sz="2800" dirty="0" smtClean="0"/>
              <a:t>Possible to have integrated disaster plan </a:t>
            </a:r>
          </a:p>
          <a:p>
            <a:pPr algn="l">
              <a:spcBef>
                <a:spcPct val="50000"/>
              </a:spcBef>
            </a:pPr>
            <a:r>
              <a:rPr lang="en-AU" altLang="en-US" sz="2800" dirty="0"/>
              <a:t> </a:t>
            </a:r>
            <a:r>
              <a:rPr lang="en-AU" altLang="en-US" sz="2800" dirty="0" smtClean="0"/>
              <a:t>PhD Research with SLQ to develop integrated template – common stages and principles </a:t>
            </a:r>
            <a:endParaRPr lang="en-AU" altLang="en-US" sz="2800" dirty="0"/>
          </a:p>
          <a:p>
            <a:pPr algn="l">
              <a:spcBef>
                <a:spcPct val="50000"/>
              </a:spcBef>
            </a:pPr>
            <a:endParaRPr lang="en-AU" altLang="en-US" sz="2800" dirty="0"/>
          </a:p>
          <a:p>
            <a:pPr algn="l">
              <a:spcBef>
                <a:spcPct val="50000"/>
              </a:spcBef>
              <a:buNone/>
            </a:pPr>
            <a:endParaRPr lang="en-AU" altLang="en-US" sz="2800" dirty="0"/>
          </a:p>
          <a:p>
            <a:pPr algn="l">
              <a:spcBef>
                <a:spcPct val="50000"/>
              </a:spcBef>
              <a:buNone/>
            </a:pPr>
            <a:r>
              <a:rPr lang="en-AU" altLang="en-US" sz="2800" b="1" dirty="0"/>
              <a:t> </a:t>
            </a:r>
            <a:endParaRPr lang="en-AU" altLang="en-US" sz="2800" dirty="0"/>
          </a:p>
          <a:p>
            <a:pPr marL="273050" indent="-273050" algn="l">
              <a:spcBef>
                <a:spcPts val="1400"/>
              </a:spcBef>
              <a:buFont typeface="Arial" pitchFamily="34" charset="0"/>
              <a:buChar char="•"/>
            </a:pPr>
            <a:r>
              <a:rPr lang="en-AU" sz="2800" dirty="0" smtClean="0">
                <a:cs typeface="Calibri" pitchFamily="34" charset="0"/>
              </a:rPr>
              <a:t>Benefits &gt; </a:t>
            </a:r>
            <a:r>
              <a:rPr lang="en-AU" sz="2800" dirty="0">
                <a:cs typeface="Calibri" pitchFamily="34" charset="0"/>
              </a:rPr>
              <a:t>comprehensive ‘one stop shop’ plan – interconnects what has been already happening separately in </a:t>
            </a:r>
            <a:r>
              <a:rPr lang="en-AU" sz="2800" dirty="0">
                <a:solidFill>
                  <a:schemeClr val="accent6"/>
                </a:solidFill>
                <a:cs typeface="Calibri" pitchFamily="34" charset="0"/>
              </a:rPr>
              <a:t>digital</a:t>
            </a:r>
            <a:r>
              <a:rPr lang="en-AU" sz="2800" dirty="0">
                <a:cs typeface="Calibri" pitchFamily="34" charset="0"/>
              </a:rPr>
              <a:t> &amp; </a:t>
            </a:r>
            <a:r>
              <a:rPr lang="en-AU" sz="2800" dirty="0">
                <a:solidFill>
                  <a:schemeClr val="accent1">
                    <a:lumMod val="75000"/>
                  </a:schemeClr>
                </a:solidFill>
                <a:cs typeface="Calibri" pitchFamily="34" charset="0"/>
              </a:rPr>
              <a:t>physical</a:t>
            </a:r>
            <a:r>
              <a:rPr lang="en-AU" sz="2800" dirty="0">
                <a:cs typeface="Calibri" pitchFamily="34" charset="0"/>
              </a:rPr>
              <a:t> areas</a:t>
            </a:r>
          </a:p>
          <a:p>
            <a:pPr>
              <a:spcBef>
                <a:spcPct val="50000"/>
              </a:spcBef>
            </a:pPr>
            <a:endParaRPr lang="en-AU" altLang="en-US" sz="1800" b="1" dirty="0">
              <a:latin typeface="Arial" pitchFamily="34"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11760" y="2924175"/>
            <a:ext cx="3919537" cy="1944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3682187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en-AU" altLang="en-US" sz="3600" dirty="0">
                <a:solidFill>
                  <a:schemeClr val="tx1"/>
                </a:solidFill>
                <a:latin typeface="Calibri" panose="020F0502020204030204" pitchFamily="34" charset="0"/>
                <a:ea typeface="MS PGothic" pitchFamily="34" charset="-128"/>
              </a:rPr>
              <a:t>Other examples</a:t>
            </a:r>
          </a:p>
          <a:p>
            <a:pPr algn="ctr"/>
            <a:endParaRPr lang="en-AU" dirty="0"/>
          </a:p>
        </p:txBody>
      </p:sp>
      <p:sp>
        <p:nvSpPr>
          <p:cNvPr id="3" name="Text Placeholder 2"/>
          <p:cNvSpPr>
            <a:spLocks noGrp="1"/>
          </p:cNvSpPr>
          <p:nvPr>
            <p:ph type="body" sz="quarter" idx="11"/>
          </p:nvPr>
        </p:nvSpPr>
        <p:spPr/>
        <p:txBody>
          <a:bodyPr/>
          <a:lstStyle/>
          <a:p>
            <a:pPr marL="342900" indent="-342900">
              <a:spcBef>
                <a:spcPct val="25000"/>
              </a:spcBef>
              <a:buFont typeface="Arial" panose="020B0604020202020204" pitchFamily="34" charset="0"/>
              <a:buChar char="•"/>
            </a:pPr>
            <a:r>
              <a:rPr lang="en-AU" altLang="en-US" sz="2800" b="0" dirty="0">
                <a:latin typeface="Calibri" panose="020F0502020204030204" pitchFamily="34" charset="0"/>
                <a:cs typeface="Times New Roman" pitchFamily="18" charset="0"/>
              </a:rPr>
              <a:t>Environmental monitoring &amp; control</a:t>
            </a:r>
          </a:p>
          <a:p>
            <a:pPr marL="342900" indent="-342900">
              <a:spcBef>
                <a:spcPct val="25000"/>
              </a:spcBef>
              <a:buFont typeface="Arial" panose="020B0604020202020204" pitchFamily="34" charset="0"/>
              <a:buChar char="•"/>
            </a:pPr>
            <a:r>
              <a:rPr lang="en-AU" altLang="en-US" sz="2800" b="0" dirty="0">
                <a:latin typeface="Calibri" panose="020F0502020204030204" pitchFamily="34" charset="0"/>
                <a:cs typeface="Times New Roman" pitchFamily="18" charset="0"/>
              </a:rPr>
              <a:t>Preservation needs assessments/surveys</a:t>
            </a:r>
          </a:p>
          <a:p>
            <a:pPr marL="342900" indent="-342900">
              <a:spcBef>
                <a:spcPct val="25000"/>
              </a:spcBef>
              <a:buFont typeface="Arial" panose="020B0604020202020204" pitchFamily="34" charset="0"/>
              <a:buChar char="•"/>
            </a:pPr>
            <a:endParaRPr lang="en-AU" altLang="en-US" sz="2800" b="0" dirty="0">
              <a:latin typeface="Calibri" panose="020F0502020204030204" pitchFamily="34" charset="0"/>
              <a:cs typeface="Times New Roman" pitchFamily="18" charset="0"/>
            </a:endParaRPr>
          </a:p>
          <a:p>
            <a:pPr marL="342900" indent="-342900">
              <a:spcBef>
                <a:spcPct val="25000"/>
              </a:spcBef>
              <a:buFont typeface="Arial" panose="020B0604020202020204" pitchFamily="34" charset="0"/>
              <a:buChar char="•"/>
            </a:pPr>
            <a:r>
              <a:rPr lang="en-AU" altLang="en-US" sz="2800" b="0" dirty="0">
                <a:latin typeface="Calibri" panose="020F0502020204030204" pitchFamily="34" charset="0"/>
                <a:cs typeface="Times New Roman" pitchFamily="18" charset="0"/>
              </a:rPr>
              <a:t>Converged approach across all formats helps prioritising preservation actions</a:t>
            </a:r>
          </a:p>
          <a:p>
            <a:pPr marL="342900" indent="-342900">
              <a:spcBef>
                <a:spcPct val="25000"/>
              </a:spcBef>
              <a:buFont typeface="Arial" panose="020B0604020202020204" pitchFamily="34" charset="0"/>
              <a:buChar char="•"/>
            </a:pPr>
            <a:endParaRPr lang="en-AU" altLang="en-US" sz="2800" b="0" dirty="0" smtClean="0">
              <a:latin typeface="Calibri" panose="020F0502020204030204" pitchFamily="34" charset="0"/>
              <a:cs typeface="Times New Roman" pitchFamily="18" charset="0"/>
            </a:endParaRPr>
          </a:p>
          <a:p>
            <a:pPr marL="342900" indent="-342900">
              <a:spcBef>
                <a:spcPct val="25000"/>
              </a:spcBef>
              <a:buFont typeface="Arial" panose="020B0604020202020204" pitchFamily="34" charset="0"/>
              <a:buChar char="•"/>
            </a:pPr>
            <a:r>
              <a:rPr lang="en-AU" altLang="en-US" sz="2800" b="0" dirty="0" smtClean="0">
                <a:latin typeface="Calibri" panose="020F0502020204030204" pitchFamily="34" charset="0"/>
                <a:cs typeface="Times New Roman" pitchFamily="18" charset="0"/>
              </a:rPr>
              <a:t>Helps </a:t>
            </a:r>
            <a:r>
              <a:rPr lang="en-AU" altLang="en-US" sz="2800" b="0" dirty="0">
                <a:latin typeface="Calibri" panose="020F0502020204030204" pitchFamily="34" charset="0"/>
                <a:cs typeface="Times New Roman" pitchFamily="18" charset="0"/>
              </a:rPr>
              <a:t>use limited preservation resources more wisely</a:t>
            </a:r>
          </a:p>
          <a:p>
            <a:pPr>
              <a:spcBef>
                <a:spcPct val="25000"/>
              </a:spcBef>
            </a:pPr>
            <a:endParaRPr lang="en-AU" altLang="en-US" sz="2800" dirty="0">
              <a:solidFill>
                <a:srgbClr val="000000"/>
              </a:solidFill>
              <a:latin typeface="Calibri" panose="020F0502020204030204" pitchFamily="34" charset="0"/>
              <a:cs typeface="Times New Roman" pitchFamily="18" charset="0"/>
            </a:endParaRPr>
          </a:p>
          <a:p>
            <a:endParaRPr lang="en-AU" sz="2800" dirty="0">
              <a:latin typeface="Calibri" panose="020F0502020204030204" pitchFamily="34" charset="0"/>
            </a:endParaRPr>
          </a:p>
        </p:txBody>
      </p:sp>
    </p:spTree>
    <p:extLst>
      <p:ext uri="{BB962C8B-B14F-4D97-AF65-F5344CB8AC3E}">
        <p14:creationId xmlns:p14="http://schemas.microsoft.com/office/powerpoint/2010/main" xmlns="" val="428046463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8587" y="332656"/>
            <a:ext cx="8691885" cy="647700"/>
          </a:xfrm>
        </p:spPr>
        <p:txBody>
          <a:bodyPr/>
          <a:lstStyle/>
          <a:p>
            <a:pPr algn="ctr"/>
            <a:r>
              <a:rPr lang="en-AU" altLang="en-US" dirty="0">
                <a:solidFill>
                  <a:schemeClr val="tx1"/>
                </a:solidFill>
                <a:latin typeface="Calibri" panose="020F0502020204030204" pitchFamily="34" charset="0"/>
                <a:ea typeface="MS PGothic" pitchFamily="34" charset="-128"/>
              </a:rPr>
              <a:t>Conclusion : </a:t>
            </a:r>
            <a:r>
              <a:rPr lang="en-AU" altLang="en-US" dirty="0" smtClean="0">
                <a:solidFill>
                  <a:schemeClr val="tx1"/>
                </a:solidFill>
                <a:latin typeface="Calibri" panose="020F0502020204030204" pitchFamily="34" charset="0"/>
                <a:ea typeface="MS PGothic" pitchFamily="34" charset="-128"/>
              </a:rPr>
              <a:t>interconnected framework </a:t>
            </a:r>
            <a:r>
              <a:rPr lang="en-AU" altLang="en-US" dirty="0">
                <a:solidFill>
                  <a:schemeClr val="tx1"/>
                </a:solidFill>
                <a:latin typeface="Calibri" panose="020F0502020204030204" pitchFamily="34" charset="0"/>
                <a:ea typeface="MS PGothic" pitchFamily="34" charset="-128"/>
              </a:rPr>
              <a:t>for </a:t>
            </a:r>
            <a:r>
              <a:rPr lang="en-AU" altLang="en-US" dirty="0" smtClean="0">
                <a:solidFill>
                  <a:schemeClr val="tx1"/>
                </a:solidFill>
                <a:latin typeface="Calibri" panose="020F0502020204030204" pitchFamily="34" charset="0"/>
                <a:ea typeface="MS PGothic" pitchFamily="34" charset="-128"/>
              </a:rPr>
              <a:t>preservation</a:t>
            </a:r>
            <a:endParaRPr lang="en-AU" dirty="0"/>
          </a:p>
        </p:txBody>
      </p:sp>
      <p:sp>
        <p:nvSpPr>
          <p:cNvPr id="3" name="Text Placeholder 2"/>
          <p:cNvSpPr>
            <a:spLocks noGrp="1"/>
          </p:cNvSpPr>
          <p:nvPr>
            <p:ph type="body" sz="quarter" idx="11"/>
          </p:nvPr>
        </p:nvSpPr>
        <p:spPr>
          <a:xfrm>
            <a:off x="107504" y="1628800"/>
            <a:ext cx="8565008" cy="5994648"/>
          </a:xfrm>
        </p:spPr>
        <p:txBody>
          <a:bodyPr/>
          <a:lstStyle/>
          <a:p>
            <a:pPr marL="285750" indent="-285750">
              <a:spcBef>
                <a:spcPts val="0"/>
              </a:spcBef>
              <a:buFont typeface="Arial" panose="020B0604020202020204" pitchFamily="34" charset="0"/>
              <a:buChar char="•"/>
            </a:pPr>
            <a:r>
              <a:rPr lang="en-US" altLang="en-US" sz="2800" b="0" dirty="0" smtClean="0">
                <a:solidFill>
                  <a:srgbClr val="000000"/>
                </a:solidFill>
                <a:latin typeface="Calibri" panose="020F0502020204030204" pitchFamily="34" charset="0"/>
                <a:cs typeface="Times New Roman" pitchFamily="18" charset="0"/>
              </a:rPr>
              <a:t>Now </a:t>
            </a:r>
            <a:r>
              <a:rPr lang="en-US" altLang="en-US" sz="2800" b="0" dirty="0">
                <a:solidFill>
                  <a:srgbClr val="000000"/>
                </a:solidFill>
                <a:latin typeface="Calibri" panose="020F0502020204030204" pitchFamily="34" charset="0"/>
                <a:cs typeface="Times New Roman" pitchFamily="18" charset="0"/>
              </a:rPr>
              <a:t>&gt; timely </a:t>
            </a:r>
            <a:r>
              <a:rPr lang="en-US" altLang="en-US" sz="2800" b="0" dirty="0" smtClean="0">
                <a:solidFill>
                  <a:srgbClr val="000000"/>
                </a:solidFill>
                <a:latin typeface="Calibri" panose="020F0502020204030204" pitchFamily="34" charset="0"/>
                <a:cs typeface="Times New Roman" pitchFamily="18" charset="0"/>
              </a:rPr>
              <a:t>to change from chopping into pieces to ‘best practice’ </a:t>
            </a:r>
            <a:r>
              <a:rPr lang="en-US" altLang="en-US" sz="2800" dirty="0" smtClean="0">
                <a:solidFill>
                  <a:srgbClr val="000000"/>
                </a:solidFill>
                <a:latin typeface="Calibri" panose="020F0502020204030204" pitchFamily="34" charset="0"/>
                <a:cs typeface="Times New Roman" pitchFamily="18" charset="0"/>
              </a:rPr>
              <a:t>interconnecting</a:t>
            </a:r>
            <a:r>
              <a:rPr lang="en-US" altLang="en-US" sz="2800" b="0" dirty="0" smtClean="0">
                <a:solidFill>
                  <a:srgbClr val="000000"/>
                </a:solidFill>
                <a:latin typeface="Calibri" panose="020F0502020204030204" pitchFamily="34" charset="0"/>
                <a:cs typeface="Times New Roman" pitchFamily="18" charset="0"/>
              </a:rPr>
              <a:t> </a:t>
            </a:r>
            <a:r>
              <a:rPr lang="en-US" altLang="en-US" sz="2800" b="0" i="1" dirty="0" smtClean="0">
                <a:solidFill>
                  <a:srgbClr val="000000"/>
                </a:solidFill>
                <a:latin typeface="Calibri" panose="020F0502020204030204" pitchFamily="34" charset="0"/>
                <a:cs typeface="Times New Roman" pitchFamily="18" charset="0"/>
              </a:rPr>
              <a:t>within </a:t>
            </a:r>
            <a:r>
              <a:rPr lang="en-US" altLang="en-US" sz="2800" b="0" dirty="0" smtClean="0">
                <a:solidFill>
                  <a:srgbClr val="000000"/>
                </a:solidFill>
                <a:latin typeface="Calibri" panose="020F0502020204030204" pitchFamily="34" charset="0"/>
                <a:cs typeface="Times New Roman" pitchFamily="18" charset="0"/>
              </a:rPr>
              <a:t>and </a:t>
            </a:r>
            <a:r>
              <a:rPr lang="en-US" altLang="en-US" sz="2800" b="0" i="1" dirty="0" smtClean="0">
                <a:solidFill>
                  <a:srgbClr val="000000"/>
                </a:solidFill>
                <a:latin typeface="Calibri" panose="020F0502020204030204" pitchFamily="34" charset="0"/>
                <a:cs typeface="Times New Roman" pitchFamily="18" charset="0"/>
              </a:rPr>
              <a:t>between </a:t>
            </a:r>
            <a:r>
              <a:rPr lang="en-US" altLang="en-US" sz="2800" b="0" dirty="0" smtClean="0">
                <a:solidFill>
                  <a:schemeClr val="accent1">
                    <a:lumMod val="75000"/>
                  </a:schemeClr>
                </a:solidFill>
                <a:latin typeface="Calibri" panose="020F0502020204030204" pitchFamily="34" charset="0"/>
                <a:cs typeface="Times New Roman" pitchFamily="18" charset="0"/>
              </a:rPr>
              <a:t>physical</a:t>
            </a:r>
            <a:r>
              <a:rPr lang="en-US" altLang="en-US" sz="2800" b="0" dirty="0" smtClean="0">
                <a:solidFill>
                  <a:srgbClr val="000000"/>
                </a:solidFill>
                <a:latin typeface="Calibri" panose="020F0502020204030204" pitchFamily="34" charset="0"/>
                <a:cs typeface="Times New Roman" pitchFamily="18" charset="0"/>
              </a:rPr>
              <a:t> and </a:t>
            </a:r>
            <a:r>
              <a:rPr lang="en-US" altLang="en-US" sz="2800" b="0" dirty="0" smtClean="0">
                <a:solidFill>
                  <a:schemeClr val="accent6"/>
                </a:solidFill>
                <a:latin typeface="Calibri" panose="020F0502020204030204" pitchFamily="34" charset="0"/>
                <a:cs typeface="Times New Roman" pitchFamily="18" charset="0"/>
              </a:rPr>
              <a:t>digital</a:t>
            </a:r>
            <a:r>
              <a:rPr lang="en-US" altLang="en-US" sz="2800" b="0" dirty="0" smtClean="0">
                <a:solidFill>
                  <a:srgbClr val="000000"/>
                </a:solidFill>
                <a:latin typeface="Calibri" panose="020F0502020204030204" pitchFamily="34" charset="0"/>
                <a:cs typeface="Times New Roman" pitchFamily="18" charset="0"/>
              </a:rPr>
              <a:t> worlds</a:t>
            </a:r>
            <a:endParaRPr lang="en-US" altLang="en-US" sz="2800" b="0" dirty="0">
              <a:solidFill>
                <a:srgbClr val="000000"/>
              </a:solidFill>
              <a:latin typeface="Calibri" panose="020F0502020204030204" pitchFamily="34" charset="0"/>
              <a:cs typeface="Times New Roman" pitchFamily="18" charset="0"/>
            </a:endParaRPr>
          </a:p>
          <a:p>
            <a:pPr marL="285750" indent="-285750">
              <a:spcBef>
                <a:spcPts val="0"/>
              </a:spcBef>
              <a:buFont typeface="Arial" panose="020B0604020202020204" pitchFamily="34" charset="0"/>
              <a:buChar char="•"/>
            </a:pPr>
            <a:endParaRPr lang="en-US" altLang="en-US" sz="2800" b="0" dirty="0" smtClean="0">
              <a:solidFill>
                <a:srgbClr val="000000"/>
              </a:solidFill>
              <a:latin typeface="Calibri" panose="020F0502020204030204" pitchFamily="34" charset="0"/>
              <a:cs typeface="Times New Roman" pitchFamily="18" charset="0"/>
            </a:endParaRPr>
          </a:p>
          <a:p>
            <a:pPr marL="285750" indent="-285750">
              <a:spcBef>
                <a:spcPts val="0"/>
              </a:spcBef>
              <a:buFont typeface="Arial" panose="020B0604020202020204" pitchFamily="34" charset="0"/>
              <a:buChar char="•"/>
            </a:pPr>
            <a:endParaRPr lang="en-US" altLang="en-US" sz="2800" b="0" dirty="0">
              <a:solidFill>
                <a:srgbClr val="000000"/>
              </a:solidFill>
              <a:latin typeface="Calibri" panose="020F0502020204030204" pitchFamily="34" charset="0"/>
              <a:cs typeface="Times New Roman" pitchFamily="18" charset="0"/>
            </a:endParaRPr>
          </a:p>
          <a:p>
            <a:pPr marL="285750" indent="-285750">
              <a:spcBef>
                <a:spcPts val="0"/>
              </a:spcBef>
              <a:buFont typeface="Arial" panose="020B0604020202020204" pitchFamily="34" charset="0"/>
              <a:buChar char="•"/>
            </a:pPr>
            <a:endParaRPr lang="en-US" altLang="en-US" sz="2800" b="0" dirty="0" smtClean="0">
              <a:solidFill>
                <a:srgbClr val="000000"/>
              </a:solidFill>
              <a:latin typeface="Calibri" panose="020F0502020204030204" pitchFamily="34" charset="0"/>
              <a:cs typeface="Times New Roman" pitchFamily="18" charset="0"/>
            </a:endParaRPr>
          </a:p>
          <a:p>
            <a:pPr marL="285750" indent="-285750">
              <a:spcBef>
                <a:spcPts val="0"/>
              </a:spcBef>
              <a:buFont typeface="Arial" panose="020B0604020202020204" pitchFamily="34" charset="0"/>
              <a:buChar char="•"/>
            </a:pPr>
            <a:endParaRPr lang="en-US" altLang="en-US" sz="2800" b="0" dirty="0" smtClean="0">
              <a:solidFill>
                <a:srgbClr val="000000"/>
              </a:solidFill>
              <a:latin typeface="Calibri" panose="020F0502020204030204" pitchFamily="34" charset="0"/>
              <a:cs typeface="Times New Roman" pitchFamily="18" charset="0"/>
            </a:endParaRPr>
          </a:p>
          <a:p>
            <a:pPr marL="285750" indent="-285750">
              <a:spcBef>
                <a:spcPts val="0"/>
              </a:spcBef>
              <a:buFont typeface="Arial" panose="020B0604020202020204" pitchFamily="34" charset="0"/>
              <a:buChar char="•"/>
            </a:pPr>
            <a:endParaRPr lang="en-US" altLang="en-US" sz="2800" b="0" dirty="0">
              <a:solidFill>
                <a:srgbClr val="000000"/>
              </a:solidFill>
              <a:latin typeface="Calibri" panose="020F0502020204030204" pitchFamily="34" charset="0"/>
              <a:cs typeface="Times New Roman" pitchFamily="18" charset="0"/>
            </a:endParaRPr>
          </a:p>
          <a:p>
            <a:pPr marL="285750" indent="-285750">
              <a:spcBef>
                <a:spcPts val="0"/>
              </a:spcBef>
              <a:buFont typeface="Arial" panose="020B0604020202020204" pitchFamily="34" charset="0"/>
              <a:buChar char="•"/>
            </a:pPr>
            <a:r>
              <a:rPr lang="en-US" altLang="en-US" sz="2800" b="0" dirty="0" smtClean="0">
                <a:solidFill>
                  <a:srgbClr val="000000"/>
                </a:solidFill>
                <a:latin typeface="Calibri" panose="020F0502020204030204" pitchFamily="34" charset="0"/>
                <a:cs typeface="Times New Roman" pitchFamily="18" charset="0"/>
              </a:rPr>
              <a:t>Opportunity &gt; to better preserve the hybrid collections in Indian libraries that are India’s significant and unique heritage</a:t>
            </a:r>
            <a:endParaRPr lang="en-US" altLang="en-US" sz="2800" b="0" dirty="0">
              <a:solidFill>
                <a:srgbClr val="000000"/>
              </a:solidFill>
              <a:latin typeface="Calibri" panose="020F0502020204030204" pitchFamily="34" charset="0"/>
              <a:cs typeface="Times New Roman" pitchFamily="18" charset="0"/>
            </a:endParaRPr>
          </a:p>
          <a:p>
            <a:endParaRPr lang="en-AU" sz="1600" b="0" dirty="0"/>
          </a:p>
        </p:txBody>
      </p:sp>
      <p:pic>
        <p:nvPicPr>
          <p:cNvPr id="9219" name="Picture 3"/>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9992" y="2780928"/>
            <a:ext cx="2664000" cy="219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5745444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sldNum" sz="quarter" idx="12"/>
          </p:nvPr>
        </p:nvSpPr>
        <p:spPr>
          <a:xfrm>
            <a:off x="6553200" y="6248400"/>
            <a:ext cx="1905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algn="ctr" eaLnBrk="0" fontAlgn="base" hangingPunct="0">
              <a:spcBef>
                <a:spcPct val="0"/>
              </a:spcBef>
              <a:spcAft>
                <a:spcPct val="0"/>
              </a:spcAft>
              <a:defRPr sz="2800">
                <a:solidFill>
                  <a:schemeClr val="tx1"/>
                </a:solidFill>
                <a:latin typeface="Arial" charset="0"/>
                <a:cs typeface="Arial" charset="0"/>
              </a:defRPr>
            </a:lvl6pPr>
            <a:lvl7pPr marL="2971800" indent="-228600" algn="ctr" eaLnBrk="0" fontAlgn="base" hangingPunct="0">
              <a:spcBef>
                <a:spcPct val="0"/>
              </a:spcBef>
              <a:spcAft>
                <a:spcPct val="0"/>
              </a:spcAft>
              <a:defRPr sz="2800">
                <a:solidFill>
                  <a:schemeClr val="tx1"/>
                </a:solidFill>
                <a:latin typeface="Arial" charset="0"/>
                <a:cs typeface="Arial" charset="0"/>
              </a:defRPr>
            </a:lvl7pPr>
            <a:lvl8pPr marL="3429000" indent="-228600" algn="ctr" eaLnBrk="0" fontAlgn="base" hangingPunct="0">
              <a:spcBef>
                <a:spcPct val="0"/>
              </a:spcBef>
              <a:spcAft>
                <a:spcPct val="0"/>
              </a:spcAft>
              <a:defRPr sz="2800">
                <a:solidFill>
                  <a:schemeClr val="tx1"/>
                </a:solidFill>
                <a:latin typeface="Arial" charset="0"/>
                <a:cs typeface="Arial" charset="0"/>
              </a:defRPr>
            </a:lvl8pPr>
            <a:lvl9pPr marL="3886200" indent="-228600" algn="ctr" eaLnBrk="0" fontAlgn="base" hangingPunct="0">
              <a:spcBef>
                <a:spcPct val="0"/>
              </a:spcBef>
              <a:spcAft>
                <a:spcPct val="0"/>
              </a:spcAft>
              <a:defRPr sz="2800">
                <a:solidFill>
                  <a:schemeClr val="tx1"/>
                </a:solidFill>
                <a:latin typeface="Arial" charset="0"/>
                <a:cs typeface="Arial" charset="0"/>
              </a:defRPr>
            </a:lvl9pPr>
          </a:lstStyle>
          <a:p>
            <a:pPr eaLnBrk="1" hangingPunct="1"/>
            <a:fld id="{627C9345-F450-4AC9-A337-1D0044A7FAC3}" type="slidenum">
              <a:rPr lang="en-AU" altLang="en-US" sz="1400" smtClean="0"/>
              <a:pPr eaLnBrk="1" hangingPunct="1"/>
              <a:t>3</a:t>
            </a:fld>
            <a:endParaRPr lang="en-AU" altLang="en-US" sz="1400" dirty="0" smtClean="0"/>
          </a:p>
        </p:txBody>
      </p:sp>
      <p:sp>
        <p:nvSpPr>
          <p:cNvPr id="4099" name="Rectangle 2"/>
          <p:cNvSpPr>
            <a:spLocks noGrp="1" noChangeArrowheads="1"/>
          </p:cNvSpPr>
          <p:nvPr>
            <p:ph type="title"/>
          </p:nvPr>
        </p:nvSpPr>
        <p:spPr>
          <a:xfrm>
            <a:off x="685800" y="228600"/>
            <a:ext cx="7772400" cy="685800"/>
          </a:xfrm>
        </p:spPr>
        <p:txBody>
          <a:bodyPr/>
          <a:lstStyle/>
          <a:p>
            <a:pPr algn="l" eaLnBrk="1" hangingPunct="1"/>
            <a:r>
              <a:rPr lang="en-AU" altLang="en-US" sz="3600" dirty="0" smtClean="0">
                <a:latin typeface="Calibri" pitchFamily="34" charset="0"/>
                <a:cs typeface="Calibri" pitchFamily="34" charset="0"/>
              </a:rPr>
              <a:t>Preservation&gt; cultural ‘memory’</a:t>
            </a:r>
          </a:p>
        </p:txBody>
      </p:sp>
      <p:sp>
        <p:nvSpPr>
          <p:cNvPr id="4100" name="Rectangle 3"/>
          <p:cNvSpPr>
            <a:spLocks noGrp="1" noChangeArrowheads="1"/>
          </p:cNvSpPr>
          <p:nvPr>
            <p:ph type="body" idx="1"/>
          </p:nvPr>
        </p:nvSpPr>
        <p:spPr>
          <a:xfrm>
            <a:off x="914400" y="1524000"/>
            <a:ext cx="7543800" cy="4572000"/>
          </a:xfrm>
        </p:spPr>
        <p:txBody>
          <a:bodyPr/>
          <a:lstStyle/>
          <a:p>
            <a:pPr marL="0" indent="0" eaLnBrk="1" hangingPunct="1">
              <a:lnSpc>
                <a:spcPct val="90000"/>
              </a:lnSpc>
              <a:buFontTx/>
              <a:buNone/>
            </a:pPr>
            <a:endParaRPr lang="en-US" altLang="en-US" sz="2800" b="1" dirty="0" smtClean="0">
              <a:cs typeface="Times New Roman" pitchFamily="18" charset="0"/>
            </a:endParaRPr>
          </a:p>
          <a:p>
            <a:pPr marL="0" indent="0" eaLnBrk="1" hangingPunct="1">
              <a:lnSpc>
                <a:spcPct val="90000"/>
              </a:lnSpc>
              <a:buFontTx/>
              <a:buNone/>
            </a:pPr>
            <a:endParaRPr lang="en-US" altLang="en-US" sz="2800" b="1" dirty="0" smtClean="0">
              <a:cs typeface="Times New Roman" pitchFamily="18" charset="0"/>
            </a:endParaRPr>
          </a:p>
          <a:p>
            <a:pPr marL="0" indent="0" eaLnBrk="1" hangingPunct="1">
              <a:lnSpc>
                <a:spcPct val="90000"/>
              </a:lnSpc>
              <a:buFontTx/>
              <a:buNone/>
            </a:pPr>
            <a:endParaRPr lang="en-US" altLang="en-US" sz="2800" b="1" dirty="0" smtClean="0">
              <a:cs typeface="Times New Roman" pitchFamily="18" charset="0"/>
            </a:endParaRPr>
          </a:p>
          <a:p>
            <a:pPr marL="0" indent="0" eaLnBrk="1" hangingPunct="1">
              <a:lnSpc>
                <a:spcPct val="90000"/>
              </a:lnSpc>
              <a:buFontTx/>
              <a:buNone/>
            </a:pPr>
            <a:endParaRPr lang="en-US" altLang="en-US" sz="2800" b="1" dirty="0" smtClean="0">
              <a:cs typeface="Times New Roman" pitchFamily="18" charset="0"/>
            </a:endParaRPr>
          </a:p>
          <a:p>
            <a:pPr marL="0" indent="0" eaLnBrk="1" hangingPunct="1">
              <a:lnSpc>
                <a:spcPct val="90000"/>
              </a:lnSpc>
              <a:buFontTx/>
              <a:buNone/>
            </a:pPr>
            <a:endParaRPr lang="en-US" altLang="en-US" sz="2800" b="1" dirty="0" smtClean="0">
              <a:cs typeface="Times New Roman" pitchFamily="18" charset="0"/>
            </a:endParaRPr>
          </a:p>
          <a:p>
            <a:pPr marL="0" indent="0" eaLnBrk="1" hangingPunct="1">
              <a:lnSpc>
                <a:spcPct val="90000"/>
              </a:lnSpc>
              <a:buFontTx/>
              <a:buNone/>
            </a:pPr>
            <a:r>
              <a:rPr lang="en-US" altLang="en-US" sz="2800" b="1" dirty="0" smtClean="0">
                <a:cs typeface="Times New Roman" pitchFamily="18" charset="0"/>
              </a:rPr>
              <a:t>‘</a:t>
            </a:r>
            <a:r>
              <a:rPr lang="en-US" altLang="en-US" sz="2800" i="1" dirty="0" smtClean="0">
                <a:latin typeface="Calibri" panose="020F0502020204030204" pitchFamily="34" charset="0"/>
              </a:rPr>
              <a:t>We differ from other species in our ability to create artificial memory – the ability to embody knowledge in artificial forms across time and space…’ </a:t>
            </a:r>
          </a:p>
          <a:p>
            <a:pPr marL="0" indent="0" eaLnBrk="1" hangingPunct="1">
              <a:lnSpc>
                <a:spcPct val="90000"/>
              </a:lnSpc>
              <a:buFontTx/>
              <a:buNone/>
            </a:pPr>
            <a:endParaRPr lang="en-US" altLang="en-US" sz="2400" i="1" dirty="0" smtClean="0">
              <a:latin typeface="Calibri" panose="020F0502020204030204" pitchFamily="34" charset="0"/>
            </a:endParaRPr>
          </a:p>
          <a:p>
            <a:pPr marL="0" indent="0" eaLnBrk="1" hangingPunct="1">
              <a:lnSpc>
                <a:spcPct val="90000"/>
              </a:lnSpc>
              <a:buFontTx/>
              <a:buNone/>
            </a:pPr>
            <a:r>
              <a:rPr lang="en-US" altLang="en-US" sz="2400" dirty="0" smtClean="0">
                <a:latin typeface="Calibri" panose="020F0502020204030204" pitchFamily="34" charset="0"/>
              </a:rPr>
              <a:t>Abby Smith ‘But Storage is Cheap’ Yale University Preservation lecture </a:t>
            </a:r>
            <a:r>
              <a:rPr lang="en-US" altLang="en-US" sz="1200" dirty="0" smtClean="0">
                <a:hlinkClick r:id="rId3"/>
              </a:rPr>
              <a:t>http://www/youtube.com/watch/v=Yk9ccNP9xTk</a:t>
            </a:r>
            <a:endParaRPr lang="en-US" altLang="en-US" sz="1200" dirty="0" smtClean="0"/>
          </a:p>
          <a:p>
            <a:pPr marL="0" indent="0" eaLnBrk="1" hangingPunct="1">
              <a:lnSpc>
                <a:spcPct val="90000"/>
              </a:lnSpc>
              <a:buFontTx/>
              <a:buNone/>
            </a:pPr>
            <a:endParaRPr lang="en-US" altLang="en-US" sz="2000" dirty="0" smtClean="0"/>
          </a:p>
          <a:p>
            <a:pPr marL="0" indent="0" eaLnBrk="1" hangingPunct="1">
              <a:lnSpc>
                <a:spcPct val="90000"/>
              </a:lnSpc>
              <a:buFontTx/>
              <a:buNone/>
            </a:pPr>
            <a:endParaRPr lang="en-US" altLang="en-US" sz="2000" dirty="0" smtClean="0"/>
          </a:p>
          <a:p>
            <a:pPr marL="0" indent="0" eaLnBrk="1" hangingPunct="1">
              <a:lnSpc>
                <a:spcPct val="90000"/>
              </a:lnSpc>
              <a:buFontTx/>
              <a:buNone/>
            </a:pPr>
            <a:endParaRPr lang="en-US" altLang="en-US" sz="2000" dirty="0" smtClean="0"/>
          </a:p>
          <a:p>
            <a:pPr marL="0" indent="0" eaLnBrk="1" hangingPunct="1">
              <a:lnSpc>
                <a:spcPct val="90000"/>
              </a:lnSpc>
            </a:pPr>
            <a:endParaRPr lang="en-US" altLang="en-US" sz="2000" dirty="0" smtClean="0"/>
          </a:p>
          <a:p>
            <a:pPr marL="0" indent="0" eaLnBrk="1" hangingPunct="1">
              <a:lnSpc>
                <a:spcPct val="90000"/>
              </a:lnSpc>
              <a:buFontTx/>
              <a:buNone/>
            </a:pPr>
            <a:endParaRPr lang="en-US" altLang="en-US" b="1" dirty="0" smtClean="0">
              <a:cs typeface="Times New Roman" pitchFamily="18" charset="0"/>
            </a:endParaRPr>
          </a:p>
          <a:p>
            <a:pPr marL="0" indent="0" eaLnBrk="1" hangingPunct="1">
              <a:lnSpc>
                <a:spcPct val="90000"/>
              </a:lnSpc>
              <a:buFontTx/>
              <a:buNone/>
            </a:pPr>
            <a:endParaRPr lang="en-AU" altLang="en-US" dirty="0" smtClean="0">
              <a:cs typeface="Times New Roman" pitchFamily="18" charset="0"/>
            </a:endParaRPr>
          </a:p>
        </p:txBody>
      </p:sp>
      <p:sp>
        <p:nvSpPr>
          <p:cNvPr id="4101" name="Text Box 6"/>
          <p:cNvSpPr txBox="1">
            <a:spLocks noChangeArrowheads="1"/>
          </p:cNvSpPr>
          <p:nvPr/>
        </p:nvSpPr>
        <p:spPr bwMode="auto">
          <a:xfrm>
            <a:off x="5943600" y="1981200"/>
            <a:ext cx="30480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algn="ctr" eaLnBrk="0" fontAlgn="base" hangingPunct="0">
              <a:spcBef>
                <a:spcPct val="0"/>
              </a:spcBef>
              <a:spcAft>
                <a:spcPct val="0"/>
              </a:spcAft>
              <a:defRPr sz="2800">
                <a:solidFill>
                  <a:schemeClr val="tx1"/>
                </a:solidFill>
                <a:latin typeface="Arial" charset="0"/>
                <a:cs typeface="Arial" charset="0"/>
              </a:defRPr>
            </a:lvl6pPr>
            <a:lvl7pPr marL="2971800" indent="-228600" algn="ctr" eaLnBrk="0" fontAlgn="base" hangingPunct="0">
              <a:spcBef>
                <a:spcPct val="0"/>
              </a:spcBef>
              <a:spcAft>
                <a:spcPct val="0"/>
              </a:spcAft>
              <a:defRPr sz="2800">
                <a:solidFill>
                  <a:schemeClr val="tx1"/>
                </a:solidFill>
                <a:latin typeface="Arial" charset="0"/>
                <a:cs typeface="Arial" charset="0"/>
              </a:defRPr>
            </a:lvl7pPr>
            <a:lvl8pPr marL="3429000" indent="-228600" algn="ctr" eaLnBrk="0" fontAlgn="base" hangingPunct="0">
              <a:spcBef>
                <a:spcPct val="0"/>
              </a:spcBef>
              <a:spcAft>
                <a:spcPct val="0"/>
              </a:spcAft>
              <a:defRPr sz="2800">
                <a:solidFill>
                  <a:schemeClr val="tx1"/>
                </a:solidFill>
                <a:latin typeface="Arial" charset="0"/>
                <a:cs typeface="Arial" charset="0"/>
              </a:defRPr>
            </a:lvl8pPr>
            <a:lvl9pPr marL="3886200" indent="-228600" algn="ctr" eaLnBrk="0" fontAlgn="base" hangingPunct="0">
              <a:spcBef>
                <a:spcPct val="0"/>
              </a:spcBef>
              <a:spcAft>
                <a:spcPct val="0"/>
              </a:spcAft>
              <a:defRPr sz="2800">
                <a:solidFill>
                  <a:schemeClr val="tx1"/>
                </a:solidFill>
                <a:latin typeface="Arial" charset="0"/>
                <a:cs typeface="Arial" charset="0"/>
              </a:defRPr>
            </a:lvl9pPr>
          </a:lstStyle>
          <a:p>
            <a:pPr eaLnBrk="1" hangingPunct="1"/>
            <a:r>
              <a:rPr lang="en-AU" altLang="en-US" sz="1100" dirty="0"/>
              <a:t>Image: Nick Fuentes Memory card</a:t>
            </a:r>
          </a:p>
          <a:p>
            <a:pPr eaLnBrk="1" hangingPunct="1"/>
            <a:r>
              <a:rPr lang="en-AU" altLang="en-US" sz="1100" dirty="0"/>
              <a:t>http://www.flickr.com/photos/57678772@N03/9943347586</a:t>
            </a:r>
          </a:p>
        </p:txBody>
      </p:sp>
      <p:pic>
        <p:nvPicPr>
          <p:cNvPr id="4102" name="Picture 9" descr="C:\Documents and Settings\User\My Documents\My Pictures\Memory card.jpg"/>
          <p:cNvPicPr>
            <a:picLocks noChangeAspect="1" noChangeArrowheads="1"/>
          </p:cNvPicPr>
          <p:nvPr/>
        </p:nvPicPr>
        <p:blipFill>
          <a:blip r:embed="rId4">
            <a:extLst>
              <a:ext uri="{28A0092B-C50C-407E-A947-70E740481C1C}">
                <a14:useLocalDpi xmlns:a14="http://schemas.microsoft.com/office/drawing/2010/main" xmlns="" val="0"/>
              </a:ext>
            </a:extLst>
          </a:blip>
          <a:srcRect l="20410" t="14471" r="5103"/>
          <a:stretch>
            <a:fillRect/>
          </a:stretch>
        </p:blipFill>
        <p:spPr bwMode="auto">
          <a:xfrm>
            <a:off x="1447800" y="1066800"/>
            <a:ext cx="3581400" cy="250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862785" y="5467"/>
            <a:ext cx="6895020" cy="584775"/>
          </a:xfrm>
          <a:prstGeom prst="rect">
            <a:avLst/>
          </a:prstGeom>
          <a:noFill/>
        </p:spPr>
        <p:txBody>
          <a:bodyPr wrap="square" rtlCol="0">
            <a:spAutoFit/>
          </a:bodyPr>
          <a:lstStyle/>
          <a:p>
            <a:r>
              <a:rPr lang="en-AU" sz="3200" b="1" dirty="0" smtClean="0">
                <a:latin typeface="Calibri" pitchFamily="34" charset="0"/>
                <a:cs typeface="Calibri" pitchFamily="34" charset="0"/>
              </a:rPr>
              <a:t>Acknowledgements &amp;  Thanks</a:t>
            </a:r>
            <a:endParaRPr lang="en-AU" sz="3200" b="1" dirty="0">
              <a:latin typeface="Calibri" pitchFamily="34" charset="0"/>
              <a:cs typeface="Calibri" pitchFamily="34" charset="0"/>
            </a:endParaRPr>
          </a:p>
        </p:txBody>
      </p:sp>
      <p:sp>
        <p:nvSpPr>
          <p:cNvPr id="2" name="TextBox 1"/>
          <p:cNvSpPr txBox="1"/>
          <p:nvPr/>
        </p:nvSpPr>
        <p:spPr>
          <a:xfrm>
            <a:off x="0" y="590242"/>
            <a:ext cx="9119073" cy="3108543"/>
          </a:xfrm>
          <a:prstGeom prst="rect">
            <a:avLst/>
          </a:prstGeom>
          <a:noFill/>
        </p:spPr>
        <p:txBody>
          <a:bodyPr wrap="square" rtlCol="0">
            <a:spAutoFit/>
          </a:bodyPr>
          <a:lstStyle/>
          <a:p>
            <a:pPr algn="l"/>
            <a:r>
              <a:rPr lang="en-AU" sz="2400" dirty="0" smtClean="0">
                <a:latin typeface="Calibri" pitchFamily="34" charset="0"/>
                <a:cs typeface="Calibri" pitchFamily="34" charset="0"/>
              </a:rPr>
              <a:t>Artlab Australia</a:t>
            </a:r>
          </a:p>
          <a:p>
            <a:pPr algn="l"/>
            <a:r>
              <a:rPr lang="en-AU" sz="2400" dirty="0">
                <a:latin typeface="Calibri" pitchFamily="34" charset="0"/>
                <a:cs typeface="Calibri" pitchFamily="34" charset="0"/>
              </a:rPr>
              <a:t>Australian Library and information Association (ALIA) </a:t>
            </a:r>
          </a:p>
          <a:p>
            <a:pPr algn="l"/>
            <a:r>
              <a:rPr lang="en-AU" sz="2400" dirty="0" smtClean="0">
                <a:latin typeface="Calibri" pitchFamily="34" charset="0"/>
                <a:cs typeface="Calibri" pitchFamily="34" charset="0"/>
              </a:rPr>
              <a:t>Bhandarkar Oriental Research Institute (Bori)</a:t>
            </a:r>
          </a:p>
          <a:p>
            <a:pPr algn="l"/>
            <a:r>
              <a:rPr lang="en-AU" sz="2400" dirty="0" smtClean="0">
                <a:latin typeface="Calibri" pitchFamily="34" charset="0"/>
                <a:cs typeface="Calibri" pitchFamily="34" charset="0"/>
              </a:rPr>
              <a:t>DELNET</a:t>
            </a:r>
          </a:p>
          <a:p>
            <a:pPr algn="l"/>
            <a:r>
              <a:rPr lang="en-AU" sz="2400" dirty="0" smtClean="0">
                <a:latin typeface="Calibri" pitchFamily="34" charset="0"/>
                <a:cs typeface="Calibri" pitchFamily="34" charset="0"/>
              </a:rPr>
              <a:t>State </a:t>
            </a:r>
            <a:r>
              <a:rPr lang="en-AU" sz="2400" dirty="0">
                <a:latin typeface="Calibri" pitchFamily="34" charset="0"/>
                <a:cs typeface="Calibri" pitchFamily="34" charset="0"/>
              </a:rPr>
              <a:t>Library of </a:t>
            </a:r>
            <a:r>
              <a:rPr lang="en-AU" sz="2400" dirty="0" smtClean="0">
                <a:latin typeface="Calibri" pitchFamily="34" charset="0"/>
                <a:cs typeface="Calibri" pitchFamily="34" charset="0"/>
              </a:rPr>
              <a:t>Queensland – Grant Collins &amp;  Christine Ianna</a:t>
            </a:r>
          </a:p>
          <a:p>
            <a:pPr algn="l"/>
            <a:r>
              <a:rPr lang="en-AU" sz="2400" dirty="0" smtClean="0">
                <a:latin typeface="Calibri" pitchFamily="34" charset="0"/>
                <a:cs typeface="Calibri" pitchFamily="34" charset="0"/>
              </a:rPr>
              <a:t>State Library of South Australia</a:t>
            </a:r>
          </a:p>
          <a:p>
            <a:pPr algn="l"/>
            <a:r>
              <a:rPr lang="en-AU" sz="2400" dirty="0" smtClean="0">
                <a:latin typeface="Calibri" pitchFamily="34" charset="0"/>
                <a:cs typeface="Calibri" pitchFamily="34" charset="0"/>
              </a:rPr>
              <a:t>Dr Nina Evans &amp; Dr Ross Harvey</a:t>
            </a:r>
          </a:p>
          <a:p>
            <a:r>
              <a:rPr lang="en-AU" dirty="0"/>
              <a:t> </a:t>
            </a:r>
          </a:p>
        </p:txBody>
      </p:sp>
      <p:pic>
        <p:nvPicPr>
          <p:cNvPr id="6676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73858" y="4210286"/>
            <a:ext cx="3301206" cy="2289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6765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88037" y="4869160"/>
            <a:ext cx="2672848" cy="14128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6169902" y="4923962"/>
            <a:ext cx="2905162" cy="861774"/>
          </a:xfrm>
          <a:prstGeom prst="rect">
            <a:avLst/>
          </a:prstGeom>
          <a:noFill/>
        </p:spPr>
        <p:txBody>
          <a:bodyPr wrap="square" rtlCol="0">
            <a:spAutoFit/>
          </a:bodyPr>
          <a:lstStyle/>
          <a:p>
            <a:pPr algn="l"/>
            <a:endParaRPr lang="en-AU" sz="1600" dirty="0">
              <a:latin typeface="Calibri" pitchFamily="34" charset="0"/>
              <a:cs typeface="Calibri" pitchFamily="34" charset="0"/>
            </a:endParaRPr>
          </a:p>
          <a:p>
            <a:pPr algn="l"/>
            <a:r>
              <a:rPr lang="en-AU" sz="1600" dirty="0" smtClean="0">
                <a:latin typeface="Calibri" pitchFamily="34" charset="0"/>
                <a:cs typeface="Calibri" pitchFamily="34" charset="0"/>
                <a:hlinkClick r:id="rId5"/>
              </a:rPr>
              <a:t>heather.brown@sa.gov.au</a:t>
            </a:r>
            <a:endParaRPr lang="en-AU" sz="1600" dirty="0" smtClean="0">
              <a:latin typeface="Calibri" pitchFamily="34" charset="0"/>
              <a:cs typeface="Calibri" pitchFamily="34" charset="0"/>
            </a:endParaRPr>
          </a:p>
          <a:p>
            <a:endParaRPr lang="en-AU" sz="1800" dirty="0"/>
          </a:p>
        </p:txBody>
      </p:sp>
    </p:spTree>
    <p:extLst>
      <p:ext uri="{BB962C8B-B14F-4D97-AF65-F5344CB8AC3E}">
        <p14:creationId xmlns:p14="http://schemas.microsoft.com/office/powerpoint/2010/main" xmlns="" val="223363183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eaLnBrk="1" hangingPunct="1">
              <a:spcBef>
                <a:spcPct val="0"/>
              </a:spcBef>
            </a:pPr>
            <a:r>
              <a:rPr lang="en-AU" altLang="en-US" sz="4000" dirty="0">
                <a:solidFill>
                  <a:schemeClr val="tx1"/>
                </a:solidFill>
                <a:latin typeface="Calibri" panose="020F0502020204030204" pitchFamily="34" charset="0"/>
              </a:rPr>
              <a:t>References</a:t>
            </a:r>
            <a:endParaRPr lang="en-US" altLang="en-US" sz="4000" dirty="0">
              <a:solidFill>
                <a:schemeClr val="tx1"/>
              </a:solidFill>
              <a:latin typeface="Calibri" panose="020F0502020204030204" pitchFamily="34" charset="0"/>
            </a:endParaRPr>
          </a:p>
        </p:txBody>
      </p:sp>
      <p:sp>
        <p:nvSpPr>
          <p:cNvPr id="3" name="Text Placeholder 2"/>
          <p:cNvSpPr>
            <a:spLocks noGrp="1"/>
          </p:cNvSpPr>
          <p:nvPr>
            <p:ph type="body" sz="quarter" idx="11"/>
          </p:nvPr>
        </p:nvSpPr>
        <p:spPr/>
        <p:txBody>
          <a:bodyPr/>
          <a:lstStyle/>
          <a:p>
            <a:pPr eaLnBrk="1" hangingPunct="1">
              <a:spcBef>
                <a:spcPct val="0"/>
              </a:spcBef>
            </a:pPr>
            <a:r>
              <a:rPr lang="en-US" altLang="en-US" sz="2400" b="0" dirty="0">
                <a:latin typeface="Calibri" panose="020F0502020204030204" pitchFamily="34" charset="0"/>
              </a:rPr>
              <a:t>Brown, H &amp; Harvey, R 2013 ‘Seeing the whole elephant: an integrated approach to managing preservation’ IFLA World Library and Information Congress 2013 Singapore </a:t>
            </a:r>
            <a:endParaRPr lang="en-US" altLang="en-US" sz="2400" b="0" dirty="0" smtClean="0">
              <a:latin typeface="Calibri" panose="020F0502020204030204" pitchFamily="34" charset="0"/>
            </a:endParaRPr>
          </a:p>
          <a:p>
            <a:pPr eaLnBrk="1" hangingPunct="1">
              <a:spcBef>
                <a:spcPct val="0"/>
              </a:spcBef>
            </a:pPr>
            <a:r>
              <a:rPr lang="en-US" altLang="en-US" sz="2400" b="0" dirty="0" smtClean="0">
                <a:latin typeface="Calibri" panose="020F0502020204030204" pitchFamily="34" charset="0"/>
                <a:hlinkClick r:id="rId3"/>
              </a:rPr>
              <a:t>http</a:t>
            </a:r>
            <a:r>
              <a:rPr lang="en-US" altLang="en-US" sz="2400" b="0" dirty="0">
                <a:latin typeface="Calibri" panose="020F0502020204030204" pitchFamily="34" charset="0"/>
                <a:hlinkClick r:id="rId3"/>
              </a:rPr>
              <a:t>://library.ifla.org/246/1/146-brown-en.pdf</a:t>
            </a:r>
            <a:r>
              <a:rPr lang="en-US" altLang="en-US" sz="2400" b="0" dirty="0">
                <a:latin typeface="Calibri" panose="020F0502020204030204" pitchFamily="34" charset="0"/>
              </a:rPr>
              <a:t>.</a:t>
            </a:r>
            <a:endParaRPr lang="en-US" altLang="en-US" sz="2400" b="0" dirty="0">
              <a:solidFill>
                <a:srgbClr val="000000"/>
              </a:solidFill>
              <a:latin typeface="Calibri" panose="020F0502020204030204" pitchFamily="34" charset="0"/>
              <a:ea typeface="Arial Unicode MS" pitchFamily="34" charset="-128"/>
              <a:cs typeface="Arial Unicode MS" pitchFamily="34" charset="-128"/>
            </a:endParaRPr>
          </a:p>
          <a:p>
            <a:pPr eaLnBrk="1" hangingPunct="1">
              <a:spcBef>
                <a:spcPct val="0"/>
              </a:spcBef>
            </a:pPr>
            <a:r>
              <a:rPr lang="en-US" altLang="en-US" sz="2400" b="0" dirty="0">
                <a:latin typeface="Calibri" panose="020F0502020204030204" pitchFamily="34" charset="0"/>
              </a:rPr>
              <a:t> </a:t>
            </a:r>
            <a:endParaRPr lang="en-US" altLang="en-US" sz="2400" b="0" dirty="0">
              <a:solidFill>
                <a:srgbClr val="000000"/>
              </a:solidFill>
              <a:latin typeface="Calibri" panose="020F0502020204030204" pitchFamily="34" charset="0"/>
              <a:ea typeface="Arial Unicode MS" pitchFamily="34" charset="-128"/>
              <a:cs typeface="Arial Unicode MS" pitchFamily="34" charset="-128"/>
            </a:endParaRPr>
          </a:p>
          <a:p>
            <a:pPr eaLnBrk="1" hangingPunct="1">
              <a:spcBef>
                <a:spcPct val="0"/>
              </a:spcBef>
            </a:pPr>
            <a:r>
              <a:rPr lang="en-US" altLang="en-US" sz="2400" b="0" dirty="0">
                <a:latin typeface="Calibri" panose="020F0502020204030204" pitchFamily="34" charset="0"/>
              </a:rPr>
              <a:t>Brown, H 2011, ‘Painted lines: preservation connections’, </a:t>
            </a:r>
            <a:r>
              <a:rPr lang="en-US" altLang="en-US" sz="2400" b="0" i="1" dirty="0">
                <a:latin typeface="Calibri" panose="020F0502020204030204" pitchFamily="34" charset="0"/>
              </a:rPr>
              <a:t>IFLA Journal</a:t>
            </a:r>
            <a:r>
              <a:rPr lang="en-US" altLang="en-US" sz="2400" b="0" dirty="0">
                <a:latin typeface="Calibri" panose="020F0502020204030204" pitchFamily="34" charset="0"/>
              </a:rPr>
              <a:t> vol. 37 no. 3 pp.189-194.</a:t>
            </a:r>
            <a:endParaRPr lang="en-US" altLang="en-US" sz="2400" b="0" dirty="0">
              <a:solidFill>
                <a:srgbClr val="000000"/>
              </a:solidFill>
              <a:latin typeface="Calibri" panose="020F0502020204030204" pitchFamily="34" charset="0"/>
              <a:ea typeface="Arial Unicode MS" pitchFamily="34" charset="-128"/>
              <a:cs typeface="Arial Unicode MS" pitchFamily="34" charset="-128"/>
            </a:endParaRPr>
          </a:p>
          <a:p>
            <a:pPr eaLnBrk="1" hangingPunct="1">
              <a:spcBef>
                <a:spcPct val="0"/>
              </a:spcBef>
            </a:pPr>
            <a:endParaRPr lang="en-AU" altLang="en-US" sz="2400" b="0" dirty="0">
              <a:latin typeface="Calibri" panose="020F0502020204030204" pitchFamily="34" charset="0"/>
              <a:cs typeface="Times New Roman" pitchFamily="18" charset="0"/>
            </a:endParaRPr>
          </a:p>
          <a:p>
            <a:pPr eaLnBrk="1" hangingPunct="1">
              <a:spcBef>
                <a:spcPct val="0"/>
              </a:spcBef>
            </a:pPr>
            <a:r>
              <a:rPr lang="en-AU" altLang="en-US" sz="2400" b="0" dirty="0">
                <a:latin typeface="Calibri" panose="020F0502020204030204" pitchFamily="34" charset="0"/>
                <a:cs typeface="Times New Roman" pitchFamily="18" charset="0"/>
              </a:rPr>
              <a:t>Conway, Paul 1999 </a:t>
            </a:r>
            <a:r>
              <a:rPr lang="en-AU" altLang="en-US" sz="2400" b="0" i="1" dirty="0">
                <a:latin typeface="Calibri" panose="020F0502020204030204" pitchFamily="34" charset="0"/>
                <a:cs typeface="Times New Roman" pitchFamily="18" charset="0"/>
              </a:rPr>
              <a:t>The Relevance of Preservation in a Digital World</a:t>
            </a:r>
            <a:r>
              <a:rPr lang="en-AU" altLang="en-US" sz="2400" b="0" dirty="0">
                <a:latin typeface="Calibri" panose="020F0502020204030204" pitchFamily="34" charset="0"/>
                <a:cs typeface="Times New Roman" pitchFamily="18" charset="0"/>
              </a:rPr>
              <a:t> Northeast Document Conservation Center</a:t>
            </a:r>
            <a:endParaRPr lang="en-AU" sz="2400" b="0" dirty="0">
              <a:latin typeface="Calibri" panose="020F0502020204030204" pitchFamily="34" charset="0"/>
            </a:endParaRPr>
          </a:p>
        </p:txBody>
      </p:sp>
    </p:spTree>
    <p:extLst>
      <p:ext uri="{BB962C8B-B14F-4D97-AF65-F5344CB8AC3E}">
        <p14:creationId xmlns:p14="http://schemas.microsoft.com/office/powerpoint/2010/main" xmlns="" val="273664261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en-AU" altLang="en-US" dirty="0">
                <a:solidFill>
                  <a:schemeClr val="tx1"/>
                </a:solidFill>
                <a:latin typeface="Calibri" panose="020F0502020204030204" pitchFamily="34" charset="0"/>
              </a:rPr>
              <a:t>References</a:t>
            </a:r>
            <a:endParaRPr lang="en-US" altLang="en-US" dirty="0">
              <a:solidFill>
                <a:schemeClr val="tx1"/>
              </a:solidFill>
              <a:latin typeface="Calibri" panose="020F0502020204030204" pitchFamily="34" charset="0"/>
            </a:endParaRPr>
          </a:p>
          <a:p>
            <a:pPr algn="ctr"/>
            <a:endParaRPr lang="en-AU" dirty="0"/>
          </a:p>
        </p:txBody>
      </p:sp>
      <p:sp>
        <p:nvSpPr>
          <p:cNvPr id="3" name="Text Placeholder 2"/>
          <p:cNvSpPr>
            <a:spLocks noGrp="1"/>
          </p:cNvSpPr>
          <p:nvPr>
            <p:ph type="body" sz="quarter" idx="11"/>
          </p:nvPr>
        </p:nvSpPr>
        <p:spPr/>
        <p:txBody>
          <a:bodyPr/>
          <a:lstStyle/>
          <a:p>
            <a:pPr eaLnBrk="1" hangingPunct="1">
              <a:spcBef>
                <a:spcPct val="0"/>
              </a:spcBef>
            </a:pPr>
            <a:r>
              <a:rPr lang="en-US" altLang="en-US" sz="2800" b="0" dirty="0">
                <a:solidFill>
                  <a:srgbClr val="000000"/>
                </a:solidFill>
                <a:latin typeface="Calibri" panose="020F0502020204030204" pitchFamily="34" charset="0"/>
                <a:cs typeface="Times New Roman" pitchFamily="18" charset="0"/>
              </a:rPr>
              <a:t>Harvey, R &amp; Mahard, M 2013, ‘Mapping the preservation landscape of the twenty first century’, </a:t>
            </a:r>
            <a:r>
              <a:rPr lang="en-US" altLang="en-US" sz="2800" b="0" i="1" dirty="0">
                <a:solidFill>
                  <a:srgbClr val="000000"/>
                </a:solidFill>
                <a:latin typeface="Calibri" panose="020F0502020204030204" pitchFamily="34" charset="0"/>
                <a:cs typeface="Times New Roman" pitchFamily="18" charset="0"/>
              </a:rPr>
              <a:t>Preservation, Digital Technology and Culture, </a:t>
            </a:r>
            <a:r>
              <a:rPr lang="en-US" altLang="en-US" sz="2800" b="0" dirty="0">
                <a:solidFill>
                  <a:srgbClr val="000000"/>
                </a:solidFill>
                <a:latin typeface="Calibri" panose="020F0502020204030204" pitchFamily="34" charset="0"/>
                <a:cs typeface="Times New Roman" pitchFamily="18" charset="0"/>
              </a:rPr>
              <a:t>vol. 42 no. 1, pp. 5-16.</a:t>
            </a:r>
          </a:p>
          <a:p>
            <a:pPr eaLnBrk="1" hangingPunct="1"/>
            <a:endParaRPr lang="en-US" altLang="en-US" sz="2800" b="0" dirty="0">
              <a:solidFill>
                <a:srgbClr val="000000"/>
              </a:solidFill>
              <a:latin typeface="Calibri" panose="020F0502020204030204" pitchFamily="34" charset="0"/>
              <a:cs typeface="Times New Roman" pitchFamily="18" charset="0"/>
            </a:endParaRPr>
          </a:p>
          <a:p>
            <a:pPr eaLnBrk="1" hangingPunct="1">
              <a:spcBef>
                <a:spcPct val="0"/>
              </a:spcBef>
            </a:pPr>
            <a:endParaRPr lang="en-GB" altLang="en-US" sz="2800" b="0" dirty="0">
              <a:latin typeface="Calibri" panose="020F0502020204030204" pitchFamily="34" charset="0"/>
              <a:cs typeface="Times New Roman" pitchFamily="18" charset="0"/>
            </a:endParaRPr>
          </a:p>
          <a:p>
            <a:pPr eaLnBrk="1" hangingPunct="1">
              <a:spcBef>
                <a:spcPct val="0"/>
              </a:spcBef>
            </a:pPr>
            <a:r>
              <a:rPr lang="en-GB" altLang="en-US" sz="2800" b="0" dirty="0">
                <a:latin typeface="Calibri" panose="020F0502020204030204" pitchFamily="34" charset="0"/>
                <a:cs typeface="Times New Roman" pitchFamily="18" charset="0"/>
              </a:rPr>
              <a:t>Webb C 2004 ‘The malleability of fire: preserving digital information’ in Feather, John ed. </a:t>
            </a:r>
            <a:r>
              <a:rPr lang="en-GB" altLang="en-US" sz="2800" b="0" i="1" dirty="0">
                <a:latin typeface="Calibri" panose="020F0502020204030204" pitchFamily="34" charset="0"/>
                <a:cs typeface="Times New Roman" pitchFamily="18" charset="0"/>
              </a:rPr>
              <a:t>Managing preservation for Libraries and archives: current practice and future developments </a:t>
            </a:r>
            <a:r>
              <a:rPr lang="en-GB" altLang="en-US" sz="2800" b="0" dirty="0">
                <a:latin typeface="Calibri" panose="020F0502020204030204" pitchFamily="34" charset="0"/>
                <a:cs typeface="Times New Roman" pitchFamily="18" charset="0"/>
              </a:rPr>
              <a:t>Ashgate, Aldershot pp.27-52 </a:t>
            </a:r>
            <a:endParaRPr lang="en-US" altLang="en-US" sz="2800" b="0" dirty="0">
              <a:latin typeface="Calibri" panose="020F0502020204030204" pitchFamily="34" charset="0"/>
              <a:ea typeface="Arial Unicode MS" pitchFamily="34" charset="-128"/>
              <a:cs typeface="Arial Unicode MS" pitchFamily="34" charset="-128"/>
            </a:endParaRPr>
          </a:p>
          <a:p>
            <a:pPr eaLnBrk="1" hangingPunct="1">
              <a:spcBef>
                <a:spcPct val="0"/>
              </a:spcBef>
            </a:pPr>
            <a:endParaRPr lang="en-US" altLang="en-US" sz="1800" b="0" dirty="0">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xmlns="" val="18991456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8313" y="260350"/>
            <a:ext cx="8229600" cy="777875"/>
          </a:xfrm>
        </p:spPr>
        <p:txBody>
          <a:bodyPr/>
          <a:lstStyle/>
          <a:p>
            <a:pPr marL="90488" eaLnBrk="1" hangingPunct="1"/>
            <a:r>
              <a:rPr lang="en-AU" altLang="en-US" sz="3200" dirty="0" smtClean="0">
                <a:latin typeface="Calibri" pitchFamily="34" charset="0"/>
                <a:cs typeface="Calibri" pitchFamily="34" charset="0"/>
              </a:rPr>
              <a:t>Best practice&gt; what does </a:t>
            </a:r>
            <a:r>
              <a:rPr lang="en-AU" altLang="en-US" sz="3200" dirty="0" smtClean="0">
                <a:solidFill>
                  <a:srgbClr val="FF0000"/>
                </a:solidFill>
                <a:latin typeface="Calibri" pitchFamily="34" charset="0"/>
                <a:cs typeface="Calibri" pitchFamily="34" charset="0"/>
              </a:rPr>
              <a:t>not</a:t>
            </a:r>
            <a:r>
              <a:rPr lang="en-AU" altLang="en-US" sz="3200" dirty="0" smtClean="0">
                <a:latin typeface="Calibri" pitchFamily="34" charset="0"/>
                <a:cs typeface="Calibri" pitchFamily="34" charset="0"/>
              </a:rPr>
              <a:t> work</a:t>
            </a:r>
            <a:r>
              <a:rPr lang="en-AU" altLang="en-US" sz="3200" dirty="0" smtClean="0"/>
              <a:t/>
            </a:r>
            <a:br>
              <a:rPr lang="en-AU" altLang="en-US" sz="3200" dirty="0" smtClean="0"/>
            </a:br>
            <a:endParaRPr lang="en-US" altLang="en-US" sz="3200" dirty="0" smtClean="0"/>
          </a:p>
        </p:txBody>
      </p:sp>
      <p:sp>
        <p:nvSpPr>
          <p:cNvPr id="10243" name="Rectangle 3"/>
          <p:cNvSpPr>
            <a:spLocks noGrp="1" noChangeArrowheads="1"/>
          </p:cNvSpPr>
          <p:nvPr>
            <p:ph idx="1"/>
          </p:nvPr>
        </p:nvSpPr>
        <p:spPr>
          <a:xfrm>
            <a:off x="467544" y="836613"/>
            <a:ext cx="8354194" cy="5761037"/>
          </a:xfrm>
        </p:spPr>
        <p:txBody>
          <a:bodyPr/>
          <a:lstStyle/>
          <a:p>
            <a:pPr marL="0" indent="0">
              <a:spcBef>
                <a:spcPct val="0"/>
              </a:spcBef>
              <a:buNone/>
            </a:pPr>
            <a:r>
              <a:rPr lang="en-AU" altLang="en-US" sz="2800" dirty="0">
                <a:latin typeface="Calibri" pitchFamily="34" charset="0"/>
                <a:cs typeface="Calibri" pitchFamily="34" charset="0"/>
              </a:rPr>
              <a:t>‘</a:t>
            </a:r>
            <a:r>
              <a:rPr lang="en-AU" altLang="en-US" sz="2800" i="1" dirty="0">
                <a:latin typeface="Calibri" pitchFamily="34" charset="0"/>
                <a:cs typeface="Calibri" pitchFamily="34" charset="0"/>
              </a:rPr>
              <a:t>The spectrum of preservation has grown bigger, broader, wider and more complicated…. </a:t>
            </a:r>
            <a:endParaRPr lang="en-AU" altLang="en-US" sz="2800" i="1" dirty="0" smtClean="0">
              <a:latin typeface="Calibri" pitchFamily="34" charset="0"/>
              <a:cs typeface="Calibri" pitchFamily="34" charset="0"/>
            </a:endParaRPr>
          </a:p>
          <a:p>
            <a:pPr marL="0" indent="0">
              <a:spcBef>
                <a:spcPct val="0"/>
              </a:spcBef>
              <a:buNone/>
            </a:pPr>
            <a:endParaRPr lang="en-AU" altLang="en-US" sz="2800" i="1" dirty="0">
              <a:latin typeface="Calibri" pitchFamily="34" charset="0"/>
              <a:cs typeface="Calibri" pitchFamily="34" charset="0"/>
            </a:endParaRPr>
          </a:p>
          <a:p>
            <a:pPr marL="0" indent="0">
              <a:spcBef>
                <a:spcPct val="0"/>
              </a:spcBef>
              <a:buNone/>
            </a:pPr>
            <a:r>
              <a:rPr lang="en-AU" altLang="en-US" sz="9600" i="1" dirty="0" smtClean="0">
                <a:solidFill>
                  <a:srgbClr val="CC0000"/>
                </a:solidFill>
                <a:latin typeface="Calibri" pitchFamily="34" charset="0"/>
                <a:cs typeface="Calibri" pitchFamily="34" charset="0"/>
              </a:rPr>
              <a:t>  </a:t>
            </a:r>
            <a:r>
              <a:rPr lang="en-AU" altLang="en-US" sz="9600" dirty="0" smtClean="0">
                <a:solidFill>
                  <a:srgbClr val="CC0000"/>
                </a:solidFill>
                <a:latin typeface="Calibri" pitchFamily="34" charset="0"/>
                <a:cs typeface="Calibri" pitchFamily="34" charset="0"/>
              </a:rPr>
              <a:t>X</a:t>
            </a:r>
          </a:p>
          <a:p>
            <a:pPr marL="0" indent="0">
              <a:spcBef>
                <a:spcPct val="0"/>
              </a:spcBef>
              <a:buNone/>
            </a:pPr>
            <a:endParaRPr lang="en-AU" altLang="en-US" sz="2800" i="1" dirty="0" smtClean="0">
              <a:latin typeface="Calibri" pitchFamily="34" charset="0"/>
              <a:cs typeface="Calibri" pitchFamily="34" charset="0"/>
            </a:endParaRPr>
          </a:p>
          <a:p>
            <a:pPr marL="0" indent="0">
              <a:spcBef>
                <a:spcPct val="0"/>
              </a:spcBef>
              <a:buNone/>
            </a:pPr>
            <a:endParaRPr lang="en-AU" altLang="en-US" sz="2800" i="1" dirty="0">
              <a:latin typeface="Calibri" pitchFamily="34" charset="0"/>
              <a:cs typeface="Calibri" pitchFamily="34" charset="0"/>
            </a:endParaRPr>
          </a:p>
          <a:p>
            <a:pPr marL="0" indent="0">
              <a:spcBef>
                <a:spcPct val="0"/>
              </a:spcBef>
              <a:buNone/>
            </a:pPr>
            <a:r>
              <a:rPr lang="en-AU" altLang="en-US" sz="2800" i="1" dirty="0" smtClean="0">
                <a:latin typeface="Calibri" pitchFamily="34" charset="0"/>
                <a:cs typeface="Calibri" pitchFamily="34" charset="0"/>
              </a:rPr>
              <a:t>Chopping </a:t>
            </a:r>
            <a:r>
              <a:rPr lang="en-AU" altLang="en-US" sz="2800" i="1" dirty="0">
                <a:latin typeface="Calibri" pitchFamily="34" charset="0"/>
                <a:cs typeface="Calibri" pitchFamily="34" charset="0"/>
              </a:rPr>
              <a:t>it into little chunks doesn’t make sense’.</a:t>
            </a:r>
          </a:p>
          <a:p>
            <a:pPr>
              <a:spcBef>
                <a:spcPct val="0"/>
              </a:spcBef>
            </a:pPr>
            <a:endParaRPr lang="en-AU" altLang="en-US" sz="2800" dirty="0">
              <a:latin typeface="Calibri" pitchFamily="34" charset="0"/>
              <a:cs typeface="Calibri" pitchFamily="34" charset="0"/>
            </a:endParaRPr>
          </a:p>
          <a:p>
            <a:pPr marL="0" indent="0">
              <a:spcBef>
                <a:spcPct val="0"/>
              </a:spcBef>
              <a:buNone/>
            </a:pPr>
            <a:r>
              <a:rPr lang="en-AU" altLang="en-US" sz="1800" dirty="0">
                <a:latin typeface="Calibri" pitchFamily="34" charset="0"/>
                <a:cs typeface="Calibri" pitchFamily="34" charset="0"/>
              </a:rPr>
              <a:t> </a:t>
            </a:r>
            <a:r>
              <a:rPr lang="en-AU" altLang="en-US" sz="1600" b="1" dirty="0">
                <a:solidFill>
                  <a:srgbClr val="0033CC"/>
                </a:solidFill>
                <a:latin typeface="Calibri" pitchFamily="34" charset="0"/>
                <a:cs typeface="Calibri" pitchFamily="34" charset="0"/>
              </a:rPr>
              <a:t>Helen Shenton</a:t>
            </a:r>
            <a:endParaRPr lang="en-AU" altLang="en-US" sz="1600" dirty="0">
              <a:solidFill>
                <a:srgbClr val="0033CC"/>
              </a:solidFill>
              <a:latin typeface="Calibri" pitchFamily="34" charset="0"/>
              <a:cs typeface="Calibri" pitchFamily="34" charset="0"/>
            </a:endParaRPr>
          </a:p>
          <a:p>
            <a:pPr marL="0" indent="0">
              <a:spcBef>
                <a:spcPct val="0"/>
              </a:spcBef>
              <a:buNone/>
            </a:pPr>
            <a:r>
              <a:rPr lang="en-AU" altLang="en-US" sz="1600" dirty="0">
                <a:latin typeface="Calibri" pitchFamily="34" charset="0"/>
                <a:cs typeface="Calibri" pitchFamily="34" charset="0"/>
              </a:rPr>
              <a:t>‘Paradoxes of preservation: a personal and strategic perspective on crossing the pond’ </a:t>
            </a:r>
          </a:p>
          <a:p>
            <a:pPr marL="0" indent="0">
              <a:spcBef>
                <a:spcPct val="0"/>
              </a:spcBef>
              <a:buNone/>
            </a:pPr>
            <a:r>
              <a:rPr lang="en-AU" altLang="en-US" sz="1600" dirty="0">
                <a:latin typeface="Calibri" pitchFamily="34" charset="0"/>
                <a:cs typeface="Calibri" pitchFamily="34" charset="0"/>
                <a:hlinkClick r:id="rId3"/>
              </a:rPr>
              <a:t>http://www.youtube.com/watch?v=iwYRBtOirHM&amp;feature=youtu.be</a:t>
            </a:r>
            <a:endParaRPr lang="en-AU" altLang="en-US" sz="1600" dirty="0">
              <a:latin typeface="Calibri" pitchFamily="34" charset="0"/>
              <a:cs typeface="Calibri" pitchFamily="34" charset="0"/>
            </a:endParaRPr>
          </a:p>
          <a:p>
            <a:pPr marL="0" indent="0">
              <a:spcBef>
                <a:spcPct val="0"/>
              </a:spcBef>
              <a:buNone/>
            </a:pPr>
            <a:r>
              <a:rPr lang="en-AU" altLang="en-US" sz="1800" dirty="0">
                <a:latin typeface="Calibri" pitchFamily="34" charset="0"/>
                <a:cs typeface="Calibri" pitchFamily="34" charset="0"/>
              </a:rPr>
              <a:t> </a:t>
            </a:r>
          </a:p>
          <a:p>
            <a:pPr marL="0" indent="0">
              <a:spcBef>
                <a:spcPct val="0"/>
              </a:spcBef>
              <a:buNone/>
            </a:pPr>
            <a:r>
              <a:rPr lang="en-AU" altLang="en-US" sz="1600" dirty="0">
                <a:latin typeface="Calibri" pitchFamily="34" charset="0"/>
                <a:cs typeface="Calibri" pitchFamily="34" charset="0"/>
              </a:rPr>
              <a:t>Yale University lecture preservation series 2011</a:t>
            </a:r>
          </a:p>
          <a:p>
            <a:pPr marL="0" indent="0" eaLnBrk="1" hangingPunct="1">
              <a:buNone/>
            </a:pPr>
            <a:endParaRPr lang="en-AU" altLang="en-US" sz="2800" dirty="0" smtClean="0">
              <a:latin typeface="Calibri" pitchFamily="34" charset="0"/>
              <a:cs typeface="Calibri" pitchFamily="34" charset="0"/>
            </a:endParaRPr>
          </a:p>
        </p:txBody>
      </p:sp>
      <p:sp>
        <p:nvSpPr>
          <p:cNvPr id="10245" name="TextBox 1"/>
          <p:cNvSpPr txBox="1">
            <a:spLocks noChangeArrowheads="1"/>
          </p:cNvSpPr>
          <p:nvPr/>
        </p:nvSpPr>
        <p:spPr bwMode="auto">
          <a:xfrm>
            <a:off x="6875463" y="4292600"/>
            <a:ext cx="187325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3200">
                <a:solidFill>
                  <a:schemeClr val="tx1"/>
                </a:solidFill>
                <a:latin typeface="Arial" charset="0"/>
                <a:cs typeface="Arial" charset="0"/>
              </a:defRPr>
            </a:lvl5pPr>
            <a:lvl6pPr eaLnBrk="0" hangingPunct="0">
              <a:defRPr sz="3200">
                <a:solidFill>
                  <a:schemeClr val="tx1"/>
                </a:solidFill>
                <a:latin typeface="Arial" charset="0"/>
                <a:cs typeface="Arial" charset="0"/>
              </a:defRPr>
            </a:lvl6pPr>
            <a:lvl7pPr eaLnBrk="0" hangingPunct="0">
              <a:defRPr sz="3200">
                <a:solidFill>
                  <a:schemeClr val="tx1"/>
                </a:solidFill>
                <a:latin typeface="Arial" charset="0"/>
                <a:cs typeface="Arial" charset="0"/>
              </a:defRPr>
            </a:lvl7pPr>
            <a:lvl8pPr eaLnBrk="0" hangingPunct="0">
              <a:defRPr sz="3200">
                <a:solidFill>
                  <a:schemeClr val="tx1"/>
                </a:solidFill>
                <a:latin typeface="Arial" charset="0"/>
                <a:cs typeface="Arial" charset="0"/>
              </a:defRPr>
            </a:lvl8pPr>
            <a:lvl9pPr eaLnBrk="0" hangingPunct="0">
              <a:defRPr sz="3200">
                <a:solidFill>
                  <a:schemeClr val="tx1"/>
                </a:solidFill>
                <a:latin typeface="Arial" charset="0"/>
                <a:cs typeface="Arial" charset="0"/>
              </a:defRPr>
            </a:lvl9pPr>
          </a:lstStyle>
          <a:p>
            <a:r>
              <a:rPr lang="en-AU" altLang="en-US" sz="1200" dirty="0" smtClean="0"/>
              <a:t>/</a:t>
            </a:r>
            <a:endParaRPr lang="en-AU" altLang="en-US" sz="1200" dirty="0"/>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267744" y="2196926"/>
            <a:ext cx="2619375" cy="20956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5220072" y="2852936"/>
            <a:ext cx="3447270" cy="430887"/>
          </a:xfrm>
          <a:prstGeom prst="rect">
            <a:avLst/>
          </a:prstGeom>
          <a:noFill/>
        </p:spPr>
        <p:txBody>
          <a:bodyPr wrap="square" rtlCol="0">
            <a:spAutoFit/>
          </a:bodyPr>
          <a:lstStyle/>
          <a:p>
            <a:pPr algn="l"/>
            <a:r>
              <a:rPr lang="en-AU" sz="1100" dirty="0"/>
              <a:t>Image: https://www.katheats.com/wp-content/uploads/2017/04/Foodblog-7-of-16.jpg</a:t>
            </a:r>
          </a:p>
        </p:txBody>
      </p:sp>
    </p:spTree>
    <p:extLst>
      <p:ext uri="{BB962C8B-B14F-4D97-AF65-F5344CB8AC3E}">
        <p14:creationId xmlns:p14="http://schemas.microsoft.com/office/powerpoint/2010/main" xmlns="" val="744995717"/>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8313" y="260350"/>
            <a:ext cx="8229600" cy="777875"/>
          </a:xfrm>
        </p:spPr>
        <p:txBody>
          <a:bodyPr/>
          <a:lstStyle/>
          <a:p>
            <a:pPr marL="90488" eaLnBrk="1" hangingPunct="1"/>
            <a:r>
              <a:rPr lang="en-AU" altLang="en-US" sz="3200" b="1" dirty="0" smtClean="0">
                <a:latin typeface="Calibri" pitchFamily="34" charset="0"/>
                <a:cs typeface="Calibri" pitchFamily="34" charset="0"/>
              </a:rPr>
              <a:t>Best practice is </a:t>
            </a:r>
            <a:r>
              <a:rPr lang="en-AU" altLang="en-US" sz="3200" b="1" dirty="0" smtClean="0">
                <a:solidFill>
                  <a:srgbClr val="008000"/>
                </a:solidFill>
                <a:latin typeface="Calibri" pitchFamily="34" charset="0"/>
                <a:cs typeface="Calibri" pitchFamily="34" charset="0"/>
              </a:rPr>
              <a:t>Interconnected</a:t>
            </a:r>
            <a:r>
              <a:rPr lang="en-AU" altLang="en-US" sz="3200" b="1" dirty="0" smtClean="0">
                <a:solidFill>
                  <a:srgbClr val="008000"/>
                </a:solidFill>
              </a:rPr>
              <a:t/>
            </a:r>
            <a:br>
              <a:rPr lang="en-AU" altLang="en-US" sz="3200" b="1" dirty="0" smtClean="0">
                <a:solidFill>
                  <a:srgbClr val="008000"/>
                </a:solidFill>
              </a:rPr>
            </a:br>
            <a:endParaRPr lang="en-US" altLang="en-US" sz="3200" b="1" dirty="0" smtClean="0">
              <a:solidFill>
                <a:srgbClr val="008000"/>
              </a:solidFill>
            </a:endParaRPr>
          </a:p>
        </p:txBody>
      </p:sp>
      <p:sp>
        <p:nvSpPr>
          <p:cNvPr id="10243" name="Rectangle 3"/>
          <p:cNvSpPr>
            <a:spLocks noGrp="1" noChangeArrowheads="1"/>
          </p:cNvSpPr>
          <p:nvPr>
            <p:ph idx="1"/>
          </p:nvPr>
        </p:nvSpPr>
        <p:spPr>
          <a:xfrm>
            <a:off x="827088" y="836613"/>
            <a:ext cx="7994650" cy="5761037"/>
          </a:xfrm>
        </p:spPr>
        <p:txBody>
          <a:bodyPr/>
          <a:lstStyle/>
          <a:p>
            <a:pPr marL="0" indent="0" eaLnBrk="1" hangingPunct="1">
              <a:buNone/>
            </a:pPr>
            <a:r>
              <a:rPr lang="en-AU" altLang="en-US" sz="2800" b="1" dirty="0" smtClean="0"/>
              <a:t>‘</a:t>
            </a:r>
            <a:r>
              <a:rPr lang="en-AU" altLang="en-US" sz="2800" b="1" dirty="0" smtClean="0">
                <a:latin typeface="Calibri" pitchFamily="34" charset="0"/>
                <a:cs typeface="Calibri" pitchFamily="34" charset="0"/>
              </a:rPr>
              <a:t>Preservation is like an ecosystem’</a:t>
            </a:r>
            <a:r>
              <a:rPr lang="en-AU" altLang="en-US" sz="2800" dirty="0" smtClean="0">
                <a:latin typeface="Calibri" pitchFamily="34" charset="0"/>
                <a:cs typeface="Calibri" pitchFamily="34" charset="0"/>
              </a:rPr>
              <a:t> </a:t>
            </a:r>
          </a:p>
          <a:p>
            <a:pPr marL="0" indent="0" eaLnBrk="1" hangingPunct="1">
              <a:buNone/>
            </a:pPr>
            <a:r>
              <a:rPr lang="en-AU" altLang="en-US" sz="2800" dirty="0" smtClean="0">
                <a:latin typeface="Calibri" pitchFamily="34" charset="0"/>
                <a:cs typeface="Calibri" pitchFamily="34" charset="0"/>
              </a:rPr>
              <a:t>Pitt Kuan Wah Director, ISEAS Library Singapore </a:t>
            </a:r>
          </a:p>
        </p:txBody>
      </p:sp>
      <p:pic>
        <p:nvPicPr>
          <p:cNvPr id="10244" name="Picture 6" descr="http://farm5.staticflickr.com/4118/4857309232_2cf263e3d5.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33600" y="2924175"/>
            <a:ext cx="4191000" cy="309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5" name="TextBox 1"/>
          <p:cNvSpPr txBox="1">
            <a:spLocks noChangeArrowheads="1"/>
          </p:cNvSpPr>
          <p:nvPr/>
        </p:nvSpPr>
        <p:spPr bwMode="auto">
          <a:xfrm>
            <a:off x="6875463" y="4292600"/>
            <a:ext cx="187325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3200">
                <a:solidFill>
                  <a:schemeClr val="tx1"/>
                </a:solidFill>
                <a:latin typeface="Arial" charset="0"/>
                <a:cs typeface="Arial" charset="0"/>
              </a:defRPr>
            </a:lvl5pPr>
            <a:lvl6pPr eaLnBrk="0" hangingPunct="0">
              <a:defRPr sz="3200">
                <a:solidFill>
                  <a:schemeClr val="tx1"/>
                </a:solidFill>
                <a:latin typeface="Arial" charset="0"/>
                <a:cs typeface="Arial" charset="0"/>
              </a:defRPr>
            </a:lvl6pPr>
            <a:lvl7pPr eaLnBrk="0" hangingPunct="0">
              <a:defRPr sz="3200">
                <a:solidFill>
                  <a:schemeClr val="tx1"/>
                </a:solidFill>
                <a:latin typeface="Arial" charset="0"/>
                <a:cs typeface="Arial" charset="0"/>
              </a:defRPr>
            </a:lvl7pPr>
            <a:lvl8pPr eaLnBrk="0" hangingPunct="0">
              <a:defRPr sz="3200">
                <a:solidFill>
                  <a:schemeClr val="tx1"/>
                </a:solidFill>
                <a:latin typeface="Arial" charset="0"/>
                <a:cs typeface="Arial" charset="0"/>
              </a:defRPr>
            </a:lvl8pPr>
            <a:lvl9pPr eaLnBrk="0" hangingPunct="0">
              <a:defRPr sz="3200">
                <a:solidFill>
                  <a:schemeClr val="tx1"/>
                </a:solidFill>
                <a:latin typeface="Arial" charset="0"/>
                <a:cs typeface="Arial" charset="0"/>
              </a:defRPr>
            </a:lvl9pPr>
          </a:lstStyle>
          <a:p>
            <a:r>
              <a:rPr lang="en-AU" altLang="en-US" sz="1200" dirty="0"/>
              <a:t>Image: </a:t>
            </a:r>
            <a:br>
              <a:rPr lang="en-AU" altLang="en-US" sz="1200" dirty="0"/>
            </a:br>
            <a:r>
              <a:rPr lang="en-AU" altLang="en-US" sz="1200" dirty="0"/>
              <a:t>Eutrophication &amp; hypoxia</a:t>
            </a:r>
          </a:p>
          <a:p>
            <a:r>
              <a:rPr lang="en-AU" altLang="en-US" sz="1200" dirty="0"/>
              <a:t>Human impacts on Marine Systems</a:t>
            </a:r>
          </a:p>
          <a:p>
            <a:endParaRPr lang="en-AU" altLang="en-US" sz="1200" dirty="0"/>
          </a:p>
          <a:p>
            <a:r>
              <a:rPr lang="en-AU" altLang="en-US" sz="1200" dirty="0"/>
              <a:t>http://www.flickr.com/photos/48722974@N07/4857309232/sizes/m/</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66042" y="1196752"/>
            <a:ext cx="3192408" cy="1323439"/>
          </a:xfrm>
          <a:prstGeom prst="rect">
            <a:avLst/>
          </a:prstGeom>
          <a:noFill/>
        </p:spPr>
        <p:txBody>
          <a:bodyPr wrap="square" rtlCol="0">
            <a:spAutoFit/>
          </a:bodyPr>
          <a:lstStyle/>
          <a:p>
            <a:pPr marL="174625" indent="-174625" algn="l">
              <a:buFont typeface="Arial" pitchFamily="34" charset="0"/>
              <a:buChar char="•"/>
              <a:tabLst>
                <a:tab pos="174625" algn="l"/>
              </a:tabLst>
            </a:pPr>
            <a:r>
              <a:rPr lang="en-AU" sz="2400" dirty="0" smtClean="0">
                <a:latin typeface="Calibri" pitchFamily="34" charset="0"/>
                <a:cs typeface="Calibri" pitchFamily="34" charset="0"/>
              </a:rPr>
              <a:t>What is significant in your collection?</a:t>
            </a:r>
          </a:p>
          <a:p>
            <a:pPr marL="174625" indent="-174625" algn="l">
              <a:buFont typeface="Arial" pitchFamily="34" charset="0"/>
              <a:buChar char="•"/>
              <a:tabLst>
                <a:tab pos="174625" algn="l"/>
              </a:tabLst>
            </a:pPr>
            <a:r>
              <a:rPr lang="en-AU" sz="2400" dirty="0" smtClean="0">
                <a:latin typeface="Calibri" pitchFamily="34" charset="0"/>
                <a:cs typeface="Calibri" pitchFamily="34" charset="0"/>
              </a:rPr>
              <a:t>Priorities to preserve?</a:t>
            </a:r>
          </a:p>
          <a:p>
            <a:pPr marL="268288" indent="-268288" algn="l">
              <a:buFont typeface="Arial" pitchFamily="34" charset="0"/>
              <a:buChar char="•"/>
              <a:tabLst>
                <a:tab pos="268288" algn="l"/>
              </a:tabLst>
            </a:pPr>
            <a:endParaRPr lang="en-AU" sz="800" dirty="0" smtClean="0">
              <a:latin typeface="Calibri" pitchFamily="34" charset="0"/>
              <a:cs typeface="Calibri" pitchFamily="34" charset="0"/>
            </a:endParaRPr>
          </a:p>
        </p:txBody>
      </p:sp>
      <p:sp>
        <p:nvSpPr>
          <p:cNvPr id="3" name="TextBox 2"/>
          <p:cNvSpPr txBox="1"/>
          <p:nvPr/>
        </p:nvSpPr>
        <p:spPr>
          <a:xfrm>
            <a:off x="12243" y="0"/>
            <a:ext cx="9131757" cy="584775"/>
          </a:xfrm>
          <a:prstGeom prst="rect">
            <a:avLst/>
          </a:prstGeom>
          <a:noFill/>
        </p:spPr>
        <p:txBody>
          <a:bodyPr wrap="square" rtlCol="0">
            <a:spAutoFit/>
          </a:bodyPr>
          <a:lstStyle/>
          <a:p>
            <a:r>
              <a:rPr lang="en-AU" sz="3200" b="1" dirty="0" smtClean="0">
                <a:latin typeface="Calibri" pitchFamily="34" charset="0"/>
                <a:cs typeface="Calibri" pitchFamily="34" charset="0"/>
              </a:rPr>
              <a:t>Indian collections = digital + physical (hybrid)</a:t>
            </a:r>
            <a:endParaRPr lang="en-AU" sz="3200" b="1" dirty="0">
              <a:latin typeface="Calibri" pitchFamily="34" charset="0"/>
              <a:cs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38201" y="3284984"/>
            <a:ext cx="2119883" cy="243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797918" y="3363484"/>
            <a:ext cx="2894806" cy="2371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093909" y="3389006"/>
            <a:ext cx="2818740" cy="2320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2243" y="6309320"/>
            <a:ext cx="2771800" cy="400110"/>
          </a:xfrm>
          <a:prstGeom prst="rect">
            <a:avLst/>
          </a:prstGeom>
          <a:noFill/>
        </p:spPr>
        <p:txBody>
          <a:bodyPr wrap="square" rtlCol="0">
            <a:spAutoFit/>
          </a:bodyPr>
          <a:lstStyle/>
          <a:p>
            <a:r>
              <a:rPr lang="en-AU" sz="1000" dirty="0" smtClean="0"/>
              <a:t>Images: Sri Aurobindo archives Pondicherry H Brown</a:t>
            </a:r>
            <a:endParaRPr lang="en-AU" sz="1000" dirty="0"/>
          </a:p>
        </p:txBody>
      </p:sp>
      <p:sp>
        <p:nvSpPr>
          <p:cNvPr id="8" name="TextBox 7"/>
          <p:cNvSpPr txBox="1"/>
          <p:nvPr/>
        </p:nvSpPr>
        <p:spPr>
          <a:xfrm>
            <a:off x="2241327" y="5847655"/>
            <a:ext cx="4673587" cy="461665"/>
          </a:xfrm>
          <a:prstGeom prst="rect">
            <a:avLst/>
          </a:prstGeom>
          <a:noFill/>
        </p:spPr>
        <p:txBody>
          <a:bodyPr wrap="none" rtlCol="0">
            <a:spAutoFit/>
          </a:bodyPr>
          <a:lstStyle/>
          <a:p>
            <a:r>
              <a:rPr lang="en-AU" sz="2400" dirty="0" smtClean="0">
                <a:latin typeface="Calibri" pitchFamily="34" charset="0"/>
                <a:cs typeface="Calibri" pitchFamily="34" charset="0"/>
              </a:rPr>
              <a:t>Sri Aurobindo Archives, Pondicherry</a:t>
            </a:r>
            <a:endParaRPr lang="en-AU" sz="2400" dirty="0">
              <a:latin typeface="Calibri" pitchFamily="34" charset="0"/>
              <a:cs typeface="Calibri" pitchFamily="34" charset="0"/>
            </a:endParaRPr>
          </a:p>
        </p:txBody>
      </p:sp>
      <p:pic>
        <p:nvPicPr>
          <p:cNvPr id="9"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412079" y="702476"/>
            <a:ext cx="4653963" cy="23485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07504" y="1113280"/>
            <a:ext cx="1224136" cy="1138773"/>
          </a:xfrm>
          <a:prstGeom prst="rect">
            <a:avLst/>
          </a:prstGeom>
          <a:noFill/>
        </p:spPr>
        <p:txBody>
          <a:bodyPr wrap="square" rtlCol="0">
            <a:spAutoFit/>
          </a:bodyPr>
          <a:lstStyle/>
          <a:p>
            <a:r>
              <a:rPr lang="en-AU" sz="800" dirty="0">
                <a:latin typeface="Calibri" pitchFamily="34" charset="0"/>
                <a:cs typeface="Calibri" pitchFamily="34" charset="0"/>
              </a:rPr>
              <a:t>Image: Pixabay https://cdn.pixabay.com/photo/2016/08/31/09/05/tablet-1632909_960_720.jpg</a:t>
            </a:r>
          </a:p>
          <a:p>
            <a:endParaRPr lang="en-AU" dirty="0"/>
          </a:p>
        </p:txBody>
      </p:sp>
    </p:spTree>
    <p:extLst>
      <p:ext uri="{BB962C8B-B14F-4D97-AF65-F5344CB8AC3E}">
        <p14:creationId xmlns:p14="http://schemas.microsoft.com/office/powerpoint/2010/main" xmlns="" val="113634196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395288" y="304800"/>
            <a:ext cx="8748712" cy="323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AU" sz="3600" b="1" dirty="0">
                <a:latin typeface="Calibri" pitchFamily="34" charset="0"/>
                <a:cs typeface="Calibri" pitchFamily="34" charset="0"/>
              </a:rPr>
              <a:t>What are the </a:t>
            </a:r>
            <a:r>
              <a:rPr lang="en-AU" sz="3600" b="1" dirty="0" smtClean="0">
                <a:latin typeface="Calibri" pitchFamily="34" charset="0"/>
                <a:cs typeface="Calibri" pitchFamily="34" charset="0"/>
              </a:rPr>
              <a:t>risks </a:t>
            </a:r>
            <a:r>
              <a:rPr lang="en-AU" sz="3600" b="1" dirty="0">
                <a:latin typeface="Calibri" pitchFamily="34" charset="0"/>
                <a:cs typeface="Calibri" pitchFamily="34" charset="0"/>
              </a:rPr>
              <a:t>?</a:t>
            </a:r>
            <a:endParaRPr lang="en-AU" sz="3600" dirty="0">
              <a:latin typeface="Calibri" pitchFamily="34" charset="0"/>
              <a:cs typeface="Calibri" pitchFamily="34" charset="0"/>
            </a:endParaRPr>
          </a:p>
          <a:p>
            <a:pPr eaLnBrk="0" hangingPunct="0">
              <a:defRPr/>
            </a:pPr>
            <a:r>
              <a:rPr lang="en-AU" dirty="0">
                <a:latin typeface="Calibri" pitchFamily="34" charset="0"/>
                <a:cs typeface="Calibri" pitchFamily="34" charset="0"/>
              </a:rPr>
              <a:t>Deterioration of materials in archives/libraries/cultural institutions on a wide </a:t>
            </a:r>
            <a:r>
              <a:rPr lang="en-AU" dirty="0" smtClean="0">
                <a:latin typeface="Calibri" pitchFamily="34" charset="0"/>
                <a:cs typeface="Calibri" pitchFamily="34" charset="0"/>
              </a:rPr>
              <a:t>scale</a:t>
            </a:r>
            <a:endParaRPr lang="en-AU" dirty="0">
              <a:latin typeface="Calibri" pitchFamily="34" charset="0"/>
              <a:cs typeface="Calibri" pitchFamily="34" charset="0"/>
            </a:endParaRPr>
          </a:p>
          <a:p>
            <a:pPr algn="l" eaLnBrk="0" hangingPunct="0">
              <a:buFontTx/>
              <a:buChar char="•"/>
              <a:defRPr/>
            </a:pPr>
            <a:r>
              <a:rPr lang="en-AU" dirty="0">
                <a:latin typeface="Calibri" pitchFamily="34" charset="0"/>
                <a:cs typeface="Calibri" pitchFamily="34" charset="0"/>
              </a:rPr>
              <a:t>problem of wide variety of materials</a:t>
            </a:r>
          </a:p>
          <a:p>
            <a:pPr algn="l" eaLnBrk="0" hangingPunct="0">
              <a:buFontTx/>
              <a:buChar char="•"/>
              <a:defRPr/>
            </a:pPr>
            <a:r>
              <a:rPr lang="en-AU" dirty="0">
                <a:latin typeface="Calibri" pitchFamily="34" charset="0"/>
                <a:cs typeface="Calibri" pitchFamily="34" charset="0"/>
              </a:rPr>
              <a:t>each format deteriorates in a different </a:t>
            </a:r>
            <a:r>
              <a:rPr lang="en-AU" dirty="0" smtClean="0">
                <a:latin typeface="Calibri" pitchFamily="34" charset="0"/>
                <a:cs typeface="Calibri" pitchFamily="34" charset="0"/>
              </a:rPr>
              <a:t>way</a:t>
            </a:r>
          </a:p>
          <a:p>
            <a:pPr algn="l" eaLnBrk="0" hangingPunct="0">
              <a:buFontTx/>
              <a:buChar char="•"/>
              <a:defRPr/>
            </a:pPr>
            <a:r>
              <a:rPr lang="en-AU" dirty="0" smtClean="0">
                <a:latin typeface="Calibri" pitchFamily="34" charset="0"/>
                <a:cs typeface="Calibri" pitchFamily="34" charset="0"/>
              </a:rPr>
              <a:t>digital risks – fire flood , political</a:t>
            </a:r>
            <a:endParaRPr lang="en-AU" dirty="0">
              <a:latin typeface="Calibri" pitchFamily="34" charset="0"/>
              <a:cs typeface="Calibri" pitchFamily="34" charset="0"/>
            </a:endParaRPr>
          </a:p>
          <a:p>
            <a:pPr eaLnBrk="0" hangingPunct="0">
              <a:defRPr/>
            </a:pPr>
            <a:endParaRPr lang="en-AU" dirty="0"/>
          </a:p>
        </p:txBody>
      </p:sp>
      <p:sp>
        <p:nvSpPr>
          <p:cNvPr id="22532" name="Rectangle 3"/>
          <p:cNvSpPr>
            <a:spLocks noGrp="1" noChangeArrowheads="1"/>
          </p:cNvSpPr>
          <p:nvPr>
            <p:ph type="title" idx="4294967295"/>
          </p:nvPr>
        </p:nvSpPr>
        <p:spPr/>
        <p:txBody>
          <a:bodyPr/>
          <a:lstStyle/>
          <a:p>
            <a:pPr algn="l" eaLnBrk="1" hangingPunct="1"/>
            <a:endParaRPr lang="en-AU" altLang="en-US" dirty="0" smtClean="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40073" y="3170111"/>
            <a:ext cx="6659141" cy="3342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sldNum" sz="quarter" idx="12"/>
          </p:nvPr>
        </p:nvSpPr>
        <p:spPr>
          <a:xfrm>
            <a:off x="6553200" y="6248400"/>
            <a:ext cx="1905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algn="ctr" eaLnBrk="0" fontAlgn="base" hangingPunct="0">
              <a:spcBef>
                <a:spcPct val="0"/>
              </a:spcBef>
              <a:spcAft>
                <a:spcPct val="0"/>
              </a:spcAft>
              <a:defRPr sz="2800">
                <a:solidFill>
                  <a:schemeClr val="tx1"/>
                </a:solidFill>
                <a:latin typeface="Arial" charset="0"/>
                <a:cs typeface="Arial" charset="0"/>
              </a:defRPr>
            </a:lvl6pPr>
            <a:lvl7pPr marL="2971800" indent="-228600" algn="ctr" eaLnBrk="0" fontAlgn="base" hangingPunct="0">
              <a:spcBef>
                <a:spcPct val="0"/>
              </a:spcBef>
              <a:spcAft>
                <a:spcPct val="0"/>
              </a:spcAft>
              <a:defRPr sz="2800">
                <a:solidFill>
                  <a:schemeClr val="tx1"/>
                </a:solidFill>
                <a:latin typeface="Arial" charset="0"/>
                <a:cs typeface="Arial" charset="0"/>
              </a:defRPr>
            </a:lvl7pPr>
            <a:lvl8pPr marL="3429000" indent="-228600" algn="ctr" eaLnBrk="0" fontAlgn="base" hangingPunct="0">
              <a:spcBef>
                <a:spcPct val="0"/>
              </a:spcBef>
              <a:spcAft>
                <a:spcPct val="0"/>
              </a:spcAft>
              <a:defRPr sz="2800">
                <a:solidFill>
                  <a:schemeClr val="tx1"/>
                </a:solidFill>
                <a:latin typeface="Arial" charset="0"/>
                <a:cs typeface="Arial" charset="0"/>
              </a:defRPr>
            </a:lvl8pPr>
            <a:lvl9pPr marL="3886200" indent="-228600" algn="ctr" eaLnBrk="0" fontAlgn="base" hangingPunct="0">
              <a:spcBef>
                <a:spcPct val="0"/>
              </a:spcBef>
              <a:spcAft>
                <a:spcPct val="0"/>
              </a:spcAft>
              <a:defRPr sz="2800">
                <a:solidFill>
                  <a:schemeClr val="tx1"/>
                </a:solidFill>
                <a:latin typeface="Arial" charset="0"/>
                <a:cs typeface="Arial" charset="0"/>
              </a:defRPr>
            </a:lvl9pPr>
          </a:lstStyle>
          <a:p>
            <a:pPr eaLnBrk="1" hangingPunct="1"/>
            <a:fld id="{F7C998A2-8AA9-4FFB-ACC7-3CD1E88B4345}" type="slidenum">
              <a:rPr lang="en-AU" altLang="en-US" sz="1400" smtClean="0"/>
              <a:pPr eaLnBrk="1" hangingPunct="1"/>
              <a:t>8</a:t>
            </a:fld>
            <a:endParaRPr lang="en-AU" altLang="en-US" sz="1400" dirty="0" smtClean="0"/>
          </a:p>
        </p:txBody>
      </p:sp>
      <p:sp>
        <p:nvSpPr>
          <p:cNvPr id="19459" name="Rectangle 2"/>
          <p:cNvSpPr>
            <a:spLocks noGrp="1" noChangeArrowheads="1"/>
          </p:cNvSpPr>
          <p:nvPr>
            <p:ph type="title"/>
          </p:nvPr>
        </p:nvSpPr>
        <p:spPr>
          <a:xfrm>
            <a:off x="664679" y="620688"/>
            <a:ext cx="7772400" cy="577552"/>
          </a:xfrm>
        </p:spPr>
        <p:txBody>
          <a:bodyPr/>
          <a:lstStyle/>
          <a:p>
            <a:pPr eaLnBrk="1" hangingPunct="1"/>
            <a:r>
              <a:rPr lang="en-AU" sz="4000" b="1" dirty="0">
                <a:latin typeface="Calibri" pitchFamily="34" charset="0"/>
                <a:cs typeface="Calibri" pitchFamily="34" charset="0"/>
              </a:rPr>
              <a:t>The key to effective preservation management </a:t>
            </a:r>
            <a:r>
              <a:rPr lang="en-AU" sz="4000" b="1" dirty="0" smtClean="0">
                <a:latin typeface="Calibri" pitchFamily="34" charset="0"/>
                <a:cs typeface="Calibri" pitchFamily="34" charset="0"/>
              </a:rPr>
              <a:t>is </a:t>
            </a:r>
            <a:r>
              <a:rPr lang="en-AU" sz="4000" b="1" dirty="0" smtClean="0">
                <a:solidFill>
                  <a:srgbClr val="008000"/>
                </a:solidFill>
                <a:latin typeface="Calibri" pitchFamily="34" charset="0"/>
                <a:cs typeface="Calibri" pitchFamily="34" charset="0"/>
              </a:rPr>
              <a:t>Interconnecting</a:t>
            </a:r>
            <a:endParaRPr lang="en-AU" altLang="en-US" sz="4000" b="1" dirty="0" smtClean="0">
              <a:solidFill>
                <a:srgbClr val="008000"/>
              </a:solidFill>
            </a:endParaRPr>
          </a:p>
        </p:txBody>
      </p:sp>
      <p:sp>
        <p:nvSpPr>
          <p:cNvPr id="19460" name="Rectangle 3"/>
          <p:cNvSpPr>
            <a:spLocks noGrp="1" noChangeArrowheads="1"/>
          </p:cNvSpPr>
          <p:nvPr>
            <p:ph type="body" idx="1"/>
          </p:nvPr>
        </p:nvSpPr>
        <p:spPr>
          <a:xfrm>
            <a:off x="685800" y="1447800"/>
            <a:ext cx="7772400" cy="4648200"/>
          </a:xfrm>
        </p:spPr>
        <p:txBody>
          <a:bodyPr/>
          <a:lstStyle/>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AU" altLang="en-US" sz="2000" b="1" dirty="0" smtClean="0"/>
          </a:p>
          <a:p>
            <a:pPr eaLnBrk="1" hangingPunct="1">
              <a:lnSpc>
                <a:spcPct val="80000"/>
              </a:lnSpc>
            </a:pPr>
            <a:endParaRPr lang="en-US" altLang="en-US" sz="2000" b="1"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39752" y="1999617"/>
            <a:ext cx="4057422" cy="19178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915816" y="5013176"/>
            <a:ext cx="3270126" cy="954107"/>
          </a:xfrm>
          <a:prstGeom prst="rect">
            <a:avLst/>
          </a:prstGeom>
          <a:noFill/>
        </p:spPr>
        <p:txBody>
          <a:bodyPr wrap="square" rtlCol="0">
            <a:spAutoFit/>
          </a:bodyPr>
          <a:lstStyle/>
          <a:p>
            <a:r>
              <a:rPr lang="en-AU" sz="1400" dirty="0"/>
              <a:t>Image; http://blog.sqlauthority.com/2014/02/02/mysql-download-mysql-workbench-shortcut-in-pdf/</a:t>
            </a:r>
          </a:p>
        </p:txBody>
      </p:sp>
    </p:spTree>
    <p:extLst>
      <p:ext uri="{BB962C8B-B14F-4D97-AF65-F5344CB8AC3E}">
        <p14:creationId xmlns:p14="http://schemas.microsoft.com/office/powerpoint/2010/main" xmlns="" val="246020059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ChangeArrowheads="1"/>
          </p:cNvSpPr>
          <p:nvPr/>
        </p:nvSpPr>
        <p:spPr bwMode="auto">
          <a:xfrm>
            <a:off x="0" y="-30634"/>
            <a:ext cx="9144000" cy="558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79400" indent="-279400"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endParaRPr lang="en-AU" altLang="en-US" sz="3600" dirty="0">
              <a:solidFill>
                <a:srgbClr val="006600"/>
              </a:solidFill>
            </a:endParaRPr>
          </a:p>
          <a:p>
            <a:r>
              <a:rPr lang="en-AU" altLang="en-US" b="1" dirty="0"/>
              <a:t> </a:t>
            </a:r>
            <a:endParaRPr lang="en-AU" altLang="en-US" dirty="0"/>
          </a:p>
          <a:p>
            <a:r>
              <a:rPr lang="en-AU" altLang="en-US" dirty="0"/>
              <a:t> </a:t>
            </a:r>
            <a:endParaRPr lang="en-AU" altLang="en-US" sz="3200" dirty="0"/>
          </a:p>
          <a:p>
            <a:endParaRPr lang="en-AU" altLang="en-US" sz="3200" dirty="0"/>
          </a:p>
          <a:p>
            <a:r>
              <a:rPr lang="en-AU" altLang="en-US" sz="3200" dirty="0"/>
              <a:t> </a:t>
            </a:r>
          </a:p>
          <a:p>
            <a:r>
              <a:rPr lang="en-AU" altLang="en-US" sz="3200" dirty="0"/>
              <a:t> </a:t>
            </a:r>
          </a:p>
          <a:p>
            <a:r>
              <a:rPr lang="en-AU" altLang="en-US" sz="3200" dirty="0"/>
              <a:t> </a:t>
            </a:r>
          </a:p>
          <a:p>
            <a:endParaRPr lang="en-AU" altLang="en-US" dirty="0"/>
          </a:p>
          <a:p>
            <a:r>
              <a:rPr lang="en-AU" altLang="en-US" dirty="0"/>
              <a:t> </a:t>
            </a:r>
          </a:p>
          <a:p>
            <a:endParaRPr lang="en-AU" altLang="en-US" dirty="0"/>
          </a:p>
          <a:p>
            <a:r>
              <a:rPr lang="en-AU" altLang="en-US" dirty="0"/>
              <a:t> </a:t>
            </a:r>
          </a:p>
          <a:p>
            <a:endParaRPr lang="en-US" altLang="en-US" dirty="0"/>
          </a:p>
        </p:txBody>
      </p:sp>
      <p:sp>
        <p:nvSpPr>
          <p:cNvPr id="47108" name="Text Box 3"/>
          <p:cNvSpPr txBox="1">
            <a:spLocks noChangeArrowheads="1"/>
          </p:cNvSpPr>
          <p:nvPr/>
        </p:nvSpPr>
        <p:spPr bwMode="auto">
          <a:xfrm>
            <a:off x="2438400" y="1143000"/>
            <a:ext cx="838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spcBef>
                <a:spcPct val="50000"/>
              </a:spcBef>
            </a:pPr>
            <a:endParaRPr lang="en-AU" altLang="en-US" dirty="0">
              <a:latin typeface="Arial Unicode MS" pitchFamily="34" charset="-128"/>
              <a:ea typeface="Arial Unicode MS" pitchFamily="34" charset="-128"/>
              <a:cs typeface="Arial Unicode MS" pitchFamily="34" charset="-128"/>
            </a:endParaRPr>
          </a:p>
        </p:txBody>
      </p:sp>
      <p:sp>
        <p:nvSpPr>
          <p:cNvPr id="47109" name="Text Box 4"/>
          <p:cNvSpPr txBox="1">
            <a:spLocks noChangeArrowheads="1"/>
          </p:cNvSpPr>
          <p:nvPr/>
        </p:nvSpPr>
        <p:spPr bwMode="auto">
          <a:xfrm>
            <a:off x="6248400" y="152400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endParaRPr lang="en-AU" altLang="en-US" dirty="0">
              <a:latin typeface="Arial Unicode MS" pitchFamily="34" charset="-128"/>
              <a:ea typeface="Arial Unicode MS" pitchFamily="34" charset="-128"/>
              <a:cs typeface="Arial Unicode MS" pitchFamily="34" charset="-128"/>
            </a:endParaRPr>
          </a:p>
        </p:txBody>
      </p:sp>
      <p:sp>
        <p:nvSpPr>
          <p:cNvPr id="47110" name="Text Box 5"/>
          <p:cNvSpPr txBox="1">
            <a:spLocks noChangeArrowheads="1"/>
          </p:cNvSpPr>
          <p:nvPr/>
        </p:nvSpPr>
        <p:spPr bwMode="auto">
          <a:xfrm rot="-155566">
            <a:off x="531813" y="2436813"/>
            <a:ext cx="17526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AU" altLang="en-US" b="1" dirty="0">
                <a:solidFill>
                  <a:srgbClr val="FF0000"/>
                </a:solidFill>
              </a:rPr>
              <a:t>Storage</a:t>
            </a:r>
            <a:endParaRPr lang="en-US" altLang="en-US" b="1" dirty="0">
              <a:solidFill>
                <a:srgbClr val="FF0000"/>
              </a:solidFill>
            </a:endParaRPr>
          </a:p>
        </p:txBody>
      </p:sp>
      <p:sp>
        <p:nvSpPr>
          <p:cNvPr id="47111" name="Text Box 6"/>
          <p:cNvSpPr txBox="1">
            <a:spLocks noChangeArrowheads="1"/>
          </p:cNvSpPr>
          <p:nvPr/>
        </p:nvSpPr>
        <p:spPr bwMode="auto">
          <a:xfrm rot="-943243">
            <a:off x="1257069" y="3274547"/>
            <a:ext cx="198483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AU" altLang="en-US" b="1" dirty="0" smtClean="0">
                <a:solidFill>
                  <a:srgbClr val="FF0000"/>
                </a:solidFill>
              </a:rPr>
              <a:t>Basic care</a:t>
            </a:r>
            <a:endParaRPr lang="en-US" altLang="en-US" b="1" dirty="0">
              <a:solidFill>
                <a:srgbClr val="FF0000"/>
              </a:solidFill>
            </a:endParaRPr>
          </a:p>
        </p:txBody>
      </p:sp>
      <p:sp>
        <p:nvSpPr>
          <p:cNvPr id="47112" name="Text Box 7"/>
          <p:cNvSpPr txBox="1">
            <a:spLocks noChangeArrowheads="1"/>
          </p:cNvSpPr>
          <p:nvPr/>
        </p:nvSpPr>
        <p:spPr bwMode="auto">
          <a:xfrm rot="-1181790">
            <a:off x="4348990" y="1445747"/>
            <a:ext cx="406393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US" altLang="en-US" b="1" dirty="0">
                <a:solidFill>
                  <a:srgbClr val="FF0000"/>
                </a:solidFill>
                <a:ea typeface="Arial Unicode MS" pitchFamily="34" charset="-128"/>
                <a:cs typeface="Arial Unicode MS" pitchFamily="34" charset="-128"/>
              </a:rPr>
              <a:t>Disaster preparedness</a:t>
            </a:r>
          </a:p>
        </p:txBody>
      </p:sp>
      <p:sp>
        <p:nvSpPr>
          <p:cNvPr id="47113" name="Text Box 8"/>
          <p:cNvSpPr txBox="1">
            <a:spLocks noChangeArrowheads="1"/>
          </p:cNvSpPr>
          <p:nvPr/>
        </p:nvSpPr>
        <p:spPr bwMode="auto">
          <a:xfrm rot="832862">
            <a:off x="805236" y="1140947"/>
            <a:ext cx="268054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US" altLang="en-US" b="1" dirty="0">
                <a:solidFill>
                  <a:srgbClr val="CC0000"/>
                </a:solidFill>
                <a:ea typeface="Arial Unicode MS" pitchFamily="34" charset="-128"/>
                <a:cs typeface="Arial Unicode MS" pitchFamily="34" charset="-128"/>
              </a:rPr>
              <a:t>Environmental</a:t>
            </a:r>
          </a:p>
        </p:txBody>
      </p:sp>
      <p:sp>
        <p:nvSpPr>
          <p:cNvPr id="47114" name="Text Box 9"/>
          <p:cNvSpPr txBox="1">
            <a:spLocks noChangeArrowheads="1"/>
          </p:cNvSpPr>
          <p:nvPr/>
        </p:nvSpPr>
        <p:spPr bwMode="auto">
          <a:xfrm>
            <a:off x="4114800" y="2971800"/>
            <a:ext cx="11334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US" altLang="en-US" dirty="0">
                <a:ea typeface="Arial Unicode MS" pitchFamily="34" charset="-128"/>
                <a:cs typeface="Arial Unicode MS" pitchFamily="34" charset="-128"/>
              </a:rPr>
              <a:t>Policy</a:t>
            </a:r>
          </a:p>
        </p:txBody>
      </p:sp>
      <p:sp>
        <p:nvSpPr>
          <p:cNvPr id="47115" name="Text Box 10"/>
          <p:cNvSpPr txBox="1">
            <a:spLocks noChangeArrowheads="1"/>
          </p:cNvSpPr>
          <p:nvPr/>
        </p:nvSpPr>
        <p:spPr bwMode="auto">
          <a:xfrm rot="-528710">
            <a:off x="6019800" y="2362200"/>
            <a:ext cx="14922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US" altLang="en-US" dirty="0">
                <a:ea typeface="Arial Unicode MS" pitchFamily="34" charset="-128"/>
                <a:cs typeface="Arial Unicode MS" pitchFamily="34" charset="-128"/>
              </a:rPr>
              <a:t>Copying</a:t>
            </a:r>
          </a:p>
        </p:txBody>
      </p:sp>
      <p:sp>
        <p:nvSpPr>
          <p:cNvPr id="47116" name="Text Box 11"/>
          <p:cNvSpPr txBox="1">
            <a:spLocks noChangeArrowheads="1"/>
          </p:cNvSpPr>
          <p:nvPr/>
        </p:nvSpPr>
        <p:spPr bwMode="auto">
          <a:xfrm rot="784432">
            <a:off x="5029200" y="4038600"/>
            <a:ext cx="30162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US" altLang="en-US" dirty="0">
                <a:ea typeface="Arial Unicode MS" pitchFamily="34" charset="-128"/>
                <a:cs typeface="Arial Unicode MS" pitchFamily="34" charset="-128"/>
              </a:rPr>
              <a:t>Exhibition support</a:t>
            </a:r>
          </a:p>
        </p:txBody>
      </p:sp>
      <p:sp>
        <p:nvSpPr>
          <p:cNvPr id="47117" name="Text Box 12"/>
          <p:cNvSpPr txBox="1">
            <a:spLocks noChangeArrowheads="1"/>
          </p:cNvSpPr>
          <p:nvPr/>
        </p:nvSpPr>
        <p:spPr bwMode="auto">
          <a:xfrm rot="-1327030">
            <a:off x="1176338" y="4637088"/>
            <a:ext cx="176847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US" altLang="en-US" dirty="0">
                <a:ea typeface="Arial Unicode MS" pitchFamily="34" charset="-128"/>
                <a:cs typeface="Arial Unicode MS" pitchFamily="34" charset="-128"/>
              </a:rPr>
              <a:t>Education</a:t>
            </a:r>
          </a:p>
        </p:txBody>
      </p:sp>
      <p:sp>
        <p:nvSpPr>
          <p:cNvPr id="47118" name="Text Box 13"/>
          <p:cNvSpPr txBox="1">
            <a:spLocks noChangeArrowheads="1"/>
          </p:cNvSpPr>
          <p:nvPr/>
        </p:nvSpPr>
        <p:spPr bwMode="auto">
          <a:xfrm rot="-1352534">
            <a:off x="3200400" y="4800600"/>
            <a:ext cx="86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US" altLang="en-US" dirty="0">
                <a:solidFill>
                  <a:srgbClr val="CC0000"/>
                </a:solidFill>
                <a:ea typeface="Arial Unicode MS" pitchFamily="34" charset="-128"/>
                <a:cs typeface="Arial Unicode MS" pitchFamily="34" charset="-128"/>
              </a:rPr>
              <a:t>IPM</a:t>
            </a:r>
          </a:p>
        </p:txBody>
      </p:sp>
      <p:sp>
        <p:nvSpPr>
          <p:cNvPr id="45071" name="Text Box 14"/>
          <p:cNvSpPr txBox="1">
            <a:spLocks noChangeArrowheads="1"/>
          </p:cNvSpPr>
          <p:nvPr/>
        </p:nvSpPr>
        <p:spPr bwMode="auto">
          <a:xfrm>
            <a:off x="223837" y="34047"/>
            <a:ext cx="8915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defRPr/>
            </a:pPr>
            <a:r>
              <a:rPr lang="en-US" sz="3200" b="1" dirty="0" smtClean="0">
                <a:latin typeface="Calibri" pitchFamily="34" charset="0"/>
                <a:ea typeface="Arial Unicode MS" pitchFamily="34" charset="-128"/>
                <a:cs typeface="Calibri" pitchFamily="34" charset="0"/>
              </a:rPr>
              <a:t>  </a:t>
            </a:r>
            <a:r>
              <a:rPr lang="en-US" sz="3200" b="1" dirty="0" smtClean="0">
                <a:solidFill>
                  <a:srgbClr val="008000"/>
                </a:solidFill>
                <a:latin typeface="Calibri" pitchFamily="34" charset="0"/>
                <a:ea typeface="Arial Unicode MS" pitchFamily="34" charset="-128"/>
                <a:cs typeface="Calibri" pitchFamily="34" charset="0"/>
              </a:rPr>
              <a:t>Physical preservation – interconnected strategies</a:t>
            </a:r>
          </a:p>
        </p:txBody>
      </p:sp>
      <p:sp>
        <p:nvSpPr>
          <p:cNvPr id="47120" name="Text Box 15"/>
          <p:cNvSpPr txBox="1">
            <a:spLocks noChangeArrowheads="1"/>
          </p:cNvSpPr>
          <p:nvPr/>
        </p:nvSpPr>
        <p:spPr bwMode="auto">
          <a:xfrm rot="1050998">
            <a:off x="5105400" y="4953000"/>
            <a:ext cx="2286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US" altLang="en-US" dirty="0">
                <a:ea typeface="Arial Unicode MS" pitchFamily="34" charset="-128"/>
                <a:cs typeface="Arial Unicode MS" pitchFamily="34" charset="-128"/>
              </a:rPr>
              <a:t>Collaboration</a:t>
            </a:r>
          </a:p>
        </p:txBody>
      </p:sp>
      <p:sp>
        <p:nvSpPr>
          <p:cNvPr id="47121" name="Text Box 16"/>
          <p:cNvSpPr txBox="1">
            <a:spLocks noChangeArrowheads="1"/>
          </p:cNvSpPr>
          <p:nvPr/>
        </p:nvSpPr>
        <p:spPr bwMode="auto">
          <a:xfrm rot="266050">
            <a:off x="6400800" y="3276600"/>
            <a:ext cx="228441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US" altLang="en-US" dirty="0">
                <a:ea typeface="Arial Unicode MS" pitchFamily="34" charset="-128"/>
                <a:cs typeface="Arial Unicode MS" pitchFamily="34" charset="-128"/>
              </a:rPr>
              <a:t>Conservation</a:t>
            </a:r>
          </a:p>
        </p:txBody>
      </p:sp>
      <p:sp>
        <p:nvSpPr>
          <p:cNvPr id="47122" name="Text Box 17"/>
          <p:cNvSpPr txBox="1">
            <a:spLocks noChangeArrowheads="1"/>
          </p:cNvSpPr>
          <p:nvPr/>
        </p:nvSpPr>
        <p:spPr bwMode="auto">
          <a:xfrm rot="534488">
            <a:off x="1828800" y="1981200"/>
            <a:ext cx="22288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US" altLang="en-US" dirty="0">
                <a:ea typeface="Arial Unicode MS" pitchFamily="34" charset="-128"/>
                <a:cs typeface="Arial Unicode MS" pitchFamily="34" charset="-128"/>
              </a:rPr>
              <a:t>Resourcing</a:t>
            </a:r>
          </a:p>
        </p:txBody>
      </p:sp>
      <p:sp>
        <p:nvSpPr>
          <p:cNvPr id="555026" name="Text Box 18"/>
          <p:cNvSpPr txBox="1">
            <a:spLocks noChangeArrowheads="1"/>
          </p:cNvSpPr>
          <p:nvPr/>
        </p:nvSpPr>
        <p:spPr bwMode="auto">
          <a:xfrm>
            <a:off x="1357802" y="5688449"/>
            <a:ext cx="6019800" cy="1031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spcBef>
                <a:spcPct val="50000"/>
              </a:spcBef>
            </a:pPr>
            <a:r>
              <a:rPr lang="en-US" altLang="en-US" b="1" dirty="0">
                <a:latin typeface="Calibri" pitchFamily="34" charset="0"/>
                <a:ea typeface="Arial Unicode MS" pitchFamily="34" charset="-128"/>
                <a:cs typeface="Calibri" pitchFamily="34" charset="0"/>
              </a:rPr>
              <a:t>All </a:t>
            </a:r>
            <a:r>
              <a:rPr lang="en-US" altLang="en-US" b="1" dirty="0" smtClean="0">
                <a:latin typeface="Calibri" pitchFamily="34" charset="0"/>
                <a:ea typeface="Arial Unicode MS" pitchFamily="34" charset="-128"/>
                <a:cs typeface="Calibri" pitchFamily="34" charset="0"/>
              </a:rPr>
              <a:t>strategies are interconnected</a:t>
            </a:r>
          </a:p>
          <a:p>
            <a:pPr algn="ctr" eaLnBrk="1" hangingPunct="1">
              <a:spcBef>
                <a:spcPts val="600"/>
              </a:spcBef>
            </a:pPr>
            <a:r>
              <a:rPr lang="en-US" altLang="en-US" b="1" dirty="0">
                <a:latin typeface="Calibri" pitchFamily="34" charset="0"/>
                <a:ea typeface="Arial Unicode MS" pitchFamily="34" charset="-128"/>
                <a:cs typeface="Calibri" pitchFamily="34" charset="0"/>
              </a:rPr>
              <a:t> </a:t>
            </a:r>
            <a:r>
              <a:rPr lang="en-US" altLang="en-US" b="1" dirty="0" smtClean="0">
                <a:latin typeface="Calibri" pitchFamily="34" charset="0"/>
                <a:ea typeface="Arial Unicode MS" pitchFamily="34" charset="-128"/>
                <a:cs typeface="Calibri" pitchFamily="34" charset="0"/>
              </a:rPr>
              <a:t> </a:t>
            </a:r>
            <a:r>
              <a:rPr lang="en-US" altLang="en-US" b="1" dirty="0" smtClean="0">
                <a:solidFill>
                  <a:srgbClr val="FF0000"/>
                </a:solidFill>
                <a:latin typeface="Calibri" pitchFamily="34" charset="0"/>
                <a:ea typeface="Arial Unicode MS" pitchFamily="34" charset="-128"/>
                <a:cs typeface="Calibri" pitchFamily="34" charset="0"/>
              </a:rPr>
              <a:t>shortcut</a:t>
            </a:r>
            <a:endParaRPr lang="en-US" altLang="en-US" b="1" dirty="0">
              <a:solidFill>
                <a:srgbClr val="FF0000"/>
              </a:solidFill>
              <a:latin typeface="Calibri" pitchFamily="34" charset="0"/>
              <a:ea typeface="Arial Unicode MS" pitchFamily="34" charset="-128"/>
              <a:cs typeface="Calibri" pitchFamily="34" charset="0"/>
            </a:endParaRPr>
          </a:p>
        </p:txBody>
      </p:sp>
      <p:sp>
        <p:nvSpPr>
          <p:cNvPr id="4" name="Notched Right Arrow 3"/>
          <p:cNvSpPr/>
          <p:nvPr/>
        </p:nvSpPr>
        <p:spPr bwMode="auto">
          <a:xfrm>
            <a:off x="2787396" y="6222594"/>
            <a:ext cx="978408" cy="484632"/>
          </a:xfrm>
          <a:prstGeom prst="notched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2800" b="0" i="0" u="none" strike="noStrike" cap="none" normalizeH="0" baseline="0" dirty="0" smtClean="0">
              <a:ln>
                <a:noFill/>
              </a:ln>
              <a:solidFill>
                <a:schemeClr val="tx1"/>
              </a:solidFill>
              <a:effectLst/>
              <a:latin typeface="Arial" charset="0"/>
              <a:cs typeface="Arial" charset="0"/>
            </a:endParaRPr>
          </a:p>
        </p:txBody>
      </p:sp>
    </p:spTree>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Lecture 1SP5">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fontScheme name="Lecture 1SP5">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Lecture 1SP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cture 1SP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cture 1SP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cture 1SP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cture 1SP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cture 1SP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cture 1SP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 1SP5</Template>
  <TotalTime>8839</TotalTime>
  <Words>2552</Words>
  <Application>Microsoft Office PowerPoint</Application>
  <PresentationFormat>On-screen Show (4:3)</PresentationFormat>
  <Paragraphs>511</Paragraphs>
  <Slides>32</Slides>
  <Notes>27</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Lecture 1SP5</vt:lpstr>
      <vt:lpstr>Digital &amp; Physical Preservation Management</vt:lpstr>
      <vt:lpstr>Slide 2</vt:lpstr>
      <vt:lpstr>Preservation&gt; cultural ‘memory’</vt:lpstr>
      <vt:lpstr>Best practice&gt; what does not work </vt:lpstr>
      <vt:lpstr>Best practice is Interconnected </vt:lpstr>
      <vt:lpstr>Slide 6</vt:lpstr>
      <vt:lpstr>Slide 7</vt:lpstr>
      <vt:lpstr>The key to effective preservation management is Interconnecting</vt:lpstr>
      <vt:lpstr>Slide 9</vt:lpstr>
      <vt:lpstr>Slide 10</vt:lpstr>
      <vt:lpstr>Slide 11</vt:lpstr>
      <vt:lpstr> </vt:lpstr>
      <vt:lpstr>Digital preservation</vt:lpstr>
      <vt:lpstr>Risks</vt:lpstr>
      <vt:lpstr>Slide 15</vt:lpstr>
      <vt:lpstr>       Shortcut start simply – technological strategies… back up</vt:lpstr>
      <vt:lpstr>Slide 17</vt:lpstr>
      <vt:lpstr>Strategies - Technological</vt:lpstr>
      <vt:lpstr>Shortcut  - understand interconnected management framework</vt:lpstr>
      <vt:lpstr>  Shortcut – give priority to the Organisational leg</vt:lpstr>
      <vt:lpstr> Shortcut – give priority to the resourcing leg</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programming</dc:title>
  <dc:creator>H &amp; K BROWN</dc:creator>
  <cp:lastModifiedBy>delnet13</cp:lastModifiedBy>
  <cp:revision>799</cp:revision>
  <cp:lastPrinted>2017-11-25T15:38:23Z</cp:lastPrinted>
  <dcterms:created xsi:type="dcterms:W3CDTF">2004-06-28T23:43:00Z</dcterms:created>
  <dcterms:modified xsi:type="dcterms:W3CDTF">2017-11-26T07:25:53Z</dcterms:modified>
</cp:coreProperties>
</file>