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936"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85031B-7ACF-4C5A-9985-BA9B6604E6C8}"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85031B-7ACF-4C5A-9985-BA9B6604E6C8}"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85031B-7ACF-4C5A-9985-BA9B6604E6C8}"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85031B-7ACF-4C5A-9985-BA9B6604E6C8}"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85031B-7ACF-4C5A-9985-BA9B6604E6C8}"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85031B-7ACF-4C5A-9985-BA9B6604E6C8}"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85031B-7ACF-4C5A-9985-BA9B6604E6C8}" type="datetimeFigureOut">
              <a:rPr lang="en-US" smtClean="0"/>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85031B-7ACF-4C5A-9985-BA9B6604E6C8}" type="datetimeFigureOut">
              <a:rPr lang="en-US" smtClean="0"/>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85031B-7ACF-4C5A-9985-BA9B6604E6C8}" type="datetimeFigureOut">
              <a:rPr lang="en-US" smtClean="0"/>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85031B-7ACF-4C5A-9985-BA9B6604E6C8}"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85031B-7ACF-4C5A-9985-BA9B6604E6C8}"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484B3-5BE0-4247-823A-013EEE376F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85031B-7ACF-4C5A-9985-BA9B6604E6C8}" type="datetimeFigureOut">
              <a:rPr lang="en-US" smtClean="0"/>
              <a:t>11/28/2017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5484B3-5BE0-4247-823A-013EEE376F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1"/>
            <a:ext cx="8382000" cy="2057399"/>
          </a:xfrm>
        </p:spPr>
        <p:txBody>
          <a:bodyPr>
            <a:normAutofit/>
          </a:bodyPr>
          <a:lstStyle/>
          <a:p>
            <a:r>
              <a:rPr lang="en-US" sz="3200" b="1" dirty="0" smtClean="0"/>
              <a:t>Reengineering Library and Information Services Conforming to the Contemporary Information Landscape: Challenges and Opportunities</a:t>
            </a:r>
            <a:endParaRPr lang="en-US" sz="3200" b="1" dirty="0"/>
          </a:p>
        </p:txBody>
      </p:sp>
      <p:sp>
        <p:nvSpPr>
          <p:cNvPr id="3" name="Subtitle 2"/>
          <p:cNvSpPr>
            <a:spLocks noGrp="1"/>
          </p:cNvSpPr>
          <p:nvPr>
            <p:ph type="subTitle" idx="1"/>
          </p:nvPr>
        </p:nvSpPr>
        <p:spPr>
          <a:xfrm>
            <a:off x="1143000" y="2895600"/>
            <a:ext cx="6400800" cy="2590800"/>
          </a:xfrm>
        </p:spPr>
        <p:txBody>
          <a:bodyPr>
            <a:normAutofit/>
          </a:bodyPr>
          <a:lstStyle/>
          <a:p>
            <a:r>
              <a:rPr lang="en-US" sz="2800" b="1" dirty="0" smtClean="0"/>
              <a:t>Prof I. V. Malhan</a:t>
            </a:r>
          </a:p>
          <a:p>
            <a:r>
              <a:rPr lang="en-US" sz="2800" b="1" dirty="0" smtClean="0"/>
              <a:t> Head, DLIS &amp; Dean</a:t>
            </a:r>
          </a:p>
          <a:p>
            <a:r>
              <a:rPr lang="en-US" sz="2800" b="1" dirty="0" smtClean="0"/>
              <a:t>CUHP, Dharamshala</a:t>
            </a:r>
            <a:endParaRPr lang="en-US"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838200"/>
          </a:xfrm>
        </p:spPr>
        <p:txBody>
          <a:bodyPr>
            <a:normAutofit/>
          </a:bodyPr>
          <a:lstStyle/>
          <a:p>
            <a:r>
              <a:rPr lang="en-US" sz="3200" b="1" dirty="0" smtClean="0"/>
              <a:t>Development on the Information Turf: contd</a:t>
            </a:r>
            <a:r>
              <a:rPr lang="en-US" sz="3200" b="1" dirty="0"/>
              <a:t>.</a:t>
            </a:r>
          </a:p>
        </p:txBody>
      </p:sp>
      <p:sp>
        <p:nvSpPr>
          <p:cNvPr id="3" name="Content Placeholder 2"/>
          <p:cNvSpPr>
            <a:spLocks noGrp="1"/>
          </p:cNvSpPr>
          <p:nvPr>
            <p:ph idx="1"/>
          </p:nvPr>
        </p:nvSpPr>
        <p:spPr>
          <a:xfrm>
            <a:off x="152400" y="685800"/>
            <a:ext cx="8763000" cy="5715000"/>
          </a:xfrm>
        </p:spPr>
        <p:txBody>
          <a:bodyPr>
            <a:normAutofit fontScale="85000" lnSpcReduction="10000"/>
          </a:bodyPr>
          <a:lstStyle/>
          <a:p>
            <a:r>
              <a:rPr lang="en-US" dirty="0" smtClean="0"/>
              <a:t>Advances in Artificial Intelligence are leading to upheavals in the ways we share, create and access information.</a:t>
            </a:r>
          </a:p>
          <a:p>
            <a:r>
              <a:rPr lang="en-US" dirty="0" smtClean="0"/>
              <a:t>Artificial intelligence based automated systems that scan digital information resources of comprehensive databases, help in collecting specific desired information, generate and organize content, are coming forth.</a:t>
            </a:r>
          </a:p>
          <a:p>
            <a:r>
              <a:rPr lang="en-US" dirty="0" smtClean="0"/>
              <a:t>Google has provided the British News Agency Press Association $ 805,000 to build a software that will gather, automate and write nearly 30,000 local stories a month.</a:t>
            </a:r>
          </a:p>
          <a:p>
            <a:r>
              <a:rPr lang="en-US" dirty="0" smtClean="0"/>
              <a:t>Software  is  available that helps in writing an English languages novel. Some search engines provide list of words that </a:t>
            </a:r>
            <a:r>
              <a:rPr lang="en-US" dirty="0"/>
              <a:t>r</a:t>
            </a:r>
            <a:r>
              <a:rPr lang="en-US" dirty="0" smtClean="0"/>
              <a:t>hyme with a given word and hence it is easy to write poetry.</a:t>
            </a:r>
            <a:endParaRPr lang="en-US" dirty="0"/>
          </a:p>
        </p:txBody>
      </p:sp>
    </p:spTree>
    <p:extLst>
      <p:ext uri="{BB962C8B-B14F-4D97-AF65-F5344CB8AC3E}">
        <p14:creationId xmlns:p14="http://schemas.microsoft.com/office/powerpoint/2010/main" val="1857772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b="1" dirty="0" smtClean="0"/>
              <a:t>Impact of Mobile Telephony</a:t>
            </a:r>
            <a:r>
              <a:rPr lang="en-US" dirty="0" smtClean="0"/>
              <a:t>.</a:t>
            </a:r>
            <a:endParaRPr lang="en-US" dirty="0"/>
          </a:p>
        </p:txBody>
      </p:sp>
      <p:sp>
        <p:nvSpPr>
          <p:cNvPr id="3" name="Content Placeholder 2"/>
          <p:cNvSpPr>
            <a:spLocks noGrp="1"/>
          </p:cNvSpPr>
          <p:nvPr>
            <p:ph idx="1"/>
          </p:nvPr>
        </p:nvSpPr>
        <p:spPr>
          <a:xfrm>
            <a:off x="0" y="685800"/>
            <a:ext cx="8915400" cy="5943600"/>
          </a:xfrm>
        </p:spPr>
        <p:txBody>
          <a:bodyPr>
            <a:normAutofit fontScale="92500" lnSpcReduction="20000"/>
          </a:bodyPr>
          <a:lstStyle/>
          <a:p>
            <a:r>
              <a:rPr lang="en-US" dirty="0" smtClean="0"/>
              <a:t>Unprecedented developments are taking place in the area of mobile applications.</a:t>
            </a:r>
          </a:p>
          <a:p>
            <a:r>
              <a:rPr lang="en-US" dirty="0" smtClean="0"/>
              <a:t>Massive databases such as </a:t>
            </a:r>
            <a:r>
              <a:rPr lang="en-US" dirty="0" err="1"/>
              <a:t>W</a:t>
            </a:r>
            <a:r>
              <a:rPr lang="en-US" dirty="0" err="1" smtClean="0"/>
              <a:t>orldcat</a:t>
            </a:r>
            <a:r>
              <a:rPr lang="en-US" dirty="0" smtClean="0"/>
              <a:t> and Medline and ocean of content residing  in </a:t>
            </a:r>
            <a:r>
              <a:rPr lang="en-US" dirty="0"/>
              <a:t>W</a:t>
            </a:r>
            <a:r>
              <a:rPr lang="en-US" dirty="0" smtClean="0"/>
              <a:t>ikipedia is now accessible through the Internet connected mobile phones.</a:t>
            </a:r>
          </a:p>
          <a:p>
            <a:r>
              <a:rPr lang="en-US" dirty="0" smtClean="0"/>
              <a:t>At Bond university Library ,</a:t>
            </a:r>
            <a:r>
              <a:rPr lang="en-US" dirty="0" err="1" smtClean="0"/>
              <a:t>BrowZine</a:t>
            </a:r>
            <a:r>
              <a:rPr lang="en-US" dirty="0" smtClean="0"/>
              <a:t> app for journals is used to browse through journals in one’s area. One can save journals in one's virtual bookshelf.</a:t>
            </a:r>
          </a:p>
          <a:p>
            <a:r>
              <a:rPr lang="en-US" dirty="0" smtClean="0"/>
              <a:t>With the development of 2TB SD card, huge volume of information can be stored in the mobile phones itself.</a:t>
            </a:r>
          </a:p>
          <a:p>
            <a:r>
              <a:rPr lang="en-US" dirty="0" smtClean="0"/>
              <a:t>By 2021, the compound annual growth rate (CAGR) for total mobile data traffic is expected to increase to 45 percent.</a:t>
            </a:r>
            <a:endParaRPr lang="en-US" dirty="0"/>
          </a:p>
        </p:txBody>
      </p:sp>
    </p:spTree>
    <p:extLst>
      <p:ext uri="{BB962C8B-B14F-4D97-AF65-F5344CB8AC3E}">
        <p14:creationId xmlns:p14="http://schemas.microsoft.com/office/powerpoint/2010/main" val="2173519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534400" cy="533400"/>
          </a:xfrm>
        </p:spPr>
        <p:txBody>
          <a:bodyPr>
            <a:normAutofit fontScale="90000"/>
          </a:bodyPr>
          <a:lstStyle/>
          <a:p>
            <a:r>
              <a:rPr lang="en-US" sz="3200" b="1" dirty="0" smtClean="0"/>
              <a:t>Emergence of KM Tools</a:t>
            </a:r>
            <a:endParaRPr lang="en-US" sz="3200" b="1" dirty="0"/>
          </a:p>
        </p:txBody>
      </p:sp>
      <p:sp>
        <p:nvSpPr>
          <p:cNvPr id="3" name="Content Placeholder 2"/>
          <p:cNvSpPr>
            <a:spLocks noGrp="1"/>
          </p:cNvSpPr>
          <p:nvPr>
            <p:ph idx="1"/>
          </p:nvPr>
        </p:nvSpPr>
        <p:spPr>
          <a:xfrm>
            <a:off x="152400" y="762000"/>
            <a:ext cx="8839200" cy="6019800"/>
          </a:xfrm>
        </p:spPr>
        <p:txBody>
          <a:bodyPr>
            <a:normAutofit fontScale="77500" lnSpcReduction="20000"/>
          </a:bodyPr>
          <a:lstStyle/>
          <a:p>
            <a:r>
              <a:rPr lang="en-US" dirty="0" smtClean="0"/>
              <a:t>A number of KM tools, information aggregators and web grabbers are emerging which will further influence the way we manage and access information. </a:t>
            </a:r>
          </a:p>
          <a:p>
            <a:r>
              <a:rPr lang="en-US" dirty="0" smtClean="0"/>
              <a:t>For instance </a:t>
            </a:r>
            <a:r>
              <a:rPr lang="en-US" dirty="0" err="1" smtClean="0"/>
              <a:t>Spicynodes</a:t>
            </a:r>
            <a:r>
              <a:rPr lang="en-US" dirty="0" smtClean="0"/>
              <a:t> is a tools help to create mind maps, capture information that lends itself to a non- linear presentation, take notes &amp; write a story.</a:t>
            </a:r>
          </a:p>
          <a:p>
            <a:r>
              <a:rPr lang="en-US" dirty="0" err="1" smtClean="0"/>
              <a:t>Imacros</a:t>
            </a:r>
            <a:r>
              <a:rPr lang="en-US" dirty="0" smtClean="0"/>
              <a:t> developed by </a:t>
            </a:r>
            <a:r>
              <a:rPr lang="en-US" dirty="0" err="1" smtClean="0"/>
              <a:t>Ipus</a:t>
            </a:r>
            <a:r>
              <a:rPr lang="en-US" dirty="0" smtClean="0"/>
              <a:t> is a web- mining tools which can extract profile information from the popular social media sited and create a directory of groups and organizations: it provides Unicode support to extract text in several languages.</a:t>
            </a:r>
          </a:p>
          <a:p>
            <a:r>
              <a:rPr lang="en-US" dirty="0" err="1" smtClean="0"/>
              <a:t>Pligg</a:t>
            </a:r>
            <a:r>
              <a:rPr lang="en-US" dirty="0" smtClean="0"/>
              <a:t> is a social networking platform for content management, content evaluation and rating.</a:t>
            </a:r>
          </a:p>
          <a:p>
            <a:r>
              <a:rPr lang="en-US" dirty="0" err="1" smtClean="0"/>
              <a:t>Klout</a:t>
            </a:r>
            <a:r>
              <a:rPr lang="en-US" dirty="0" smtClean="0"/>
              <a:t> is a tool used to assess someone’s influence across various social networks.</a:t>
            </a:r>
          </a:p>
          <a:p>
            <a:r>
              <a:rPr lang="en-US" dirty="0" smtClean="0"/>
              <a:t>Moreover technology which is now acquired LexisNexis is a news aggregators and media monitor. </a:t>
            </a:r>
            <a:endParaRPr lang="en-US" dirty="0"/>
          </a:p>
        </p:txBody>
      </p:sp>
    </p:spTree>
    <p:extLst>
      <p:ext uri="{BB962C8B-B14F-4D97-AF65-F5344CB8AC3E}">
        <p14:creationId xmlns:p14="http://schemas.microsoft.com/office/powerpoint/2010/main" val="191167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487362"/>
          </a:xfrm>
        </p:spPr>
        <p:txBody>
          <a:bodyPr>
            <a:normAutofit fontScale="90000"/>
          </a:bodyPr>
          <a:lstStyle/>
          <a:p>
            <a:r>
              <a:rPr lang="en-US" sz="3200" b="1" dirty="0" smtClean="0"/>
              <a:t>I</a:t>
            </a:r>
            <a:r>
              <a:rPr lang="en-US" sz="3200" b="1" dirty="0"/>
              <a:t>n</a:t>
            </a:r>
            <a:r>
              <a:rPr lang="en-US" sz="3200" b="1" dirty="0" smtClean="0"/>
              <a:t>creasing Personalization &amp; Customization</a:t>
            </a:r>
            <a:endParaRPr lang="en-US" sz="3200" b="1" dirty="0"/>
          </a:p>
        </p:txBody>
      </p:sp>
      <p:sp>
        <p:nvSpPr>
          <p:cNvPr id="3" name="Content Placeholder 2"/>
          <p:cNvSpPr>
            <a:spLocks noGrp="1"/>
          </p:cNvSpPr>
          <p:nvPr>
            <p:ph idx="1"/>
          </p:nvPr>
        </p:nvSpPr>
        <p:spPr>
          <a:xfrm>
            <a:off x="152400" y="838200"/>
            <a:ext cx="8763000" cy="5867400"/>
          </a:xfrm>
        </p:spPr>
        <p:txBody>
          <a:bodyPr>
            <a:normAutofit fontScale="77500" lnSpcReduction="20000"/>
          </a:bodyPr>
          <a:lstStyle/>
          <a:p>
            <a:r>
              <a:rPr lang="en-US" dirty="0" smtClean="0"/>
              <a:t>Developments of tools and technologies is driven by growing personalization &amp; customization.</a:t>
            </a:r>
          </a:p>
          <a:p>
            <a:r>
              <a:rPr lang="en-US" dirty="0" smtClean="0"/>
              <a:t>The computing power is personalized with development of small button size </a:t>
            </a:r>
            <a:r>
              <a:rPr lang="en-US" dirty="0"/>
              <a:t>w</a:t>
            </a:r>
            <a:r>
              <a:rPr lang="en-US" dirty="0" smtClean="0"/>
              <a:t>earable computers having power of a PC and emergence of smart phones &amp; other hand held devices.</a:t>
            </a:r>
          </a:p>
          <a:p>
            <a:r>
              <a:rPr lang="en-US" dirty="0" smtClean="0"/>
              <a:t>The networking is personalized with the emergence of social media.</a:t>
            </a:r>
          </a:p>
          <a:p>
            <a:r>
              <a:rPr lang="en-US" dirty="0" smtClean="0"/>
              <a:t>The content is personalized with the simplicity of boxing ideas in blogs and exchange information through tweets.</a:t>
            </a:r>
          </a:p>
          <a:p>
            <a:r>
              <a:rPr lang="en-US" dirty="0" smtClean="0"/>
              <a:t>The development of cloud computing and offer of limited free storage space on cloud also personalized information storage.</a:t>
            </a:r>
          </a:p>
          <a:p>
            <a:r>
              <a:rPr lang="en-US" dirty="0" smtClean="0"/>
              <a:t>Video &amp; pictures are personalized with selfie culture. </a:t>
            </a:r>
          </a:p>
          <a:p>
            <a:r>
              <a:rPr lang="en-US" dirty="0" smtClean="0"/>
              <a:t>With digital library software like green stone, it is possible to create personal digital libraries.</a:t>
            </a:r>
          </a:p>
          <a:p>
            <a:r>
              <a:rPr lang="en-US" dirty="0" smtClean="0"/>
              <a:t>With choice based credit system, delivery of education is also more or less personalized.</a:t>
            </a:r>
            <a:endParaRPr lang="en-US" dirty="0"/>
          </a:p>
        </p:txBody>
      </p:sp>
    </p:spTree>
    <p:extLst>
      <p:ext uri="{BB962C8B-B14F-4D97-AF65-F5344CB8AC3E}">
        <p14:creationId xmlns:p14="http://schemas.microsoft.com/office/powerpoint/2010/main" val="4249308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533400"/>
          </a:xfrm>
        </p:spPr>
        <p:txBody>
          <a:bodyPr>
            <a:normAutofit fontScale="90000"/>
          </a:bodyPr>
          <a:lstStyle/>
          <a:p>
            <a:r>
              <a:rPr lang="en-US" sz="3200" b="1" dirty="0" smtClean="0"/>
              <a:t>Speed, Time and Convenience </a:t>
            </a:r>
            <a:endParaRPr lang="en-US" sz="3200" b="1" dirty="0"/>
          </a:p>
        </p:txBody>
      </p:sp>
      <p:sp>
        <p:nvSpPr>
          <p:cNvPr id="3" name="Content Placeholder 2"/>
          <p:cNvSpPr>
            <a:spLocks noGrp="1"/>
          </p:cNvSpPr>
          <p:nvPr>
            <p:ph idx="1"/>
          </p:nvPr>
        </p:nvSpPr>
        <p:spPr>
          <a:xfrm>
            <a:off x="152400" y="685800"/>
            <a:ext cx="8839200" cy="5867400"/>
          </a:xfrm>
        </p:spPr>
        <p:txBody>
          <a:bodyPr>
            <a:normAutofit/>
          </a:bodyPr>
          <a:lstStyle/>
          <a:p>
            <a:r>
              <a:rPr lang="en-US" sz="2800" dirty="0" smtClean="0"/>
              <a:t>Speed of access saving of time and personal convenience are the three factors that will determine information service industry and profoundly impact the information providers including libraries.</a:t>
            </a:r>
          </a:p>
          <a:p>
            <a:r>
              <a:rPr lang="en-US" sz="2800" dirty="0"/>
              <a:t>According to the digital prophet </a:t>
            </a:r>
            <a:r>
              <a:rPr lang="en-US" sz="2800" dirty="0" err="1"/>
              <a:t>Kavin</a:t>
            </a:r>
            <a:r>
              <a:rPr lang="en-US" sz="2800" dirty="0"/>
              <a:t> Kelly, starting a company, building  a product, making a movie or publishing a book.is 100 times easier now than just a couple of decades ago- and will be another 100 times easier in another decade.</a:t>
            </a:r>
          </a:p>
          <a:p>
            <a:r>
              <a:rPr lang="en-US" sz="2800" dirty="0"/>
              <a:t>We must recognize that speed. convenience, and ease of information access will also largely influence our professional practices and have profound influence on development of information products and services</a:t>
            </a:r>
          </a:p>
        </p:txBody>
      </p:sp>
    </p:spTree>
    <p:extLst>
      <p:ext uri="{BB962C8B-B14F-4D97-AF65-F5344CB8AC3E}">
        <p14:creationId xmlns:p14="http://schemas.microsoft.com/office/powerpoint/2010/main" val="325857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sz="3200" b="1" dirty="0" smtClean="0"/>
              <a:t>Implications for Libraries </a:t>
            </a:r>
            <a:endParaRPr lang="en-US" sz="3200" b="1" dirty="0"/>
          </a:p>
        </p:txBody>
      </p:sp>
      <p:sp>
        <p:nvSpPr>
          <p:cNvPr id="3" name="Content Placeholder 2"/>
          <p:cNvSpPr>
            <a:spLocks noGrp="1"/>
          </p:cNvSpPr>
          <p:nvPr>
            <p:ph idx="1"/>
          </p:nvPr>
        </p:nvSpPr>
        <p:spPr>
          <a:xfrm>
            <a:off x="28731" y="609600"/>
            <a:ext cx="8686800" cy="6096000"/>
          </a:xfrm>
        </p:spPr>
        <p:txBody>
          <a:bodyPr>
            <a:normAutofit lnSpcReduction="10000"/>
          </a:bodyPr>
          <a:lstStyle/>
          <a:p>
            <a:r>
              <a:rPr lang="en-US" dirty="0" smtClean="0"/>
              <a:t>Libraries require to adopt tools and technologies that not only provide speedy access to desired information, add more value and convenience to services and constantly adapt to users evolving new methods of information access.</a:t>
            </a:r>
          </a:p>
          <a:p>
            <a:r>
              <a:rPr lang="en-US" dirty="0" smtClean="0"/>
              <a:t>For instance tools like </a:t>
            </a:r>
            <a:r>
              <a:rPr lang="en-US" dirty="0" err="1" smtClean="0"/>
              <a:t>Ezyproxy</a:t>
            </a:r>
            <a:r>
              <a:rPr lang="en-US" dirty="0" smtClean="0"/>
              <a:t> and Discovery are available that provide access to e-resources acquired by a library, from any place and at any time.</a:t>
            </a:r>
          </a:p>
          <a:p>
            <a:r>
              <a:rPr lang="en-US" dirty="0" smtClean="0"/>
              <a:t>Library makers spaces integrate knowledge and innovation infrastructures.</a:t>
            </a:r>
          </a:p>
          <a:p>
            <a:r>
              <a:rPr lang="en-US" dirty="0" smtClean="0"/>
              <a:t>Tracking technologies are existing to track delivery of books on ILL.</a:t>
            </a:r>
            <a:endParaRPr lang="en-US" dirty="0"/>
          </a:p>
        </p:txBody>
      </p:sp>
    </p:spTree>
    <p:extLst>
      <p:ext uri="{BB962C8B-B14F-4D97-AF65-F5344CB8AC3E}">
        <p14:creationId xmlns:p14="http://schemas.microsoft.com/office/powerpoint/2010/main" val="2097635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200" b="1" dirty="0" smtClean="0"/>
              <a:t>Implications for Libraries- </a:t>
            </a:r>
            <a:r>
              <a:rPr lang="en-US" sz="3200" b="1" dirty="0" err="1" smtClean="0"/>
              <a:t>Contd</a:t>
            </a:r>
            <a:endParaRPr lang="en-US" sz="3200" b="1" dirty="0"/>
          </a:p>
        </p:txBody>
      </p:sp>
      <p:sp>
        <p:nvSpPr>
          <p:cNvPr id="3" name="Content Placeholder 2"/>
          <p:cNvSpPr>
            <a:spLocks noGrp="1"/>
          </p:cNvSpPr>
          <p:nvPr>
            <p:ph idx="1"/>
          </p:nvPr>
        </p:nvSpPr>
        <p:spPr>
          <a:xfrm>
            <a:off x="457200" y="1066800"/>
            <a:ext cx="8229600" cy="5287963"/>
          </a:xfrm>
        </p:spPr>
        <p:txBody>
          <a:bodyPr>
            <a:normAutofit fontScale="92500" lnSpcReduction="10000"/>
          </a:bodyPr>
          <a:lstStyle/>
          <a:p>
            <a:r>
              <a:rPr lang="en-US" dirty="0" smtClean="0"/>
              <a:t>We now have a generation of information users that is better at taking in information and making decisions quickly, better at multi- tasking and parallel processing, a generation that thinks graphically rather than textually, look at the work through the lens of games and play.</a:t>
            </a:r>
          </a:p>
          <a:p>
            <a:r>
              <a:rPr lang="en-US" dirty="0" smtClean="0"/>
              <a:t>The younger generation of information users are generally impatient, time conscious and demand instant access to the information they require. </a:t>
            </a:r>
          </a:p>
          <a:p>
            <a:r>
              <a:rPr lang="en-US" dirty="0" smtClean="0"/>
              <a:t>Any delay in this process creates anxiety and prompt them to go for alternatives.</a:t>
            </a:r>
            <a:endParaRPr lang="en-US" dirty="0"/>
          </a:p>
        </p:txBody>
      </p:sp>
    </p:spTree>
    <p:extLst>
      <p:ext uri="{BB962C8B-B14F-4D97-AF65-F5344CB8AC3E}">
        <p14:creationId xmlns:p14="http://schemas.microsoft.com/office/powerpoint/2010/main" val="2503673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sz="3200" b="1" dirty="0" smtClean="0"/>
              <a:t>Implications for Libraries-</a:t>
            </a:r>
            <a:r>
              <a:rPr lang="en-US" sz="3200" b="1" dirty="0" err="1" smtClean="0"/>
              <a:t>contd</a:t>
            </a:r>
            <a:r>
              <a:rPr lang="en-US" sz="3200" b="1" dirty="0" smtClean="0"/>
              <a:t> </a:t>
            </a:r>
            <a:endParaRPr lang="en-US" sz="3200" b="1" dirty="0"/>
          </a:p>
        </p:txBody>
      </p:sp>
      <p:sp>
        <p:nvSpPr>
          <p:cNvPr id="3" name="Content Placeholder 2"/>
          <p:cNvSpPr>
            <a:spLocks noGrp="1"/>
          </p:cNvSpPr>
          <p:nvPr>
            <p:ph idx="1"/>
          </p:nvPr>
        </p:nvSpPr>
        <p:spPr>
          <a:xfrm>
            <a:off x="152400" y="838200"/>
            <a:ext cx="8991600" cy="5867400"/>
          </a:xfrm>
        </p:spPr>
        <p:txBody>
          <a:bodyPr>
            <a:normAutofit fontScale="92500" lnSpcReduction="20000"/>
          </a:bodyPr>
          <a:lstStyle/>
          <a:p>
            <a:r>
              <a:rPr lang="en-US" dirty="0" smtClean="0"/>
              <a:t>Libraries may require to accumulate and manage content for evidence based learning, problem solving information prescriptions and mission oriented work practices.</a:t>
            </a:r>
          </a:p>
          <a:p>
            <a:r>
              <a:rPr lang="en-US" dirty="0" smtClean="0"/>
              <a:t>They will require to evaluate and quality filter information and create worthwhile knowledge  bases from both in-house collections and valuable external knowledge resources.</a:t>
            </a:r>
          </a:p>
          <a:p>
            <a:r>
              <a:rPr lang="en-US" dirty="0" smtClean="0"/>
              <a:t>Further they may require to develop knowledge architecture for knowledge alignment with processes and practices of the organization.</a:t>
            </a:r>
          </a:p>
          <a:p>
            <a:r>
              <a:rPr lang="en-US" dirty="0" smtClean="0"/>
              <a:t>As a variety of information tools, services are emanating they may require to impart domain specific individual focused customized MIL.</a:t>
            </a:r>
            <a:endParaRPr lang="en-US" dirty="0"/>
          </a:p>
        </p:txBody>
      </p:sp>
    </p:spTree>
    <p:extLst>
      <p:ext uri="{BB962C8B-B14F-4D97-AF65-F5344CB8AC3E}">
        <p14:creationId xmlns:p14="http://schemas.microsoft.com/office/powerpoint/2010/main" val="2308689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US" sz="3200" b="1" dirty="0"/>
              <a:t>Opportunities for Libraries </a:t>
            </a:r>
          </a:p>
        </p:txBody>
      </p:sp>
      <p:sp>
        <p:nvSpPr>
          <p:cNvPr id="3" name="Content Placeholder 2"/>
          <p:cNvSpPr>
            <a:spLocks noGrp="1"/>
          </p:cNvSpPr>
          <p:nvPr>
            <p:ph idx="1"/>
          </p:nvPr>
        </p:nvSpPr>
        <p:spPr>
          <a:xfrm>
            <a:off x="304800" y="685800"/>
            <a:ext cx="8839200" cy="5943600"/>
          </a:xfrm>
        </p:spPr>
        <p:txBody>
          <a:bodyPr>
            <a:normAutofit fontScale="92500" lnSpcReduction="10000"/>
          </a:bodyPr>
          <a:lstStyle/>
          <a:p>
            <a:r>
              <a:rPr lang="en-US" dirty="0"/>
              <a:t>Libraries require to revamp their </a:t>
            </a:r>
            <a:r>
              <a:rPr lang="en-US" dirty="0" smtClean="0"/>
              <a:t>spaces, </a:t>
            </a:r>
            <a:r>
              <a:rPr lang="en-US" dirty="0"/>
              <a:t>reengineer their </a:t>
            </a:r>
            <a:r>
              <a:rPr lang="en-US" dirty="0" smtClean="0"/>
              <a:t>operations, </a:t>
            </a:r>
            <a:r>
              <a:rPr lang="en-US" dirty="0"/>
              <a:t>reskill their staff and redesign their </a:t>
            </a:r>
            <a:r>
              <a:rPr lang="en-US" dirty="0" smtClean="0"/>
              <a:t>services </a:t>
            </a:r>
            <a:r>
              <a:rPr lang="en-US" dirty="0"/>
              <a:t>to take advantage of new </a:t>
            </a:r>
            <a:r>
              <a:rPr lang="en-US" dirty="0" smtClean="0"/>
              <a:t>opportunities</a:t>
            </a:r>
            <a:r>
              <a:rPr lang="en-US" dirty="0"/>
              <a:t>.</a:t>
            </a:r>
          </a:p>
          <a:p>
            <a:r>
              <a:rPr lang="en-US" dirty="0"/>
              <a:t>They may embrace new service areas such as data analytic based services, information </a:t>
            </a:r>
            <a:r>
              <a:rPr lang="en-US" dirty="0" smtClean="0"/>
              <a:t>packaging, strategic </a:t>
            </a:r>
            <a:r>
              <a:rPr lang="en-US" dirty="0"/>
              <a:t>knowledge management and report generation.</a:t>
            </a:r>
          </a:p>
          <a:p>
            <a:r>
              <a:rPr lang="en-US" dirty="0"/>
              <a:t>Big data itself is a big opportunity for </a:t>
            </a:r>
            <a:r>
              <a:rPr lang="en-US" dirty="0" smtClean="0"/>
              <a:t>libraries to </a:t>
            </a:r>
            <a:r>
              <a:rPr lang="en-US" dirty="0"/>
              <a:t>set up data centres.</a:t>
            </a:r>
          </a:p>
          <a:p>
            <a:r>
              <a:rPr lang="en-US" dirty="0"/>
              <a:t>Besides curating the institution’s data and maintaining it in the central repository, the library may acquire big data analytic tools and </a:t>
            </a:r>
            <a:r>
              <a:rPr lang="en-US" dirty="0" smtClean="0"/>
              <a:t>provide access to need based analyzed data.</a:t>
            </a:r>
            <a:endParaRPr lang="en-US" dirty="0"/>
          </a:p>
          <a:p>
            <a:endParaRPr lang="en-US" dirty="0"/>
          </a:p>
        </p:txBody>
      </p:sp>
    </p:spTree>
    <p:extLst>
      <p:ext uri="{BB962C8B-B14F-4D97-AF65-F5344CB8AC3E}">
        <p14:creationId xmlns:p14="http://schemas.microsoft.com/office/powerpoint/2010/main" val="1416175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US" sz="3200" b="1" dirty="0"/>
              <a:t>Opportunities for Libraries- Contd</a:t>
            </a:r>
            <a:r>
              <a:rPr lang="en-US" sz="3200" dirty="0"/>
              <a:t>.</a:t>
            </a:r>
          </a:p>
        </p:txBody>
      </p:sp>
      <p:sp>
        <p:nvSpPr>
          <p:cNvPr id="3" name="Content Placeholder 2"/>
          <p:cNvSpPr>
            <a:spLocks noGrp="1"/>
          </p:cNvSpPr>
          <p:nvPr>
            <p:ph idx="1"/>
          </p:nvPr>
        </p:nvSpPr>
        <p:spPr>
          <a:xfrm>
            <a:off x="457200" y="762000"/>
            <a:ext cx="8229600" cy="5943600"/>
          </a:xfrm>
        </p:spPr>
        <p:txBody>
          <a:bodyPr>
            <a:normAutofit/>
          </a:bodyPr>
          <a:lstStyle/>
          <a:p>
            <a:r>
              <a:rPr lang="en-US" dirty="0"/>
              <a:t>The data centre may also take up bibliometric </a:t>
            </a:r>
            <a:r>
              <a:rPr lang="en-US" dirty="0" smtClean="0"/>
              <a:t>analysis </a:t>
            </a:r>
            <a:r>
              <a:rPr lang="en-US" dirty="0"/>
              <a:t>related to the research output of the institution.</a:t>
            </a:r>
          </a:p>
          <a:p>
            <a:r>
              <a:rPr lang="en-US" dirty="0"/>
              <a:t>Several institutions are now monitoring their ranking and standing and performance of their researchers.</a:t>
            </a:r>
          </a:p>
          <a:p>
            <a:r>
              <a:rPr lang="en-US" dirty="0"/>
              <a:t>Researchers are also concerned with their own standing e.g. H-Index and seeking advice regarding impact factor of journals. </a:t>
            </a:r>
          </a:p>
          <a:p>
            <a:endParaRPr lang="en-US" dirty="0"/>
          </a:p>
        </p:txBody>
      </p:sp>
    </p:spTree>
    <p:extLst>
      <p:ext uri="{BB962C8B-B14F-4D97-AF65-F5344CB8AC3E}">
        <p14:creationId xmlns:p14="http://schemas.microsoft.com/office/powerpoint/2010/main" val="141011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normAutofit/>
          </a:bodyPr>
          <a:lstStyle/>
          <a:p>
            <a:r>
              <a:rPr lang="en-US" sz="3200" b="1" dirty="0" smtClean="0"/>
              <a:t>Introduction</a:t>
            </a:r>
            <a:r>
              <a:rPr lang="en-US" sz="3200" dirty="0" smtClean="0"/>
              <a:t> </a:t>
            </a:r>
            <a:endParaRPr lang="en-US" sz="3200" dirty="0"/>
          </a:p>
        </p:txBody>
      </p:sp>
      <p:sp>
        <p:nvSpPr>
          <p:cNvPr id="3" name="Content Placeholder 2"/>
          <p:cNvSpPr>
            <a:spLocks noGrp="1"/>
          </p:cNvSpPr>
          <p:nvPr>
            <p:ph idx="1"/>
          </p:nvPr>
        </p:nvSpPr>
        <p:spPr>
          <a:xfrm>
            <a:off x="152400" y="838200"/>
            <a:ext cx="8839200" cy="5486400"/>
          </a:xfrm>
        </p:spPr>
        <p:txBody>
          <a:bodyPr>
            <a:noAutofit/>
          </a:bodyPr>
          <a:lstStyle/>
          <a:p>
            <a:r>
              <a:rPr lang="en-US" sz="2800" dirty="0" smtClean="0"/>
              <a:t>Growing globalization, hyper competition and technological turbulences are leading to increasing need for just in time access to relevant information and knowledge intensive work practices </a:t>
            </a:r>
          </a:p>
          <a:p>
            <a:r>
              <a:rPr lang="en-US" sz="2800" dirty="0" smtClean="0"/>
              <a:t>Generation of new knowledge in essential for progressively moving forward the civilization for its betterment and tackling the current and recurring human problems.</a:t>
            </a:r>
          </a:p>
          <a:p>
            <a:r>
              <a:rPr lang="en-US" sz="2800" dirty="0" smtClean="0"/>
              <a:t>As important is knowledge generation, equally important is accumulation of new knowledge, useful ideas, best practices from all cultures and societies and extract ideas across disciplines specific to work being undertaken.</a:t>
            </a:r>
            <a:endParaRPr lang="en-US" sz="2800" dirty="0"/>
          </a:p>
        </p:txBody>
      </p:sp>
    </p:spTree>
    <p:extLst>
      <p:ext uri="{BB962C8B-B14F-4D97-AF65-F5344CB8AC3E}">
        <p14:creationId xmlns:p14="http://schemas.microsoft.com/office/powerpoint/2010/main" val="1057548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US" sz="3200" b="1" dirty="0"/>
              <a:t>Knowledge Architecture </a:t>
            </a:r>
          </a:p>
        </p:txBody>
      </p:sp>
      <p:sp>
        <p:nvSpPr>
          <p:cNvPr id="3" name="Content Placeholder 2"/>
          <p:cNvSpPr>
            <a:spLocks noGrp="1"/>
          </p:cNvSpPr>
          <p:nvPr>
            <p:ph idx="1"/>
          </p:nvPr>
        </p:nvSpPr>
        <p:spPr>
          <a:xfrm>
            <a:off x="381000" y="762000"/>
            <a:ext cx="8229600" cy="5715000"/>
          </a:xfrm>
        </p:spPr>
        <p:txBody>
          <a:bodyPr>
            <a:normAutofit fontScale="92500"/>
          </a:bodyPr>
          <a:lstStyle/>
          <a:p>
            <a:r>
              <a:rPr lang="en-US" dirty="0"/>
              <a:t>Library must design and implement the knowledge architecture of the institution to improve knowledge flow and facilitate knowledge driven development and advancement of the institution.</a:t>
            </a:r>
          </a:p>
          <a:p>
            <a:r>
              <a:rPr lang="en-US" dirty="0"/>
              <a:t>Library should also design services for embedding worthwhile knowledge in work processes and practices and facilitate greater alignment of knowledge resources in the institution.</a:t>
            </a:r>
          </a:p>
          <a:p>
            <a:r>
              <a:rPr lang="en-US" dirty="0"/>
              <a:t>Greater interface between library and users will be required for still more personalized services. </a:t>
            </a:r>
          </a:p>
          <a:p>
            <a:endParaRPr lang="en-US" dirty="0"/>
          </a:p>
        </p:txBody>
      </p:sp>
    </p:spTree>
    <p:extLst>
      <p:ext uri="{BB962C8B-B14F-4D97-AF65-F5344CB8AC3E}">
        <p14:creationId xmlns:p14="http://schemas.microsoft.com/office/powerpoint/2010/main" val="1899102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685800"/>
          </a:xfrm>
        </p:spPr>
        <p:txBody>
          <a:bodyPr>
            <a:normAutofit/>
          </a:bodyPr>
          <a:lstStyle/>
          <a:p>
            <a:r>
              <a:rPr lang="en-US" sz="3200" b="1" dirty="0"/>
              <a:t>Knowledge Architecture: </a:t>
            </a:r>
            <a:r>
              <a:rPr lang="en-US" sz="3200" b="1" dirty="0" err="1"/>
              <a:t>Contd</a:t>
            </a:r>
            <a:endParaRPr lang="en-US" sz="3200" b="1" dirty="0"/>
          </a:p>
        </p:txBody>
      </p:sp>
      <p:sp>
        <p:nvSpPr>
          <p:cNvPr id="3" name="Content Placeholder 2"/>
          <p:cNvSpPr>
            <a:spLocks noGrp="1"/>
          </p:cNvSpPr>
          <p:nvPr>
            <p:ph idx="1"/>
          </p:nvPr>
        </p:nvSpPr>
        <p:spPr>
          <a:xfrm>
            <a:off x="228600" y="762000"/>
            <a:ext cx="8686800" cy="5943600"/>
          </a:xfrm>
        </p:spPr>
        <p:txBody>
          <a:bodyPr>
            <a:normAutofit fontScale="92500" lnSpcReduction="20000"/>
          </a:bodyPr>
          <a:lstStyle/>
          <a:p>
            <a:r>
              <a:rPr lang="en-US" dirty="0"/>
              <a:t>As </a:t>
            </a:r>
            <a:r>
              <a:rPr lang="en-US" dirty="0" smtClean="0"/>
              <a:t>most </a:t>
            </a:r>
            <a:r>
              <a:rPr lang="en-US" dirty="0"/>
              <a:t>library users now make use of social media for exchange of </a:t>
            </a:r>
            <a:r>
              <a:rPr lang="en-US" dirty="0" smtClean="0"/>
              <a:t>information, </a:t>
            </a:r>
            <a:r>
              <a:rPr lang="en-US" dirty="0"/>
              <a:t>library may use social media to get connected to information users.</a:t>
            </a:r>
          </a:p>
          <a:p>
            <a:r>
              <a:rPr lang="en-US" dirty="0"/>
              <a:t>This will also help in crowdsourcing and getting ideas for further improvement of library resources and services.</a:t>
            </a:r>
          </a:p>
          <a:p>
            <a:r>
              <a:rPr lang="en-US" dirty="0"/>
              <a:t>Better liaison with various divisions of the institution and facilitation of information inputs for furthering work of </a:t>
            </a:r>
            <a:r>
              <a:rPr lang="en-US" dirty="0" smtClean="0"/>
              <a:t>organization is </a:t>
            </a:r>
            <a:r>
              <a:rPr lang="en-US" dirty="0"/>
              <a:t>gaining importance and emerging as new area of </a:t>
            </a:r>
            <a:r>
              <a:rPr lang="en-US" dirty="0" smtClean="0"/>
              <a:t>librarianship </a:t>
            </a:r>
            <a:r>
              <a:rPr lang="en-US" dirty="0"/>
              <a:t>namely Embedded librarianship.</a:t>
            </a:r>
          </a:p>
          <a:p>
            <a:r>
              <a:rPr lang="en-US" dirty="0"/>
              <a:t>Library must tailor the existing knowledge and information resources according to information access methods, work domains and learning styles of information users. </a:t>
            </a:r>
          </a:p>
          <a:p>
            <a:endParaRPr lang="en-US" dirty="0"/>
          </a:p>
        </p:txBody>
      </p:sp>
    </p:spTree>
    <p:extLst>
      <p:ext uri="{BB962C8B-B14F-4D97-AF65-F5344CB8AC3E}">
        <p14:creationId xmlns:p14="http://schemas.microsoft.com/office/powerpoint/2010/main" val="3683675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533400"/>
          </a:xfrm>
        </p:spPr>
        <p:txBody>
          <a:bodyPr>
            <a:normAutofit/>
          </a:bodyPr>
          <a:lstStyle/>
          <a:p>
            <a:r>
              <a:rPr lang="en-US" sz="2800" b="1" dirty="0"/>
              <a:t>Document Management to knowledge Management</a:t>
            </a:r>
          </a:p>
        </p:txBody>
      </p:sp>
      <p:sp>
        <p:nvSpPr>
          <p:cNvPr id="3" name="Content Placeholder 2"/>
          <p:cNvSpPr>
            <a:spLocks noGrp="1"/>
          </p:cNvSpPr>
          <p:nvPr>
            <p:ph idx="1"/>
          </p:nvPr>
        </p:nvSpPr>
        <p:spPr>
          <a:xfrm>
            <a:off x="304800" y="762000"/>
            <a:ext cx="8610600" cy="5943600"/>
          </a:xfrm>
        </p:spPr>
        <p:txBody>
          <a:bodyPr>
            <a:normAutofit fontScale="85000" lnSpcReduction="10000"/>
          </a:bodyPr>
          <a:lstStyle/>
          <a:p>
            <a:r>
              <a:rPr lang="en-US" dirty="0"/>
              <a:t>From document management to content management and further strategic knowledge management, the opportunities for expansion of library services are abundant.</a:t>
            </a:r>
          </a:p>
          <a:p>
            <a:r>
              <a:rPr lang="en-US" dirty="0"/>
              <a:t>The knowledge base of the library is now not only limited to the select </a:t>
            </a:r>
            <a:r>
              <a:rPr lang="en-US" dirty="0" smtClean="0"/>
              <a:t>in-house </a:t>
            </a:r>
            <a:r>
              <a:rPr lang="en-US" dirty="0"/>
              <a:t>collections and databases but also an ocean of external sources of information. </a:t>
            </a:r>
            <a:endParaRPr lang="en-US" dirty="0" smtClean="0"/>
          </a:p>
          <a:p>
            <a:r>
              <a:rPr lang="en-US" dirty="0" smtClean="0"/>
              <a:t>Library </a:t>
            </a:r>
            <a:r>
              <a:rPr lang="en-US" dirty="0"/>
              <a:t>may constantly work to filter out ideas and potential knowledge from the mountainous streams of information hosted on the Internet and thereby develop idea </a:t>
            </a:r>
            <a:r>
              <a:rPr lang="en-US" dirty="0" smtClean="0"/>
              <a:t>resource </a:t>
            </a:r>
            <a:r>
              <a:rPr lang="en-US" dirty="0"/>
              <a:t>database.</a:t>
            </a:r>
          </a:p>
          <a:p>
            <a:r>
              <a:rPr lang="en-US" dirty="0"/>
              <a:t>Anticipating problem areas facing the institution and creating think  tanks for facilitating solutions through collective wisdom can be a new service opportunity. </a:t>
            </a:r>
          </a:p>
          <a:p>
            <a:endParaRPr lang="en-US" dirty="0"/>
          </a:p>
        </p:txBody>
      </p:sp>
    </p:spTree>
    <p:extLst>
      <p:ext uri="{BB962C8B-B14F-4D97-AF65-F5344CB8AC3E}">
        <p14:creationId xmlns:p14="http://schemas.microsoft.com/office/powerpoint/2010/main" val="1930610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b="1" dirty="0"/>
              <a:t>Other possible service Arears </a:t>
            </a:r>
          </a:p>
        </p:txBody>
      </p:sp>
      <p:sp>
        <p:nvSpPr>
          <p:cNvPr id="3" name="Content Placeholder 2"/>
          <p:cNvSpPr>
            <a:spLocks noGrp="1"/>
          </p:cNvSpPr>
          <p:nvPr>
            <p:ph idx="1"/>
          </p:nvPr>
        </p:nvSpPr>
        <p:spPr>
          <a:xfrm>
            <a:off x="457200" y="1066800"/>
            <a:ext cx="8229600" cy="5059363"/>
          </a:xfrm>
        </p:spPr>
        <p:txBody>
          <a:bodyPr>
            <a:normAutofit lnSpcReduction="10000"/>
          </a:bodyPr>
          <a:lstStyle/>
          <a:p>
            <a:r>
              <a:rPr lang="en-US" dirty="0"/>
              <a:t>Developing databases of ongoing research projects.</a:t>
            </a:r>
          </a:p>
          <a:p>
            <a:r>
              <a:rPr lang="en-US" dirty="0"/>
              <a:t>Developing need portals.</a:t>
            </a:r>
          </a:p>
          <a:p>
            <a:r>
              <a:rPr lang="en-US" dirty="0"/>
              <a:t>Identifying and facilitating networking among researchers doing similar work.</a:t>
            </a:r>
          </a:p>
          <a:p>
            <a:r>
              <a:rPr lang="en-US" dirty="0"/>
              <a:t>Co-creating personal digital libraries for each researcher through expert assistance and using open source digital library software.</a:t>
            </a:r>
          </a:p>
          <a:p>
            <a:r>
              <a:rPr lang="en-US" dirty="0"/>
              <a:t>Creating project based and mission oriented virtual information resources.</a:t>
            </a:r>
          </a:p>
          <a:p>
            <a:endParaRPr lang="en-US" dirty="0"/>
          </a:p>
        </p:txBody>
      </p:sp>
    </p:spTree>
    <p:extLst>
      <p:ext uri="{BB962C8B-B14F-4D97-AF65-F5344CB8AC3E}">
        <p14:creationId xmlns:p14="http://schemas.microsoft.com/office/powerpoint/2010/main" val="31470880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a:bodyPr>
          <a:lstStyle/>
          <a:p>
            <a:r>
              <a:rPr lang="en-US" sz="3200" b="1" dirty="0"/>
              <a:t>Other possible service Arears- </a:t>
            </a:r>
            <a:r>
              <a:rPr lang="en-US" sz="3200" b="1" dirty="0" err="1"/>
              <a:t>contd</a:t>
            </a:r>
            <a:endParaRPr lang="en-US" sz="3200" b="1" dirty="0"/>
          </a:p>
        </p:txBody>
      </p:sp>
      <p:sp>
        <p:nvSpPr>
          <p:cNvPr id="3" name="Content Placeholder 2"/>
          <p:cNvSpPr>
            <a:spLocks noGrp="1"/>
          </p:cNvSpPr>
          <p:nvPr>
            <p:ph idx="1"/>
          </p:nvPr>
        </p:nvSpPr>
        <p:spPr>
          <a:xfrm>
            <a:off x="228600" y="838200"/>
            <a:ext cx="8686800" cy="5638800"/>
          </a:xfrm>
        </p:spPr>
        <p:txBody>
          <a:bodyPr>
            <a:normAutofit/>
          </a:bodyPr>
          <a:lstStyle/>
          <a:p>
            <a:r>
              <a:rPr lang="en-US" dirty="0"/>
              <a:t>Helping the institution in copyright and IPR issues.</a:t>
            </a:r>
          </a:p>
          <a:p>
            <a:r>
              <a:rPr lang="en-US" dirty="0"/>
              <a:t>Helping researchers in report writing and assisting in </a:t>
            </a:r>
            <a:r>
              <a:rPr lang="en-US" dirty="0" smtClean="0"/>
              <a:t>ant-plagiarism </a:t>
            </a:r>
            <a:r>
              <a:rPr lang="en-US" dirty="0"/>
              <a:t>software tools.</a:t>
            </a:r>
          </a:p>
          <a:p>
            <a:r>
              <a:rPr lang="en-US" dirty="0"/>
              <a:t>Centralized accumulation of researcher’s ideas and knowledge through creation of WIKI spaces.</a:t>
            </a:r>
          </a:p>
          <a:p>
            <a:r>
              <a:rPr lang="en-US" dirty="0"/>
              <a:t>Setting up a media centre for the institution in the library for facilitating video recording, video </a:t>
            </a:r>
            <a:r>
              <a:rPr lang="en-US" dirty="0" smtClean="0"/>
              <a:t>conferencing </a:t>
            </a:r>
            <a:r>
              <a:rPr lang="en-US" dirty="0"/>
              <a:t>and </a:t>
            </a:r>
            <a:r>
              <a:rPr lang="en-US" dirty="0" smtClean="0"/>
              <a:t>webinars, </a:t>
            </a:r>
            <a:r>
              <a:rPr lang="en-US" dirty="0"/>
              <a:t>etc.</a:t>
            </a:r>
          </a:p>
        </p:txBody>
      </p:sp>
    </p:spTree>
    <p:extLst>
      <p:ext uri="{BB962C8B-B14F-4D97-AF65-F5344CB8AC3E}">
        <p14:creationId xmlns:p14="http://schemas.microsoft.com/office/powerpoint/2010/main" val="748725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a:bodyPr>
          <a:lstStyle/>
          <a:p>
            <a:r>
              <a:rPr lang="en-US" sz="3200" b="1" dirty="0"/>
              <a:t>Challenges</a:t>
            </a:r>
            <a:r>
              <a:rPr lang="en-US" sz="3200" dirty="0"/>
              <a:t> </a:t>
            </a:r>
          </a:p>
        </p:txBody>
      </p:sp>
      <p:sp>
        <p:nvSpPr>
          <p:cNvPr id="3" name="Content Placeholder 2"/>
          <p:cNvSpPr>
            <a:spLocks noGrp="1"/>
          </p:cNvSpPr>
          <p:nvPr>
            <p:ph idx="1"/>
          </p:nvPr>
        </p:nvSpPr>
        <p:spPr>
          <a:xfrm>
            <a:off x="457200" y="838200"/>
            <a:ext cx="8229600" cy="5715000"/>
          </a:xfrm>
        </p:spPr>
        <p:txBody>
          <a:bodyPr>
            <a:normAutofit fontScale="92500" lnSpcReduction="10000"/>
          </a:bodyPr>
          <a:lstStyle/>
          <a:p>
            <a:r>
              <a:rPr lang="en-US" dirty="0"/>
              <a:t>The greatest challenges among libraries is change management and adoption and absorption of new technologies in the library environment. </a:t>
            </a:r>
          </a:p>
          <a:p>
            <a:r>
              <a:rPr lang="en-US" dirty="0"/>
              <a:t>There is a huge gap between the skill sets and competences of staff and desired new skill sets and competencies.</a:t>
            </a:r>
          </a:p>
          <a:p>
            <a:r>
              <a:rPr lang="en-US" dirty="0"/>
              <a:t>To enhance the use of library resources value added services and use of social media is desired for enhancing user interface.</a:t>
            </a:r>
          </a:p>
          <a:p>
            <a:r>
              <a:rPr lang="en-US" dirty="0"/>
              <a:t>Library advocacy is also required to get more funding to start new services, upgrade facilities and acquire new hardware and software.</a:t>
            </a:r>
          </a:p>
          <a:p>
            <a:endParaRPr lang="en-US" dirty="0"/>
          </a:p>
        </p:txBody>
      </p:sp>
    </p:spTree>
    <p:extLst>
      <p:ext uri="{BB962C8B-B14F-4D97-AF65-F5344CB8AC3E}">
        <p14:creationId xmlns:p14="http://schemas.microsoft.com/office/powerpoint/2010/main" val="4181232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609600"/>
          </a:xfrm>
        </p:spPr>
        <p:txBody>
          <a:bodyPr>
            <a:normAutofit fontScale="90000"/>
          </a:bodyPr>
          <a:lstStyle/>
          <a:p>
            <a:r>
              <a:rPr lang="en-US" sz="3200" b="1" dirty="0" smtClean="0"/>
              <a:t>Challenges- </a:t>
            </a:r>
            <a:r>
              <a:rPr lang="en-US" sz="3200" b="1" dirty="0"/>
              <a:t>contd</a:t>
            </a:r>
            <a:r>
              <a:rPr lang="en-US" b="1" dirty="0"/>
              <a:t>.</a:t>
            </a:r>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en-US" dirty="0"/>
              <a:t>Restructuring library facilities and reengineering of service may require more frequent efforts. </a:t>
            </a:r>
          </a:p>
          <a:p>
            <a:r>
              <a:rPr lang="en-US" dirty="0"/>
              <a:t>Setting up new facilities such as media lab, data centre, on demand printing, MIL facility, etc. require space and resources.</a:t>
            </a:r>
          </a:p>
          <a:p>
            <a:r>
              <a:rPr lang="en-US" dirty="0"/>
              <a:t>Empowering all users with greater use of knowledge in the first place require motivating them with demonstration of benefits of knowledge based work practices.</a:t>
            </a:r>
          </a:p>
          <a:p>
            <a:r>
              <a:rPr lang="en-US" dirty="0"/>
              <a:t>The challenges is how to develop a learning habit among those who don’t continuously learn and develop a learning culture in the institution.</a:t>
            </a:r>
          </a:p>
          <a:p>
            <a:endParaRPr lang="en-US" dirty="0"/>
          </a:p>
        </p:txBody>
      </p:sp>
    </p:spTree>
    <p:extLst>
      <p:ext uri="{BB962C8B-B14F-4D97-AF65-F5344CB8AC3E}">
        <p14:creationId xmlns:p14="http://schemas.microsoft.com/office/powerpoint/2010/main" val="1779765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38200"/>
          </a:xfrm>
        </p:spPr>
        <p:txBody>
          <a:bodyPr>
            <a:normAutofit/>
          </a:bodyPr>
          <a:lstStyle/>
          <a:p>
            <a:r>
              <a:rPr lang="en-US" sz="3200" b="1" dirty="0"/>
              <a:t>Conclusion </a:t>
            </a:r>
          </a:p>
        </p:txBody>
      </p:sp>
      <p:sp>
        <p:nvSpPr>
          <p:cNvPr id="3" name="Content Placeholder 2"/>
          <p:cNvSpPr>
            <a:spLocks noGrp="1"/>
          </p:cNvSpPr>
          <p:nvPr>
            <p:ph idx="1"/>
          </p:nvPr>
        </p:nvSpPr>
        <p:spPr>
          <a:xfrm>
            <a:off x="457200" y="1143000"/>
            <a:ext cx="8229600" cy="5562600"/>
          </a:xfrm>
        </p:spPr>
        <p:txBody>
          <a:bodyPr>
            <a:normAutofit fontScale="92500" lnSpcReduction="10000"/>
          </a:bodyPr>
          <a:lstStyle/>
          <a:p>
            <a:r>
              <a:rPr lang="en-US" dirty="0"/>
              <a:t>I include with three remarks;</a:t>
            </a:r>
          </a:p>
          <a:p>
            <a:r>
              <a:rPr lang="en-US" dirty="0"/>
              <a:t>We have ocean of information to deal with and sky is the limit for our services.</a:t>
            </a:r>
          </a:p>
          <a:p>
            <a:r>
              <a:rPr lang="en-US" dirty="0"/>
              <a:t>If we continue to identify the service </a:t>
            </a:r>
            <a:r>
              <a:rPr lang="en-US" dirty="0" smtClean="0"/>
              <a:t>gaps, </a:t>
            </a:r>
            <a:r>
              <a:rPr lang="en-US" dirty="0"/>
              <a:t>explore new service opportunities and quickly step into new </a:t>
            </a:r>
            <a:r>
              <a:rPr lang="en-US" dirty="0" smtClean="0"/>
              <a:t>roles, </a:t>
            </a:r>
            <a:r>
              <a:rPr lang="en-US" dirty="0"/>
              <a:t>our service opportunities will never stop. But if we stop doing it; the </a:t>
            </a:r>
            <a:r>
              <a:rPr lang="en-US" dirty="0" smtClean="0"/>
              <a:t>proliferation </a:t>
            </a:r>
            <a:r>
              <a:rPr lang="en-US" dirty="0"/>
              <a:t>of new services will not stop as some other professionals will do it.</a:t>
            </a:r>
          </a:p>
          <a:p>
            <a:r>
              <a:rPr lang="en-US" dirty="0"/>
              <a:t>Onus also lies with library schools in context to how do and in what areas we </a:t>
            </a:r>
            <a:r>
              <a:rPr lang="en-US"/>
              <a:t>educate </a:t>
            </a:r>
            <a:r>
              <a:rPr lang="en-US" smtClean="0"/>
              <a:t>and train </a:t>
            </a:r>
            <a:r>
              <a:rPr lang="en-US" dirty="0"/>
              <a:t>our library manpower</a:t>
            </a:r>
          </a:p>
          <a:p>
            <a:endParaRPr lang="en-US" dirty="0"/>
          </a:p>
        </p:txBody>
      </p:sp>
    </p:spTree>
    <p:extLst>
      <p:ext uri="{BB962C8B-B14F-4D97-AF65-F5344CB8AC3E}">
        <p14:creationId xmlns:p14="http://schemas.microsoft.com/office/powerpoint/2010/main" val="2617384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255"/>
            <a:ext cx="8229600" cy="838200"/>
          </a:xfrm>
        </p:spPr>
        <p:txBody>
          <a:bodyPr>
            <a:normAutofit/>
          </a:bodyPr>
          <a:lstStyle/>
          <a:p>
            <a:r>
              <a:rPr lang="en-US" sz="3200" b="1" dirty="0" smtClean="0"/>
              <a:t>Introduction- contd</a:t>
            </a:r>
            <a:r>
              <a:rPr lang="en-US" sz="3200" dirty="0"/>
              <a:t>.</a:t>
            </a:r>
          </a:p>
        </p:txBody>
      </p:sp>
      <p:sp>
        <p:nvSpPr>
          <p:cNvPr id="3" name="Content Placeholder 2"/>
          <p:cNvSpPr>
            <a:spLocks noGrp="1"/>
          </p:cNvSpPr>
          <p:nvPr>
            <p:ph idx="1"/>
          </p:nvPr>
        </p:nvSpPr>
        <p:spPr>
          <a:xfrm>
            <a:off x="457200" y="762000"/>
            <a:ext cx="8229600" cy="5638800"/>
          </a:xfrm>
        </p:spPr>
        <p:txBody>
          <a:bodyPr>
            <a:noAutofit/>
          </a:bodyPr>
          <a:lstStyle/>
          <a:p>
            <a:r>
              <a:rPr lang="en-US" sz="2800" dirty="0" smtClean="0"/>
              <a:t>Generation of new knowledge generally takes place from the existing knowledge base with further exploration and research on the problem arears  at hand.</a:t>
            </a:r>
          </a:p>
          <a:p>
            <a:r>
              <a:rPr lang="en-US" sz="2800" dirty="0" smtClean="0"/>
              <a:t>Organizations that accord high priority to generation of valuable, accumulation of application specific and need based knowledge and timely, wisely and strategically use it are advancing in the present era.</a:t>
            </a:r>
          </a:p>
          <a:p>
            <a:r>
              <a:rPr lang="en-US" sz="2800" dirty="0" smtClean="0"/>
              <a:t>Existence of an important knowledge resource is just one thing, having awareness of its existence and taking timely advantage out of it are other important issues.</a:t>
            </a:r>
            <a:br>
              <a:rPr lang="en-US" sz="2800" dirty="0" smtClean="0"/>
            </a:br>
            <a:endParaRPr lang="en-US" sz="2800" dirty="0"/>
          </a:p>
        </p:txBody>
      </p:sp>
    </p:spTree>
    <p:extLst>
      <p:ext uri="{BB962C8B-B14F-4D97-AF65-F5344CB8AC3E}">
        <p14:creationId xmlns:p14="http://schemas.microsoft.com/office/powerpoint/2010/main" val="2237357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914400"/>
          </a:xfrm>
        </p:spPr>
        <p:txBody>
          <a:bodyPr>
            <a:normAutofit/>
          </a:bodyPr>
          <a:lstStyle/>
          <a:p>
            <a:r>
              <a:rPr lang="en-US" sz="3200" b="1" dirty="0" smtClean="0"/>
              <a:t>Libraries are Edifices  for knowledge generation </a:t>
            </a:r>
            <a:endParaRPr lang="en-US" sz="3200" b="1" dirty="0"/>
          </a:p>
        </p:txBody>
      </p:sp>
      <p:sp>
        <p:nvSpPr>
          <p:cNvPr id="3" name="Content Placeholder 2"/>
          <p:cNvSpPr>
            <a:spLocks noGrp="1"/>
          </p:cNvSpPr>
          <p:nvPr>
            <p:ph idx="1"/>
          </p:nvPr>
        </p:nvSpPr>
        <p:spPr>
          <a:xfrm>
            <a:off x="0" y="762000"/>
            <a:ext cx="9144000" cy="5364163"/>
          </a:xfrm>
        </p:spPr>
        <p:txBody>
          <a:bodyPr>
            <a:normAutofit fontScale="85000" lnSpcReduction="10000"/>
          </a:bodyPr>
          <a:lstStyle/>
          <a:p>
            <a:r>
              <a:rPr lang="en-US" dirty="0" smtClean="0"/>
              <a:t>Decade after decade, libraries not only provided access to relevant  accumulated knowledge resources  as edifice for generation of new knowledge but also played enormous role in increasing awareness of existing knowledge resources.</a:t>
            </a:r>
          </a:p>
          <a:p>
            <a:r>
              <a:rPr lang="en-US" dirty="0" smtClean="0"/>
              <a:t>Most libraries render services on the basis of their in house select collections and a variety of external data, information and knowledge resources.</a:t>
            </a:r>
          </a:p>
          <a:p>
            <a:r>
              <a:rPr lang="en-US" dirty="0" smtClean="0"/>
              <a:t>Information and knowledge resources are major motivators for initiating things, starting new endeavors  and venturing into new domains of human activities.</a:t>
            </a:r>
          </a:p>
          <a:p>
            <a:r>
              <a:rPr lang="en-US" dirty="0" smtClean="0"/>
              <a:t>Individuals, organizations and nations that have access to appropriate knowledge infrastructure and made adequate use of it, are thriving in the growing competitive world.</a:t>
            </a:r>
            <a:endParaRPr lang="en-US" dirty="0"/>
          </a:p>
        </p:txBody>
      </p:sp>
    </p:spTree>
    <p:extLst>
      <p:ext uri="{BB962C8B-B14F-4D97-AF65-F5344CB8AC3E}">
        <p14:creationId xmlns:p14="http://schemas.microsoft.com/office/powerpoint/2010/main" val="2118328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1066800"/>
          </a:xfrm>
        </p:spPr>
        <p:txBody>
          <a:bodyPr>
            <a:normAutofit/>
          </a:bodyPr>
          <a:lstStyle/>
          <a:p>
            <a:r>
              <a:rPr lang="en-US" sz="3200" b="1" dirty="0" smtClean="0"/>
              <a:t>Democrative </a:t>
            </a:r>
            <a:r>
              <a:rPr lang="en-US" sz="3200" b="1" dirty="0"/>
              <a:t>A</a:t>
            </a:r>
            <a:r>
              <a:rPr lang="en-US" sz="3200" b="1" dirty="0" smtClean="0"/>
              <a:t>ccess to Information and Freedom of</a:t>
            </a:r>
            <a:r>
              <a:rPr lang="en-US" sz="3200" b="1" dirty="0"/>
              <a:t/>
            </a:r>
            <a:br>
              <a:rPr lang="en-US" sz="3200" b="1" dirty="0"/>
            </a:br>
            <a:r>
              <a:rPr lang="en-US" sz="3200" b="1" dirty="0"/>
              <a:t>Expression</a:t>
            </a:r>
          </a:p>
        </p:txBody>
      </p:sp>
      <p:sp>
        <p:nvSpPr>
          <p:cNvPr id="3" name="Content Placeholder 2"/>
          <p:cNvSpPr>
            <a:spLocks noGrp="1"/>
          </p:cNvSpPr>
          <p:nvPr>
            <p:ph idx="1"/>
          </p:nvPr>
        </p:nvSpPr>
        <p:spPr>
          <a:xfrm>
            <a:off x="457200" y="1143000"/>
            <a:ext cx="8229600" cy="5410200"/>
          </a:xfrm>
        </p:spPr>
        <p:txBody>
          <a:bodyPr>
            <a:normAutofit fontScale="92500"/>
          </a:bodyPr>
          <a:lstStyle/>
          <a:p>
            <a:r>
              <a:rPr lang="en-US" dirty="0" smtClean="0"/>
              <a:t>Growth of the Internet, development of the webpage, increasing number of smart phones not only connected millions of people across the world sharing ideas but also democratized the process of access to information.</a:t>
            </a:r>
          </a:p>
          <a:p>
            <a:r>
              <a:rPr lang="en-US" dirty="0" smtClean="0"/>
              <a:t>The emergence of social media provided amazing new opportunity for freedom of expression.</a:t>
            </a:r>
          </a:p>
          <a:p>
            <a:r>
              <a:rPr lang="en-US" dirty="0" smtClean="0"/>
              <a:t>Framework is in place and technologies are further advancing to facilitate instant access to information and real time sharing of ideas and content creation. </a:t>
            </a:r>
            <a:endParaRPr lang="en-US" dirty="0"/>
          </a:p>
        </p:txBody>
      </p:sp>
    </p:spTree>
    <p:extLst>
      <p:ext uri="{BB962C8B-B14F-4D97-AF65-F5344CB8AC3E}">
        <p14:creationId xmlns:p14="http://schemas.microsoft.com/office/powerpoint/2010/main" val="608419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762000"/>
          </a:xfrm>
        </p:spPr>
        <p:txBody>
          <a:bodyPr>
            <a:normAutofit/>
          </a:bodyPr>
          <a:lstStyle/>
          <a:p>
            <a:r>
              <a:rPr lang="en-US" sz="3200" b="1" dirty="0" smtClean="0"/>
              <a:t>Paradigm shifts in Information services Demands</a:t>
            </a:r>
            <a:endParaRPr lang="en-US" sz="3200" b="1" dirty="0"/>
          </a:p>
        </p:txBody>
      </p:sp>
      <p:sp>
        <p:nvSpPr>
          <p:cNvPr id="3" name="Content Placeholder 2"/>
          <p:cNvSpPr>
            <a:spLocks noGrp="1"/>
          </p:cNvSpPr>
          <p:nvPr>
            <p:ph idx="1"/>
          </p:nvPr>
        </p:nvSpPr>
        <p:spPr>
          <a:xfrm>
            <a:off x="457200" y="1066800"/>
            <a:ext cx="8229600" cy="5257800"/>
          </a:xfrm>
        </p:spPr>
        <p:txBody>
          <a:bodyPr>
            <a:normAutofit fontScale="85000" lnSpcReduction="20000"/>
          </a:bodyPr>
          <a:lstStyle/>
          <a:p>
            <a:r>
              <a:rPr lang="en-US" dirty="0" smtClean="0"/>
              <a:t>Accessibility of information is no more an issue, facilitating pathways to the desired information is not the real sought after practice, locating content from databases  and providing access to it is not the actual demanded service.</a:t>
            </a:r>
          </a:p>
          <a:p>
            <a:r>
              <a:rPr lang="en-US" dirty="0" smtClean="0"/>
              <a:t>Value added information services that make available the quality filtered, focused, concise and actionable information useful in specific situations and contexts and leads to advancement of work practices is in real demand.</a:t>
            </a:r>
          </a:p>
          <a:p>
            <a:r>
              <a:rPr lang="en-US" dirty="0" smtClean="0"/>
              <a:t>High quality reliable information which can be easily comprehended and assimilated in the shortest possible time and is accessible in real time at the place and time of users convenience, is the sought after service.</a:t>
            </a:r>
          </a:p>
        </p:txBody>
      </p:sp>
    </p:spTree>
    <p:extLst>
      <p:ext uri="{BB962C8B-B14F-4D97-AF65-F5344CB8AC3E}">
        <p14:creationId xmlns:p14="http://schemas.microsoft.com/office/powerpoint/2010/main" val="574515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066800"/>
          </a:xfrm>
        </p:spPr>
        <p:txBody>
          <a:bodyPr>
            <a:normAutofit/>
          </a:bodyPr>
          <a:lstStyle/>
          <a:p>
            <a:r>
              <a:rPr lang="en-US" sz="3200" b="1" dirty="0" smtClean="0"/>
              <a:t>Paradigm shifts in Information services Demanded- Contd.</a:t>
            </a:r>
            <a:endParaRPr lang="en-US" sz="3200" b="1" dirty="0"/>
          </a:p>
        </p:txBody>
      </p:sp>
      <p:sp>
        <p:nvSpPr>
          <p:cNvPr id="3" name="Content Placeholder 2"/>
          <p:cNvSpPr>
            <a:spLocks noGrp="1"/>
          </p:cNvSpPr>
          <p:nvPr>
            <p:ph idx="1"/>
          </p:nvPr>
        </p:nvSpPr>
        <p:spPr>
          <a:xfrm>
            <a:off x="457200" y="1143000"/>
            <a:ext cx="8534400" cy="5334000"/>
          </a:xfrm>
        </p:spPr>
        <p:txBody>
          <a:bodyPr>
            <a:normAutofit fontScale="92500" lnSpcReduction="20000"/>
          </a:bodyPr>
          <a:lstStyle/>
          <a:p>
            <a:r>
              <a:rPr lang="en-US" dirty="0" smtClean="0"/>
              <a:t>The next level of library services may pertain to access to analyzed data, processed with the help of data analytic tools.</a:t>
            </a:r>
          </a:p>
          <a:p>
            <a:r>
              <a:rPr lang="en-US" dirty="0" smtClean="0"/>
              <a:t>They may deal with content management and content aggregation tools and involve  demand based packaging and repacking of information .</a:t>
            </a:r>
          </a:p>
          <a:p>
            <a:r>
              <a:rPr lang="en-US" dirty="0" smtClean="0"/>
              <a:t> They may involve information accumulation and processing to provide decision ready or research enabling high quality information.</a:t>
            </a:r>
          </a:p>
          <a:p>
            <a:r>
              <a:rPr lang="en-US" dirty="0" smtClean="0"/>
              <a:t>A variety of new information tools and products </a:t>
            </a:r>
            <a:r>
              <a:rPr lang="en-US" dirty="0"/>
              <a:t>emerging on </a:t>
            </a:r>
            <a:r>
              <a:rPr lang="en-US" dirty="0" smtClean="0"/>
              <a:t>the information turf will further profoundly influence the libraries and prompt them to develop dynamic new models of services.</a:t>
            </a:r>
            <a:endParaRPr lang="en-US" dirty="0"/>
          </a:p>
        </p:txBody>
      </p:sp>
    </p:spTree>
    <p:extLst>
      <p:ext uri="{BB962C8B-B14F-4D97-AF65-F5344CB8AC3E}">
        <p14:creationId xmlns:p14="http://schemas.microsoft.com/office/powerpoint/2010/main" val="2169032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600" b="1" dirty="0" smtClean="0"/>
              <a:t>Developments on the Information Turf</a:t>
            </a:r>
            <a:r>
              <a:rPr lang="en-US" dirty="0" smtClean="0"/>
              <a:t>.</a:t>
            </a:r>
            <a:endParaRPr lang="en-US" dirty="0"/>
          </a:p>
        </p:txBody>
      </p:sp>
      <p:sp>
        <p:nvSpPr>
          <p:cNvPr id="3" name="Content Placeholder 2"/>
          <p:cNvSpPr>
            <a:spLocks noGrp="1"/>
          </p:cNvSpPr>
          <p:nvPr>
            <p:ph idx="1"/>
          </p:nvPr>
        </p:nvSpPr>
        <p:spPr>
          <a:xfrm>
            <a:off x="381000" y="838200"/>
            <a:ext cx="8534400" cy="5821363"/>
          </a:xfrm>
        </p:spPr>
        <p:txBody>
          <a:bodyPr>
            <a:normAutofit fontScale="92500" lnSpcReduction="20000"/>
          </a:bodyPr>
          <a:lstStyle/>
          <a:p>
            <a:r>
              <a:rPr lang="en-US" dirty="0" smtClean="0"/>
              <a:t>Enormous developments are taking place on the information turf ranging from search engine optimization smart phone Apps, big data analytics, KM tools to virtual and augmented reality applications.</a:t>
            </a:r>
          </a:p>
          <a:p>
            <a:r>
              <a:rPr lang="en-US" dirty="0" smtClean="0"/>
              <a:t>Specialized search engines performing specific information related jobs have made prominent presence on the information turf e.g. </a:t>
            </a:r>
            <a:r>
              <a:rPr lang="en-US" dirty="0" err="1"/>
              <a:t>W</a:t>
            </a:r>
            <a:r>
              <a:rPr lang="en-US" dirty="0" err="1" smtClean="0"/>
              <a:t>olframa</a:t>
            </a:r>
            <a:r>
              <a:rPr lang="en-US" dirty="0" smtClean="0"/>
              <a:t> Alpha search engine undertakes real time computing.</a:t>
            </a:r>
          </a:p>
          <a:p>
            <a:r>
              <a:rPr lang="en-US" dirty="0" smtClean="0"/>
              <a:t>Search Engine </a:t>
            </a:r>
            <a:r>
              <a:rPr lang="en-US" dirty="0" err="1"/>
              <a:t>Y</a:t>
            </a:r>
            <a:r>
              <a:rPr lang="en-US" dirty="0" err="1" smtClean="0"/>
              <a:t>endex</a:t>
            </a:r>
            <a:r>
              <a:rPr lang="en-US" dirty="0" smtClean="0"/>
              <a:t> has integrated App </a:t>
            </a:r>
            <a:r>
              <a:rPr lang="en-US" dirty="0" err="1" smtClean="0"/>
              <a:t>Metrica</a:t>
            </a:r>
            <a:r>
              <a:rPr lang="en-US" dirty="0" smtClean="0"/>
              <a:t> which provides app analytics, track advertisement  campaigns, get insights with user centric analytics and communicate with users just in time. App </a:t>
            </a:r>
            <a:r>
              <a:rPr lang="en-US" dirty="0" err="1" smtClean="0"/>
              <a:t>Metrica</a:t>
            </a:r>
            <a:r>
              <a:rPr lang="en-US" dirty="0" smtClean="0"/>
              <a:t> processes 12  billion events every day.  </a:t>
            </a:r>
            <a:endParaRPr lang="en-US" dirty="0"/>
          </a:p>
        </p:txBody>
      </p:sp>
    </p:spTree>
    <p:extLst>
      <p:ext uri="{BB962C8B-B14F-4D97-AF65-F5344CB8AC3E}">
        <p14:creationId xmlns:p14="http://schemas.microsoft.com/office/powerpoint/2010/main" val="2360430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600" b="1" dirty="0" smtClean="0"/>
              <a:t>Developments on the Information Turf.- Contd</a:t>
            </a:r>
            <a:r>
              <a:rPr lang="en-US" dirty="0" smtClean="0"/>
              <a:t>. </a:t>
            </a:r>
            <a:endParaRPr lang="en-US" dirty="0"/>
          </a:p>
        </p:txBody>
      </p:sp>
      <p:sp>
        <p:nvSpPr>
          <p:cNvPr id="3" name="Content Placeholder 2"/>
          <p:cNvSpPr>
            <a:spLocks noGrp="1"/>
          </p:cNvSpPr>
          <p:nvPr>
            <p:ph idx="1"/>
          </p:nvPr>
        </p:nvSpPr>
        <p:spPr>
          <a:xfrm>
            <a:off x="0" y="838200"/>
            <a:ext cx="8915400" cy="5867400"/>
          </a:xfrm>
        </p:spPr>
        <p:txBody>
          <a:bodyPr>
            <a:normAutofit fontScale="85000" lnSpcReduction="10000"/>
          </a:bodyPr>
          <a:lstStyle/>
          <a:p>
            <a:r>
              <a:rPr lang="en-US" dirty="0" smtClean="0"/>
              <a:t>A number of information providers are making appearance on the information turf with their information products and services.</a:t>
            </a:r>
          </a:p>
          <a:p>
            <a:r>
              <a:rPr lang="en-US" dirty="0" smtClean="0"/>
              <a:t>Their focus is to offer technology enabled differentiated services and filtered worth while content in a way that helps users in easy and quick learning.</a:t>
            </a:r>
          </a:p>
          <a:p>
            <a:r>
              <a:rPr lang="en-US" dirty="0" smtClean="0"/>
              <a:t>For instance, </a:t>
            </a:r>
            <a:r>
              <a:rPr lang="en-US" dirty="0" err="1" smtClean="0"/>
              <a:t>Blinklist</a:t>
            </a:r>
            <a:r>
              <a:rPr lang="en-US" dirty="0" smtClean="0"/>
              <a:t> provides access to more than 2000 top non-fiction best selling books in 18 leading categories which are transformed into powerful packs.</a:t>
            </a:r>
          </a:p>
          <a:p>
            <a:r>
              <a:rPr lang="en-US" dirty="0" smtClean="0"/>
              <a:t>An app called </a:t>
            </a:r>
            <a:r>
              <a:rPr lang="en-US" dirty="0" err="1" smtClean="0"/>
              <a:t>Joosr</a:t>
            </a:r>
            <a:r>
              <a:rPr lang="en-US" dirty="0" smtClean="0"/>
              <a:t> which aims to help users read a book in 20 minutes, has been launched in the U.K.</a:t>
            </a:r>
          </a:p>
          <a:p>
            <a:r>
              <a:rPr lang="en-US" dirty="0" smtClean="0"/>
              <a:t>Integrating of multimedia with content and even web-based  games into the curricula is making the process of learning interesting, amusing &amp; engaging.</a:t>
            </a:r>
            <a:endParaRPr lang="en-US" dirty="0"/>
          </a:p>
        </p:txBody>
      </p:sp>
    </p:spTree>
    <p:extLst>
      <p:ext uri="{BB962C8B-B14F-4D97-AF65-F5344CB8AC3E}">
        <p14:creationId xmlns:p14="http://schemas.microsoft.com/office/powerpoint/2010/main" val="2350059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2559</Words>
  <Application>Microsoft Office PowerPoint</Application>
  <PresentationFormat>On-screen Show (4:3)</PresentationFormat>
  <Paragraphs>134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Reengineering Library and Information Services Conforming to the Contemporary Information Landscape: Challenges and Opportunities</vt:lpstr>
      <vt:lpstr>Introduction </vt:lpstr>
      <vt:lpstr>Introduction- contd.</vt:lpstr>
      <vt:lpstr>Libraries are Edifices  for knowledge generation </vt:lpstr>
      <vt:lpstr>Democrative Access to Information and Freedom of Expression</vt:lpstr>
      <vt:lpstr>Paradigm shifts in Information services Demands</vt:lpstr>
      <vt:lpstr>Paradigm shifts in Information services Demanded- Contd.</vt:lpstr>
      <vt:lpstr>Developments on the Information Turf.</vt:lpstr>
      <vt:lpstr>Developments on the Information Turf.- Contd. </vt:lpstr>
      <vt:lpstr>Development on the Information Turf: contd.</vt:lpstr>
      <vt:lpstr>Impact of Mobile Telephony.</vt:lpstr>
      <vt:lpstr>Emergence of KM Tools</vt:lpstr>
      <vt:lpstr>Increasing Personalization &amp; Customization</vt:lpstr>
      <vt:lpstr>Speed, Time and Convenience </vt:lpstr>
      <vt:lpstr>Implications for Libraries </vt:lpstr>
      <vt:lpstr>Implications for Libraries- Contd</vt:lpstr>
      <vt:lpstr>Implications for Libraries-contd </vt:lpstr>
      <vt:lpstr>Opportunities for Libraries </vt:lpstr>
      <vt:lpstr>Opportunities for Libraries- Contd.</vt:lpstr>
      <vt:lpstr>Knowledge Architecture </vt:lpstr>
      <vt:lpstr>Knowledge Architecture: Contd</vt:lpstr>
      <vt:lpstr>Document Management to knowledge Management</vt:lpstr>
      <vt:lpstr>Other possible service Arears </vt:lpstr>
      <vt:lpstr>Other possible service Arears- contd</vt:lpstr>
      <vt:lpstr>Challenges </vt:lpstr>
      <vt:lpstr>Challenges- contd.</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Dell-PC</dc:creator>
  <cp:lastModifiedBy>Dell-PC</cp:lastModifiedBy>
  <cp:revision>49</cp:revision>
  <dcterms:created xsi:type="dcterms:W3CDTF">2017-11-27T07:16:47Z</dcterms:created>
  <dcterms:modified xsi:type="dcterms:W3CDTF">2017-11-28T17:57:13Z</dcterms:modified>
</cp:coreProperties>
</file>