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7" r:id="rId3"/>
    <p:sldId id="268" r:id="rId4"/>
    <p:sldId id="261" r:id="rId5"/>
    <p:sldId id="262" r:id="rId6"/>
    <p:sldId id="259" r:id="rId7"/>
    <p:sldId id="273" r:id="rId8"/>
    <p:sldId id="276" r:id="rId9"/>
    <p:sldId id="267" r:id="rId10"/>
    <p:sldId id="265" r:id="rId11"/>
    <p:sldId id="279" r:id="rId12"/>
    <p:sldId id="274" r:id="rId13"/>
    <p:sldId id="269" r:id="rId14"/>
    <p:sldId id="280" r:id="rId1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8090"/>
    <a:srgbClr val="3286A5"/>
    <a:srgbClr val="378EA4"/>
    <a:srgbClr val="2D7B96"/>
    <a:srgbClr val="2A7696"/>
    <a:srgbClr val="297291"/>
    <a:srgbClr val="246786"/>
    <a:srgbClr val="009193"/>
    <a:srgbClr val="236172"/>
    <a:srgbClr val="2568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00"/>
    <p:restoredTop sz="94648"/>
  </p:normalViewPr>
  <p:slideViewPr>
    <p:cSldViewPr snapToGrid="0" snapToObjects="1">
      <p:cViewPr varScale="1">
        <p:scale>
          <a:sx n="102" d="100"/>
          <a:sy n="102" d="100"/>
        </p:scale>
        <p:origin x="2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85230-1AD7-7E48-AA61-B3429CD0C7ED}" type="datetimeFigureOut">
              <a:rPr lang="fr-FR" smtClean="0"/>
              <a:t>28/11/2017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E3EA2-8F9E-BE4D-9FE6-F3D8F576E2A2}" type="slidenum">
              <a:rPr lang="fr-FR" smtClean="0"/>
              <a:t>‹#›</a:t>
            </a:fld>
            <a:endParaRPr lang="fr-FR"/>
          </a:p>
        </p:txBody>
      </p:sp>
    </p:spTree>
    <p:extLst>
      <p:ext uri="{BB962C8B-B14F-4D97-AF65-F5344CB8AC3E}">
        <p14:creationId xmlns:p14="http://schemas.microsoft.com/office/powerpoint/2010/main" val="1923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60E3EA2-8F9E-BE4D-9FE6-F3D8F576E2A2}" type="slidenum">
              <a:rPr lang="fr-FR" smtClean="0"/>
              <a:t>1</a:t>
            </a:fld>
            <a:endParaRPr lang="fr-FR"/>
          </a:p>
        </p:txBody>
      </p:sp>
    </p:spTree>
    <p:extLst>
      <p:ext uri="{BB962C8B-B14F-4D97-AF65-F5344CB8AC3E}">
        <p14:creationId xmlns:p14="http://schemas.microsoft.com/office/powerpoint/2010/main" val="1080399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Cliquez et modifiez le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1833CF55-3D7B-F54A-BDB9-978FED9BA57A}" type="datetimeFigureOut">
              <a:rPr lang="fr-FR" smtClean="0"/>
              <a:t>28/11/2017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833CF55-3D7B-F54A-BDB9-978FED9BA57A}" type="datetimeFigureOut">
              <a:rPr lang="fr-FR" smtClean="0"/>
              <a:t>28/11/2017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833CF55-3D7B-F54A-BDB9-978FED9BA57A}" type="datetimeFigureOut">
              <a:rPr lang="fr-FR" smtClean="0"/>
              <a:t>28/11/2017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833CF55-3D7B-F54A-BDB9-978FED9BA57A}" type="datetimeFigureOut">
              <a:rPr lang="fr-FR" smtClean="0"/>
              <a:t>28/11/2017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Cliquez et modifiez le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1833CF55-3D7B-F54A-BDB9-978FED9BA57A}" type="datetimeFigureOut">
              <a:rPr lang="fr-FR" smtClean="0"/>
              <a:t>28/11/2017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1833CF55-3D7B-F54A-BDB9-978FED9BA57A}" type="datetimeFigureOut">
              <a:rPr lang="fr-FR" smtClean="0"/>
              <a:t>28/11/2017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Cliquez et modifiez le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1833CF55-3D7B-F54A-BDB9-978FED9BA57A}" type="datetimeFigureOut">
              <a:rPr lang="fr-FR" smtClean="0"/>
              <a:t>28/11/2017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1833CF55-3D7B-F54A-BDB9-978FED9BA57A}" type="datetimeFigureOut">
              <a:rPr lang="fr-FR" smtClean="0"/>
              <a:t>28/11/2017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3CF55-3D7B-F54A-BDB9-978FED9BA57A}" type="datetimeFigureOut">
              <a:rPr lang="fr-FR" smtClean="0"/>
              <a:t>28/11/2017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Cliquez et modifiez le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1833CF55-3D7B-F54A-BDB9-978FED9BA57A}" type="datetimeFigureOut">
              <a:rPr lang="fr-FR" smtClean="0"/>
              <a:t>28/11/2017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1833CF55-3D7B-F54A-BDB9-978FED9BA57A}" type="datetimeFigureOut">
              <a:rPr lang="fr-FR" smtClean="0"/>
              <a:t>28/11/2017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3304938-7099-D84D-A395-C660BB0EA01C}"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3CF55-3D7B-F54A-BDB9-978FED9BA57A}" type="datetimeFigureOut">
              <a:rPr lang="fr-FR" smtClean="0"/>
              <a:t>28/11/2017</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04938-7099-D84D-A395-C660BB0EA01C}" type="slidenum">
              <a:rPr lang="fr-FR" smtClean="0"/>
              <a:t>‹#›</a:t>
            </a:fld>
            <a:endParaRPr lang="fr-FR"/>
          </a:p>
        </p:txBody>
      </p:sp>
    </p:spTree>
    <p:extLst>
      <p:ext uri="{BB962C8B-B14F-4D97-AF65-F5344CB8AC3E}">
        <p14:creationId xmlns:p14="http://schemas.microsoft.com/office/powerpoint/2010/main" val="1732652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 Id="rId3"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 Id="rId3"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7001" t="-1" r="6656" b="712"/>
          <a:stretch/>
        </p:blipFill>
        <p:spPr>
          <a:xfrm>
            <a:off x="0" y="0"/>
            <a:ext cx="9144000" cy="5914629"/>
          </a:xfrm>
          <a:prstGeom prst="rect">
            <a:avLst/>
          </a:prstGeom>
        </p:spPr>
      </p:pic>
      <p:sp>
        <p:nvSpPr>
          <p:cNvPr id="5" name="Sous-titre 4"/>
          <p:cNvSpPr>
            <a:spLocks noGrp="1"/>
          </p:cNvSpPr>
          <p:nvPr>
            <p:ph type="subTitle" idx="1"/>
          </p:nvPr>
        </p:nvSpPr>
        <p:spPr>
          <a:xfrm>
            <a:off x="88004" y="5979987"/>
            <a:ext cx="6413326" cy="795202"/>
          </a:xfrm>
        </p:spPr>
        <p:txBody>
          <a:bodyPr>
            <a:normAutofit fontScale="92500" lnSpcReduction="10000"/>
          </a:bodyPr>
          <a:lstStyle/>
          <a:p>
            <a:pPr algn="l"/>
            <a:r>
              <a:rPr lang="fr-FR" dirty="0" smtClean="0"/>
              <a:t>Héloïse </a:t>
            </a:r>
            <a:r>
              <a:rPr lang="fr-FR" dirty="0" err="1" smtClean="0"/>
              <a:t>Courty</a:t>
            </a:r>
            <a:r>
              <a:rPr lang="fr-FR" dirty="0" smtClean="0"/>
              <a:t> – NACLIN 2017</a:t>
            </a:r>
          </a:p>
          <a:p>
            <a:pPr algn="l"/>
            <a:r>
              <a:rPr lang="fr-FR" b="1" dirty="0" smtClean="0"/>
              <a:t>INNOVATION IN FRENCH LIBRARIES</a:t>
            </a:r>
            <a:endParaRPr lang="fr-FR" b="1"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837" y="5478323"/>
            <a:ext cx="1902012" cy="1003327"/>
          </a:xfrm>
          <a:prstGeom prst="rect">
            <a:avLst/>
          </a:prstGeom>
        </p:spPr>
      </p:pic>
    </p:spTree>
    <p:extLst>
      <p:ext uri="{BB962C8B-B14F-4D97-AF65-F5344CB8AC3E}">
        <p14:creationId xmlns:p14="http://schemas.microsoft.com/office/powerpoint/2010/main" val="107166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5763" cy="6870606"/>
          </a:xfrm>
          <a:prstGeom prst="rect">
            <a:avLst/>
          </a:prstGeom>
        </p:spPr>
      </p:pic>
      <p:sp>
        <p:nvSpPr>
          <p:cNvPr id="2" name="ZoneTexte 1"/>
          <p:cNvSpPr txBox="1"/>
          <p:nvPr/>
        </p:nvSpPr>
        <p:spPr>
          <a:xfrm>
            <a:off x="1749618" y="597969"/>
            <a:ext cx="3933173" cy="369332"/>
          </a:xfrm>
          <a:prstGeom prst="rect">
            <a:avLst/>
          </a:prstGeom>
          <a:solidFill>
            <a:schemeClr val="accent4"/>
          </a:solidFill>
        </p:spPr>
        <p:txBody>
          <a:bodyPr wrap="square" rtlCol="0">
            <a:spAutoFit/>
          </a:bodyPr>
          <a:lstStyle/>
          <a:p>
            <a:r>
              <a:rPr lang="en-GB" dirty="0" err="1" smtClean="0"/>
              <a:t>Bibliothèque</a:t>
            </a:r>
            <a:r>
              <a:rPr lang="en-GB" dirty="0" smtClean="0"/>
              <a:t> 3</a:t>
            </a:r>
            <a:r>
              <a:rPr lang="en-GB" baseline="30000" dirty="0" smtClean="0"/>
              <a:t>ème</a:t>
            </a:r>
            <a:r>
              <a:rPr lang="en-GB" dirty="0" smtClean="0"/>
              <a:t> lieu </a:t>
            </a:r>
            <a:r>
              <a:rPr lang="en-GB" dirty="0" err="1" smtClean="0"/>
              <a:t>aménagement</a:t>
            </a:r>
            <a:endParaRPr lang="en-GB" dirty="0"/>
          </a:p>
        </p:txBody>
      </p:sp>
    </p:spTree>
    <p:extLst>
      <p:ext uri="{BB962C8B-B14F-4D97-AF65-F5344CB8AC3E}">
        <p14:creationId xmlns:p14="http://schemas.microsoft.com/office/powerpoint/2010/main" val="48225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5353244" y="2902975"/>
            <a:ext cx="3565922" cy="2169518"/>
          </a:xfrm>
        </p:spPr>
      </p:pic>
      <p:pic>
        <p:nvPicPr>
          <p:cNvPr id="6" name="Espace réservé du contenu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106259" y="1126820"/>
            <a:ext cx="3565922" cy="1776155"/>
          </a:xfrm>
        </p:spPr>
      </p:pic>
      <p:sp>
        <p:nvSpPr>
          <p:cNvPr id="5" name="Espace réservé du numéro de diapositive 4"/>
          <p:cNvSpPr>
            <a:spLocks noGrp="1"/>
          </p:cNvSpPr>
          <p:nvPr>
            <p:ph type="sldNum" sz="quarter" idx="12"/>
          </p:nvPr>
        </p:nvSpPr>
        <p:spPr/>
        <p:txBody>
          <a:bodyPr/>
          <a:lstStyle/>
          <a:p>
            <a:fld id="{4FAB73BC-B049-4115-A692-8D63A059BFB8}" type="slidenum">
              <a:rPr lang="en-US" smtClean="0"/>
              <a:t>11</a:t>
            </a:fld>
            <a:endParaRPr lang="en-US" dirty="0"/>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392" y="386891"/>
            <a:ext cx="4632505" cy="4912109"/>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789" y="3987734"/>
            <a:ext cx="5057455" cy="2623634"/>
          </a:xfrm>
          <a:prstGeom prst="rect">
            <a:avLst/>
          </a:prstGeom>
        </p:spPr>
      </p:pic>
      <p:sp>
        <p:nvSpPr>
          <p:cNvPr id="4" name="ZoneTexte 3"/>
          <p:cNvSpPr txBox="1"/>
          <p:nvPr/>
        </p:nvSpPr>
        <p:spPr>
          <a:xfrm>
            <a:off x="3243943" y="757488"/>
            <a:ext cx="2503714" cy="369332"/>
          </a:xfrm>
          <a:prstGeom prst="rect">
            <a:avLst/>
          </a:prstGeom>
          <a:solidFill>
            <a:schemeClr val="accent4"/>
          </a:solidFill>
        </p:spPr>
        <p:txBody>
          <a:bodyPr wrap="square" rtlCol="0">
            <a:spAutoFit/>
          </a:bodyPr>
          <a:lstStyle/>
          <a:p>
            <a:r>
              <a:rPr lang="fr-FR" smtClean="0"/>
              <a:t>Zoning</a:t>
            </a:r>
            <a:endParaRPr lang="fr-FR"/>
          </a:p>
        </p:txBody>
      </p:sp>
    </p:spTree>
    <p:extLst>
      <p:ext uri="{BB962C8B-B14F-4D97-AF65-F5344CB8AC3E}">
        <p14:creationId xmlns:p14="http://schemas.microsoft.com/office/powerpoint/2010/main" val="1113597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 y="0"/>
            <a:ext cx="4098727" cy="685800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126" y="276238"/>
            <a:ext cx="4209100" cy="315276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126" y="4001619"/>
            <a:ext cx="4052527" cy="2696773"/>
          </a:xfrm>
          <a:prstGeom prst="rect">
            <a:avLst/>
          </a:prstGeom>
        </p:spPr>
      </p:pic>
      <p:sp>
        <p:nvSpPr>
          <p:cNvPr id="5" name="ZoneTexte 4"/>
          <p:cNvSpPr txBox="1"/>
          <p:nvPr/>
        </p:nvSpPr>
        <p:spPr>
          <a:xfrm>
            <a:off x="3422822" y="3163329"/>
            <a:ext cx="1705232" cy="1477328"/>
          </a:xfrm>
          <a:prstGeom prst="rect">
            <a:avLst/>
          </a:prstGeom>
          <a:solidFill>
            <a:schemeClr val="accent4"/>
          </a:solidFill>
        </p:spPr>
        <p:txBody>
          <a:bodyPr wrap="square" rtlCol="0">
            <a:spAutoFit/>
          </a:bodyPr>
          <a:lstStyle/>
          <a:p>
            <a:r>
              <a:rPr lang="en-GB" dirty="0" smtClean="0"/>
              <a:t>Coding</a:t>
            </a:r>
          </a:p>
          <a:p>
            <a:r>
              <a:rPr lang="en-GB" dirty="0" smtClean="0"/>
              <a:t>Playing together</a:t>
            </a:r>
          </a:p>
          <a:p>
            <a:r>
              <a:rPr lang="en-GB" dirty="0" smtClean="0"/>
              <a:t>Create</a:t>
            </a:r>
          </a:p>
          <a:p>
            <a:r>
              <a:rPr lang="en-GB" dirty="0" smtClean="0"/>
              <a:t>Communicate Cooperate</a:t>
            </a:r>
          </a:p>
        </p:txBody>
      </p:sp>
    </p:spTree>
    <p:extLst>
      <p:ext uri="{BB962C8B-B14F-4D97-AF65-F5344CB8AC3E}">
        <p14:creationId xmlns:p14="http://schemas.microsoft.com/office/powerpoint/2010/main" val="790583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714500"/>
            <a:ext cx="9144000" cy="5143500"/>
          </a:xfrm>
          <a:prstGeom prst="rect">
            <a:avLst/>
          </a:prstGeom>
        </p:spPr>
      </p:pic>
      <p:sp>
        <p:nvSpPr>
          <p:cNvPr id="2" name="ZoneTexte 1"/>
          <p:cNvSpPr txBox="1"/>
          <p:nvPr/>
        </p:nvSpPr>
        <p:spPr>
          <a:xfrm>
            <a:off x="3570515" y="1529834"/>
            <a:ext cx="4572000" cy="369332"/>
          </a:xfrm>
          <a:prstGeom prst="rect">
            <a:avLst/>
          </a:prstGeom>
          <a:solidFill>
            <a:schemeClr val="accent4"/>
          </a:solidFill>
        </p:spPr>
        <p:txBody>
          <a:bodyPr wrap="square" rtlCol="0">
            <a:spAutoFit/>
          </a:bodyPr>
          <a:lstStyle/>
          <a:p>
            <a:r>
              <a:rPr lang="en-GB" dirty="0" smtClean="0"/>
              <a:t>Transformation du </a:t>
            </a:r>
            <a:r>
              <a:rPr lang="en-GB" dirty="0" err="1" smtClean="0"/>
              <a:t>métier</a:t>
            </a:r>
            <a:endParaRPr lang="en-GB"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13048" y="1100666"/>
            <a:ext cx="5031618" cy="2830286"/>
          </a:xfrm>
          <a:prstGeom prst="rect">
            <a:avLst/>
          </a:prstGeom>
        </p:spPr>
      </p:pic>
      <p:sp>
        <p:nvSpPr>
          <p:cNvPr id="6" name="ZoneTexte 5"/>
          <p:cNvSpPr txBox="1"/>
          <p:nvPr/>
        </p:nvSpPr>
        <p:spPr>
          <a:xfrm>
            <a:off x="239487" y="2198914"/>
            <a:ext cx="990600" cy="307777"/>
          </a:xfrm>
          <a:prstGeom prst="rect">
            <a:avLst/>
          </a:prstGeom>
          <a:solidFill>
            <a:schemeClr val="accent4"/>
          </a:solidFill>
        </p:spPr>
        <p:txBody>
          <a:bodyPr wrap="square" rtlCol="0">
            <a:spAutoFit/>
          </a:bodyPr>
          <a:lstStyle/>
          <a:p>
            <a:r>
              <a:rPr lang="en-GB" sz="1400" dirty="0" smtClean="0"/>
              <a:t>Social skills</a:t>
            </a:r>
            <a:endParaRPr lang="en-GB" sz="1400" dirty="0"/>
          </a:p>
        </p:txBody>
      </p:sp>
      <p:sp>
        <p:nvSpPr>
          <p:cNvPr id="8" name="ZoneTexte 7"/>
          <p:cNvSpPr txBox="1"/>
          <p:nvPr/>
        </p:nvSpPr>
        <p:spPr>
          <a:xfrm>
            <a:off x="6482444" y="4286250"/>
            <a:ext cx="990600" cy="307777"/>
          </a:xfrm>
          <a:prstGeom prst="rect">
            <a:avLst/>
          </a:prstGeom>
          <a:solidFill>
            <a:schemeClr val="accent4"/>
          </a:solidFill>
        </p:spPr>
        <p:txBody>
          <a:bodyPr wrap="square" rtlCol="0">
            <a:spAutoFit/>
          </a:bodyPr>
          <a:lstStyle/>
          <a:p>
            <a:r>
              <a:rPr lang="en-GB" sz="1400" dirty="0" smtClean="0"/>
              <a:t>Mobility</a:t>
            </a:r>
            <a:endParaRPr lang="en-GB" sz="1400" dirty="0"/>
          </a:p>
        </p:txBody>
      </p:sp>
      <p:sp>
        <p:nvSpPr>
          <p:cNvPr id="9" name="ZoneTexte 8"/>
          <p:cNvSpPr txBox="1"/>
          <p:nvPr/>
        </p:nvSpPr>
        <p:spPr>
          <a:xfrm>
            <a:off x="7728857" y="836652"/>
            <a:ext cx="990600" cy="307777"/>
          </a:xfrm>
          <a:prstGeom prst="rect">
            <a:avLst/>
          </a:prstGeom>
          <a:solidFill>
            <a:schemeClr val="accent4"/>
          </a:solidFill>
        </p:spPr>
        <p:txBody>
          <a:bodyPr wrap="square" rtlCol="0">
            <a:spAutoFit/>
          </a:bodyPr>
          <a:lstStyle/>
          <a:p>
            <a:r>
              <a:rPr lang="en-GB" sz="1400" dirty="0" smtClean="0"/>
              <a:t>Service</a:t>
            </a:r>
            <a:endParaRPr lang="en-GB" sz="1400" dirty="0"/>
          </a:p>
        </p:txBody>
      </p:sp>
    </p:spTree>
    <p:extLst>
      <p:ext uri="{BB962C8B-B14F-4D97-AF65-F5344CB8AC3E}">
        <p14:creationId xmlns:p14="http://schemas.microsoft.com/office/powerpoint/2010/main" val="179648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20" y="1730829"/>
            <a:ext cx="9114972" cy="5127171"/>
          </a:xfrm>
          <a:prstGeom prst="rect">
            <a:avLst/>
          </a:prstGeom>
        </p:spPr>
      </p:pic>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20" y="1408158"/>
            <a:ext cx="4162885" cy="2341622"/>
          </a:xfrm>
          <a:prstGeom prst="rect">
            <a:avLst/>
          </a:prstGeom>
        </p:spPr>
      </p:pic>
      <p:pic>
        <p:nvPicPr>
          <p:cNvPr id="6" name="Espace réservé du contenu 5"/>
          <p:cNvPicPr>
            <a:picLocks noGrp="1" noChangeAspect="1"/>
          </p:cNvPicPr>
          <p:nvPr>
            <p:ph sz="half" idx="1"/>
          </p:nvPr>
        </p:nvPicPr>
        <p:blipFill rotWithShape="1">
          <a:blip r:embed="rId4" cstate="email">
            <a:extLst>
              <a:ext uri="{28A0092B-C50C-407E-A947-70E740481C1C}">
                <a14:useLocalDpi xmlns:a14="http://schemas.microsoft.com/office/drawing/2010/main"/>
              </a:ext>
            </a:extLst>
          </a:blip>
          <a:srcRect t="14505" b="6422"/>
          <a:stretch/>
        </p:blipFill>
        <p:spPr>
          <a:xfrm>
            <a:off x="0" y="0"/>
            <a:ext cx="4136105" cy="1839686"/>
          </a:xfrm>
        </p:spPr>
      </p:pic>
      <p:pic>
        <p:nvPicPr>
          <p:cNvPr id="7" name="Espace réservé du contenu 6"/>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4136105" y="0"/>
            <a:ext cx="5006786" cy="2816317"/>
          </a:xfrm>
        </p:spPr>
      </p:pic>
      <p:sp>
        <p:nvSpPr>
          <p:cNvPr id="4" name="ZoneTexte 3"/>
          <p:cNvSpPr txBox="1"/>
          <p:nvPr/>
        </p:nvSpPr>
        <p:spPr>
          <a:xfrm>
            <a:off x="3853543" y="2578969"/>
            <a:ext cx="3429000" cy="646331"/>
          </a:xfrm>
          <a:prstGeom prst="rect">
            <a:avLst/>
          </a:prstGeom>
          <a:solidFill>
            <a:schemeClr val="accent4"/>
          </a:solidFill>
        </p:spPr>
        <p:txBody>
          <a:bodyPr wrap="square" rtlCol="0">
            <a:spAutoFit/>
          </a:bodyPr>
          <a:lstStyle/>
          <a:p>
            <a:r>
              <a:rPr lang="fr-FR" dirty="0" smtClean="0"/>
              <a:t>THANKS VERY MUCH !</a:t>
            </a:r>
          </a:p>
          <a:p>
            <a:r>
              <a:rPr lang="fr-FR" dirty="0"/>
              <a:t>h</a:t>
            </a:r>
            <a:r>
              <a:rPr lang="fr-FR" dirty="0" smtClean="0"/>
              <a:t>eloise.courty@gmail.com</a:t>
            </a:r>
            <a:endParaRPr lang="fr-FR" dirty="0"/>
          </a:p>
        </p:txBody>
      </p:sp>
    </p:spTree>
    <p:extLst>
      <p:ext uri="{BB962C8B-B14F-4D97-AF65-F5344CB8AC3E}">
        <p14:creationId xmlns:p14="http://schemas.microsoft.com/office/powerpoint/2010/main" val="1700270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146114" y="2893512"/>
            <a:ext cx="1787003" cy="461665"/>
          </a:xfrm>
          <a:prstGeom prst="rect">
            <a:avLst/>
          </a:prstGeom>
          <a:solidFill>
            <a:schemeClr val="accent4"/>
          </a:solidFill>
          <a:effectLst>
            <a:softEdge rad="0"/>
          </a:effectLst>
        </p:spPr>
        <p:txBody>
          <a:bodyPr wrap="square" rtlCol="0">
            <a:spAutoFit/>
          </a:bodyPr>
          <a:lstStyle/>
          <a:p>
            <a:r>
              <a:rPr lang="en-GB" sz="2400" b="1" i="1" dirty="0" smtClean="0"/>
              <a:t>WHO I AM ?</a:t>
            </a:r>
            <a:endParaRPr lang="en-GB" sz="2400" b="1" i="1"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370" y="4208688"/>
            <a:ext cx="2145617" cy="2487672"/>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5573" t="11945" b="8822"/>
          <a:stretch/>
        </p:blipFill>
        <p:spPr>
          <a:xfrm>
            <a:off x="529510" y="355488"/>
            <a:ext cx="3290474" cy="1954701"/>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572" y="158233"/>
            <a:ext cx="3572502" cy="2349209"/>
          </a:xfrm>
          <a:prstGeom prst="rect">
            <a:avLst/>
          </a:prstGeom>
        </p:spPr>
      </p:pic>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r="58734"/>
          <a:stretch/>
        </p:blipFill>
        <p:spPr>
          <a:xfrm>
            <a:off x="318846" y="3738367"/>
            <a:ext cx="1830796" cy="893783"/>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2774" y="3688976"/>
            <a:ext cx="2539900" cy="914364"/>
          </a:xfrm>
          <a:prstGeom prst="rect">
            <a:avLst/>
          </a:prstGeom>
        </p:spPr>
      </p:pic>
      <p:cxnSp>
        <p:nvCxnSpPr>
          <p:cNvPr id="12" name="Connecteur en arc 11"/>
          <p:cNvCxnSpPr/>
          <p:nvPr/>
        </p:nvCxnSpPr>
        <p:spPr>
          <a:xfrm rot="10800000" flipV="1">
            <a:off x="2406151" y="3090607"/>
            <a:ext cx="1772109" cy="618958"/>
          </a:xfrm>
          <a:prstGeom prst="curved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001507" y="3500605"/>
            <a:ext cx="420214" cy="376741"/>
          </a:xfrm>
          <a:prstGeom prst="rect">
            <a:avLst/>
          </a:prstGeom>
          <a:solidFill>
            <a:schemeClr val="accent4"/>
          </a:solidFill>
        </p:spPr>
        <p:txBody>
          <a:bodyPr wrap="square" rtlCol="0">
            <a:spAutoFit/>
          </a:bodyPr>
          <a:lstStyle/>
          <a:p>
            <a:r>
              <a:rPr lang="en-GB" i="1" dirty="0" smtClean="0"/>
              <a:t>1.</a:t>
            </a:r>
            <a:endParaRPr lang="en-GB" i="1" dirty="0"/>
          </a:p>
        </p:txBody>
      </p:sp>
      <p:cxnSp>
        <p:nvCxnSpPr>
          <p:cNvPr id="18" name="Connecteur en arc 17"/>
          <p:cNvCxnSpPr>
            <a:endCxn id="36" idx="2"/>
          </p:cNvCxnSpPr>
          <p:nvPr/>
        </p:nvCxnSpPr>
        <p:spPr>
          <a:xfrm rot="10800000">
            <a:off x="3372930" y="2467844"/>
            <a:ext cx="949777" cy="434392"/>
          </a:xfrm>
          <a:prstGeom prst="curved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en arc 25"/>
          <p:cNvCxnSpPr>
            <a:stCxn id="2" idx="3"/>
          </p:cNvCxnSpPr>
          <p:nvPr/>
        </p:nvCxnSpPr>
        <p:spPr>
          <a:xfrm flipV="1">
            <a:off x="5933117" y="2579283"/>
            <a:ext cx="1009561" cy="545062"/>
          </a:xfrm>
          <a:prstGeom prst="curved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en arc 28"/>
          <p:cNvCxnSpPr/>
          <p:nvPr/>
        </p:nvCxnSpPr>
        <p:spPr>
          <a:xfrm>
            <a:off x="5594255" y="3209940"/>
            <a:ext cx="1402915" cy="382230"/>
          </a:xfrm>
          <a:prstGeom prst="curved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2" name="Image 31"/>
          <p:cNvPicPr>
            <a:picLocks noChangeAspect="1"/>
          </p:cNvPicPr>
          <p:nvPr/>
        </p:nvPicPr>
        <p:blipFill rotWithShape="1">
          <a:blip r:embed="rId7">
            <a:extLst>
              <a:ext uri="{28A0092B-C50C-407E-A947-70E740481C1C}">
                <a14:useLocalDpi xmlns:a14="http://schemas.microsoft.com/office/drawing/2010/main" val="0"/>
              </a:ext>
            </a:extLst>
          </a:blip>
          <a:srcRect t="36174" b="22322"/>
          <a:stretch/>
        </p:blipFill>
        <p:spPr>
          <a:xfrm>
            <a:off x="318846" y="4632150"/>
            <a:ext cx="2884850" cy="412870"/>
          </a:xfrm>
          <a:prstGeom prst="rect">
            <a:avLst/>
          </a:prstGeom>
        </p:spPr>
      </p:pic>
      <p:cxnSp>
        <p:nvCxnSpPr>
          <p:cNvPr id="33" name="Connecteur en arc 32"/>
          <p:cNvCxnSpPr>
            <a:endCxn id="39" idx="0"/>
          </p:cNvCxnSpPr>
          <p:nvPr/>
        </p:nvCxnSpPr>
        <p:spPr>
          <a:xfrm rot="5400000">
            <a:off x="3936854" y="3288173"/>
            <a:ext cx="811851" cy="652437"/>
          </a:xfrm>
          <a:prstGeom prst="curved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3162822" y="2091103"/>
            <a:ext cx="420214" cy="376741"/>
          </a:xfrm>
          <a:prstGeom prst="rect">
            <a:avLst/>
          </a:prstGeom>
          <a:solidFill>
            <a:schemeClr val="accent4"/>
          </a:solidFill>
        </p:spPr>
        <p:txBody>
          <a:bodyPr wrap="square" rtlCol="0">
            <a:spAutoFit/>
          </a:bodyPr>
          <a:lstStyle/>
          <a:p>
            <a:r>
              <a:rPr lang="en-GB" i="1" dirty="0" smtClean="0"/>
              <a:t>2.</a:t>
            </a:r>
            <a:endParaRPr lang="en-GB" i="1" dirty="0"/>
          </a:p>
        </p:txBody>
      </p:sp>
      <p:sp>
        <p:nvSpPr>
          <p:cNvPr id="37" name="ZoneTexte 36"/>
          <p:cNvSpPr txBox="1"/>
          <p:nvPr/>
        </p:nvSpPr>
        <p:spPr>
          <a:xfrm>
            <a:off x="6958246" y="2322421"/>
            <a:ext cx="420214" cy="376741"/>
          </a:xfrm>
          <a:prstGeom prst="rect">
            <a:avLst/>
          </a:prstGeom>
          <a:solidFill>
            <a:schemeClr val="accent4"/>
          </a:solidFill>
        </p:spPr>
        <p:txBody>
          <a:bodyPr wrap="square" rtlCol="0">
            <a:spAutoFit/>
          </a:bodyPr>
          <a:lstStyle/>
          <a:p>
            <a:r>
              <a:rPr lang="en-GB" i="1" dirty="0" smtClean="0"/>
              <a:t>3.</a:t>
            </a:r>
            <a:endParaRPr lang="en-GB" i="1" dirty="0"/>
          </a:p>
        </p:txBody>
      </p:sp>
      <p:sp>
        <p:nvSpPr>
          <p:cNvPr id="38" name="ZoneTexte 37"/>
          <p:cNvSpPr txBox="1"/>
          <p:nvPr/>
        </p:nvSpPr>
        <p:spPr>
          <a:xfrm>
            <a:off x="7042395" y="3450941"/>
            <a:ext cx="420214" cy="376741"/>
          </a:xfrm>
          <a:prstGeom prst="rect">
            <a:avLst/>
          </a:prstGeom>
          <a:solidFill>
            <a:schemeClr val="accent4"/>
          </a:solidFill>
        </p:spPr>
        <p:txBody>
          <a:bodyPr wrap="square" rtlCol="0">
            <a:spAutoFit/>
          </a:bodyPr>
          <a:lstStyle/>
          <a:p>
            <a:r>
              <a:rPr lang="en-GB" i="1" dirty="0" smtClean="0"/>
              <a:t>4.</a:t>
            </a:r>
            <a:endParaRPr lang="en-GB" i="1" dirty="0"/>
          </a:p>
        </p:txBody>
      </p:sp>
      <p:sp>
        <p:nvSpPr>
          <p:cNvPr id="39" name="ZoneTexte 38"/>
          <p:cNvSpPr txBox="1"/>
          <p:nvPr/>
        </p:nvSpPr>
        <p:spPr>
          <a:xfrm>
            <a:off x="3806453" y="4020317"/>
            <a:ext cx="420214" cy="376741"/>
          </a:xfrm>
          <a:prstGeom prst="rect">
            <a:avLst/>
          </a:prstGeom>
          <a:solidFill>
            <a:schemeClr val="accent4"/>
          </a:solidFill>
        </p:spPr>
        <p:txBody>
          <a:bodyPr wrap="square" rtlCol="0">
            <a:spAutoFit/>
          </a:bodyPr>
          <a:lstStyle/>
          <a:p>
            <a:r>
              <a:rPr lang="en-GB" i="1" dirty="0" smtClean="0"/>
              <a:t>5.</a:t>
            </a:r>
            <a:endParaRPr lang="en-GB" i="1" dirty="0"/>
          </a:p>
        </p:txBody>
      </p:sp>
      <p:sp>
        <p:nvSpPr>
          <p:cNvPr id="49" name="ZoneTexte 48"/>
          <p:cNvSpPr txBox="1"/>
          <p:nvPr/>
        </p:nvSpPr>
        <p:spPr>
          <a:xfrm>
            <a:off x="245251" y="5045020"/>
            <a:ext cx="2884850" cy="369332"/>
          </a:xfrm>
          <a:prstGeom prst="rect">
            <a:avLst/>
          </a:prstGeom>
          <a:noFill/>
        </p:spPr>
        <p:txBody>
          <a:bodyPr wrap="square" rtlCol="0">
            <a:spAutoFit/>
          </a:bodyPr>
          <a:lstStyle/>
          <a:p>
            <a:r>
              <a:rPr lang="en-GB" dirty="0" smtClean="0"/>
              <a:t>Library sciences graduated</a:t>
            </a:r>
            <a:endParaRPr lang="en-GB" dirty="0"/>
          </a:p>
        </p:txBody>
      </p:sp>
      <p:sp>
        <p:nvSpPr>
          <p:cNvPr id="50" name="ZoneTexte 49"/>
          <p:cNvSpPr txBox="1"/>
          <p:nvPr/>
        </p:nvSpPr>
        <p:spPr>
          <a:xfrm>
            <a:off x="371338" y="2402149"/>
            <a:ext cx="3094957" cy="369332"/>
          </a:xfrm>
          <a:prstGeom prst="rect">
            <a:avLst/>
          </a:prstGeom>
          <a:noFill/>
        </p:spPr>
        <p:txBody>
          <a:bodyPr wrap="square" rtlCol="0">
            <a:spAutoFit/>
          </a:bodyPr>
          <a:lstStyle/>
          <a:p>
            <a:r>
              <a:rPr lang="en-GB" dirty="0" smtClean="0"/>
              <a:t>Former Library Head Manager</a:t>
            </a:r>
            <a:endParaRPr lang="en-GB" dirty="0"/>
          </a:p>
        </p:txBody>
      </p:sp>
      <p:sp>
        <p:nvSpPr>
          <p:cNvPr id="51" name="ZoneTexte 50"/>
          <p:cNvSpPr txBox="1"/>
          <p:nvPr/>
        </p:nvSpPr>
        <p:spPr>
          <a:xfrm>
            <a:off x="7472724" y="2451085"/>
            <a:ext cx="1189879" cy="923330"/>
          </a:xfrm>
          <a:prstGeom prst="rect">
            <a:avLst/>
          </a:prstGeom>
          <a:noFill/>
        </p:spPr>
        <p:txBody>
          <a:bodyPr wrap="square" rtlCol="0">
            <a:spAutoFit/>
          </a:bodyPr>
          <a:lstStyle/>
          <a:p>
            <a:r>
              <a:rPr lang="en-GB" dirty="0" smtClean="0"/>
              <a:t>Library Innovation Award</a:t>
            </a:r>
          </a:p>
        </p:txBody>
      </p:sp>
      <p:sp>
        <p:nvSpPr>
          <p:cNvPr id="52" name="ZoneTexte 51"/>
          <p:cNvSpPr txBox="1"/>
          <p:nvPr/>
        </p:nvSpPr>
        <p:spPr>
          <a:xfrm>
            <a:off x="7392424" y="4448015"/>
            <a:ext cx="1329417" cy="646331"/>
          </a:xfrm>
          <a:prstGeom prst="rect">
            <a:avLst/>
          </a:prstGeom>
          <a:noFill/>
        </p:spPr>
        <p:txBody>
          <a:bodyPr wrap="square" rtlCol="0">
            <a:spAutoFit/>
          </a:bodyPr>
          <a:lstStyle/>
          <a:p>
            <a:r>
              <a:rPr lang="en-GB" dirty="0" smtClean="0"/>
              <a:t>University teacher</a:t>
            </a:r>
            <a:endParaRPr lang="en-GB" dirty="0"/>
          </a:p>
        </p:txBody>
      </p:sp>
      <p:sp>
        <p:nvSpPr>
          <p:cNvPr id="53" name="ZoneTexte 52"/>
          <p:cNvSpPr txBox="1"/>
          <p:nvPr/>
        </p:nvSpPr>
        <p:spPr>
          <a:xfrm>
            <a:off x="5626884" y="5784874"/>
            <a:ext cx="1315794" cy="646331"/>
          </a:xfrm>
          <a:prstGeom prst="rect">
            <a:avLst/>
          </a:prstGeom>
          <a:noFill/>
        </p:spPr>
        <p:txBody>
          <a:bodyPr wrap="square" rtlCol="0">
            <a:spAutoFit/>
          </a:bodyPr>
          <a:lstStyle/>
          <a:p>
            <a:r>
              <a:rPr lang="en-GB" dirty="0" smtClean="0"/>
              <a:t>Consultant &amp; trainer</a:t>
            </a:r>
            <a:endParaRPr lang="en-GB" dirty="0"/>
          </a:p>
        </p:txBody>
      </p:sp>
    </p:spTree>
    <p:extLst>
      <p:ext uri="{BB962C8B-B14F-4D97-AF65-F5344CB8AC3E}">
        <p14:creationId xmlns:p14="http://schemas.microsoft.com/office/powerpoint/2010/main" val="306469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14603" t="3962" r="26826" b="5556"/>
          <a:stretch/>
        </p:blipFill>
        <p:spPr>
          <a:xfrm rot="5400000">
            <a:off x="1419204" y="744290"/>
            <a:ext cx="6251161" cy="5431971"/>
          </a:xfrm>
          <a:prstGeom prst="rect">
            <a:avLst/>
          </a:prstGeom>
        </p:spPr>
      </p:pic>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47017" t="27195" r="2387" b="5926"/>
          <a:stretch/>
        </p:blipFill>
        <p:spPr>
          <a:xfrm>
            <a:off x="258240" y="4609522"/>
            <a:ext cx="2433664" cy="1809501"/>
          </a:xfrm>
          <a:prstGeom prst="rect">
            <a:avLst/>
          </a:prstGeom>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26070" t="58812" r="40120" b="7396"/>
          <a:stretch/>
        </p:blipFill>
        <p:spPr>
          <a:xfrm>
            <a:off x="4990889" y="4593770"/>
            <a:ext cx="3274628" cy="1841007"/>
          </a:xfrm>
          <a:prstGeom prst="rect">
            <a:avLst/>
          </a:prstGeom>
        </p:spPr>
      </p:pic>
      <p:pic>
        <p:nvPicPr>
          <p:cNvPr id="4" name="Image 3"/>
          <p:cNvPicPr>
            <a:picLocks noChangeAspect="1"/>
          </p:cNvPicPr>
          <p:nvPr/>
        </p:nvPicPr>
        <p:blipFill rotWithShape="1">
          <a:blip r:embed="rId5">
            <a:extLst>
              <a:ext uri="{28A0092B-C50C-407E-A947-70E740481C1C}">
                <a14:useLocalDpi xmlns:a14="http://schemas.microsoft.com/office/drawing/2010/main" val="0"/>
              </a:ext>
            </a:extLst>
          </a:blip>
          <a:srcRect t="17531" r="31114" b="3598"/>
          <a:stretch/>
        </p:blipFill>
        <p:spPr>
          <a:xfrm>
            <a:off x="258240" y="1055914"/>
            <a:ext cx="2266328" cy="1459594"/>
          </a:xfrm>
          <a:prstGeom prst="rect">
            <a:avLst/>
          </a:prstGeom>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13214" t="17531" r="17024" b="8395"/>
          <a:stretch/>
        </p:blipFill>
        <p:spPr>
          <a:xfrm>
            <a:off x="6443997" y="500742"/>
            <a:ext cx="2460484" cy="1469572"/>
          </a:xfrm>
          <a:prstGeom prst="rect">
            <a:avLst/>
          </a:prstGeom>
        </p:spPr>
      </p:pic>
      <p:sp>
        <p:nvSpPr>
          <p:cNvPr id="11" name="ZoneTexte 10"/>
          <p:cNvSpPr txBox="1"/>
          <p:nvPr/>
        </p:nvSpPr>
        <p:spPr>
          <a:xfrm>
            <a:off x="4533899" y="1774825"/>
            <a:ext cx="2291445" cy="923330"/>
          </a:xfrm>
          <a:prstGeom prst="rect">
            <a:avLst/>
          </a:prstGeom>
          <a:solidFill>
            <a:schemeClr val="accent4"/>
          </a:solidFill>
        </p:spPr>
        <p:txBody>
          <a:bodyPr wrap="square" rtlCol="0">
            <a:spAutoFit/>
          </a:bodyPr>
          <a:lstStyle/>
          <a:p>
            <a:r>
              <a:rPr lang="fr-FR" dirty="0" smtClean="0">
                <a:solidFill>
                  <a:schemeClr val="bg1"/>
                </a:solidFill>
              </a:rPr>
              <a:t>ALLIANCE FRANCAISE </a:t>
            </a:r>
          </a:p>
          <a:p>
            <a:r>
              <a:rPr lang="fr-FR" dirty="0" smtClean="0">
                <a:solidFill>
                  <a:schemeClr val="bg1"/>
                </a:solidFill>
              </a:rPr>
              <a:t>The </a:t>
            </a:r>
            <a:r>
              <a:rPr lang="fr-FR" dirty="0">
                <a:solidFill>
                  <a:schemeClr val="bg1"/>
                </a:solidFill>
              </a:rPr>
              <a:t>I</a:t>
            </a:r>
            <a:r>
              <a:rPr lang="fr-FR" dirty="0" smtClean="0">
                <a:solidFill>
                  <a:schemeClr val="bg1"/>
                </a:solidFill>
              </a:rPr>
              <a:t>ndia Network</a:t>
            </a:r>
          </a:p>
          <a:p>
            <a:endParaRPr lang="fr-FR" dirty="0">
              <a:solidFill>
                <a:schemeClr val="bg1"/>
              </a:solidFill>
            </a:endParaRPr>
          </a:p>
        </p:txBody>
      </p:sp>
      <p:cxnSp>
        <p:nvCxnSpPr>
          <p:cNvPr id="13" name="Connecteur en arc 12"/>
          <p:cNvCxnSpPr/>
          <p:nvPr/>
        </p:nvCxnSpPr>
        <p:spPr>
          <a:xfrm rot="10800000">
            <a:off x="1977418" y="2550928"/>
            <a:ext cx="1205319" cy="1095034"/>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en arc 14"/>
          <p:cNvCxnSpPr/>
          <p:nvPr/>
        </p:nvCxnSpPr>
        <p:spPr>
          <a:xfrm>
            <a:off x="3618791" y="5165269"/>
            <a:ext cx="1287343" cy="272143"/>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en arc 16"/>
          <p:cNvCxnSpPr/>
          <p:nvPr/>
        </p:nvCxnSpPr>
        <p:spPr>
          <a:xfrm rot="10800000" flipV="1">
            <a:off x="2331127" y="3549651"/>
            <a:ext cx="1576844" cy="1011461"/>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en arc 20"/>
          <p:cNvCxnSpPr/>
          <p:nvPr/>
        </p:nvCxnSpPr>
        <p:spPr>
          <a:xfrm flipV="1">
            <a:off x="5312229" y="1055914"/>
            <a:ext cx="1131768" cy="718911"/>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638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33243" r="2551" b="20365"/>
          <a:stretch/>
        </p:blipFill>
        <p:spPr>
          <a:xfrm>
            <a:off x="582048" y="0"/>
            <a:ext cx="8010807" cy="6779970"/>
          </a:xfrm>
          <a:prstGeom prst="rect">
            <a:avLst/>
          </a:prstGeom>
        </p:spPr>
      </p:pic>
      <p:sp>
        <p:nvSpPr>
          <p:cNvPr id="2" name="ZoneTexte 1"/>
          <p:cNvSpPr txBox="1"/>
          <p:nvPr/>
        </p:nvSpPr>
        <p:spPr>
          <a:xfrm>
            <a:off x="257827" y="4084983"/>
            <a:ext cx="2317315" cy="646331"/>
          </a:xfrm>
          <a:prstGeom prst="rect">
            <a:avLst/>
          </a:prstGeom>
          <a:solidFill>
            <a:schemeClr val="accent4"/>
          </a:solidFill>
        </p:spPr>
        <p:txBody>
          <a:bodyPr wrap="square" rtlCol="0">
            <a:spAutoFit/>
          </a:bodyPr>
          <a:lstStyle/>
          <a:p>
            <a:r>
              <a:rPr lang="fr-FR" dirty="0" smtClean="0"/>
              <a:t>66 </a:t>
            </a:r>
            <a:r>
              <a:rPr lang="en-GB" dirty="0" smtClean="0"/>
              <a:t>millions inhabitants</a:t>
            </a:r>
          </a:p>
          <a:p>
            <a:r>
              <a:rPr lang="en-GB" dirty="0" smtClean="0"/>
              <a:t>2</a:t>
            </a:r>
            <a:r>
              <a:rPr lang="en-GB" baseline="30000" dirty="0" smtClean="0"/>
              <a:t>nd</a:t>
            </a:r>
            <a:r>
              <a:rPr lang="en-GB" dirty="0" smtClean="0"/>
              <a:t> of EU</a:t>
            </a:r>
            <a:endParaRPr lang="en-GB" dirty="0"/>
          </a:p>
        </p:txBody>
      </p:sp>
      <p:sp>
        <p:nvSpPr>
          <p:cNvPr id="3" name="ZoneTexte 2"/>
          <p:cNvSpPr txBox="1"/>
          <p:nvPr/>
        </p:nvSpPr>
        <p:spPr>
          <a:xfrm>
            <a:off x="991643" y="2920652"/>
            <a:ext cx="1375776" cy="646331"/>
          </a:xfrm>
          <a:prstGeom prst="rect">
            <a:avLst/>
          </a:prstGeom>
          <a:solidFill>
            <a:schemeClr val="accent4"/>
          </a:solidFill>
        </p:spPr>
        <p:txBody>
          <a:bodyPr wrap="square" rtlCol="0">
            <a:spAutoFit/>
          </a:bodyPr>
          <a:lstStyle/>
          <a:p>
            <a:r>
              <a:rPr lang="fr-FR" dirty="0" smtClean="0"/>
              <a:t>551 500 m</a:t>
            </a:r>
            <a:r>
              <a:rPr lang="fr-FR" baseline="30000" dirty="0" smtClean="0"/>
              <a:t>2</a:t>
            </a:r>
          </a:p>
          <a:p>
            <a:r>
              <a:rPr lang="fr-FR" dirty="0" smtClean="0"/>
              <a:t>1</a:t>
            </a:r>
            <a:r>
              <a:rPr lang="fr-FR" baseline="30000" dirty="0" smtClean="0"/>
              <a:t>st</a:t>
            </a:r>
            <a:r>
              <a:rPr lang="fr-FR" dirty="0" smtClean="0"/>
              <a:t> EU</a:t>
            </a:r>
            <a:endParaRPr lang="fr-FR" dirty="0"/>
          </a:p>
        </p:txBody>
      </p:sp>
      <p:cxnSp>
        <p:nvCxnSpPr>
          <p:cNvPr id="7" name="Connecteur en arc 6"/>
          <p:cNvCxnSpPr/>
          <p:nvPr/>
        </p:nvCxnSpPr>
        <p:spPr>
          <a:xfrm rot="10800000">
            <a:off x="2605415" y="4484318"/>
            <a:ext cx="789139" cy="125260"/>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en arc 7"/>
          <p:cNvCxnSpPr/>
          <p:nvPr/>
        </p:nvCxnSpPr>
        <p:spPr>
          <a:xfrm rot="10800000">
            <a:off x="2367420" y="3389986"/>
            <a:ext cx="1027135" cy="1018163"/>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034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0349" y="4326053"/>
            <a:ext cx="2650679" cy="1754326"/>
          </a:xfrm>
          <a:prstGeom prst="rect">
            <a:avLst/>
          </a:prstGeom>
          <a:solidFill>
            <a:schemeClr val="accent4"/>
          </a:solidFill>
        </p:spPr>
        <p:txBody>
          <a:bodyPr wrap="square" rtlCol="0">
            <a:spAutoFit/>
          </a:bodyPr>
          <a:lstStyle/>
          <a:p>
            <a:r>
              <a:rPr lang="en-GB" dirty="0" smtClean="0"/>
              <a:t>Innovation is not invention but it’s to use something in a wider way, to introduce something new in the way of doing, thinking, using…</a:t>
            </a:r>
            <a:endParaRPr lang="en-GB"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591" y="2667001"/>
            <a:ext cx="4931409" cy="4190999"/>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094727" cy="3897086"/>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317" y="152400"/>
            <a:ext cx="3344093" cy="2090058"/>
          </a:xfrm>
          <a:prstGeom prst="rect">
            <a:avLst/>
          </a:prstGeom>
        </p:spPr>
      </p:pic>
    </p:spTree>
    <p:extLst>
      <p:ext uri="{BB962C8B-B14F-4D97-AF65-F5344CB8AC3E}">
        <p14:creationId xmlns:p14="http://schemas.microsoft.com/office/powerpoint/2010/main" val="1810390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99"/>
            <a:ext cx="5065250" cy="2852444"/>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b="22162"/>
          <a:stretch/>
        </p:blipFill>
        <p:spPr>
          <a:xfrm>
            <a:off x="4571999" y="449848"/>
            <a:ext cx="4316129" cy="2459506"/>
          </a:xfrm>
          <a:prstGeom prst="rect">
            <a:avLst/>
          </a:prstGeom>
        </p:spPr>
      </p:pic>
      <p:sp>
        <p:nvSpPr>
          <p:cNvPr id="6" name="ZoneTexte 5"/>
          <p:cNvSpPr txBox="1"/>
          <p:nvPr/>
        </p:nvSpPr>
        <p:spPr>
          <a:xfrm>
            <a:off x="7504848" y="1465545"/>
            <a:ext cx="1113060" cy="640806"/>
          </a:xfrm>
          <a:prstGeom prst="rect">
            <a:avLst/>
          </a:prstGeom>
          <a:solidFill>
            <a:srgbClr val="236172"/>
          </a:solidFill>
        </p:spPr>
        <p:txBody>
          <a:bodyPr wrap="square" rtlCol="0">
            <a:spAutoFit/>
          </a:bodyPr>
          <a:lstStyle/>
          <a:p>
            <a:r>
              <a:rPr lang="fr-FR" dirty="0" err="1" smtClean="0">
                <a:solidFill>
                  <a:schemeClr val="bg1"/>
                </a:solidFill>
              </a:rPr>
              <a:t>Libraries</a:t>
            </a:r>
            <a:r>
              <a:rPr lang="fr-FR" dirty="0" smtClean="0">
                <a:solidFill>
                  <a:schemeClr val="bg1"/>
                </a:solidFill>
              </a:rPr>
              <a:t> in France</a:t>
            </a:r>
            <a:endParaRPr lang="fr-FR" dirty="0">
              <a:solidFill>
                <a:schemeClr val="bg1"/>
              </a:solidFill>
            </a:endParaRPr>
          </a:p>
        </p:txBody>
      </p:sp>
      <p:sp>
        <p:nvSpPr>
          <p:cNvPr id="8" name="ZoneTexte 7"/>
          <p:cNvSpPr txBox="1"/>
          <p:nvPr/>
        </p:nvSpPr>
        <p:spPr>
          <a:xfrm>
            <a:off x="4684734" y="1534207"/>
            <a:ext cx="977030" cy="523220"/>
          </a:xfrm>
          <a:prstGeom prst="rect">
            <a:avLst/>
          </a:prstGeom>
          <a:solidFill>
            <a:srgbClr val="328090"/>
          </a:solidFill>
        </p:spPr>
        <p:txBody>
          <a:bodyPr wrap="square" rtlCol="0">
            <a:spAutoFit/>
          </a:bodyPr>
          <a:lstStyle/>
          <a:p>
            <a:r>
              <a:rPr lang="fr-FR" sz="1400" dirty="0" err="1">
                <a:solidFill>
                  <a:schemeClr val="bg1"/>
                </a:solidFill>
              </a:rPr>
              <a:t>o</a:t>
            </a:r>
            <a:r>
              <a:rPr lang="fr-FR" sz="1400" dirty="0" err="1" smtClean="0">
                <a:solidFill>
                  <a:schemeClr val="bg1"/>
                </a:solidFill>
              </a:rPr>
              <a:t>ffer</a:t>
            </a:r>
            <a:r>
              <a:rPr lang="fr-FR" sz="1400" dirty="0" smtClean="0">
                <a:solidFill>
                  <a:schemeClr val="bg1"/>
                </a:solidFill>
              </a:rPr>
              <a:t> </a:t>
            </a:r>
          </a:p>
          <a:p>
            <a:r>
              <a:rPr lang="fr-FR" sz="1400" dirty="0" smtClean="0">
                <a:solidFill>
                  <a:schemeClr val="bg1"/>
                </a:solidFill>
              </a:rPr>
              <a:t>e-contents</a:t>
            </a:r>
            <a:endParaRPr lang="fr-FR" sz="1400" dirty="0">
              <a:solidFill>
                <a:schemeClr val="bg1"/>
              </a:solidFill>
            </a:endParaRPr>
          </a:p>
        </p:txBody>
      </p:sp>
      <p:sp>
        <p:nvSpPr>
          <p:cNvPr id="9" name="ZoneTexte 8"/>
          <p:cNvSpPr txBox="1"/>
          <p:nvPr/>
        </p:nvSpPr>
        <p:spPr>
          <a:xfrm>
            <a:off x="4684734" y="528519"/>
            <a:ext cx="2292263" cy="369332"/>
          </a:xfrm>
          <a:prstGeom prst="rect">
            <a:avLst/>
          </a:prstGeom>
          <a:solidFill>
            <a:srgbClr val="328090"/>
          </a:solidFill>
        </p:spPr>
        <p:txBody>
          <a:bodyPr wrap="square" rtlCol="0">
            <a:spAutoFit/>
          </a:bodyPr>
          <a:lstStyle/>
          <a:p>
            <a:endParaRPr lang="fr-FR">
              <a:solidFill>
                <a:srgbClr val="337B74"/>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24" y="3288825"/>
            <a:ext cx="3822699" cy="3345657"/>
          </a:xfrm>
          <a:prstGeom prst="rect">
            <a:avLst/>
          </a:prstGeom>
        </p:spPr>
      </p:pic>
      <p:sp>
        <p:nvSpPr>
          <p:cNvPr id="7" name="Rectangle 6"/>
          <p:cNvSpPr/>
          <p:nvPr/>
        </p:nvSpPr>
        <p:spPr>
          <a:xfrm>
            <a:off x="2687720" y="2888618"/>
            <a:ext cx="3671390" cy="369332"/>
          </a:xfrm>
          <a:prstGeom prst="rect">
            <a:avLst/>
          </a:prstGeom>
          <a:solidFill>
            <a:schemeClr val="accent4"/>
          </a:solidFill>
        </p:spPr>
        <p:txBody>
          <a:bodyPr wrap="none">
            <a:spAutoFit/>
          </a:bodyPr>
          <a:lstStyle/>
          <a:p>
            <a:r>
              <a:rPr lang="fr-FR" b="1" dirty="0" smtClean="0">
                <a:solidFill>
                  <a:srgbClr val="000000"/>
                </a:solidFill>
                <a:effectLst/>
                <a:ea typeface="Calibri" charset="0"/>
                <a:cs typeface="Al Bayan Plain" charset="-78"/>
              </a:rPr>
              <a:t>A wide network all over the country</a:t>
            </a:r>
            <a:r>
              <a:rPr lang="fr-FR" dirty="0" smtClean="0">
                <a:effectLst/>
              </a:rPr>
              <a:t> </a:t>
            </a:r>
            <a:endParaRPr lang="fr-FR" dirty="0"/>
          </a:p>
        </p:txBody>
      </p:sp>
      <p:sp>
        <p:nvSpPr>
          <p:cNvPr id="11" name="ZoneTexte 10"/>
          <p:cNvSpPr txBox="1"/>
          <p:nvPr/>
        </p:nvSpPr>
        <p:spPr>
          <a:xfrm>
            <a:off x="1462562" y="3509082"/>
            <a:ext cx="1737837" cy="523220"/>
          </a:xfrm>
          <a:prstGeom prst="rect">
            <a:avLst/>
          </a:prstGeom>
          <a:solidFill>
            <a:srgbClr val="328090"/>
          </a:solidFill>
        </p:spPr>
        <p:txBody>
          <a:bodyPr wrap="square" rtlCol="0">
            <a:spAutoFit/>
          </a:bodyPr>
          <a:lstStyle/>
          <a:p>
            <a:r>
              <a:rPr lang="fr-FR" sz="1400" dirty="0" err="1" smtClean="0">
                <a:solidFill>
                  <a:schemeClr val="bg1"/>
                </a:solidFill>
              </a:rPr>
              <a:t>Increased</a:t>
            </a:r>
            <a:r>
              <a:rPr lang="fr-FR" sz="1400" dirty="0" smtClean="0">
                <a:solidFill>
                  <a:schemeClr val="bg1"/>
                </a:solidFill>
              </a:rPr>
              <a:t> of </a:t>
            </a:r>
            <a:r>
              <a:rPr lang="fr-FR" sz="1400" dirty="0" err="1" smtClean="0">
                <a:solidFill>
                  <a:schemeClr val="bg1"/>
                </a:solidFill>
              </a:rPr>
              <a:t>visitors</a:t>
            </a:r>
            <a:endParaRPr lang="fr-FR" sz="1400" dirty="0" smtClean="0">
              <a:solidFill>
                <a:schemeClr val="bg1"/>
              </a:solidFill>
            </a:endParaRPr>
          </a:p>
          <a:p>
            <a:endParaRPr lang="fr-FR" sz="1400" dirty="0">
              <a:solidFill>
                <a:schemeClr val="bg1"/>
              </a:solidFill>
            </a:endParaRPr>
          </a:p>
        </p:txBody>
      </p:sp>
      <p:sp>
        <p:nvSpPr>
          <p:cNvPr id="12" name="ZoneTexte 11"/>
          <p:cNvSpPr txBox="1"/>
          <p:nvPr/>
        </p:nvSpPr>
        <p:spPr>
          <a:xfrm>
            <a:off x="2687720" y="5616656"/>
            <a:ext cx="1279204" cy="861774"/>
          </a:xfrm>
          <a:prstGeom prst="rect">
            <a:avLst/>
          </a:prstGeom>
          <a:solidFill>
            <a:srgbClr val="328090"/>
          </a:solidFill>
        </p:spPr>
        <p:txBody>
          <a:bodyPr wrap="square" rtlCol="0">
            <a:spAutoFit/>
          </a:bodyPr>
          <a:lstStyle/>
          <a:p>
            <a:r>
              <a:rPr lang="fr-FR" sz="1200" dirty="0">
                <a:solidFill>
                  <a:schemeClr val="bg1"/>
                </a:solidFill>
              </a:rPr>
              <a:t>o</a:t>
            </a:r>
            <a:r>
              <a:rPr lang="fr-FR" sz="1200" dirty="0" smtClean="0">
                <a:solidFill>
                  <a:schemeClr val="bg1"/>
                </a:solidFill>
              </a:rPr>
              <a:t>f French People use </a:t>
            </a:r>
            <a:r>
              <a:rPr lang="fr-FR" sz="1200" dirty="0" err="1" smtClean="0">
                <a:solidFill>
                  <a:schemeClr val="bg1"/>
                </a:solidFill>
              </a:rPr>
              <a:t>regularly</a:t>
            </a:r>
            <a:r>
              <a:rPr lang="fr-FR" sz="1200" dirty="0" smtClean="0">
                <a:solidFill>
                  <a:schemeClr val="bg1"/>
                </a:solidFill>
              </a:rPr>
              <a:t> a </a:t>
            </a:r>
            <a:r>
              <a:rPr lang="fr-FR" sz="1200" dirty="0" err="1" smtClean="0">
                <a:solidFill>
                  <a:schemeClr val="bg1"/>
                </a:solidFill>
              </a:rPr>
              <a:t>library</a:t>
            </a:r>
            <a:endParaRPr lang="fr-FR" sz="1200" dirty="0" smtClean="0">
              <a:solidFill>
                <a:schemeClr val="bg1"/>
              </a:solidFill>
            </a:endParaRPr>
          </a:p>
          <a:p>
            <a:endParaRPr lang="fr-FR" sz="1400" dirty="0">
              <a:solidFill>
                <a:schemeClr val="bg1"/>
              </a:solidFill>
            </a:endParaRPr>
          </a:p>
        </p:txBody>
      </p:sp>
      <p:sp>
        <p:nvSpPr>
          <p:cNvPr id="13" name="ZoneTexte 12"/>
          <p:cNvSpPr txBox="1"/>
          <p:nvPr/>
        </p:nvSpPr>
        <p:spPr>
          <a:xfrm>
            <a:off x="350642" y="6086172"/>
            <a:ext cx="1737837" cy="523220"/>
          </a:xfrm>
          <a:prstGeom prst="rect">
            <a:avLst/>
          </a:prstGeom>
          <a:solidFill>
            <a:srgbClr val="328090"/>
          </a:solidFill>
        </p:spPr>
        <p:txBody>
          <a:bodyPr wrap="square" rtlCol="0">
            <a:spAutoFit/>
          </a:bodyPr>
          <a:lstStyle/>
          <a:p>
            <a:r>
              <a:rPr lang="fr-FR" sz="1400" dirty="0" err="1">
                <a:solidFill>
                  <a:schemeClr val="bg1"/>
                </a:solidFill>
              </a:rPr>
              <a:t>i</a:t>
            </a:r>
            <a:r>
              <a:rPr lang="fr-FR" sz="1400" dirty="0" err="1" smtClean="0">
                <a:solidFill>
                  <a:schemeClr val="bg1"/>
                </a:solidFill>
              </a:rPr>
              <a:t>ncreased</a:t>
            </a:r>
            <a:r>
              <a:rPr lang="fr-FR" sz="1400" dirty="0" smtClean="0">
                <a:solidFill>
                  <a:schemeClr val="bg1"/>
                </a:solidFill>
              </a:rPr>
              <a:t> of </a:t>
            </a:r>
            <a:r>
              <a:rPr lang="fr-FR" sz="1400" dirty="0" err="1" smtClean="0">
                <a:solidFill>
                  <a:schemeClr val="bg1"/>
                </a:solidFill>
              </a:rPr>
              <a:t>visitors</a:t>
            </a:r>
            <a:r>
              <a:rPr lang="fr-FR" sz="1400" dirty="0" smtClean="0">
                <a:solidFill>
                  <a:schemeClr val="bg1"/>
                </a:solidFill>
              </a:rPr>
              <a:t> </a:t>
            </a:r>
            <a:r>
              <a:rPr lang="fr-FR" sz="1400" dirty="0" err="1" smtClean="0">
                <a:solidFill>
                  <a:schemeClr val="bg1"/>
                </a:solidFill>
              </a:rPr>
              <a:t>since</a:t>
            </a:r>
            <a:r>
              <a:rPr lang="fr-FR" sz="1400" dirty="0" smtClean="0">
                <a:solidFill>
                  <a:schemeClr val="bg1"/>
                </a:solidFill>
              </a:rPr>
              <a:t> 2005</a:t>
            </a:r>
          </a:p>
        </p:txBody>
      </p:sp>
      <p:sp>
        <p:nvSpPr>
          <p:cNvPr id="14" name="ZoneTexte 13"/>
          <p:cNvSpPr txBox="1"/>
          <p:nvPr/>
        </p:nvSpPr>
        <p:spPr>
          <a:xfrm>
            <a:off x="2229087" y="4870138"/>
            <a:ext cx="1737837" cy="400110"/>
          </a:xfrm>
          <a:prstGeom prst="rect">
            <a:avLst/>
          </a:prstGeom>
          <a:solidFill>
            <a:srgbClr val="328090"/>
          </a:solidFill>
        </p:spPr>
        <p:txBody>
          <a:bodyPr wrap="square" rtlCol="0">
            <a:spAutoFit/>
          </a:bodyPr>
          <a:lstStyle/>
          <a:p>
            <a:r>
              <a:rPr lang="fr-FR" sz="1000" dirty="0" smtClean="0">
                <a:solidFill>
                  <a:schemeClr val="bg1"/>
                </a:solidFill>
              </a:rPr>
              <a:t>15-24 </a:t>
            </a:r>
            <a:r>
              <a:rPr lang="fr-FR" sz="1000" dirty="0" err="1" smtClean="0">
                <a:solidFill>
                  <a:schemeClr val="bg1"/>
                </a:solidFill>
              </a:rPr>
              <a:t>years</a:t>
            </a:r>
            <a:r>
              <a:rPr lang="fr-FR" sz="1000" dirty="0" smtClean="0">
                <a:solidFill>
                  <a:schemeClr val="bg1"/>
                </a:solidFill>
              </a:rPr>
              <a:t> </a:t>
            </a:r>
            <a:r>
              <a:rPr lang="fr-FR" sz="1000" dirty="0" err="1" smtClean="0">
                <a:solidFill>
                  <a:schemeClr val="bg1"/>
                </a:solidFill>
              </a:rPr>
              <a:t>old</a:t>
            </a:r>
            <a:r>
              <a:rPr lang="fr-FR" sz="1000" dirty="0" smtClean="0">
                <a:solidFill>
                  <a:schemeClr val="bg1"/>
                </a:solidFill>
              </a:rPr>
              <a:t> have </a:t>
            </a:r>
            <a:r>
              <a:rPr lang="fr-FR" sz="1000" dirty="0" err="1" smtClean="0">
                <a:solidFill>
                  <a:schemeClr val="bg1"/>
                </a:solidFill>
              </a:rPr>
              <a:t>visited</a:t>
            </a:r>
            <a:r>
              <a:rPr lang="fr-FR" sz="1000" dirty="0" smtClean="0">
                <a:solidFill>
                  <a:schemeClr val="bg1"/>
                </a:solidFill>
              </a:rPr>
              <a:t> a </a:t>
            </a:r>
            <a:r>
              <a:rPr lang="fr-FR" sz="1000" dirty="0" err="1" smtClean="0">
                <a:solidFill>
                  <a:schemeClr val="bg1"/>
                </a:solidFill>
              </a:rPr>
              <a:t>library</a:t>
            </a:r>
            <a:r>
              <a:rPr lang="fr-FR" sz="1000" dirty="0" smtClean="0">
                <a:solidFill>
                  <a:schemeClr val="bg1"/>
                </a:solidFill>
              </a:rPr>
              <a:t> the last 12 </a:t>
            </a:r>
            <a:r>
              <a:rPr lang="fr-FR" sz="1000" dirty="0" err="1" smtClean="0">
                <a:solidFill>
                  <a:schemeClr val="bg1"/>
                </a:solidFill>
              </a:rPr>
              <a:t>months</a:t>
            </a:r>
            <a:endParaRPr lang="fr-FR" sz="1000" dirty="0" smtClean="0">
              <a:solidFill>
                <a:schemeClr val="bg1"/>
              </a:solidFill>
            </a:endParaRPr>
          </a:p>
        </p:txBody>
      </p:sp>
      <p:sp>
        <p:nvSpPr>
          <p:cNvPr id="15" name="ZoneTexte 14"/>
          <p:cNvSpPr txBox="1"/>
          <p:nvPr/>
        </p:nvSpPr>
        <p:spPr>
          <a:xfrm>
            <a:off x="2229086" y="4160421"/>
            <a:ext cx="1737837" cy="553998"/>
          </a:xfrm>
          <a:prstGeom prst="rect">
            <a:avLst/>
          </a:prstGeom>
          <a:solidFill>
            <a:srgbClr val="328090"/>
          </a:solidFill>
        </p:spPr>
        <p:txBody>
          <a:bodyPr wrap="square" rtlCol="0">
            <a:spAutoFit/>
          </a:bodyPr>
          <a:lstStyle/>
          <a:p>
            <a:r>
              <a:rPr lang="fr-FR" sz="1000" dirty="0">
                <a:solidFill>
                  <a:schemeClr val="bg1"/>
                </a:solidFill>
              </a:rPr>
              <a:t>o</a:t>
            </a:r>
            <a:r>
              <a:rPr lang="fr-FR" sz="1000" smtClean="0">
                <a:solidFill>
                  <a:schemeClr val="bg1"/>
                </a:solidFill>
              </a:rPr>
              <a:t>f </a:t>
            </a:r>
            <a:r>
              <a:rPr lang="fr-FR" sz="1000" dirty="0" smtClean="0">
                <a:solidFill>
                  <a:schemeClr val="bg1"/>
                </a:solidFill>
              </a:rPr>
              <a:t>over 15 </a:t>
            </a:r>
            <a:r>
              <a:rPr lang="fr-FR" sz="1000" dirty="0" err="1" smtClean="0">
                <a:solidFill>
                  <a:schemeClr val="bg1"/>
                </a:solidFill>
              </a:rPr>
              <a:t>years</a:t>
            </a:r>
            <a:r>
              <a:rPr lang="fr-FR" sz="1000" dirty="0" smtClean="0">
                <a:solidFill>
                  <a:schemeClr val="bg1"/>
                </a:solidFill>
              </a:rPr>
              <a:t> </a:t>
            </a:r>
            <a:r>
              <a:rPr lang="fr-FR" sz="1000" dirty="0" err="1" smtClean="0">
                <a:solidFill>
                  <a:schemeClr val="bg1"/>
                </a:solidFill>
              </a:rPr>
              <a:t>old</a:t>
            </a:r>
            <a:r>
              <a:rPr lang="fr-FR" sz="1000" dirty="0" smtClean="0">
                <a:solidFill>
                  <a:schemeClr val="bg1"/>
                </a:solidFill>
              </a:rPr>
              <a:t> French people have </a:t>
            </a:r>
            <a:r>
              <a:rPr lang="fr-FR" sz="1000" dirty="0" err="1" smtClean="0">
                <a:solidFill>
                  <a:schemeClr val="bg1"/>
                </a:solidFill>
              </a:rPr>
              <a:t>visited</a:t>
            </a:r>
            <a:r>
              <a:rPr lang="fr-FR" sz="1000" dirty="0" smtClean="0">
                <a:solidFill>
                  <a:schemeClr val="bg1"/>
                </a:solidFill>
              </a:rPr>
              <a:t>  a </a:t>
            </a:r>
            <a:r>
              <a:rPr lang="fr-FR" sz="1000" dirty="0" err="1" smtClean="0">
                <a:solidFill>
                  <a:schemeClr val="bg1"/>
                </a:solidFill>
              </a:rPr>
              <a:t>library</a:t>
            </a:r>
            <a:r>
              <a:rPr lang="fr-FR" sz="1000" dirty="0" smtClean="0">
                <a:solidFill>
                  <a:schemeClr val="bg1"/>
                </a:solidFill>
              </a:rPr>
              <a:t> in 2016 (</a:t>
            </a:r>
            <a:r>
              <a:rPr lang="fr-FR" sz="1000" dirty="0" err="1" smtClean="0">
                <a:solidFill>
                  <a:schemeClr val="bg1"/>
                </a:solidFill>
              </a:rPr>
              <a:t>against</a:t>
            </a:r>
            <a:r>
              <a:rPr lang="fr-FR" sz="1000" dirty="0" smtClean="0">
                <a:solidFill>
                  <a:schemeClr val="bg1"/>
                </a:solidFill>
              </a:rPr>
              <a:t> 25% in 1997)</a:t>
            </a: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171" y="3336621"/>
            <a:ext cx="3434495" cy="3348918"/>
          </a:xfrm>
          <a:prstGeom prst="rect">
            <a:avLst/>
          </a:prstGeom>
        </p:spPr>
      </p:pic>
      <p:sp>
        <p:nvSpPr>
          <p:cNvPr id="17" name="ZoneTexte 16"/>
          <p:cNvSpPr txBox="1"/>
          <p:nvPr/>
        </p:nvSpPr>
        <p:spPr>
          <a:xfrm>
            <a:off x="4793171" y="3336621"/>
            <a:ext cx="1430624" cy="954107"/>
          </a:xfrm>
          <a:prstGeom prst="rect">
            <a:avLst/>
          </a:prstGeom>
          <a:solidFill>
            <a:srgbClr val="328090"/>
          </a:solidFill>
        </p:spPr>
        <p:txBody>
          <a:bodyPr wrap="square" rtlCol="0">
            <a:spAutoFit/>
          </a:bodyPr>
          <a:lstStyle/>
          <a:p>
            <a:r>
              <a:rPr lang="fr-FR" sz="1400" dirty="0" err="1" smtClean="0">
                <a:solidFill>
                  <a:schemeClr val="bg1"/>
                </a:solidFill>
              </a:rPr>
              <a:t>Governement</a:t>
            </a:r>
            <a:r>
              <a:rPr lang="fr-FR" sz="1400" dirty="0" smtClean="0">
                <a:solidFill>
                  <a:schemeClr val="bg1"/>
                </a:solidFill>
              </a:rPr>
              <a:t> plan to help </a:t>
            </a:r>
            <a:r>
              <a:rPr lang="fr-FR" sz="1400" dirty="0" err="1" smtClean="0">
                <a:solidFill>
                  <a:schemeClr val="bg1"/>
                </a:solidFill>
              </a:rPr>
              <a:t>library</a:t>
            </a:r>
            <a:r>
              <a:rPr lang="fr-FR" sz="1400" dirty="0" smtClean="0">
                <a:solidFill>
                  <a:schemeClr val="bg1"/>
                </a:solidFill>
              </a:rPr>
              <a:t> to </a:t>
            </a:r>
            <a:r>
              <a:rPr lang="fr-FR" sz="1400" dirty="0" err="1" smtClean="0">
                <a:solidFill>
                  <a:schemeClr val="bg1"/>
                </a:solidFill>
              </a:rPr>
              <a:t>be</a:t>
            </a:r>
            <a:r>
              <a:rPr lang="fr-FR" sz="1400" dirty="0" smtClean="0">
                <a:solidFill>
                  <a:schemeClr val="bg1"/>
                </a:solidFill>
              </a:rPr>
              <a:t> </a:t>
            </a:r>
            <a:r>
              <a:rPr lang="fr-FR" sz="1400" dirty="0" err="1" smtClean="0">
                <a:solidFill>
                  <a:schemeClr val="bg1"/>
                </a:solidFill>
              </a:rPr>
              <a:t>wider</a:t>
            </a:r>
            <a:r>
              <a:rPr lang="fr-FR" sz="1400" dirty="0" smtClean="0">
                <a:solidFill>
                  <a:schemeClr val="bg1"/>
                </a:solidFill>
              </a:rPr>
              <a:t> open</a:t>
            </a:r>
          </a:p>
        </p:txBody>
      </p:sp>
      <p:sp>
        <p:nvSpPr>
          <p:cNvPr id="18" name="ZoneTexte 17"/>
          <p:cNvSpPr txBox="1"/>
          <p:nvPr/>
        </p:nvSpPr>
        <p:spPr>
          <a:xfrm>
            <a:off x="6187560" y="3355193"/>
            <a:ext cx="1393371" cy="307777"/>
          </a:xfrm>
          <a:prstGeom prst="rect">
            <a:avLst/>
          </a:prstGeom>
          <a:solidFill>
            <a:srgbClr val="328090"/>
          </a:solidFill>
        </p:spPr>
        <p:txBody>
          <a:bodyPr wrap="square" rtlCol="0" anchor="t">
            <a:spAutoFit/>
          </a:bodyPr>
          <a:lstStyle/>
          <a:p>
            <a:r>
              <a:rPr lang="fr-FR" sz="1400" dirty="0">
                <a:solidFill>
                  <a:schemeClr val="bg1"/>
                </a:solidFill>
              </a:rPr>
              <a:t> </a:t>
            </a:r>
            <a:r>
              <a:rPr lang="fr-FR" sz="1400" dirty="0" smtClean="0">
                <a:solidFill>
                  <a:schemeClr val="bg1"/>
                </a:solidFill>
              </a:rPr>
              <a:t> </a:t>
            </a:r>
            <a:endParaRPr lang="fr-FR" sz="1400" dirty="0">
              <a:solidFill>
                <a:schemeClr val="bg1"/>
              </a:solidFill>
            </a:endParaRPr>
          </a:p>
        </p:txBody>
      </p:sp>
      <p:sp>
        <p:nvSpPr>
          <p:cNvPr id="19" name="ZoneTexte 18"/>
          <p:cNvSpPr txBox="1"/>
          <p:nvPr/>
        </p:nvSpPr>
        <p:spPr>
          <a:xfrm>
            <a:off x="6944624" y="3576658"/>
            <a:ext cx="1187006" cy="1200329"/>
          </a:xfrm>
          <a:prstGeom prst="rect">
            <a:avLst/>
          </a:prstGeom>
          <a:solidFill>
            <a:srgbClr val="328090"/>
          </a:solidFill>
        </p:spPr>
        <p:txBody>
          <a:bodyPr wrap="square" rtlCol="0" anchor="t">
            <a:spAutoFit/>
          </a:bodyPr>
          <a:lstStyle/>
          <a:p>
            <a:r>
              <a:rPr lang="fr-FR" sz="1200" dirty="0">
                <a:solidFill>
                  <a:schemeClr val="bg1"/>
                </a:solidFill>
              </a:rPr>
              <a:t>o</a:t>
            </a:r>
            <a:r>
              <a:rPr lang="fr-FR" sz="1200" dirty="0" smtClean="0">
                <a:solidFill>
                  <a:schemeClr val="bg1"/>
                </a:solidFill>
              </a:rPr>
              <a:t>f </a:t>
            </a:r>
            <a:r>
              <a:rPr lang="fr-FR" sz="1200" dirty="0" err="1" smtClean="0">
                <a:solidFill>
                  <a:schemeClr val="bg1"/>
                </a:solidFill>
              </a:rPr>
              <a:t>those</a:t>
            </a:r>
            <a:r>
              <a:rPr lang="fr-FR" sz="1200" dirty="0" smtClean="0">
                <a:solidFill>
                  <a:schemeClr val="bg1"/>
                </a:solidFill>
              </a:rPr>
              <a:t> </a:t>
            </a:r>
            <a:r>
              <a:rPr lang="fr-FR" sz="1200" dirty="0" err="1" smtClean="0">
                <a:solidFill>
                  <a:schemeClr val="bg1"/>
                </a:solidFill>
              </a:rPr>
              <a:t>who</a:t>
            </a:r>
            <a:r>
              <a:rPr lang="fr-FR" sz="1200" dirty="0" smtClean="0">
                <a:solidFill>
                  <a:schemeClr val="bg1"/>
                </a:solidFill>
              </a:rPr>
              <a:t> </a:t>
            </a:r>
            <a:r>
              <a:rPr lang="fr-FR" sz="1200" dirty="0" err="1" smtClean="0">
                <a:solidFill>
                  <a:schemeClr val="bg1"/>
                </a:solidFill>
              </a:rPr>
              <a:t>don’t</a:t>
            </a:r>
            <a:r>
              <a:rPr lang="fr-FR" sz="1200" dirty="0" smtClean="0">
                <a:solidFill>
                  <a:schemeClr val="bg1"/>
                </a:solidFill>
              </a:rPr>
              <a:t> </a:t>
            </a:r>
            <a:r>
              <a:rPr lang="fr-FR" sz="1200" dirty="0" err="1" smtClean="0">
                <a:solidFill>
                  <a:schemeClr val="bg1"/>
                </a:solidFill>
              </a:rPr>
              <a:t>visit</a:t>
            </a:r>
            <a:r>
              <a:rPr lang="fr-FR" sz="1200" dirty="0" smtClean="0">
                <a:solidFill>
                  <a:schemeClr val="bg1"/>
                </a:solidFill>
              </a:rPr>
              <a:t> </a:t>
            </a:r>
            <a:r>
              <a:rPr lang="fr-FR" sz="1200" dirty="0" err="1" smtClean="0">
                <a:solidFill>
                  <a:schemeClr val="bg1"/>
                </a:solidFill>
              </a:rPr>
              <a:t>library</a:t>
            </a:r>
            <a:r>
              <a:rPr lang="fr-FR" sz="1200" dirty="0" smtClean="0">
                <a:solidFill>
                  <a:schemeClr val="bg1"/>
                </a:solidFill>
              </a:rPr>
              <a:t> </a:t>
            </a:r>
            <a:r>
              <a:rPr lang="fr-FR" sz="1200" dirty="0" err="1" smtClean="0">
                <a:solidFill>
                  <a:schemeClr val="bg1"/>
                </a:solidFill>
              </a:rPr>
              <a:t>say</a:t>
            </a:r>
            <a:r>
              <a:rPr lang="fr-FR" sz="1200" dirty="0" smtClean="0">
                <a:solidFill>
                  <a:schemeClr val="bg1"/>
                </a:solidFill>
              </a:rPr>
              <a:t> </a:t>
            </a:r>
            <a:r>
              <a:rPr lang="fr-FR" sz="1200" dirty="0" err="1" smtClean="0">
                <a:solidFill>
                  <a:schemeClr val="bg1"/>
                </a:solidFill>
              </a:rPr>
              <a:t>it’s</a:t>
            </a:r>
            <a:r>
              <a:rPr lang="fr-FR" sz="1200" dirty="0" smtClean="0">
                <a:solidFill>
                  <a:schemeClr val="bg1"/>
                </a:solidFill>
              </a:rPr>
              <a:t> </a:t>
            </a:r>
            <a:r>
              <a:rPr lang="fr-FR" sz="1200" dirty="0" err="1" smtClean="0">
                <a:solidFill>
                  <a:schemeClr val="bg1"/>
                </a:solidFill>
              </a:rPr>
              <a:t>because</a:t>
            </a:r>
            <a:r>
              <a:rPr lang="fr-FR" sz="1200" dirty="0" smtClean="0">
                <a:solidFill>
                  <a:schemeClr val="bg1"/>
                </a:solidFill>
              </a:rPr>
              <a:t> of the </a:t>
            </a:r>
            <a:r>
              <a:rPr lang="fr-FR" sz="1200" dirty="0" err="1" smtClean="0">
                <a:solidFill>
                  <a:schemeClr val="bg1"/>
                </a:solidFill>
              </a:rPr>
              <a:t>unappropriate</a:t>
            </a:r>
            <a:r>
              <a:rPr lang="fr-FR" sz="1200" dirty="0" smtClean="0">
                <a:solidFill>
                  <a:schemeClr val="bg1"/>
                </a:solidFill>
              </a:rPr>
              <a:t> </a:t>
            </a:r>
            <a:r>
              <a:rPr lang="fr-FR" sz="1200" dirty="0" err="1" smtClean="0">
                <a:solidFill>
                  <a:schemeClr val="bg1"/>
                </a:solidFill>
              </a:rPr>
              <a:t>opening</a:t>
            </a:r>
            <a:r>
              <a:rPr lang="fr-FR" sz="1200" dirty="0" smtClean="0">
                <a:solidFill>
                  <a:schemeClr val="bg1"/>
                </a:solidFill>
              </a:rPr>
              <a:t> </a:t>
            </a:r>
            <a:r>
              <a:rPr lang="fr-FR" sz="1200" dirty="0" err="1" smtClean="0">
                <a:solidFill>
                  <a:schemeClr val="bg1"/>
                </a:solidFill>
              </a:rPr>
              <a:t>hours</a:t>
            </a:r>
            <a:endParaRPr lang="fr-FR" sz="1200" dirty="0">
              <a:solidFill>
                <a:schemeClr val="bg1"/>
              </a:solidFill>
            </a:endParaRPr>
          </a:p>
        </p:txBody>
      </p:sp>
      <p:sp>
        <p:nvSpPr>
          <p:cNvPr id="20" name="ZoneTexte 19"/>
          <p:cNvSpPr txBox="1"/>
          <p:nvPr/>
        </p:nvSpPr>
        <p:spPr>
          <a:xfrm>
            <a:off x="6853066" y="5500430"/>
            <a:ext cx="1208312" cy="461665"/>
          </a:xfrm>
          <a:prstGeom prst="rect">
            <a:avLst/>
          </a:prstGeom>
          <a:solidFill>
            <a:srgbClr val="328090"/>
          </a:solidFill>
        </p:spPr>
        <p:txBody>
          <a:bodyPr wrap="square" rtlCol="0" anchor="t">
            <a:spAutoFit/>
          </a:bodyPr>
          <a:lstStyle/>
          <a:p>
            <a:r>
              <a:rPr lang="fr-FR" sz="1200" dirty="0" err="1" smtClean="0">
                <a:solidFill>
                  <a:schemeClr val="bg1"/>
                </a:solidFill>
              </a:rPr>
              <a:t>wish</a:t>
            </a:r>
            <a:r>
              <a:rPr lang="fr-FR" sz="1200" dirty="0" smtClean="0">
                <a:solidFill>
                  <a:schemeClr val="bg1"/>
                </a:solidFill>
              </a:rPr>
              <a:t> </a:t>
            </a:r>
            <a:r>
              <a:rPr lang="fr-FR" sz="1200" dirty="0" err="1" smtClean="0">
                <a:solidFill>
                  <a:schemeClr val="bg1"/>
                </a:solidFill>
              </a:rPr>
              <a:t>libraries</a:t>
            </a:r>
            <a:r>
              <a:rPr lang="fr-FR" sz="1200" dirty="0" smtClean="0">
                <a:solidFill>
                  <a:schemeClr val="bg1"/>
                </a:solidFill>
              </a:rPr>
              <a:t> to open on </a:t>
            </a:r>
            <a:r>
              <a:rPr lang="fr-FR" sz="1200" dirty="0" err="1" smtClean="0">
                <a:solidFill>
                  <a:schemeClr val="bg1"/>
                </a:solidFill>
              </a:rPr>
              <a:t>sunday</a:t>
            </a:r>
            <a:endParaRPr lang="fr-FR" sz="1200" dirty="0">
              <a:solidFill>
                <a:schemeClr val="bg1"/>
              </a:solidFill>
            </a:endParaRPr>
          </a:p>
        </p:txBody>
      </p:sp>
      <p:sp>
        <p:nvSpPr>
          <p:cNvPr id="21" name="ZoneTexte 20"/>
          <p:cNvSpPr txBox="1"/>
          <p:nvPr/>
        </p:nvSpPr>
        <p:spPr>
          <a:xfrm>
            <a:off x="5876894" y="6232208"/>
            <a:ext cx="1580328" cy="461665"/>
          </a:xfrm>
          <a:prstGeom prst="rect">
            <a:avLst/>
          </a:prstGeom>
          <a:solidFill>
            <a:srgbClr val="328090"/>
          </a:solidFill>
        </p:spPr>
        <p:txBody>
          <a:bodyPr wrap="square" rtlCol="0" anchor="t">
            <a:spAutoFit/>
          </a:bodyPr>
          <a:lstStyle/>
          <a:p>
            <a:r>
              <a:rPr lang="fr-FR" sz="1200" dirty="0" err="1" smtClean="0">
                <a:solidFill>
                  <a:schemeClr val="bg1"/>
                </a:solidFill>
              </a:rPr>
              <a:t>wish</a:t>
            </a:r>
            <a:r>
              <a:rPr lang="fr-FR" sz="1200" dirty="0" smtClean="0">
                <a:solidFill>
                  <a:schemeClr val="bg1"/>
                </a:solidFill>
              </a:rPr>
              <a:t> to </a:t>
            </a:r>
            <a:r>
              <a:rPr lang="fr-FR" sz="1200" dirty="0" err="1" smtClean="0">
                <a:solidFill>
                  <a:schemeClr val="bg1"/>
                </a:solidFill>
              </a:rPr>
              <a:t>visit</a:t>
            </a:r>
            <a:r>
              <a:rPr lang="fr-FR" sz="1200" dirty="0" smtClean="0">
                <a:solidFill>
                  <a:schemeClr val="bg1"/>
                </a:solidFill>
              </a:rPr>
              <a:t> </a:t>
            </a:r>
            <a:r>
              <a:rPr lang="fr-FR" sz="1200" dirty="0" err="1" smtClean="0">
                <a:solidFill>
                  <a:schemeClr val="bg1"/>
                </a:solidFill>
              </a:rPr>
              <a:t>libraries</a:t>
            </a:r>
            <a:r>
              <a:rPr lang="fr-FR" sz="1200" dirty="0" smtClean="0">
                <a:solidFill>
                  <a:schemeClr val="bg1"/>
                </a:solidFill>
              </a:rPr>
              <a:t> </a:t>
            </a:r>
            <a:r>
              <a:rPr lang="fr-FR" sz="1200" dirty="0" err="1" smtClean="0">
                <a:solidFill>
                  <a:schemeClr val="bg1"/>
                </a:solidFill>
              </a:rPr>
              <a:t>after</a:t>
            </a:r>
            <a:r>
              <a:rPr lang="fr-FR" sz="1200" dirty="0" smtClean="0">
                <a:solidFill>
                  <a:schemeClr val="bg1"/>
                </a:solidFill>
              </a:rPr>
              <a:t> 6pm</a:t>
            </a:r>
            <a:endParaRPr lang="fr-FR" sz="1200" dirty="0">
              <a:solidFill>
                <a:schemeClr val="bg1"/>
              </a:solidFill>
            </a:endParaRPr>
          </a:p>
        </p:txBody>
      </p:sp>
      <p:sp>
        <p:nvSpPr>
          <p:cNvPr id="22" name="ZoneTexte 21"/>
          <p:cNvSpPr txBox="1"/>
          <p:nvPr/>
        </p:nvSpPr>
        <p:spPr>
          <a:xfrm>
            <a:off x="4830424" y="5500430"/>
            <a:ext cx="1393371" cy="461665"/>
          </a:xfrm>
          <a:prstGeom prst="rect">
            <a:avLst/>
          </a:prstGeom>
          <a:solidFill>
            <a:srgbClr val="328090"/>
          </a:solidFill>
        </p:spPr>
        <p:txBody>
          <a:bodyPr wrap="square" rtlCol="0" anchor="t">
            <a:spAutoFit/>
          </a:bodyPr>
          <a:lstStyle/>
          <a:p>
            <a:r>
              <a:rPr lang="fr-FR" sz="1200" dirty="0" err="1" smtClean="0">
                <a:solidFill>
                  <a:schemeClr val="bg1"/>
                </a:solidFill>
              </a:rPr>
              <a:t>wish</a:t>
            </a:r>
            <a:r>
              <a:rPr lang="fr-FR" sz="1200" dirty="0" smtClean="0">
                <a:solidFill>
                  <a:schemeClr val="bg1"/>
                </a:solidFill>
              </a:rPr>
              <a:t> </a:t>
            </a:r>
            <a:r>
              <a:rPr lang="fr-FR" sz="1200" dirty="0" err="1" smtClean="0">
                <a:solidFill>
                  <a:schemeClr val="bg1"/>
                </a:solidFill>
              </a:rPr>
              <a:t>libraries</a:t>
            </a:r>
            <a:r>
              <a:rPr lang="fr-FR" sz="1200" dirty="0" smtClean="0">
                <a:solidFill>
                  <a:schemeClr val="bg1"/>
                </a:solidFill>
              </a:rPr>
              <a:t> to open on </a:t>
            </a:r>
            <a:r>
              <a:rPr lang="fr-FR" sz="1200" dirty="0" err="1" smtClean="0">
                <a:solidFill>
                  <a:schemeClr val="bg1"/>
                </a:solidFill>
              </a:rPr>
              <a:t>saturday</a:t>
            </a:r>
            <a:endParaRPr lang="fr-FR" sz="1200" dirty="0">
              <a:solidFill>
                <a:schemeClr val="bg1"/>
              </a:solidFill>
            </a:endParaRPr>
          </a:p>
        </p:txBody>
      </p:sp>
    </p:spTree>
    <p:extLst>
      <p:ext uri="{BB962C8B-B14F-4D97-AF65-F5344CB8AC3E}">
        <p14:creationId xmlns:p14="http://schemas.microsoft.com/office/powerpoint/2010/main" val="1514938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7" y="0"/>
            <a:ext cx="2789550" cy="4667482"/>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184" y="3323671"/>
            <a:ext cx="3808743" cy="1216045"/>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67" y="4498093"/>
            <a:ext cx="3921909" cy="2359907"/>
          </a:xfrm>
          <a:prstGeom prst="rect">
            <a:avLst/>
          </a:prstGeom>
        </p:spPr>
      </p:pic>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t="29630"/>
          <a:stretch/>
        </p:blipFill>
        <p:spPr>
          <a:xfrm>
            <a:off x="2846517" y="0"/>
            <a:ext cx="6297483" cy="3323671"/>
          </a:xfrm>
          <a:prstGeom prst="rect">
            <a:avLst/>
          </a:prstGeom>
        </p:spPr>
      </p:pic>
      <p:pic>
        <p:nvPicPr>
          <p:cNvPr id="10" name="Image 9" descr="méli-mélo.jpg"/>
          <p:cNvPicPr>
            <a:picLocks noChangeAspect="1"/>
          </p:cNvPicPr>
          <p:nvPr/>
        </p:nvPicPr>
        <p:blipFill rotWithShape="1">
          <a:blip r:embed="rId6" cstate="print"/>
          <a:srcRect l="30628"/>
          <a:stretch/>
        </p:blipFill>
        <p:spPr>
          <a:xfrm>
            <a:off x="5827927" y="3323671"/>
            <a:ext cx="3316073" cy="3379570"/>
          </a:xfrm>
          <a:prstGeom prst="rect">
            <a:avLst/>
          </a:prstGeom>
        </p:spPr>
      </p:pic>
      <p:sp>
        <p:nvSpPr>
          <p:cNvPr id="11" name="ZoneTexte 10"/>
          <p:cNvSpPr txBox="1"/>
          <p:nvPr/>
        </p:nvSpPr>
        <p:spPr>
          <a:xfrm>
            <a:off x="4075958" y="4729361"/>
            <a:ext cx="1654887" cy="707886"/>
          </a:xfrm>
          <a:prstGeom prst="rect">
            <a:avLst/>
          </a:prstGeom>
          <a:solidFill>
            <a:schemeClr val="accent4"/>
          </a:solidFill>
        </p:spPr>
        <p:txBody>
          <a:bodyPr wrap="square" rtlCol="0">
            <a:spAutoFit/>
          </a:bodyPr>
          <a:lstStyle/>
          <a:p>
            <a:r>
              <a:rPr lang="en-GB" sz="2000" dirty="0" smtClean="0"/>
              <a:t>Libraries cultural offer</a:t>
            </a:r>
            <a:endParaRPr lang="en-GB" sz="2000" dirty="0"/>
          </a:p>
        </p:txBody>
      </p:sp>
      <p:sp>
        <p:nvSpPr>
          <p:cNvPr id="12" name="ZoneTexte 11"/>
          <p:cNvSpPr txBox="1"/>
          <p:nvPr/>
        </p:nvSpPr>
        <p:spPr>
          <a:xfrm>
            <a:off x="3076832" y="6104237"/>
            <a:ext cx="840260" cy="307777"/>
          </a:xfrm>
          <a:prstGeom prst="rect">
            <a:avLst/>
          </a:prstGeom>
          <a:solidFill>
            <a:schemeClr val="accent4"/>
          </a:solidFill>
        </p:spPr>
        <p:txBody>
          <a:bodyPr wrap="square" rtlCol="0">
            <a:spAutoFit/>
          </a:bodyPr>
          <a:lstStyle/>
          <a:p>
            <a:r>
              <a:rPr lang="en-GB" sz="1400" i="1" dirty="0" smtClean="0"/>
              <a:t>movies</a:t>
            </a:r>
            <a:endParaRPr lang="en-GB" sz="1400" i="1" dirty="0"/>
          </a:p>
        </p:txBody>
      </p:sp>
      <p:sp>
        <p:nvSpPr>
          <p:cNvPr id="13" name="ZoneTexte 12"/>
          <p:cNvSpPr txBox="1"/>
          <p:nvPr/>
        </p:nvSpPr>
        <p:spPr>
          <a:xfrm>
            <a:off x="424986" y="3562361"/>
            <a:ext cx="958972" cy="307777"/>
          </a:xfrm>
          <a:prstGeom prst="rect">
            <a:avLst/>
          </a:prstGeom>
          <a:solidFill>
            <a:schemeClr val="accent4"/>
          </a:solidFill>
        </p:spPr>
        <p:txBody>
          <a:bodyPr wrap="square" rtlCol="0">
            <a:spAutoFit/>
          </a:bodyPr>
          <a:lstStyle/>
          <a:p>
            <a:r>
              <a:rPr lang="en-GB" sz="1400" i="1" dirty="0" smtClean="0"/>
              <a:t>workshops</a:t>
            </a:r>
            <a:endParaRPr lang="en-GB" sz="1400" i="1" dirty="0"/>
          </a:p>
        </p:txBody>
      </p:sp>
      <p:sp>
        <p:nvSpPr>
          <p:cNvPr id="14" name="ZoneTexte 13"/>
          <p:cNvSpPr txBox="1"/>
          <p:nvPr/>
        </p:nvSpPr>
        <p:spPr>
          <a:xfrm>
            <a:off x="7485963" y="481913"/>
            <a:ext cx="904276" cy="523220"/>
          </a:xfrm>
          <a:prstGeom prst="rect">
            <a:avLst/>
          </a:prstGeom>
          <a:solidFill>
            <a:schemeClr val="accent4"/>
          </a:solidFill>
        </p:spPr>
        <p:txBody>
          <a:bodyPr wrap="square" rtlCol="0">
            <a:spAutoFit/>
          </a:bodyPr>
          <a:lstStyle/>
          <a:p>
            <a:r>
              <a:rPr lang="en-GB" sz="1400" i="1" dirty="0" smtClean="0"/>
              <a:t>Writers meetings</a:t>
            </a:r>
            <a:endParaRPr lang="en-GB" sz="1400" i="1" dirty="0"/>
          </a:p>
        </p:txBody>
      </p:sp>
      <p:sp>
        <p:nvSpPr>
          <p:cNvPr id="15" name="ZoneTexte 14"/>
          <p:cNvSpPr txBox="1"/>
          <p:nvPr/>
        </p:nvSpPr>
        <p:spPr>
          <a:xfrm>
            <a:off x="5730845" y="6462676"/>
            <a:ext cx="966517" cy="307777"/>
          </a:xfrm>
          <a:prstGeom prst="rect">
            <a:avLst/>
          </a:prstGeom>
          <a:solidFill>
            <a:schemeClr val="accent4"/>
          </a:solidFill>
        </p:spPr>
        <p:txBody>
          <a:bodyPr wrap="square" rtlCol="0">
            <a:spAutoFit/>
          </a:bodyPr>
          <a:lstStyle/>
          <a:p>
            <a:r>
              <a:rPr lang="en-GB" sz="1400" i="1" dirty="0" err="1" smtClean="0"/>
              <a:t>storytimes</a:t>
            </a:r>
            <a:endParaRPr lang="en-GB" sz="1400" i="1" dirty="0"/>
          </a:p>
        </p:txBody>
      </p:sp>
      <p:sp>
        <p:nvSpPr>
          <p:cNvPr id="16" name="ZoneTexte 15"/>
          <p:cNvSpPr txBox="1"/>
          <p:nvPr/>
        </p:nvSpPr>
        <p:spPr>
          <a:xfrm>
            <a:off x="4808734" y="3401722"/>
            <a:ext cx="970652" cy="307777"/>
          </a:xfrm>
          <a:prstGeom prst="rect">
            <a:avLst/>
          </a:prstGeom>
          <a:solidFill>
            <a:schemeClr val="accent4"/>
          </a:solidFill>
        </p:spPr>
        <p:txBody>
          <a:bodyPr wrap="square" rtlCol="0">
            <a:spAutoFit/>
          </a:bodyPr>
          <a:lstStyle/>
          <a:p>
            <a:r>
              <a:rPr lang="en-GB" sz="1400" i="1" dirty="0" smtClean="0"/>
              <a:t>concerts</a:t>
            </a:r>
            <a:endParaRPr lang="en-GB" sz="1400" i="1" dirty="0"/>
          </a:p>
        </p:txBody>
      </p:sp>
      <p:cxnSp>
        <p:nvCxnSpPr>
          <p:cNvPr id="18" name="Connecteur en arc 17"/>
          <p:cNvCxnSpPr/>
          <p:nvPr/>
        </p:nvCxnSpPr>
        <p:spPr>
          <a:xfrm rot="5400000" flipH="1" flipV="1">
            <a:off x="4766405" y="3984653"/>
            <a:ext cx="1019860" cy="469557"/>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en arc 19"/>
          <p:cNvCxnSpPr/>
          <p:nvPr/>
        </p:nvCxnSpPr>
        <p:spPr>
          <a:xfrm rot="16200000" flipH="1">
            <a:off x="4855246" y="5536414"/>
            <a:ext cx="974767" cy="776432"/>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en arc 22"/>
          <p:cNvCxnSpPr>
            <a:stCxn id="11" idx="3"/>
          </p:cNvCxnSpPr>
          <p:nvPr/>
        </p:nvCxnSpPr>
        <p:spPr>
          <a:xfrm flipV="1">
            <a:off x="5730845" y="1055796"/>
            <a:ext cx="2243581" cy="4027508"/>
          </a:xfrm>
          <a:prstGeom prst="curved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en arc 24"/>
          <p:cNvCxnSpPr/>
          <p:nvPr/>
        </p:nvCxnSpPr>
        <p:spPr>
          <a:xfrm rot="10800000">
            <a:off x="1395995" y="3716249"/>
            <a:ext cx="2631422" cy="1427400"/>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en arc 28"/>
          <p:cNvCxnSpPr/>
          <p:nvPr/>
        </p:nvCxnSpPr>
        <p:spPr>
          <a:xfrm rot="5400000">
            <a:off x="3700240" y="5579335"/>
            <a:ext cx="593030" cy="456773"/>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234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2580" t="15074" r="8514"/>
          <a:stretch/>
        </p:blipFill>
        <p:spPr>
          <a:xfrm>
            <a:off x="0" y="92677"/>
            <a:ext cx="6140172" cy="3299254"/>
          </a:xfrm>
          <a:prstGeom prst="rect">
            <a:avLst/>
          </a:prstGeom>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9730" t="23013" r="946" b="1778"/>
          <a:stretch/>
        </p:blipFill>
        <p:spPr>
          <a:xfrm>
            <a:off x="1746075" y="3360010"/>
            <a:ext cx="7385821" cy="3497990"/>
          </a:xfrm>
          <a:prstGeom prst="rect">
            <a:avLst/>
          </a:prstGeom>
        </p:spPr>
      </p:pic>
      <p:cxnSp>
        <p:nvCxnSpPr>
          <p:cNvPr id="31" name="Connecteur en arc 30"/>
          <p:cNvCxnSpPr>
            <a:stCxn id="14" idx="1"/>
          </p:cNvCxnSpPr>
          <p:nvPr/>
        </p:nvCxnSpPr>
        <p:spPr>
          <a:xfrm rot="10800000">
            <a:off x="2384534" y="2090221"/>
            <a:ext cx="3094959" cy="1049739"/>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en arc 12"/>
          <p:cNvCxnSpPr/>
          <p:nvPr/>
        </p:nvCxnSpPr>
        <p:spPr>
          <a:xfrm rot="16200000" flipH="1">
            <a:off x="6979352" y="3469444"/>
            <a:ext cx="1233887" cy="1217187"/>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en arc 33"/>
          <p:cNvCxnSpPr/>
          <p:nvPr/>
        </p:nvCxnSpPr>
        <p:spPr>
          <a:xfrm rot="10800000">
            <a:off x="4232244" y="1742305"/>
            <a:ext cx="1728304" cy="1126099"/>
          </a:xfrm>
          <a:prstGeom prst="curvedConnector3">
            <a:avLst>
              <a:gd name="adj1" fmla="val 9283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en arc 18"/>
          <p:cNvCxnSpPr>
            <a:stCxn id="14" idx="1"/>
          </p:cNvCxnSpPr>
          <p:nvPr/>
        </p:nvCxnSpPr>
        <p:spPr>
          <a:xfrm rot="10800000" flipV="1">
            <a:off x="4722474" y="3139959"/>
            <a:ext cx="757018" cy="938080"/>
          </a:xfrm>
          <a:prstGeom prst="curved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en arc 26"/>
          <p:cNvCxnSpPr/>
          <p:nvPr/>
        </p:nvCxnSpPr>
        <p:spPr>
          <a:xfrm rot="10800000">
            <a:off x="4835616" y="1670972"/>
            <a:ext cx="1229310" cy="1182422"/>
          </a:xfrm>
          <a:prstGeom prst="curved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en arc 16"/>
          <p:cNvCxnSpPr/>
          <p:nvPr/>
        </p:nvCxnSpPr>
        <p:spPr>
          <a:xfrm rot="10800000" flipV="1">
            <a:off x="4183886" y="3461093"/>
            <a:ext cx="2404396" cy="1971124"/>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4700665" y="4971077"/>
            <a:ext cx="732893" cy="307777"/>
          </a:xfrm>
          <a:prstGeom prst="rect">
            <a:avLst/>
          </a:prstGeom>
          <a:solidFill>
            <a:schemeClr val="accent4"/>
          </a:solidFill>
        </p:spPr>
        <p:txBody>
          <a:bodyPr wrap="none" rtlCol="0">
            <a:spAutoFit/>
          </a:bodyPr>
          <a:lstStyle/>
          <a:p>
            <a:r>
              <a:rPr lang="en-GB" sz="1400" i="1" dirty="0" smtClean="0"/>
              <a:t>readers</a:t>
            </a:r>
            <a:endParaRPr lang="en-GB" sz="1400" i="1" dirty="0"/>
          </a:p>
        </p:txBody>
      </p:sp>
      <p:cxnSp>
        <p:nvCxnSpPr>
          <p:cNvPr id="49" name="Connecteur en arc 48"/>
          <p:cNvCxnSpPr>
            <a:stCxn id="14" idx="1"/>
          </p:cNvCxnSpPr>
          <p:nvPr/>
        </p:nvCxnSpPr>
        <p:spPr>
          <a:xfrm rot="10800000">
            <a:off x="1085396" y="2235911"/>
            <a:ext cx="4394097" cy="904048"/>
          </a:xfrm>
          <a:prstGeom prst="curvedConnector3">
            <a:avLst>
              <a:gd name="adj1" fmla="val 9484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3967128" y="2055106"/>
            <a:ext cx="817468" cy="307777"/>
          </a:xfrm>
          <a:prstGeom prst="rect">
            <a:avLst/>
          </a:prstGeom>
          <a:solidFill>
            <a:schemeClr val="accent4"/>
          </a:solidFill>
        </p:spPr>
        <p:txBody>
          <a:bodyPr wrap="none" rtlCol="0">
            <a:spAutoFit/>
          </a:bodyPr>
          <a:lstStyle/>
          <a:p>
            <a:r>
              <a:rPr lang="en-GB" sz="1400" i="1" dirty="0" smtClean="0"/>
              <a:t>students</a:t>
            </a:r>
            <a:endParaRPr lang="en-GB" sz="1400" i="1" dirty="0"/>
          </a:p>
        </p:txBody>
      </p:sp>
      <p:sp>
        <p:nvSpPr>
          <p:cNvPr id="14" name="ZoneTexte 13"/>
          <p:cNvSpPr txBox="1"/>
          <p:nvPr/>
        </p:nvSpPr>
        <p:spPr>
          <a:xfrm>
            <a:off x="5479492" y="2816793"/>
            <a:ext cx="2631989" cy="646331"/>
          </a:xfrm>
          <a:prstGeom prst="rect">
            <a:avLst/>
          </a:prstGeom>
          <a:solidFill>
            <a:schemeClr val="accent4"/>
          </a:solidFill>
        </p:spPr>
        <p:txBody>
          <a:bodyPr wrap="square" rtlCol="0">
            <a:spAutoFit/>
          </a:bodyPr>
          <a:lstStyle/>
          <a:p>
            <a:r>
              <a:rPr lang="en-GB" dirty="0" smtClean="0"/>
              <a:t>Many different ways to use the library</a:t>
            </a:r>
            <a:endParaRPr lang="en-GB" dirty="0"/>
          </a:p>
        </p:txBody>
      </p:sp>
      <p:sp>
        <p:nvSpPr>
          <p:cNvPr id="3" name="ZoneTexte 2"/>
          <p:cNvSpPr txBox="1"/>
          <p:nvPr/>
        </p:nvSpPr>
        <p:spPr>
          <a:xfrm>
            <a:off x="4965256" y="1811303"/>
            <a:ext cx="936603" cy="307777"/>
          </a:xfrm>
          <a:prstGeom prst="rect">
            <a:avLst/>
          </a:prstGeom>
          <a:solidFill>
            <a:schemeClr val="accent4"/>
          </a:solidFill>
        </p:spPr>
        <p:txBody>
          <a:bodyPr wrap="none" rtlCol="0">
            <a:spAutoFit/>
          </a:bodyPr>
          <a:lstStyle/>
          <a:p>
            <a:r>
              <a:rPr lang="en-GB" sz="1400" i="1" dirty="0" smtClean="0"/>
              <a:t>borrowers</a:t>
            </a:r>
            <a:endParaRPr lang="en-GB" sz="1400" i="1" dirty="0"/>
          </a:p>
        </p:txBody>
      </p:sp>
      <p:sp>
        <p:nvSpPr>
          <p:cNvPr id="6" name="ZoneTexte 5"/>
          <p:cNvSpPr txBox="1"/>
          <p:nvPr/>
        </p:nvSpPr>
        <p:spPr>
          <a:xfrm>
            <a:off x="1363067" y="2732682"/>
            <a:ext cx="946221" cy="307777"/>
          </a:xfrm>
          <a:prstGeom prst="rect">
            <a:avLst/>
          </a:prstGeom>
          <a:solidFill>
            <a:schemeClr val="accent4"/>
          </a:solidFill>
        </p:spPr>
        <p:txBody>
          <a:bodyPr wrap="none" rtlCol="0">
            <a:spAutoFit/>
          </a:bodyPr>
          <a:lstStyle/>
          <a:p>
            <a:r>
              <a:rPr lang="en-GB" sz="1400" i="1" dirty="0" smtClean="0"/>
              <a:t>IT </a:t>
            </a:r>
            <a:r>
              <a:rPr lang="en-GB" sz="1400" i="1" dirty="0" err="1" smtClean="0"/>
              <a:t>needers</a:t>
            </a:r>
            <a:endParaRPr lang="en-GB" sz="1400" i="1" dirty="0"/>
          </a:p>
        </p:txBody>
      </p:sp>
      <p:sp>
        <p:nvSpPr>
          <p:cNvPr id="11" name="ZoneTexte 10"/>
          <p:cNvSpPr txBox="1"/>
          <p:nvPr/>
        </p:nvSpPr>
        <p:spPr>
          <a:xfrm>
            <a:off x="7249837" y="4081708"/>
            <a:ext cx="1530997" cy="307777"/>
          </a:xfrm>
          <a:prstGeom prst="rect">
            <a:avLst/>
          </a:prstGeom>
          <a:solidFill>
            <a:schemeClr val="accent4"/>
          </a:solidFill>
        </p:spPr>
        <p:txBody>
          <a:bodyPr wrap="none" rtlCol="0">
            <a:spAutoFit/>
          </a:bodyPr>
          <a:lstStyle/>
          <a:p>
            <a:r>
              <a:rPr lang="en-GB" sz="1400" i="1" dirty="0" smtClean="0"/>
              <a:t>People not coming</a:t>
            </a:r>
            <a:endParaRPr lang="en-GB" sz="1400" i="1" dirty="0"/>
          </a:p>
        </p:txBody>
      </p:sp>
      <p:sp>
        <p:nvSpPr>
          <p:cNvPr id="10" name="ZoneTexte 9"/>
          <p:cNvSpPr txBox="1"/>
          <p:nvPr/>
        </p:nvSpPr>
        <p:spPr>
          <a:xfrm>
            <a:off x="4232244" y="3474651"/>
            <a:ext cx="1206741" cy="307777"/>
          </a:xfrm>
          <a:prstGeom prst="rect">
            <a:avLst/>
          </a:prstGeom>
          <a:solidFill>
            <a:schemeClr val="accent4"/>
          </a:solidFill>
        </p:spPr>
        <p:txBody>
          <a:bodyPr wrap="none" rtlCol="0">
            <a:spAutoFit/>
          </a:bodyPr>
          <a:lstStyle/>
          <a:p>
            <a:r>
              <a:rPr lang="en-GB" sz="1400" i="1" dirty="0" smtClean="0"/>
              <a:t>Pick-up artists</a:t>
            </a:r>
            <a:endParaRPr lang="en-GB" sz="1400" i="1" dirty="0"/>
          </a:p>
        </p:txBody>
      </p:sp>
      <p:sp>
        <p:nvSpPr>
          <p:cNvPr id="5" name="ZoneTexte 4"/>
          <p:cNvSpPr txBox="1"/>
          <p:nvPr/>
        </p:nvSpPr>
        <p:spPr>
          <a:xfrm>
            <a:off x="2609145" y="1973390"/>
            <a:ext cx="703591" cy="307777"/>
          </a:xfrm>
          <a:prstGeom prst="rect">
            <a:avLst/>
          </a:prstGeom>
          <a:solidFill>
            <a:schemeClr val="accent4"/>
          </a:solidFill>
        </p:spPr>
        <p:txBody>
          <a:bodyPr wrap="none" rtlCol="0">
            <a:spAutoFit/>
          </a:bodyPr>
          <a:lstStyle/>
          <a:p>
            <a:r>
              <a:rPr lang="en-GB" sz="1400" i="1" dirty="0" smtClean="0"/>
              <a:t>players</a:t>
            </a:r>
            <a:endParaRPr lang="en-GB" sz="1400" i="1" dirty="0"/>
          </a:p>
        </p:txBody>
      </p:sp>
      <p:sp>
        <p:nvSpPr>
          <p:cNvPr id="56" name="ZoneTexte 55"/>
          <p:cNvSpPr txBox="1"/>
          <p:nvPr/>
        </p:nvSpPr>
        <p:spPr>
          <a:xfrm>
            <a:off x="6067546" y="2170747"/>
            <a:ext cx="1740712" cy="646331"/>
          </a:xfrm>
          <a:prstGeom prst="rect">
            <a:avLst/>
          </a:prstGeom>
          <a:solidFill>
            <a:schemeClr val="accent4"/>
          </a:solidFill>
        </p:spPr>
        <p:txBody>
          <a:bodyPr wrap="square" rtlCol="0">
            <a:spAutoFit/>
          </a:bodyPr>
          <a:lstStyle/>
          <a:p>
            <a:r>
              <a:rPr lang="en-GB" dirty="0" smtClean="0"/>
              <a:t>A PUBLIC VERY MUCH DIVERSE :</a:t>
            </a:r>
            <a:endParaRPr lang="en-GB" dirty="0"/>
          </a:p>
        </p:txBody>
      </p:sp>
      <p:sp>
        <p:nvSpPr>
          <p:cNvPr id="57" name="ZoneTexte 56"/>
          <p:cNvSpPr txBox="1"/>
          <p:nvPr/>
        </p:nvSpPr>
        <p:spPr>
          <a:xfrm>
            <a:off x="2633433" y="3321250"/>
            <a:ext cx="762966" cy="307777"/>
          </a:xfrm>
          <a:prstGeom prst="rect">
            <a:avLst/>
          </a:prstGeom>
          <a:solidFill>
            <a:schemeClr val="accent4"/>
          </a:solidFill>
        </p:spPr>
        <p:txBody>
          <a:bodyPr wrap="none" rtlCol="0">
            <a:spAutoFit/>
          </a:bodyPr>
          <a:lstStyle/>
          <a:p>
            <a:r>
              <a:rPr lang="en-GB" sz="1400" i="1" dirty="0" smtClean="0"/>
              <a:t>E-public</a:t>
            </a:r>
            <a:endParaRPr lang="en-GB" sz="1400" i="1" dirty="0"/>
          </a:p>
        </p:txBody>
      </p:sp>
      <p:cxnSp>
        <p:nvCxnSpPr>
          <p:cNvPr id="58" name="Connecteur en arc 57"/>
          <p:cNvCxnSpPr/>
          <p:nvPr/>
        </p:nvCxnSpPr>
        <p:spPr>
          <a:xfrm rot="10800000" flipV="1">
            <a:off x="2751165" y="3209120"/>
            <a:ext cx="2694643" cy="647477"/>
          </a:xfrm>
          <a:prstGeom prst="curvedConnector3">
            <a:avLst>
              <a:gd name="adj1" fmla="val 10817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710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rotWithShape="1">
          <a:blip r:embed="rId2">
            <a:extLst>
              <a:ext uri="{28A0092B-C50C-407E-A947-70E740481C1C}">
                <a14:useLocalDpi xmlns:a14="http://schemas.microsoft.com/office/drawing/2010/main" val="0"/>
              </a:ext>
            </a:extLst>
          </a:blip>
          <a:srcRect l="2381" t="8430"/>
          <a:stretch/>
        </p:blipFill>
        <p:spPr>
          <a:xfrm>
            <a:off x="17110" y="1218648"/>
            <a:ext cx="9132593" cy="4818743"/>
          </a:xfrm>
          <a:prstGeom prst="rect">
            <a:avLst/>
          </a:prstGeom>
        </p:spPr>
      </p:pic>
      <p:sp>
        <p:nvSpPr>
          <p:cNvPr id="2" name="ZoneTexte 1"/>
          <p:cNvSpPr txBox="1"/>
          <p:nvPr/>
        </p:nvSpPr>
        <p:spPr>
          <a:xfrm>
            <a:off x="6314235" y="0"/>
            <a:ext cx="2841171" cy="1754326"/>
          </a:xfrm>
          <a:prstGeom prst="rect">
            <a:avLst/>
          </a:prstGeom>
          <a:solidFill>
            <a:schemeClr val="accent4"/>
          </a:solidFill>
        </p:spPr>
        <p:txBody>
          <a:bodyPr wrap="square" rtlCol="0">
            <a:spAutoFit/>
          </a:bodyPr>
          <a:lstStyle/>
          <a:p>
            <a:r>
              <a:rPr lang="en-GB" dirty="0" smtClean="0"/>
              <a:t>"Neutral ground provides the place, and </a:t>
            </a:r>
            <a:r>
              <a:rPr lang="en-GB" dirty="0" err="1" smtClean="0"/>
              <a:t>leveling</a:t>
            </a:r>
            <a:r>
              <a:rPr lang="en-GB" dirty="0" smtClean="0"/>
              <a:t> sets the stage for the cardinal an sustaining activity of third places everywhere. That activity is </a:t>
            </a:r>
            <a:r>
              <a:rPr lang="en-GB" b="1" dirty="0" smtClean="0"/>
              <a:t>conversation</a:t>
            </a:r>
            <a:r>
              <a:rPr lang="en-GB" dirty="0" smtClean="0"/>
              <a:t>" </a:t>
            </a:r>
            <a:endParaRPr lang="en-GB" dirty="0"/>
          </a:p>
        </p:txBody>
      </p:sp>
      <p:sp>
        <p:nvSpPr>
          <p:cNvPr id="3" name="Rectangle 2"/>
          <p:cNvSpPr/>
          <p:nvPr/>
        </p:nvSpPr>
        <p:spPr>
          <a:xfrm>
            <a:off x="11407" y="-8301"/>
            <a:ext cx="4572000" cy="1754326"/>
          </a:xfrm>
          <a:prstGeom prst="rect">
            <a:avLst/>
          </a:prstGeom>
          <a:solidFill>
            <a:schemeClr val="accent4"/>
          </a:solidFill>
        </p:spPr>
        <p:txBody>
          <a:bodyPr>
            <a:spAutoFit/>
          </a:bodyPr>
          <a:lstStyle/>
          <a:p>
            <a:r>
              <a:rPr lang="en-GB" dirty="0" smtClean="0">
                <a:effectLst/>
              </a:rPr>
              <a:t>"...daily life, in order to be relaxed and fulfilling, must find its balance in </a:t>
            </a:r>
            <a:r>
              <a:rPr lang="en-GB" b="1" dirty="0" smtClean="0">
                <a:effectLst/>
              </a:rPr>
              <a:t>three realms </a:t>
            </a:r>
          </a:p>
          <a:p>
            <a:r>
              <a:rPr lang="en-GB" b="1" dirty="0" smtClean="0">
                <a:effectLst/>
              </a:rPr>
              <a:t>of experience. </a:t>
            </a:r>
            <a:r>
              <a:rPr lang="en-GB" dirty="0" smtClean="0">
                <a:effectLst/>
              </a:rPr>
              <a:t>One is </a:t>
            </a:r>
            <a:r>
              <a:rPr lang="en-GB" b="1" dirty="0" smtClean="0">
                <a:effectLst/>
              </a:rPr>
              <a:t>domestic</a:t>
            </a:r>
            <a:r>
              <a:rPr lang="en-GB" dirty="0" smtClean="0">
                <a:effectLst/>
              </a:rPr>
              <a:t>, a second is </a:t>
            </a:r>
            <a:r>
              <a:rPr lang="en-GB" b="1" dirty="0" smtClean="0">
                <a:effectLst/>
              </a:rPr>
              <a:t>gainful or productive</a:t>
            </a:r>
            <a:r>
              <a:rPr lang="en-GB" dirty="0" smtClean="0">
                <a:effectLst/>
              </a:rPr>
              <a:t>, and the third is </a:t>
            </a:r>
            <a:r>
              <a:rPr lang="en-GB" b="1" dirty="0" smtClean="0">
                <a:effectLst/>
              </a:rPr>
              <a:t>inclusively sociable</a:t>
            </a:r>
            <a:r>
              <a:rPr lang="en-GB" dirty="0" smtClean="0">
                <a:effectLst/>
              </a:rPr>
              <a:t>, offering both the basis of community and the celebration of it" </a:t>
            </a:r>
            <a:endParaRPr lang="en-GB" dirty="0">
              <a:effectLst/>
            </a:endParaRPr>
          </a:p>
        </p:txBody>
      </p:sp>
      <p:sp>
        <p:nvSpPr>
          <p:cNvPr id="4" name="Rectangle 3"/>
          <p:cNvSpPr/>
          <p:nvPr/>
        </p:nvSpPr>
        <p:spPr>
          <a:xfrm>
            <a:off x="4572000" y="4542910"/>
            <a:ext cx="4572000" cy="2308324"/>
          </a:xfrm>
          <a:prstGeom prst="rect">
            <a:avLst/>
          </a:prstGeom>
          <a:solidFill>
            <a:schemeClr val="accent4"/>
          </a:solidFill>
        </p:spPr>
        <p:txBody>
          <a:bodyPr>
            <a:spAutoFit/>
          </a:bodyPr>
          <a:lstStyle/>
          <a:p>
            <a:r>
              <a:rPr lang="en-GB" dirty="0" smtClean="0">
                <a:effectLst/>
              </a:rPr>
              <a:t>"In order for the city and its </a:t>
            </a:r>
            <a:r>
              <a:rPr lang="en-GB" dirty="0" err="1" smtClean="0">
                <a:effectLst/>
              </a:rPr>
              <a:t>neighborhoods</a:t>
            </a:r>
            <a:r>
              <a:rPr lang="en-GB" dirty="0" smtClean="0">
                <a:effectLst/>
              </a:rPr>
              <a:t> to offer the rich and varied association that is their promise and potential, there must be </a:t>
            </a:r>
            <a:r>
              <a:rPr lang="en-GB" b="1" i="1" dirty="0" smtClean="0">
                <a:effectLst/>
              </a:rPr>
              <a:t>neutral ground </a:t>
            </a:r>
            <a:r>
              <a:rPr lang="en-GB" b="1" dirty="0" smtClean="0">
                <a:effectLst/>
              </a:rPr>
              <a:t>upon which people may gather</a:t>
            </a:r>
            <a:r>
              <a:rPr lang="en-GB" dirty="0" smtClean="0">
                <a:effectLst/>
              </a:rPr>
              <a:t>. There must be places where individuals may come and go as they please, in which no one is required to play host, and in which we all feel at home and comfortable" </a:t>
            </a:r>
            <a:endParaRPr lang="en-GB" dirty="0"/>
          </a:p>
        </p:txBody>
      </p:sp>
      <p:sp>
        <p:nvSpPr>
          <p:cNvPr id="5" name="Rectangle 4"/>
          <p:cNvSpPr/>
          <p:nvPr/>
        </p:nvSpPr>
        <p:spPr>
          <a:xfrm>
            <a:off x="3747780" y="1877728"/>
            <a:ext cx="2296886" cy="954107"/>
          </a:xfrm>
          <a:prstGeom prst="rect">
            <a:avLst/>
          </a:prstGeom>
          <a:solidFill>
            <a:schemeClr val="accent4"/>
          </a:solidFill>
        </p:spPr>
        <p:txBody>
          <a:bodyPr wrap="square">
            <a:spAutoFit/>
          </a:bodyPr>
          <a:lstStyle/>
          <a:p>
            <a:pPr algn="ctr"/>
            <a:r>
              <a:rPr lang="en-GB" b="1" dirty="0" smtClean="0">
                <a:effectLst/>
              </a:rPr>
              <a:t>Third Places</a:t>
            </a:r>
            <a:endParaRPr lang="en-GB" b="1" dirty="0" smtClean="0">
              <a:effectLst/>
            </a:endParaRPr>
          </a:p>
          <a:p>
            <a:pPr algn="ctr"/>
            <a:r>
              <a:rPr lang="en-GB" b="1" i="1" dirty="0" smtClean="0">
                <a:effectLst/>
              </a:rPr>
              <a:t>The Great </a:t>
            </a:r>
            <a:r>
              <a:rPr lang="en-GB" sz="2000" b="1" i="1" dirty="0" smtClean="0">
                <a:effectLst/>
              </a:rPr>
              <a:t>Good</a:t>
            </a:r>
            <a:r>
              <a:rPr lang="en-GB" b="1" i="1" dirty="0" smtClean="0">
                <a:effectLst/>
              </a:rPr>
              <a:t> Place </a:t>
            </a:r>
          </a:p>
          <a:p>
            <a:pPr algn="ctr"/>
            <a:r>
              <a:rPr lang="en-GB" b="1" dirty="0" smtClean="0">
                <a:effectLst/>
              </a:rPr>
              <a:t>by Ray Oldenburg </a:t>
            </a:r>
            <a:endParaRPr lang="en-GB" dirty="0"/>
          </a:p>
        </p:txBody>
      </p:sp>
      <p:cxnSp>
        <p:nvCxnSpPr>
          <p:cNvPr id="7" name="Connecteur en arc 6"/>
          <p:cNvCxnSpPr>
            <a:stCxn id="5" idx="1"/>
          </p:cNvCxnSpPr>
          <p:nvPr/>
        </p:nvCxnSpPr>
        <p:spPr>
          <a:xfrm rot="10800000">
            <a:off x="3091544" y="1754326"/>
            <a:ext cx="656237" cy="600456"/>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en arc 7"/>
          <p:cNvCxnSpPr>
            <a:endCxn id="2" idx="1"/>
          </p:cNvCxnSpPr>
          <p:nvPr/>
        </p:nvCxnSpPr>
        <p:spPr>
          <a:xfrm rot="5400000" flipH="1" flipV="1">
            <a:off x="5476234" y="1039730"/>
            <a:ext cx="1000567" cy="675435"/>
          </a:xfrm>
          <a:prstGeom prst="curved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en arc 10"/>
          <p:cNvCxnSpPr/>
          <p:nvPr/>
        </p:nvCxnSpPr>
        <p:spPr>
          <a:xfrm rot="16200000" flipH="1">
            <a:off x="4207834" y="3207407"/>
            <a:ext cx="1732032" cy="980888"/>
          </a:xfrm>
          <a:prstGeom prst="curved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530171"/>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1309</TotalTime>
  <Words>399</Words>
  <Application>Microsoft Macintosh PowerPoint</Application>
  <PresentationFormat>Présentation à l'écran (4:3)</PresentationFormat>
  <Paragraphs>72</Paragraphs>
  <Slides>14</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Al Bayan Plain</vt:lpstr>
      <vt:lpstr>Calibri</vt:lpstr>
      <vt:lpstr>Calibri Light</vt: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in french libraries</dc:title>
  <dc:creator>Héloïse COURTY</dc:creator>
  <cp:lastModifiedBy>Héloïse COURTY</cp:lastModifiedBy>
  <cp:revision>34</cp:revision>
  <dcterms:created xsi:type="dcterms:W3CDTF">2017-11-28T10:54:45Z</dcterms:created>
  <dcterms:modified xsi:type="dcterms:W3CDTF">2017-11-29T08:44:14Z</dcterms:modified>
</cp:coreProperties>
</file>