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91" r:id="rId3"/>
    <p:sldId id="290" r:id="rId4"/>
    <p:sldId id="292" r:id="rId5"/>
    <p:sldId id="267" r:id="rId6"/>
    <p:sldId id="268" r:id="rId7"/>
    <p:sldId id="269" r:id="rId8"/>
    <p:sldId id="283" r:id="rId9"/>
    <p:sldId id="288" r:id="rId10"/>
    <p:sldId id="270" r:id="rId11"/>
    <p:sldId id="271" r:id="rId12"/>
    <p:sldId id="272" r:id="rId13"/>
    <p:sldId id="273" r:id="rId14"/>
    <p:sldId id="274" r:id="rId15"/>
    <p:sldId id="275" r:id="rId16"/>
    <p:sldId id="276" r:id="rId17"/>
    <p:sldId id="277" r:id="rId18"/>
    <p:sldId id="289" r:id="rId19"/>
    <p:sldId id="278" r:id="rId20"/>
    <p:sldId id="279" r:id="rId21"/>
    <p:sldId id="257" r:id="rId22"/>
    <p:sldId id="264" r:id="rId23"/>
    <p:sldId id="261" r:id="rId24"/>
    <p:sldId id="286" r:id="rId25"/>
    <p:sldId id="265" r:id="rId26"/>
    <p:sldId id="287" r:id="rId27"/>
    <p:sldId id="280" r:id="rId28"/>
    <p:sldId id="284" r:id="rId29"/>
    <p:sldId id="293" r:id="rId30"/>
    <p:sldId id="28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DCF555-F242-4116-9F84-C86DE9B5C710}" type="datetimeFigureOut">
              <a:rPr lang="en-US" smtClean="0"/>
              <a:pPr/>
              <a:t>11/29/2017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D1A94-BF62-4A0B-9903-6733276890F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CF555-F242-4116-9F84-C86DE9B5C710}" type="datetimeFigureOut">
              <a:rPr lang="en-US" smtClean="0"/>
              <a:pPr/>
              <a:t>11/29/2017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D1A94-BF62-4A0B-9903-6733276890F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www.jnu.ac.in/Library/RameshCGaur.ht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rcgaur@mail.jnu.ac.in" TargetMode="External"/><Relationship Id="rId2" Type="http://schemas.openxmlformats.org/officeDocument/2006/relationships/hyperlink" Target="mailto:rcgaur66@gmail.com" TargetMode="Externa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404664"/>
            <a:ext cx="809625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200">
                <a:solidFill>
                  <a:srgbClr val="063560"/>
                </a:solidFill>
                <a:latin typeface="Georgia"/>
                <a:ea typeface="+mj-ea"/>
                <a:cs typeface="Georgia"/>
              </a:defRPr>
            </a:lvl1pPr>
            <a:lvl2pPr algn="l" rtl="0" eaLnBrk="0" fontAlgn="base" hangingPunct="0">
              <a:spcBef>
                <a:spcPct val="0"/>
              </a:spcBef>
              <a:spcAft>
                <a:spcPct val="0"/>
              </a:spcAft>
              <a:defRPr sz="3200">
                <a:solidFill>
                  <a:srgbClr val="063560"/>
                </a:solidFill>
                <a:latin typeface="Georgia" charset="0"/>
                <a:ea typeface="ＭＳ Ｐゴシック" pitchFamily="-112" charset="-128"/>
                <a:cs typeface="Georgia" panose="02040502050405020303" pitchFamily="18" charset="0"/>
              </a:defRPr>
            </a:lvl2pPr>
            <a:lvl3pPr algn="l" rtl="0" eaLnBrk="0" fontAlgn="base" hangingPunct="0">
              <a:spcBef>
                <a:spcPct val="0"/>
              </a:spcBef>
              <a:spcAft>
                <a:spcPct val="0"/>
              </a:spcAft>
              <a:defRPr sz="3200">
                <a:solidFill>
                  <a:srgbClr val="063560"/>
                </a:solidFill>
                <a:latin typeface="Georgia" charset="0"/>
                <a:ea typeface="ＭＳ Ｐゴシック" pitchFamily="-112" charset="-128"/>
                <a:cs typeface="Georgia" panose="02040502050405020303" pitchFamily="18" charset="0"/>
              </a:defRPr>
            </a:lvl3pPr>
            <a:lvl4pPr algn="l" rtl="0" eaLnBrk="0" fontAlgn="base" hangingPunct="0">
              <a:spcBef>
                <a:spcPct val="0"/>
              </a:spcBef>
              <a:spcAft>
                <a:spcPct val="0"/>
              </a:spcAft>
              <a:defRPr sz="3200">
                <a:solidFill>
                  <a:srgbClr val="063560"/>
                </a:solidFill>
                <a:latin typeface="Georgia" charset="0"/>
                <a:ea typeface="ＭＳ Ｐゴシック" pitchFamily="-112" charset="-128"/>
                <a:cs typeface="Georgia" panose="02040502050405020303" pitchFamily="18" charset="0"/>
              </a:defRPr>
            </a:lvl4pPr>
            <a:lvl5pPr algn="l" rtl="0" eaLnBrk="0" fontAlgn="base" hangingPunct="0">
              <a:spcBef>
                <a:spcPct val="0"/>
              </a:spcBef>
              <a:spcAft>
                <a:spcPct val="0"/>
              </a:spcAft>
              <a:defRPr sz="3200">
                <a:solidFill>
                  <a:srgbClr val="063560"/>
                </a:solidFill>
                <a:latin typeface="Georgia" charset="0"/>
                <a:ea typeface="ＭＳ Ｐゴシック" pitchFamily="-112" charset="-128"/>
                <a:cs typeface="Georgia" panose="02040502050405020303" pitchFamily="18" charset="0"/>
              </a:defRPr>
            </a:lvl5pPr>
            <a:lvl6pPr marL="457200" algn="l" rtl="0" fontAlgn="base">
              <a:spcBef>
                <a:spcPct val="0"/>
              </a:spcBef>
              <a:spcAft>
                <a:spcPct val="0"/>
              </a:spcAft>
              <a:defRPr sz="3200">
                <a:solidFill>
                  <a:srgbClr val="ED1C24"/>
                </a:solidFill>
                <a:latin typeface="Verdana" pitchFamily="-112" charset="0"/>
                <a:ea typeface="ＭＳ Ｐゴシック" pitchFamily="-112" charset="-128"/>
                <a:cs typeface="ＭＳ Ｐゴシック" pitchFamily="-112" charset="-128"/>
              </a:defRPr>
            </a:lvl6pPr>
            <a:lvl7pPr marL="914400" algn="l" rtl="0" fontAlgn="base">
              <a:spcBef>
                <a:spcPct val="0"/>
              </a:spcBef>
              <a:spcAft>
                <a:spcPct val="0"/>
              </a:spcAft>
              <a:defRPr sz="3200">
                <a:solidFill>
                  <a:srgbClr val="ED1C24"/>
                </a:solidFill>
                <a:latin typeface="Verdana" pitchFamily="-112" charset="0"/>
                <a:ea typeface="ＭＳ Ｐゴシック" pitchFamily="-112" charset="-128"/>
                <a:cs typeface="ＭＳ Ｐゴシック" pitchFamily="-112" charset="-128"/>
              </a:defRPr>
            </a:lvl7pPr>
            <a:lvl8pPr marL="1371600" algn="l" rtl="0" fontAlgn="base">
              <a:spcBef>
                <a:spcPct val="0"/>
              </a:spcBef>
              <a:spcAft>
                <a:spcPct val="0"/>
              </a:spcAft>
              <a:defRPr sz="3200">
                <a:solidFill>
                  <a:srgbClr val="ED1C24"/>
                </a:solidFill>
                <a:latin typeface="Verdana" pitchFamily="-112" charset="0"/>
                <a:ea typeface="ＭＳ Ｐゴシック" pitchFamily="-112" charset="-128"/>
                <a:cs typeface="ＭＳ Ｐゴシック" pitchFamily="-112" charset="-128"/>
              </a:defRPr>
            </a:lvl8pPr>
            <a:lvl9pPr marL="1828800" algn="l" rtl="0" fontAlgn="base">
              <a:spcBef>
                <a:spcPct val="0"/>
              </a:spcBef>
              <a:spcAft>
                <a:spcPct val="0"/>
              </a:spcAft>
              <a:defRPr sz="3200">
                <a:solidFill>
                  <a:srgbClr val="ED1C24"/>
                </a:solidFill>
                <a:latin typeface="Verdana" pitchFamily="-112" charset="0"/>
                <a:ea typeface="ＭＳ Ｐゴシック" pitchFamily="-112" charset="-128"/>
                <a:cs typeface="ＭＳ Ｐゴシック" pitchFamily="-112" charset="-128"/>
              </a:defRPr>
            </a:lvl9pPr>
          </a:lstStyle>
          <a:p>
            <a:pPr algn="ctr">
              <a:defRPr/>
            </a:pPr>
            <a:r>
              <a:rPr lang="en-US" sz="2800" dirty="0" smtClean="0"/>
              <a:t>Assistive Technology and other </a:t>
            </a:r>
            <a:r>
              <a:rPr lang="en-US" sz="2800" b="1" dirty="0" smtClean="0"/>
              <a:t>Library Services for </a:t>
            </a:r>
            <a:r>
              <a:rPr lang="en-US" sz="2800" b="1" dirty="0" smtClean="0"/>
              <a:t>(</a:t>
            </a:r>
            <a:r>
              <a:rPr lang="en-US" sz="2400" b="1" dirty="0" smtClean="0"/>
              <a:t>Differently </a:t>
            </a:r>
            <a:r>
              <a:rPr lang="en-US" sz="2400" b="1" dirty="0" err="1" smtClean="0"/>
              <a:t>Abled</a:t>
            </a:r>
            <a:r>
              <a:rPr lang="en-US" sz="2400" b="1" dirty="0" smtClean="0"/>
              <a:t> </a:t>
            </a:r>
            <a:r>
              <a:rPr lang="en-US" sz="2400" b="1" dirty="0" smtClean="0"/>
              <a:t>Users</a:t>
            </a:r>
            <a:r>
              <a:rPr lang="en-US" sz="2800" b="1" dirty="0" smtClean="0"/>
              <a:t>) </a:t>
            </a:r>
            <a:r>
              <a:rPr lang="en-US" sz="2800" dirty="0" smtClean="0"/>
              <a:t> </a:t>
            </a:r>
            <a:r>
              <a:rPr lang="en-IN" sz="2800" b="1" kern="0" dirty="0" smtClean="0">
                <a:latin typeface="FangSong" panose="02010609060101010101" pitchFamily="49" charset="-122"/>
                <a:ea typeface="FangSong" panose="02010609060101010101" pitchFamily="49" charset="-122"/>
              </a:rPr>
              <a:t>Persons </a:t>
            </a:r>
            <a:r>
              <a:rPr lang="en-IN" sz="2800" b="1" kern="0" dirty="0" smtClean="0">
                <a:latin typeface="FangSong" panose="02010609060101010101" pitchFamily="49" charset="-122"/>
                <a:ea typeface="FangSong" panose="02010609060101010101" pitchFamily="49" charset="-122"/>
              </a:rPr>
              <a:t>with </a:t>
            </a:r>
            <a:r>
              <a:rPr lang="en-IN" sz="2800" b="1" kern="0" dirty="0" smtClean="0">
                <a:latin typeface="FangSong" panose="02010609060101010101" pitchFamily="49" charset="-122"/>
                <a:ea typeface="FangSong" panose="02010609060101010101" pitchFamily="49" charset="-122"/>
              </a:rPr>
              <a:t>Disabilities: Experiences at JNU</a:t>
            </a:r>
            <a:endParaRPr lang="en-IN" sz="2800" b="1" kern="0" dirty="0">
              <a:latin typeface="FangSong" panose="02010609060101010101" pitchFamily="49" charset="-122"/>
              <a:ea typeface="FangSong" panose="02010609060101010101" pitchFamily="49" charset="-122"/>
            </a:endParaRPr>
          </a:p>
        </p:txBody>
      </p:sp>
      <p:sp>
        <p:nvSpPr>
          <p:cNvPr id="7" name="Subtitle 2"/>
          <p:cNvSpPr txBox="1">
            <a:spLocks/>
          </p:cNvSpPr>
          <p:nvPr/>
        </p:nvSpPr>
        <p:spPr bwMode="auto">
          <a:xfrm>
            <a:off x="228600" y="3861048"/>
            <a:ext cx="5181600"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70000" lnSpcReduction="20000"/>
          </a:bodyPr>
          <a:lstStyle>
            <a:lvl1pPr marL="342900" indent="-342900" algn="l" rtl="0" eaLnBrk="0" fontAlgn="base" hangingPunct="0">
              <a:spcBef>
                <a:spcPct val="20000"/>
              </a:spcBef>
              <a:spcAft>
                <a:spcPct val="0"/>
              </a:spcAft>
              <a:buChar char="•"/>
              <a:defRPr sz="2200">
                <a:solidFill>
                  <a:srgbClr val="595959"/>
                </a:solidFill>
                <a:latin typeface="Georgia"/>
                <a:ea typeface="+mn-ea"/>
                <a:cs typeface="Georgia"/>
              </a:defRPr>
            </a:lvl1pPr>
            <a:lvl2pPr marL="742950" indent="-285750" algn="l" rtl="0" eaLnBrk="0" fontAlgn="base" hangingPunct="0">
              <a:spcBef>
                <a:spcPct val="20000"/>
              </a:spcBef>
              <a:spcAft>
                <a:spcPct val="0"/>
              </a:spcAft>
              <a:buChar char="–"/>
              <a:defRPr sz="2200">
                <a:solidFill>
                  <a:srgbClr val="595959"/>
                </a:solidFill>
                <a:latin typeface="Georgia"/>
                <a:ea typeface="+mn-ea"/>
                <a:cs typeface="Georgia"/>
              </a:defRPr>
            </a:lvl2pPr>
            <a:lvl3pPr marL="1143000" indent="-228600" algn="l" rtl="0" eaLnBrk="0" fontAlgn="base" hangingPunct="0">
              <a:spcBef>
                <a:spcPct val="20000"/>
              </a:spcBef>
              <a:spcAft>
                <a:spcPct val="0"/>
              </a:spcAft>
              <a:buChar char="•"/>
              <a:defRPr sz="2400">
                <a:solidFill>
                  <a:srgbClr val="595959"/>
                </a:solidFill>
                <a:latin typeface="Georgia"/>
                <a:ea typeface="+mn-ea"/>
                <a:cs typeface="Georgia"/>
              </a:defRPr>
            </a:lvl3pPr>
            <a:lvl4pPr marL="1600200" indent="-228600" algn="l" rtl="0" eaLnBrk="0" fontAlgn="base" hangingPunct="0">
              <a:spcBef>
                <a:spcPct val="20000"/>
              </a:spcBef>
              <a:spcAft>
                <a:spcPct val="0"/>
              </a:spcAft>
              <a:buChar char="–"/>
              <a:defRPr sz="1600">
                <a:solidFill>
                  <a:srgbClr val="595959"/>
                </a:solidFill>
                <a:latin typeface="Georgia"/>
                <a:ea typeface="+mn-ea"/>
                <a:cs typeface="Georgia"/>
              </a:defRPr>
            </a:lvl4pPr>
            <a:lvl5pPr marL="2057400" indent="-228600" algn="l" rtl="0" eaLnBrk="0" fontAlgn="base" hangingPunct="0">
              <a:spcBef>
                <a:spcPct val="20000"/>
              </a:spcBef>
              <a:spcAft>
                <a:spcPct val="0"/>
              </a:spcAft>
              <a:buChar char="»"/>
              <a:defRPr sz="1400">
                <a:solidFill>
                  <a:srgbClr val="595959"/>
                </a:solidFill>
                <a:latin typeface="Georgia"/>
                <a:ea typeface="+mn-ea"/>
                <a:cs typeface="Georgi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defRPr/>
            </a:pPr>
            <a:r>
              <a:rPr lang="en-US" dirty="0" smtClean="0"/>
              <a:t/>
            </a:r>
            <a:br>
              <a:rPr lang="en-US" dirty="0" smtClean="0"/>
            </a:br>
            <a:r>
              <a:rPr lang="en-US" dirty="0" smtClean="0"/>
              <a:t>Dr. </a:t>
            </a:r>
            <a:r>
              <a:rPr lang="en-US" dirty="0" err="1" smtClean="0"/>
              <a:t>Ramesh</a:t>
            </a:r>
            <a:r>
              <a:rPr lang="en-US" dirty="0" smtClean="0"/>
              <a:t> C Gaur</a:t>
            </a:r>
            <a:br>
              <a:rPr lang="en-US" dirty="0" smtClean="0"/>
            </a:br>
            <a:r>
              <a:rPr lang="en-US" dirty="0" smtClean="0"/>
              <a:t>PGDCA, </a:t>
            </a:r>
            <a:r>
              <a:rPr lang="en-US" dirty="0" err="1" smtClean="0"/>
              <a:t>MLISc,Ph.D</a:t>
            </a:r>
            <a:r>
              <a:rPr lang="en-US" dirty="0" smtClean="0"/>
              <a:t>. </a:t>
            </a:r>
          </a:p>
          <a:p>
            <a:pPr marL="0" indent="0">
              <a:buFontTx/>
              <a:buNone/>
              <a:defRPr/>
            </a:pPr>
            <a:r>
              <a:rPr lang="en-US" dirty="0" smtClean="0"/>
              <a:t>Fulbright Scholar (Virginia Tech, USA)</a:t>
            </a:r>
            <a:br>
              <a:rPr lang="en-US" dirty="0" smtClean="0"/>
            </a:br>
            <a:r>
              <a:rPr lang="en-US" dirty="0" smtClean="0"/>
              <a:t>University Librarian </a:t>
            </a:r>
            <a:br>
              <a:rPr lang="en-US" dirty="0" smtClean="0"/>
            </a:br>
            <a:r>
              <a:rPr lang="en-US" dirty="0" smtClean="0"/>
              <a:t>Jawaharlal Nehru University(JNU)</a:t>
            </a:r>
            <a:br>
              <a:rPr lang="en-US" dirty="0" smtClean="0"/>
            </a:br>
            <a:r>
              <a:rPr lang="en-US" dirty="0" smtClean="0"/>
              <a:t>New </a:t>
            </a:r>
            <a:r>
              <a:rPr lang="en-US" dirty="0" err="1" smtClean="0"/>
              <a:t>Meharuli</a:t>
            </a:r>
            <a:r>
              <a:rPr lang="en-US" dirty="0" smtClean="0"/>
              <a:t> Road, New Delhi - 110067</a:t>
            </a:r>
            <a:br>
              <a:rPr lang="en-US" dirty="0" smtClean="0"/>
            </a:br>
            <a:r>
              <a:rPr lang="en-US" dirty="0" smtClean="0"/>
              <a:t>Tele +91-11-26742605, 26704551</a:t>
            </a:r>
            <a:br>
              <a:rPr lang="en-US" dirty="0" smtClean="0"/>
            </a:br>
            <a:r>
              <a:rPr lang="en-US" dirty="0" smtClean="0"/>
              <a:t>Fax : +91-11-26741603</a:t>
            </a:r>
            <a:br>
              <a:rPr lang="en-US" dirty="0" smtClean="0"/>
            </a:br>
            <a:r>
              <a:rPr lang="en-US" dirty="0" smtClean="0"/>
              <a:t>Email: rcgaur@mail.jnu.ac.in ;rcgaur66@gmail.com</a:t>
            </a:r>
            <a:br>
              <a:rPr lang="en-US" dirty="0" smtClean="0"/>
            </a:br>
            <a:r>
              <a:rPr lang="en-US" dirty="0" smtClean="0"/>
              <a:t>URL: www.jnu.ac.in</a:t>
            </a:r>
            <a:br>
              <a:rPr lang="en-US" dirty="0" smtClean="0"/>
            </a:br>
            <a:r>
              <a:rPr lang="en-US" dirty="0" smtClean="0"/>
              <a:t>Brief </a:t>
            </a:r>
            <a:r>
              <a:rPr lang="en-US" dirty="0" err="1" smtClean="0"/>
              <a:t>Profile:http</a:t>
            </a:r>
            <a:r>
              <a:rPr lang="en-US" dirty="0" smtClean="0"/>
              <a:t>://</a:t>
            </a:r>
            <a:r>
              <a:rPr lang="en-US" dirty="0" err="1" smtClean="0"/>
              <a:t>lib.jnu.ac.in</a:t>
            </a:r>
            <a:r>
              <a:rPr lang="en-US" dirty="0" smtClean="0"/>
              <a:t>/</a:t>
            </a:r>
            <a:r>
              <a:rPr lang="en-US" dirty="0" err="1" smtClean="0"/>
              <a:t>Ramesh_C_Gaur</a:t>
            </a:r>
            <a:endParaRPr lang="en-IN" b="1" kern="0" dirty="0" smtClean="0">
              <a:solidFill>
                <a:srgbClr val="FF0000"/>
              </a:solidFill>
            </a:endParaRPr>
          </a:p>
        </p:txBody>
      </p:sp>
      <p:pic>
        <p:nvPicPr>
          <p:cNvPr id="14342" name="Picture 6" descr="Image result"/>
          <p:cNvPicPr>
            <a:picLocks noChangeAspect="1" noChangeArrowheads="1"/>
          </p:cNvPicPr>
          <p:nvPr/>
        </p:nvPicPr>
        <p:blipFill>
          <a:blip r:embed="rId2" cstate="print"/>
          <a:srcRect/>
          <a:stretch>
            <a:fillRect/>
          </a:stretch>
        </p:blipFill>
        <p:spPr bwMode="auto">
          <a:xfrm>
            <a:off x="2555776" y="2277615"/>
            <a:ext cx="3240360" cy="1295401"/>
          </a:xfrm>
          <a:prstGeom prst="rect">
            <a:avLst/>
          </a:prstGeom>
          <a:noFill/>
        </p:spPr>
      </p:pic>
      <p:cxnSp>
        <p:nvCxnSpPr>
          <p:cNvPr id="9" name="Straight Connector 8"/>
          <p:cNvCxnSpPr/>
          <p:nvPr/>
        </p:nvCxnSpPr>
        <p:spPr bwMode="auto">
          <a:xfrm>
            <a:off x="467544" y="4005064"/>
            <a:ext cx="842493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descr="gaur.jpg"/>
          <p:cNvPicPr>
            <a:picLocks noChangeAspect="1"/>
          </p:cNvPicPr>
          <p:nvPr/>
        </p:nvPicPr>
        <p:blipFill>
          <a:blip r:embed="rId3" cstate="print"/>
          <a:stretch>
            <a:fillRect/>
          </a:stretch>
        </p:blipFill>
        <p:spPr>
          <a:xfrm>
            <a:off x="5943600" y="4038600"/>
            <a:ext cx="2895600" cy="2590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720725"/>
          </a:xfrm>
        </p:spPr>
        <p:txBody>
          <a:bodyPr>
            <a:normAutofit fontScale="90000"/>
          </a:bodyPr>
          <a:lstStyle/>
          <a:p>
            <a:r>
              <a:rPr lang="en-US" dirty="0" smtClean="0"/>
              <a:t>Assistive Technology and other support</a:t>
            </a:r>
            <a:endParaRPr lang="en-US" dirty="0"/>
          </a:p>
        </p:txBody>
      </p:sp>
      <p:sp>
        <p:nvSpPr>
          <p:cNvPr id="3" name="Content Placeholder 2"/>
          <p:cNvSpPr>
            <a:spLocks noGrp="1"/>
          </p:cNvSpPr>
          <p:nvPr>
            <p:ph sz="quarter" idx="1"/>
          </p:nvPr>
        </p:nvSpPr>
        <p:spPr>
          <a:xfrm>
            <a:off x="0" y="908721"/>
            <a:ext cx="4724400" cy="4120480"/>
          </a:xfrm>
        </p:spPr>
        <p:txBody>
          <a:bodyPr>
            <a:noAutofit/>
          </a:bodyPr>
          <a:lstStyle/>
          <a:p>
            <a:pPr algn="just"/>
            <a:r>
              <a:rPr lang="en-IN" sz="1600" b="1" dirty="0" smtClean="0"/>
              <a:t>Heller Keller Unit</a:t>
            </a:r>
            <a:endParaRPr lang="en-US" sz="1600" dirty="0" smtClean="0"/>
          </a:p>
          <a:p>
            <a:pPr algn="just"/>
            <a:r>
              <a:rPr lang="en-US" sz="1600" dirty="0" smtClean="0"/>
              <a:t>This fully air-conditioned unit is equipped with computers installed with screen reading </a:t>
            </a:r>
            <a:r>
              <a:rPr lang="en-US" sz="1600" dirty="0" err="1" smtClean="0"/>
              <a:t>softwares</a:t>
            </a:r>
            <a:r>
              <a:rPr lang="en-US" sz="1600" dirty="0" smtClean="0"/>
              <a:t>, OCR/TTS </a:t>
            </a:r>
            <a:r>
              <a:rPr lang="en-US" sz="1600" dirty="0" err="1" smtClean="0"/>
              <a:t>softwares</a:t>
            </a:r>
            <a:r>
              <a:rPr lang="en-US" sz="1600" dirty="0" smtClean="0"/>
              <a:t>, headphones, flatbed scanners, </a:t>
            </a:r>
            <a:r>
              <a:rPr lang="en-US" sz="1600" dirty="0" err="1" smtClean="0"/>
              <a:t>braille</a:t>
            </a:r>
            <a:r>
              <a:rPr lang="en-US" sz="1600" dirty="0" smtClean="0"/>
              <a:t> refreshable display, internet access for online academic resources and </a:t>
            </a:r>
            <a:r>
              <a:rPr lang="en-US" sz="1600" dirty="0" err="1" smtClean="0"/>
              <a:t>braille</a:t>
            </a:r>
            <a:r>
              <a:rPr lang="en-US" sz="1600" dirty="0" smtClean="0"/>
              <a:t> embossers/printers etc. These </a:t>
            </a:r>
            <a:r>
              <a:rPr lang="en-US" sz="1600" dirty="0" err="1" smtClean="0"/>
              <a:t>softwares</a:t>
            </a:r>
            <a:r>
              <a:rPr lang="en-US" sz="1600" dirty="0" smtClean="0"/>
              <a:t> supports the feature enabling reader to hear the e-text in different European languages. Further, to provide efficient and un-interrupted services this unit has been extended to different School/</a:t>
            </a:r>
            <a:r>
              <a:rPr lang="en-US" sz="1600" dirty="0" err="1" smtClean="0"/>
              <a:t>Centres</a:t>
            </a:r>
            <a:r>
              <a:rPr lang="en-US" sz="1600" dirty="0" smtClean="0"/>
              <a:t> like SSS-I, SSS-II, SIS, CSLG and Sanskrit Centre. Central Library has also distributed Digital Voice recorder to each student to record their classroom lectures and Laptops to M. Phil and </a:t>
            </a:r>
            <a:r>
              <a:rPr lang="en-US" sz="1600" dirty="0" err="1" smtClean="0"/>
              <a:t>Ph.D</a:t>
            </a:r>
            <a:r>
              <a:rPr lang="en-US" sz="1600" dirty="0" smtClean="0"/>
              <a:t> scholars. Library has also extended the locker facilities </a:t>
            </a:r>
            <a:r>
              <a:rPr lang="en-US" sz="1600" dirty="0" err="1" smtClean="0"/>
              <a:t>upto</a:t>
            </a:r>
            <a:r>
              <a:rPr lang="en-US" sz="1600" dirty="0" smtClean="0"/>
              <a:t> M. Phil. and </a:t>
            </a:r>
            <a:r>
              <a:rPr lang="en-US" sz="1600" dirty="0" err="1" smtClean="0"/>
              <a:t>Ph.D</a:t>
            </a:r>
            <a:r>
              <a:rPr lang="en-US" sz="1600" dirty="0" smtClean="0"/>
              <a:t> scholars to these students/researchers and assisting the students in providing </a:t>
            </a:r>
            <a:r>
              <a:rPr lang="en-US" sz="1600" dirty="0" err="1" smtClean="0"/>
              <a:t>braille</a:t>
            </a:r>
            <a:r>
              <a:rPr lang="en-US" sz="1600" dirty="0" smtClean="0"/>
              <a:t> printouts on demand </a:t>
            </a:r>
            <a:r>
              <a:rPr lang="en-IN" sz="1600" dirty="0" smtClean="0"/>
              <a:t>and scanning facility</a:t>
            </a:r>
            <a:endParaRPr lang="en-US" sz="1600" dirty="0"/>
          </a:p>
        </p:txBody>
      </p:sp>
      <p:sp>
        <p:nvSpPr>
          <p:cNvPr id="4" name="Content Placeholder 3"/>
          <p:cNvSpPr>
            <a:spLocks noGrp="1"/>
          </p:cNvSpPr>
          <p:nvPr>
            <p:ph sz="quarter" idx="2"/>
          </p:nvPr>
        </p:nvSpPr>
        <p:spPr>
          <a:xfrm>
            <a:off x="4788024" y="1052736"/>
            <a:ext cx="4355976" cy="3214464"/>
          </a:xfrm>
        </p:spPr>
        <p:txBody>
          <a:bodyPr>
            <a:normAutofit fontScale="62500" lnSpcReduction="20000"/>
          </a:bodyPr>
          <a:lstStyle/>
          <a:p>
            <a:pPr lvl="0"/>
            <a:r>
              <a:rPr lang="en-US" sz="2900" dirty="0" smtClean="0"/>
              <a:t>Facilities  of  Ramp, Wheelchairs and talking lifts  for Physically and Visually challenged students.</a:t>
            </a:r>
          </a:p>
          <a:p>
            <a:pPr lvl="0"/>
            <a:r>
              <a:rPr lang="en-US" sz="2900" dirty="0" smtClean="0"/>
              <a:t>Dedicated staff to assist the Visually Challenged students in the Helen Keller Unit </a:t>
            </a:r>
          </a:p>
          <a:p>
            <a:pPr lvl="0"/>
            <a:r>
              <a:rPr lang="en-US" sz="2900" dirty="0" smtClean="0"/>
              <a:t>Immediate Scanning of the books/ articles in OCR as per the requirement</a:t>
            </a:r>
          </a:p>
          <a:p>
            <a:pPr lvl="0"/>
            <a:r>
              <a:rPr lang="en-US" sz="2900" dirty="0" smtClean="0"/>
              <a:t>Issue of other assistive equipments to the visually impaired students</a:t>
            </a:r>
          </a:p>
          <a:p>
            <a:pPr lvl="0"/>
            <a:r>
              <a:rPr lang="en-US" sz="2900" dirty="0" smtClean="0"/>
              <a:t>Regular Orientation </a:t>
            </a:r>
            <a:r>
              <a:rPr lang="en-US" sz="2900" dirty="0" err="1" smtClean="0"/>
              <a:t>Programmes</a:t>
            </a:r>
            <a:r>
              <a:rPr lang="en-US" sz="2900" dirty="0" smtClean="0"/>
              <a:t>/ Seminar/Lectures are being organized for the Visually impaired students</a:t>
            </a:r>
          </a:p>
          <a:p>
            <a:endParaRPr lang="en-US" dirty="0"/>
          </a:p>
        </p:txBody>
      </p:sp>
      <p:pic>
        <p:nvPicPr>
          <p:cNvPr id="6" name="Picture 2"/>
          <p:cNvPicPr>
            <a:picLocks noChangeAspect="1" noChangeArrowheads="1"/>
          </p:cNvPicPr>
          <p:nvPr/>
        </p:nvPicPr>
        <p:blipFill>
          <a:blip r:embed="rId2" cstate="print"/>
          <a:srcRect/>
          <a:stretch>
            <a:fillRect/>
          </a:stretch>
        </p:blipFill>
        <p:spPr bwMode="auto">
          <a:xfrm>
            <a:off x="5349082" y="4419600"/>
            <a:ext cx="3794918"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676400"/>
          </a:xfrm>
        </p:spPr>
        <p:txBody>
          <a:bodyPr>
            <a:normAutofit fontScale="90000"/>
          </a:bodyPr>
          <a:lstStyle/>
          <a:p>
            <a:r>
              <a:rPr lang="en-IN" b="1" dirty="0" smtClean="0"/>
              <a:t>JAWS-</a:t>
            </a:r>
            <a:r>
              <a:rPr lang="en-IN" dirty="0" smtClean="0"/>
              <a:t> a computer screen reader program for Microsoft Windows </a:t>
            </a:r>
            <a:r>
              <a:rPr lang="en-US" dirty="0" smtClean="0"/>
              <a:t/>
            </a:r>
            <a:br>
              <a:rPr lang="en-US" dirty="0" smtClean="0"/>
            </a:br>
            <a:endParaRPr lang="en-US" dirty="0"/>
          </a:p>
        </p:txBody>
      </p:sp>
      <p:sp>
        <p:nvSpPr>
          <p:cNvPr id="3" name="Content Placeholder 2"/>
          <p:cNvSpPr>
            <a:spLocks noGrp="1"/>
          </p:cNvSpPr>
          <p:nvPr>
            <p:ph idx="1"/>
          </p:nvPr>
        </p:nvSpPr>
        <p:spPr>
          <a:xfrm>
            <a:off x="251520" y="1752600"/>
            <a:ext cx="8424936" cy="4700736"/>
          </a:xfrm>
        </p:spPr>
        <p:txBody>
          <a:bodyPr/>
          <a:lstStyle/>
          <a:p>
            <a:r>
              <a:rPr lang="en-IN" sz="1800" dirty="0" smtClean="0"/>
              <a:t>It allows blind and visually impaired users to read the screen either with a text-to-speech output or by a refreshable Braille display. </a:t>
            </a:r>
          </a:p>
          <a:p>
            <a:r>
              <a:rPr lang="en-IN" sz="1800" dirty="0" smtClean="0"/>
              <a:t>The JAWS Scripting Language allows the user to use programs without standard Windows controls, and programs that were not designed for accessibility. </a:t>
            </a:r>
          </a:p>
          <a:p>
            <a:r>
              <a:rPr lang="en-IN" sz="1800" dirty="0" smtClean="0"/>
              <a:t>For web pages, JAWS declares the title and number of links. Speech is toggled on/off with the Ctrl key, lines are navigated with the up/down arrow keys, and the (shift)Tab key moves between links and controls. Forms are found and read with </a:t>
            </a:r>
            <a:r>
              <a:rPr lang="en-IN" sz="1800" dirty="0" err="1" smtClean="0"/>
              <a:t>Ctrl+Insert+Home</a:t>
            </a:r>
            <a:r>
              <a:rPr lang="en-IN" sz="1800" dirty="0" smtClean="0"/>
              <a:t>, then the F key. JAWS can access headings in Word and PDF documents and web pages. JAWS can speak English, Hindi and other European languages.</a:t>
            </a:r>
            <a:endParaRPr lang="en-US" sz="1800" dirty="0" smtClean="0"/>
          </a:p>
          <a:p>
            <a:r>
              <a:rPr lang="en-IN" sz="1800" dirty="0" smtClean="0"/>
              <a:t>JAWS offers comprehensive screen reading capability for Windows that includes extended product customization through powerful utility managers. It has two multi-lingual synthesizers: Eloquence and </a:t>
            </a:r>
            <a:r>
              <a:rPr lang="en-IN" sz="1800" dirty="0" err="1" smtClean="0"/>
              <a:t>Vocalizer</a:t>
            </a:r>
            <a:r>
              <a:rPr lang="en-IN" sz="1800" dirty="0" smtClean="0"/>
              <a:t> Expressive. It also has Built-in free DAISY Player and full set of DAISY-formatted basic training books. It Works with Microsoft Office, Internet Explorer, Firefox.</a:t>
            </a:r>
            <a:endParaRPr lang="en-US" sz="1800" dirty="0" smtClean="0"/>
          </a:p>
          <a:p>
            <a:endParaRPr lang="en-US" sz="1800" dirty="0"/>
          </a:p>
        </p:txBody>
      </p:sp>
      <p:sp>
        <p:nvSpPr>
          <p:cNvPr id="4" name="Slide Number Placeholder 3"/>
          <p:cNvSpPr>
            <a:spLocks noGrp="1"/>
          </p:cNvSpPr>
          <p:nvPr>
            <p:ph type="sldNum" sz="quarter" idx="10"/>
          </p:nvPr>
        </p:nvSpPr>
        <p:spPr/>
        <p:txBody>
          <a:bodyPr/>
          <a:lstStyle/>
          <a:p>
            <a:fld id="{30F3EA19-9FD9-4A98-A861-0B2B0AE09B0D}" type="slidenum">
              <a:rPr lang="en-US" altLang="en-US" smtClean="0"/>
              <a:pPr/>
              <a:t>11</a:t>
            </a:fld>
            <a:endParaRPr lang="en-US" altLang="en-US">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720725"/>
          </a:xfrm>
        </p:spPr>
        <p:txBody>
          <a:bodyPr>
            <a:normAutofit fontScale="90000"/>
          </a:bodyPr>
          <a:lstStyle/>
          <a:p>
            <a:pPr algn="ctr"/>
            <a:r>
              <a:rPr lang="en-IN" b="1" dirty="0" err="1" smtClean="0"/>
              <a:t>Kurzweil</a:t>
            </a:r>
            <a:r>
              <a:rPr lang="en-IN" b="1" dirty="0" smtClean="0"/>
              <a:t> 1000</a:t>
            </a:r>
            <a:r>
              <a:rPr lang="en-US" dirty="0" smtClean="0"/>
              <a:t/>
            </a:r>
            <a:br>
              <a:rPr lang="en-US" dirty="0" smtClean="0"/>
            </a:br>
            <a:endParaRPr lang="en-US" dirty="0"/>
          </a:p>
        </p:txBody>
      </p:sp>
      <p:sp>
        <p:nvSpPr>
          <p:cNvPr id="3" name="Content Placeholder 2"/>
          <p:cNvSpPr>
            <a:spLocks noGrp="1"/>
          </p:cNvSpPr>
          <p:nvPr>
            <p:ph idx="1"/>
          </p:nvPr>
        </p:nvSpPr>
        <p:spPr>
          <a:xfrm>
            <a:off x="533400" y="1340768"/>
            <a:ext cx="7772400" cy="4896544"/>
          </a:xfrm>
        </p:spPr>
        <p:txBody>
          <a:bodyPr>
            <a:normAutofit fontScale="85000" lnSpcReduction="20000"/>
          </a:bodyPr>
          <a:lstStyle/>
          <a:p>
            <a:r>
              <a:rPr lang="en-IN" dirty="0" smtClean="0"/>
              <a:t> It is a text to speech software that makes printed or electronic text readily available to people who are blind or visually impaired. Our assistive technology software combines accessibility, communication and productivity tools to ease and enhance their reading, writing and learning experience. It has a feature for note taking, summarizing content, and outlining text are also included. </a:t>
            </a:r>
            <a:r>
              <a:rPr lang="en-IN" dirty="0" err="1" smtClean="0"/>
              <a:t>Kurzweil</a:t>
            </a:r>
            <a:r>
              <a:rPr lang="en-IN" dirty="0" smtClean="0"/>
              <a:t> gives scanning accuracy and added features that make scanning, finding, and reading material of all types faster and easier. It has inbuilt dictionary/glossary. </a:t>
            </a:r>
            <a:r>
              <a:rPr lang="en-IN" dirty="0" err="1" smtClean="0"/>
              <a:t>Kurzweil</a:t>
            </a:r>
            <a:r>
              <a:rPr lang="en-IN" dirty="0" smtClean="0"/>
              <a:t> can understand English and other European languages.</a:t>
            </a:r>
            <a:endParaRPr lang="en-US" dirty="0" smtClean="0"/>
          </a:p>
          <a:p>
            <a:endParaRPr lang="en-US" dirty="0"/>
          </a:p>
        </p:txBody>
      </p:sp>
      <p:sp>
        <p:nvSpPr>
          <p:cNvPr id="4" name="Slide Number Placeholder 3"/>
          <p:cNvSpPr>
            <a:spLocks noGrp="1"/>
          </p:cNvSpPr>
          <p:nvPr>
            <p:ph type="sldNum" sz="quarter" idx="10"/>
          </p:nvPr>
        </p:nvSpPr>
        <p:spPr/>
        <p:txBody>
          <a:bodyPr/>
          <a:lstStyle/>
          <a:p>
            <a:fld id="{30F3EA19-9FD9-4A98-A861-0B2B0AE09B0D}" type="slidenum">
              <a:rPr lang="en-US" altLang="en-US" smtClean="0"/>
              <a:pPr/>
              <a:t>12</a:t>
            </a:fld>
            <a:endParaRPr lang="en-US" altLang="en-US">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30F3EA19-9FD9-4A98-A861-0B2B0AE09B0D}" type="slidenum">
              <a:rPr lang="en-US" altLang="en-US" smtClean="0"/>
              <a:pPr/>
              <a:t>13</a:t>
            </a:fld>
            <a:endParaRPr lang="en-US" altLang="en-US">
              <a:latin typeface="Arial" charset="0"/>
            </a:endParaRPr>
          </a:p>
        </p:txBody>
      </p:sp>
      <p:pic>
        <p:nvPicPr>
          <p:cNvPr id="3074" name="Picture 1"/>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725"/>
          </a:xfrm>
        </p:spPr>
        <p:txBody>
          <a:bodyPr>
            <a:normAutofit fontScale="90000"/>
          </a:bodyPr>
          <a:lstStyle/>
          <a:p>
            <a:pPr algn="ctr"/>
            <a:r>
              <a:rPr lang="en-IN" b="1" dirty="0" smtClean="0"/>
              <a:t>Duxbury DBT</a:t>
            </a:r>
            <a:r>
              <a:rPr lang="en-US" dirty="0" smtClean="0"/>
              <a:t/>
            </a:r>
            <a:br>
              <a:rPr lang="en-US" dirty="0" smtClean="0"/>
            </a:br>
            <a:endParaRPr lang="en-US" dirty="0"/>
          </a:p>
        </p:txBody>
      </p:sp>
      <p:sp>
        <p:nvSpPr>
          <p:cNvPr id="3" name="Content Placeholder 2"/>
          <p:cNvSpPr>
            <a:spLocks noGrp="1"/>
          </p:cNvSpPr>
          <p:nvPr>
            <p:ph idx="1"/>
          </p:nvPr>
        </p:nvSpPr>
        <p:spPr>
          <a:xfrm>
            <a:off x="533400" y="1052736"/>
            <a:ext cx="7772400" cy="2528664"/>
          </a:xfrm>
        </p:spPr>
        <p:txBody>
          <a:bodyPr>
            <a:normAutofit fontScale="85000" lnSpcReduction="20000"/>
          </a:bodyPr>
          <a:lstStyle/>
          <a:p>
            <a:r>
              <a:rPr lang="en-IN" dirty="0" smtClean="0"/>
              <a:t> </a:t>
            </a:r>
            <a:r>
              <a:rPr lang="en-IN" sz="2800" dirty="0" smtClean="0"/>
              <a:t>Makes software for </a:t>
            </a:r>
            <a:r>
              <a:rPr lang="en-IN" sz="2800" dirty="0" err="1" smtClean="0"/>
              <a:t>braille</a:t>
            </a:r>
            <a:r>
              <a:rPr lang="en-IN" sz="2800" dirty="0" smtClean="0"/>
              <a:t> translation (conversion between print and </a:t>
            </a:r>
            <a:r>
              <a:rPr lang="en-IN" sz="2800" dirty="0" err="1" smtClean="0"/>
              <a:t>braille</a:t>
            </a:r>
            <a:r>
              <a:rPr lang="en-IN" sz="2800" dirty="0" smtClean="0"/>
              <a:t>) and word-processing. DBT supports over 130 languages in either </a:t>
            </a:r>
            <a:r>
              <a:rPr lang="en-IN" sz="2800" dirty="0" err="1" smtClean="0"/>
              <a:t>uncontracted</a:t>
            </a:r>
            <a:r>
              <a:rPr lang="en-IN" sz="2800" dirty="0" smtClean="0"/>
              <a:t> or contracted (when such rules exist) </a:t>
            </a:r>
            <a:r>
              <a:rPr lang="en-IN" sz="2800" dirty="0" err="1" smtClean="0"/>
              <a:t>braille</a:t>
            </a:r>
            <a:r>
              <a:rPr lang="en-IN" sz="2800" dirty="0" smtClean="0"/>
              <a:t>. Software can produce contracted and </a:t>
            </a:r>
            <a:r>
              <a:rPr lang="en-IN" sz="2800" dirty="0" err="1" smtClean="0"/>
              <a:t>uncontracted</a:t>
            </a:r>
            <a:r>
              <a:rPr lang="en-IN" sz="2800" dirty="0" smtClean="0"/>
              <a:t> </a:t>
            </a:r>
            <a:r>
              <a:rPr lang="en-IN" sz="2800" dirty="0" err="1" smtClean="0"/>
              <a:t>braille</a:t>
            </a:r>
            <a:r>
              <a:rPr lang="en-IN" sz="2800" dirty="0" smtClean="0"/>
              <a:t>, mathematics, and technical </a:t>
            </a:r>
            <a:r>
              <a:rPr lang="en-IN" sz="2800" dirty="0" err="1" smtClean="0"/>
              <a:t>braille</a:t>
            </a:r>
            <a:r>
              <a:rPr lang="en-IN" sz="2800" dirty="0" smtClean="0"/>
              <a:t>. It can translate the text to </a:t>
            </a:r>
            <a:r>
              <a:rPr lang="en-IN" sz="2800" dirty="0" err="1" smtClean="0"/>
              <a:t>braille</a:t>
            </a:r>
            <a:r>
              <a:rPr lang="en-IN" sz="2800" dirty="0" smtClean="0"/>
              <a:t> and </a:t>
            </a:r>
            <a:r>
              <a:rPr lang="en-IN" sz="2800" dirty="0" err="1" smtClean="0"/>
              <a:t>braille</a:t>
            </a:r>
            <a:r>
              <a:rPr lang="en-IN" sz="2800" dirty="0" smtClean="0"/>
              <a:t> to text. It gives printing through </a:t>
            </a:r>
            <a:r>
              <a:rPr lang="en-IN" sz="2800" dirty="0" err="1" smtClean="0"/>
              <a:t>embossor</a:t>
            </a:r>
            <a:r>
              <a:rPr lang="en-IN" sz="2800" dirty="0" smtClean="0"/>
              <a:t>.</a:t>
            </a:r>
            <a:endParaRPr lang="en-US" sz="2800" dirty="0"/>
          </a:p>
        </p:txBody>
      </p:sp>
      <p:sp>
        <p:nvSpPr>
          <p:cNvPr id="4" name="Slide Number Placeholder 3"/>
          <p:cNvSpPr>
            <a:spLocks noGrp="1"/>
          </p:cNvSpPr>
          <p:nvPr>
            <p:ph type="sldNum" sz="quarter" idx="10"/>
          </p:nvPr>
        </p:nvSpPr>
        <p:spPr/>
        <p:txBody>
          <a:bodyPr/>
          <a:lstStyle/>
          <a:p>
            <a:fld id="{30F3EA19-9FD9-4A98-A861-0B2B0AE09B0D}" type="slidenum">
              <a:rPr lang="en-US" altLang="en-US" smtClean="0"/>
              <a:pPr/>
              <a:t>14</a:t>
            </a:fld>
            <a:endParaRPr lang="en-US" altLang="en-US">
              <a:latin typeface="Arial" charset="0"/>
            </a:endParaRPr>
          </a:p>
        </p:txBody>
      </p:sp>
      <p:pic>
        <p:nvPicPr>
          <p:cNvPr id="5" name="Picture 4" descr="C:\Users\manorama5\Downloads\BeFunky Collage.jpg"/>
          <p:cNvPicPr/>
          <p:nvPr/>
        </p:nvPicPr>
        <p:blipFill>
          <a:blip r:embed="rId2" cstate="print"/>
          <a:srcRect/>
          <a:stretch>
            <a:fillRect/>
          </a:stretch>
        </p:blipFill>
        <p:spPr bwMode="auto">
          <a:xfrm>
            <a:off x="0" y="3752850"/>
            <a:ext cx="9144000" cy="310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95536" y="332656"/>
            <a:ext cx="8229600" cy="720725"/>
          </a:xfrm>
        </p:spPr>
        <p:txBody>
          <a:bodyPr>
            <a:normAutofit fontScale="90000"/>
          </a:bodyPr>
          <a:lstStyle/>
          <a:p>
            <a:pPr algn="ctr"/>
            <a:r>
              <a:rPr lang="en-IN" altLang="en-US" dirty="0" smtClean="0">
                <a:latin typeface="Georgia" pitchFamily="18" charset="0"/>
                <a:cs typeface="Georgia" pitchFamily="18" charset="0"/>
              </a:rPr>
              <a:t>Facilities at Helen Keller Unit</a:t>
            </a:r>
          </a:p>
        </p:txBody>
      </p:sp>
      <p:sp>
        <p:nvSpPr>
          <p:cNvPr id="22531" name="Content Placeholder 2"/>
          <p:cNvSpPr>
            <a:spLocks noGrp="1"/>
          </p:cNvSpPr>
          <p:nvPr>
            <p:ph idx="1"/>
          </p:nvPr>
        </p:nvSpPr>
        <p:spPr>
          <a:xfrm>
            <a:off x="395536" y="1124744"/>
            <a:ext cx="8208912" cy="5544615"/>
          </a:xfrm>
        </p:spPr>
        <p:txBody>
          <a:bodyPr>
            <a:normAutofit fontScale="77500" lnSpcReduction="20000"/>
          </a:bodyPr>
          <a:lstStyle/>
          <a:p>
            <a:r>
              <a:rPr lang="en-IN" altLang="en-US" dirty="0" smtClean="0">
                <a:latin typeface="Georgia" pitchFamily="18" charset="0"/>
                <a:cs typeface="Georgia" pitchFamily="18" charset="0"/>
              </a:rPr>
              <a:t>We have different type of visually impaired students some are complete blind and some are partial.</a:t>
            </a:r>
          </a:p>
          <a:p>
            <a:r>
              <a:rPr lang="en-IN" altLang="en-US" dirty="0" smtClean="0">
                <a:latin typeface="Georgia" pitchFamily="18" charset="0"/>
                <a:cs typeface="Georgia" pitchFamily="18" charset="0"/>
              </a:rPr>
              <a:t>Library services for the blind are just to enable them to have access to the resources.</a:t>
            </a:r>
          </a:p>
          <a:p>
            <a:r>
              <a:rPr lang="en-IN" altLang="en-US" dirty="0" smtClean="0">
                <a:latin typeface="Georgia" pitchFamily="18" charset="0"/>
                <a:cs typeface="Georgia" pitchFamily="18" charset="0"/>
              </a:rPr>
              <a:t>Devices such as Braille printers, Braille embosser, Digital Voice recorders and laptops helps them.</a:t>
            </a:r>
          </a:p>
          <a:p>
            <a:r>
              <a:rPr lang="en-IN" altLang="en-US" dirty="0" err="1" smtClean="0">
                <a:latin typeface="Georgia" pitchFamily="18" charset="0"/>
                <a:cs typeface="Georgia" pitchFamily="18" charset="0"/>
              </a:rPr>
              <a:t>Softwares</a:t>
            </a:r>
            <a:r>
              <a:rPr lang="en-IN" altLang="en-US" dirty="0" smtClean="0">
                <a:latin typeface="Georgia" pitchFamily="18" charset="0"/>
                <a:cs typeface="Georgia" pitchFamily="18" charset="0"/>
              </a:rPr>
              <a:t> like JAWS, </a:t>
            </a:r>
            <a:r>
              <a:rPr lang="en-IN" altLang="en-US" dirty="0" err="1" smtClean="0">
                <a:latin typeface="Georgia" pitchFamily="18" charset="0"/>
                <a:cs typeface="Georgia" pitchFamily="18" charset="0"/>
              </a:rPr>
              <a:t>Kuzweil</a:t>
            </a:r>
            <a:r>
              <a:rPr lang="en-IN" altLang="en-US" dirty="0" smtClean="0">
                <a:latin typeface="Georgia" pitchFamily="18" charset="0"/>
                <a:cs typeface="Georgia" pitchFamily="18" charset="0"/>
              </a:rPr>
              <a:t>, Duxbury, Hindi/language reader </a:t>
            </a:r>
            <a:r>
              <a:rPr lang="en-IN" altLang="en-US" dirty="0" err="1" smtClean="0">
                <a:latin typeface="Georgia" pitchFamily="18" charset="0"/>
                <a:cs typeface="Georgia" pitchFamily="18" charset="0"/>
              </a:rPr>
              <a:t>softwares</a:t>
            </a:r>
            <a:r>
              <a:rPr lang="en-IN" altLang="en-US" dirty="0" smtClean="0">
                <a:latin typeface="Georgia" pitchFamily="18" charset="0"/>
                <a:cs typeface="Georgia" pitchFamily="18" charset="0"/>
              </a:rPr>
              <a:t> enables them in study.</a:t>
            </a:r>
          </a:p>
          <a:p>
            <a:r>
              <a:rPr lang="en-IN" altLang="en-US" dirty="0" smtClean="0">
                <a:latin typeface="Georgia" pitchFamily="18" charset="0"/>
                <a:cs typeface="Georgia" pitchFamily="18" charset="0"/>
              </a:rPr>
              <a:t>Magic Magnification software for low vision persons.</a:t>
            </a:r>
          </a:p>
          <a:p>
            <a:r>
              <a:rPr lang="en-IN" altLang="en-US" dirty="0" smtClean="0">
                <a:latin typeface="Georgia" pitchFamily="18" charset="0"/>
                <a:cs typeface="Georgia" pitchFamily="18" charset="0"/>
              </a:rPr>
              <a:t>For the physically challenged the library facilitates with barrier free area by providing wheel chairs and other mobility assistance.</a:t>
            </a:r>
          </a:p>
          <a:p>
            <a:r>
              <a:rPr lang="en-IN" altLang="en-US" dirty="0" smtClean="0">
                <a:latin typeface="Georgia" pitchFamily="18" charset="0"/>
                <a:cs typeface="Georgia" pitchFamily="18" charset="0"/>
              </a:rPr>
              <a:t>Speaking lifts are installed in the Library.</a:t>
            </a:r>
          </a:p>
          <a:p>
            <a:endParaRPr lang="en-IN" altLang="en-US" dirty="0" smtClean="0">
              <a:latin typeface="Georgia" pitchFamily="18" charset="0"/>
              <a:cs typeface="Georgia" pitchFamily="18" charset="0"/>
            </a:endParaRPr>
          </a:p>
          <a:p>
            <a:endParaRPr lang="en-IN" altLang="en-US" dirty="0" smtClean="0">
              <a:latin typeface="Georgia" pitchFamily="18" charset="0"/>
              <a:cs typeface="Georgia"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Infrastructural support for VI Students</a:t>
            </a:r>
            <a:endParaRPr lang="en-US" dirty="0"/>
          </a:p>
        </p:txBody>
      </p:sp>
      <p:graphicFrame>
        <p:nvGraphicFramePr>
          <p:cNvPr id="6" name="Content Placeholder 5"/>
          <p:cNvGraphicFramePr>
            <a:graphicFrameLocks noGrp="1"/>
          </p:cNvGraphicFramePr>
          <p:nvPr>
            <p:ph sz="quarter" idx="1"/>
          </p:nvPr>
        </p:nvGraphicFramePr>
        <p:xfrm>
          <a:off x="457200" y="1600200"/>
          <a:ext cx="7924800" cy="4856854"/>
        </p:xfrm>
        <a:graphic>
          <a:graphicData uri="http://schemas.openxmlformats.org/drawingml/2006/table">
            <a:tbl>
              <a:tblPr/>
              <a:tblGrid>
                <a:gridCol w="3215778"/>
                <a:gridCol w="3215778"/>
                <a:gridCol w="1493244"/>
              </a:tblGrid>
              <a:tr h="230370">
                <a:tc>
                  <a:txBody>
                    <a:bodyPr/>
                    <a:lstStyle/>
                    <a:p>
                      <a:pPr marL="0" marR="0">
                        <a:lnSpc>
                          <a:spcPct val="115000"/>
                        </a:lnSpc>
                        <a:spcBef>
                          <a:spcPts val="0"/>
                        </a:spcBef>
                        <a:spcAft>
                          <a:spcPts val="0"/>
                        </a:spcAft>
                      </a:pPr>
                      <a:r>
                        <a:rPr lang="en-US" sz="1100" b="1" dirty="0">
                          <a:latin typeface="Times New Roman"/>
                          <a:ea typeface="Times New Roman"/>
                          <a:cs typeface="Times New Roman"/>
                        </a:rPr>
                        <a:t>Items</a:t>
                      </a:r>
                      <a:endParaRPr lang="en-US" sz="1000" dirty="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latin typeface="Times New Roman"/>
                          <a:ea typeface="Times New Roman"/>
                          <a:cs typeface="Times New Roman"/>
                        </a:rPr>
                        <a:t>Configurations /Make/ Versions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latin typeface="Times New Roman"/>
                          <a:ea typeface="Times New Roman"/>
                          <a:cs typeface="Times New Roman"/>
                        </a:rPr>
                        <a:t>Numbers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441606">
                <a:tc>
                  <a:txBody>
                    <a:bodyPr/>
                    <a:lstStyle/>
                    <a:p>
                      <a:pPr marL="0" marR="0">
                        <a:lnSpc>
                          <a:spcPct val="115000"/>
                        </a:lnSpc>
                        <a:spcBef>
                          <a:spcPts val="0"/>
                        </a:spcBef>
                        <a:spcAft>
                          <a:spcPts val="0"/>
                        </a:spcAft>
                      </a:pPr>
                      <a:r>
                        <a:rPr lang="en-US" sz="1100">
                          <a:latin typeface="Times New Roman"/>
                          <a:ea typeface="Times New Roman"/>
                          <a:cs typeface="Times New Roman"/>
                        </a:rPr>
                        <a:t>Desktop</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Times New Roman"/>
                          <a:ea typeface="Times New Roman"/>
                          <a:cs typeface="Times New Roman"/>
                        </a:rPr>
                        <a:t>DELL Intel i5, Windows </a:t>
                      </a:r>
                      <a:r>
                        <a:rPr lang="en-US" sz="1100" dirty="0" err="1">
                          <a:latin typeface="Times New Roman"/>
                          <a:ea typeface="Times New Roman"/>
                          <a:cs typeface="Times New Roman"/>
                        </a:rPr>
                        <a:t>prof</a:t>
                      </a:r>
                      <a:r>
                        <a:rPr lang="en-US" sz="1100" dirty="0">
                          <a:latin typeface="Times New Roman"/>
                          <a:ea typeface="Times New Roman"/>
                          <a:cs typeface="Times New Roman"/>
                        </a:rPr>
                        <a:t>. &amp; MS Office 2007</a:t>
                      </a:r>
                      <a:endParaRPr lang="en-US" sz="1000" dirty="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25</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441606">
                <a:tc>
                  <a:txBody>
                    <a:bodyPr/>
                    <a:lstStyle/>
                    <a:p>
                      <a:pPr marL="0" marR="0">
                        <a:lnSpc>
                          <a:spcPct val="115000"/>
                        </a:lnSpc>
                        <a:spcBef>
                          <a:spcPts val="0"/>
                        </a:spcBef>
                        <a:spcAft>
                          <a:spcPts val="0"/>
                        </a:spcAft>
                      </a:pPr>
                      <a:r>
                        <a:rPr lang="en-US" sz="1100">
                          <a:latin typeface="Times New Roman"/>
                          <a:ea typeface="Times New Roman"/>
                          <a:cs typeface="Times New Roman"/>
                        </a:rPr>
                        <a:t>Computer Headphone</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i-ball/ standard make computer headphones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25</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441606">
                <a:tc>
                  <a:txBody>
                    <a:bodyPr/>
                    <a:lstStyle/>
                    <a:p>
                      <a:pPr marL="0" marR="0">
                        <a:lnSpc>
                          <a:spcPct val="115000"/>
                        </a:lnSpc>
                        <a:spcBef>
                          <a:spcPts val="0"/>
                        </a:spcBef>
                        <a:spcAft>
                          <a:spcPts val="0"/>
                        </a:spcAft>
                      </a:pPr>
                      <a:r>
                        <a:rPr lang="en-US" sz="1100">
                          <a:latin typeface="Times New Roman"/>
                          <a:ea typeface="Times New Roman"/>
                          <a:cs typeface="Times New Roman"/>
                        </a:rPr>
                        <a:t>Scanners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HP Make Fat bed Scanners model G4050/G4010 with more than 600dpi</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20</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230370">
                <a:tc>
                  <a:txBody>
                    <a:bodyPr/>
                    <a:lstStyle/>
                    <a:p>
                      <a:pPr marL="0" marR="0">
                        <a:lnSpc>
                          <a:spcPct val="115000"/>
                        </a:lnSpc>
                        <a:spcBef>
                          <a:spcPts val="0"/>
                        </a:spcBef>
                        <a:spcAft>
                          <a:spcPts val="0"/>
                        </a:spcAft>
                      </a:pPr>
                      <a:r>
                        <a:rPr lang="en-US" sz="1100">
                          <a:latin typeface="Times New Roman"/>
                          <a:ea typeface="Times New Roman"/>
                          <a:cs typeface="Times New Roman"/>
                        </a:rPr>
                        <a:t>Scanners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Lexcam Digital Handy Scanners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02</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441606">
                <a:tc rowSpan="2">
                  <a:txBody>
                    <a:bodyPr/>
                    <a:lstStyle/>
                    <a:p>
                      <a:pPr marL="0" marR="0">
                        <a:lnSpc>
                          <a:spcPct val="115000"/>
                        </a:lnSpc>
                        <a:spcBef>
                          <a:spcPts val="0"/>
                        </a:spcBef>
                        <a:spcAft>
                          <a:spcPts val="0"/>
                        </a:spcAft>
                      </a:pPr>
                      <a:r>
                        <a:rPr lang="en-US" sz="1100">
                          <a:latin typeface="Times New Roman"/>
                          <a:ea typeface="Times New Roman"/>
                          <a:cs typeface="Times New Roman"/>
                        </a:rPr>
                        <a:t>Embossers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Basic D Index 4x4 (embosses only in  Braille)</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2">
                  <a:txBody>
                    <a:bodyPr/>
                    <a:lstStyle/>
                    <a:p>
                      <a:pPr marL="0" marR="0">
                        <a:lnSpc>
                          <a:spcPct val="115000"/>
                        </a:lnSpc>
                        <a:spcBef>
                          <a:spcPts val="0"/>
                        </a:spcBef>
                        <a:spcAft>
                          <a:spcPts val="0"/>
                        </a:spcAft>
                      </a:pPr>
                      <a:r>
                        <a:rPr lang="en-US" sz="1100">
                          <a:latin typeface="Times New Roman"/>
                          <a:ea typeface="Times New Roman"/>
                          <a:cs typeface="Times New Roman"/>
                        </a:rPr>
                        <a:t>01+01</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58836">
                <a:tc vMerge="1">
                  <a:txBody>
                    <a:bodyPr/>
                    <a:lstStyle/>
                    <a:p>
                      <a:endParaRPr lang="en-US"/>
                    </a:p>
                  </a:txBody>
                  <a:tcPr/>
                </a:tc>
                <a:tc>
                  <a:txBody>
                    <a:bodyPr/>
                    <a:lstStyle/>
                    <a:p>
                      <a:pPr marL="0" marR="0">
                        <a:lnSpc>
                          <a:spcPct val="115000"/>
                        </a:lnSpc>
                        <a:spcBef>
                          <a:spcPts val="0"/>
                        </a:spcBef>
                        <a:spcAft>
                          <a:spcPts val="0"/>
                        </a:spcAft>
                      </a:pPr>
                      <a:r>
                        <a:rPr lang="en-US" sz="1100">
                          <a:latin typeface="Times New Roman"/>
                          <a:ea typeface="Times New Roman"/>
                          <a:cs typeface="Times New Roman"/>
                        </a:rPr>
                        <a:t>Emprint (Prints in ink &amp; in Braille)</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en-US"/>
                    </a:p>
                  </a:txBody>
                  <a:tcPr/>
                </a:tc>
              </a:tr>
              <a:tr h="864078">
                <a:tc>
                  <a:txBody>
                    <a:bodyPr/>
                    <a:lstStyle/>
                    <a:p>
                      <a:pPr marL="0" marR="0">
                        <a:lnSpc>
                          <a:spcPct val="115000"/>
                        </a:lnSpc>
                        <a:spcBef>
                          <a:spcPts val="0"/>
                        </a:spcBef>
                        <a:spcAft>
                          <a:spcPts val="0"/>
                        </a:spcAft>
                      </a:pPr>
                      <a:r>
                        <a:rPr lang="en-US" sz="1100">
                          <a:latin typeface="Times New Roman"/>
                          <a:ea typeface="Times New Roman"/>
                          <a:cs typeface="Times New Roman"/>
                        </a:rPr>
                        <a:t>JAWS</a:t>
                      </a:r>
                      <a:endParaRPr lang="en-US" sz="1000">
                        <a:latin typeface="Calibri"/>
                        <a:ea typeface="Calibri"/>
                        <a:cs typeface="Times New Roman"/>
                      </a:endParaRPr>
                    </a:p>
                    <a:p>
                      <a:pPr marL="0" marR="0">
                        <a:lnSpc>
                          <a:spcPct val="115000"/>
                        </a:lnSpc>
                        <a:spcBef>
                          <a:spcPts val="0"/>
                        </a:spcBef>
                        <a:spcAft>
                          <a:spcPts val="0"/>
                        </a:spcAft>
                      </a:pPr>
                      <a:r>
                        <a:rPr lang="en-US" sz="1100">
                          <a:latin typeface="Times New Roman"/>
                          <a:ea typeface="Times New Roman"/>
                          <a:cs typeface="Times New Roman"/>
                        </a:rPr>
                        <a:t>Screen reading Software</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11.0.1 Professional Edition (for academic institutions)</a:t>
                      </a:r>
                      <a:endParaRPr lang="en-US" sz="1000">
                        <a:latin typeface="Calibri"/>
                        <a:ea typeface="Calibri"/>
                        <a:cs typeface="Times New Roman"/>
                      </a:endParaRPr>
                    </a:p>
                    <a:p>
                      <a:pPr marL="0" marR="0">
                        <a:lnSpc>
                          <a:spcPct val="115000"/>
                        </a:lnSpc>
                        <a:spcBef>
                          <a:spcPts val="0"/>
                        </a:spcBef>
                        <a:spcAft>
                          <a:spcPts val="0"/>
                        </a:spcAft>
                      </a:pPr>
                      <a:r>
                        <a:rPr lang="en-US" sz="1100">
                          <a:latin typeface="Times New Roman"/>
                          <a:ea typeface="Times New Roman"/>
                          <a:cs typeface="Times New Roman"/>
                        </a:rPr>
                        <a:t>SAFA: Software comes with JAWS for Hindi Reading. </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25 License</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230370">
                <a:tc>
                  <a:txBody>
                    <a:bodyPr/>
                    <a:lstStyle/>
                    <a:p>
                      <a:pPr marL="0" marR="0">
                        <a:lnSpc>
                          <a:spcPct val="115000"/>
                        </a:lnSpc>
                        <a:spcBef>
                          <a:spcPts val="0"/>
                        </a:spcBef>
                        <a:spcAft>
                          <a:spcPts val="0"/>
                        </a:spcAft>
                      </a:pPr>
                      <a:r>
                        <a:rPr lang="en-US" sz="1100">
                          <a:latin typeface="Times New Roman"/>
                          <a:ea typeface="Times New Roman"/>
                          <a:cs typeface="Times New Roman"/>
                        </a:rPr>
                        <a:t>Kurzweil K1000 </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Version 11.0</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25 License</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230370">
                <a:tc>
                  <a:txBody>
                    <a:bodyPr/>
                    <a:lstStyle/>
                    <a:p>
                      <a:pPr marL="0" marR="0">
                        <a:lnSpc>
                          <a:spcPct val="115000"/>
                        </a:lnSpc>
                        <a:spcBef>
                          <a:spcPts val="0"/>
                        </a:spcBef>
                        <a:spcAft>
                          <a:spcPts val="0"/>
                        </a:spcAft>
                      </a:pPr>
                      <a:r>
                        <a:rPr lang="en-US" sz="1100">
                          <a:latin typeface="Times New Roman"/>
                          <a:ea typeface="Times New Roman"/>
                          <a:cs typeface="Times New Roman"/>
                        </a:rPr>
                        <a:t>Magic 12.0 </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Magnification with Speech</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05 License</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441606">
                <a:tc>
                  <a:txBody>
                    <a:bodyPr/>
                    <a:lstStyle/>
                    <a:p>
                      <a:pPr marL="0" marR="0">
                        <a:lnSpc>
                          <a:spcPct val="115000"/>
                        </a:lnSpc>
                        <a:spcBef>
                          <a:spcPts val="0"/>
                        </a:spcBef>
                        <a:spcAft>
                          <a:spcPts val="0"/>
                        </a:spcAft>
                      </a:pPr>
                      <a:r>
                        <a:rPr lang="en-US" sz="1100">
                          <a:latin typeface="Times New Roman"/>
                          <a:ea typeface="Times New Roman"/>
                          <a:cs typeface="Times New Roman"/>
                        </a:rPr>
                        <a:t>Digital Voice Recorders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Angle Digital Voice recorder cum daisy player (4GB)</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To each student</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652842">
                <a:tc>
                  <a:txBody>
                    <a:bodyPr/>
                    <a:lstStyle/>
                    <a:p>
                      <a:pPr marL="0" marR="0">
                        <a:lnSpc>
                          <a:spcPct val="115000"/>
                        </a:lnSpc>
                        <a:spcBef>
                          <a:spcPts val="0"/>
                        </a:spcBef>
                        <a:spcAft>
                          <a:spcPts val="0"/>
                        </a:spcAft>
                      </a:pPr>
                      <a:r>
                        <a:rPr lang="en-US" sz="1100">
                          <a:latin typeface="Times New Roman"/>
                          <a:ea typeface="Times New Roman"/>
                          <a:cs typeface="Times New Roman"/>
                        </a:rPr>
                        <a:t>Laptops</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Times New Roman"/>
                          <a:ea typeface="Times New Roman"/>
                          <a:cs typeface="Times New Roman"/>
                        </a:rPr>
                        <a:t>Dell make Intel i5, windows prof. &amp; MS Office 2007 with 03 years OEM warranty</a:t>
                      </a:r>
                      <a:endParaRPr lang="en-US" sz="100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Times New Roman"/>
                          <a:ea typeface="Times New Roman"/>
                          <a:cs typeface="Times New Roman"/>
                        </a:rPr>
                        <a:t>To M. Phil and Ph. D Scholars only</a:t>
                      </a:r>
                      <a:endParaRPr lang="en-US" sz="1000" dirty="0">
                        <a:latin typeface="Calibri"/>
                        <a:ea typeface="Calibri"/>
                        <a:cs typeface="Times New Roman"/>
                      </a:endParaRPr>
                    </a:p>
                  </a:txBody>
                  <a:tcPr marL="8819" marR="8819" marT="8819" marB="881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9552" y="404664"/>
            <a:ext cx="8229600" cy="720725"/>
          </a:xfrm>
        </p:spPr>
        <p:txBody>
          <a:bodyPr>
            <a:normAutofit fontScale="90000"/>
          </a:bodyPr>
          <a:lstStyle/>
          <a:p>
            <a:pPr algn="ctr"/>
            <a:r>
              <a:rPr lang="en-IN" altLang="en-US" dirty="0" smtClean="0">
                <a:latin typeface="Georgia" pitchFamily="18" charset="0"/>
                <a:cs typeface="Georgia" pitchFamily="18" charset="0"/>
              </a:rPr>
              <a:t>User Assistance at HKU</a:t>
            </a:r>
          </a:p>
        </p:txBody>
      </p:sp>
      <p:sp>
        <p:nvSpPr>
          <p:cNvPr id="21507" name="Content Placeholder 2"/>
          <p:cNvSpPr>
            <a:spLocks noGrp="1"/>
          </p:cNvSpPr>
          <p:nvPr>
            <p:ph idx="1"/>
          </p:nvPr>
        </p:nvSpPr>
        <p:spPr>
          <a:xfrm>
            <a:off x="628650" y="1377950"/>
            <a:ext cx="7886700" cy="5146675"/>
          </a:xfrm>
        </p:spPr>
        <p:txBody>
          <a:bodyPr/>
          <a:lstStyle/>
          <a:p>
            <a:r>
              <a:rPr lang="en-IN" altLang="en-US" dirty="0" smtClean="0">
                <a:latin typeface="Georgia" pitchFamily="18" charset="0"/>
                <a:cs typeface="Georgia" pitchFamily="18" charset="0"/>
              </a:rPr>
              <a:t>Providing the disabled users with scanned material related to their reading lists and catalogues.</a:t>
            </a:r>
          </a:p>
          <a:p>
            <a:r>
              <a:rPr lang="en-IN" altLang="en-US" dirty="0" smtClean="0">
                <a:latin typeface="Georgia" pitchFamily="18" charset="0"/>
                <a:cs typeface="Georgia" pitchFamily="18" charset="0"/>
              </a:rPr>
              <a:t>Braille out for the high demand materials and lecture notes.</a:t>
            </a:r>
          </a:p>
          <a:p>
            <a:r>
              <a:rPr lang="en-IN" altLang="en-US" dirty="0" smtClean="0">
                <a:latin typeface="Georgia" pitchFamily="18" charset="0"/>
                <a:cs typeface="Georgia" pitchFamily="18" charset="0"/>
              </a:rPr>
              <a:t>Delivering books and other documents from library shelves. </a:t>
            </a:r>
          </a:p>
          <a:p>
            <a:r>
              <a:rPr lang="en-IN" altLang="en-US" dirty="0" smtClean="0">
                <a:latin typeface="Georgia" pitchFamily="18" charset="0"/>
                <a:cs typeface="Georgia" pitchFamily="18" charset="0"/>
              </a:rPr>
              <a:t>Scanning facility for Library books.</a:t>
            </a:r>
          </a:p>
          <a:p>
            <a:r>
              <a:rPr lang="en-IN" altLang="en-US" dirty="0" smtClean="0">
                <a:latin typeface="Georgia" pitchFamily="18" charset="0"/>
                <a:cs typeface="Georgia" pitchFamily="18" charset="0"/>
              </a:rPr>
              <a:t>Students assistance at Helen Keller Unit.</a:t>
            </a:r>
          </a:p>
          <a:p>
            <a:endParaRPr lang="en-IN" altLang="en-US" dirty="0" smtClean="0">
              <a:latin typeface="Georgia" pitchFamily="18" charset="0"/>
              <a:cs typeface="Georgia" pitchFamily="18" charset="0"/>
            </a:endParaRPr>
          </a:p>
          <a:p>
            <a:endParaRPr lang="en-IN" altLang="en-US" dirty="0" smtClean="0">
              <a:latin typeface="Georgia" pitchFamily="18" charset="0"/>
              <a:cs typeface="Georgia"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Digitization centre for VI </a:t>
            </a:r>
            <a:r>
              <a:rPr lang="en-US" dirty="0" err="1" smtClean="0"/>
              <a:t>studnets</a:t>
            </a:r>
            <a:endParaRPr lang="en-US" dirty="0"/>
          </a:p>
        </p:txBody>
      </p:sp>
      <p:pic>
        <p:nvPicPr>
          <p:cNvPr id="4" name="Content Placeholder 3" descr="dc.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720725"/>
          </a:xfrm>
        </p:spPr>
        <p:txBody>
          <a:bodyPr>
            <a:normAutofit fontScale="90000"/>
          </a:bodyPr>
          <a:lstStyle/>
          <a:p>
            <a:r>
              <a:rPr lang="en-US" dirty="0" smtClean="0"/>
              <a:t>Accessible Online Book Library-</a:t>
            </a:r>
            <a:r>
              <a:rPr lang="en-US" dirty="0" err="1" smtClean="0"/>
              <a:t>Bookshare</a:t>
            </a:r>
            <a:r>
              <a:rPr lang="en-US" dirty="0" smtClean="0"/>
              <a:t> and </a:t>
            </a:r>
            <a:r>
              <a:rPr lang="en-US" dirty="0" err="1" smtClean="0"/>
              <a:t>Sugam</a:t>
            </a:r>
            <a:r>
              <a:rPr lang="en-US" dirty="0" smtClean="0"/>
              <a:t> </a:t>
            </a:r>
            <a:r>
              <a:rPr lang="en-US" dirty="0" err="1" smtClean="0"/>
              <a:t>Pustakalaya</a:t>
            </a:r>
            <a:endParaRPr lang="en-US" dirty="0"/>
          </a:p>
        </p:txBody>
      </p:sp>
      <p:sp>
        <p:nvSpPr>
          <p:cNvPr id="5" name="Slide Number Placeholder 4"/>
          <p:cNvSpPr>
            <a:spLocks noGrp="1"/>
          </p:cNvSpPr>
          <p:nvPr>
            <p:ph type="sldNum" sz="quarter" idx="10"/>
          </p:nvPr>
        </p:nvSpPr>
        <p:spPr/>
        <p:txBody>
          <a:bodyPr/>
          <a:lstStyle/>
          <a:p>
            <a:fld id="{6E93737A-90C6-46DF-B50F-1518304058B4}" type="slidenum">
              <a:rPr lang="en-US" altLang="en-US" smtClean="0"/>
              <a:pPr/>
              <a:t>19</a:t>
            </a:fld>
            <a:endParaRPr lang="en-US" altLang="en-US">
              <a:latin typeface="Arial" charset="0"/>
            </a:endParaRPr>
          </a:p>
        </p:txBody>
      </p:sp>
      <p:pic>
        <p:nvPicPr>
          <p:cNvPr id="1026" name="Picture 1"/>
          <p:cNvPicPr>
            <a:picLocks noGrp="1" noChangeAspect="1" noChangeArrowheads="1"/>
          </p:cNvPicPr>
          <p:nvPr>
            <p:ph sz="half" idx="2"/>
          </p:nvPr>
        </p:nvPicPr>
        <p:blipFill>
          <a:blip r:embed="rId2" cstate="print"/>
          <a:srcRect/>
          <a:stretch>
            <a:fillRect/>
          </a:stretch>
        </p:blipFill>
        <p:spPr bwMode="auto">
          <a:xfrm>
            <a:off x="4495800" y="1628800"/>
            <a:ext cx="3810000" cy="4392487"/>
          </a:xfrm>
          <a:prstGeom prst="rect">
            <a:avLst/>
          </a:prstGeom>
          <a:noFill/>
          <a:ln w="9525">
            <a:noFill/>
            <a:miter lim="800000"/>
            <a:headEnd/>
            <a:tailEnd/>
          </a:ln>
        </p:spPr>
      </p:pic>
      <p:pic>
        <p:nvPicPr>
          <p:cNvPr id="1027" name="Picture 1"/>
          <p:cNvPicPr>
            <a:picLocks noGrp="1" noChangeAspect="1" noChangeArrowheads="1"/>
          </p:cNvPicPr>
          <p:nvPr>
            <p:ph sz="half" idx="1"/>
          </p:nvPr>
        </p:nvPicPr>
        <p:blipFill>
          <a:blip r:embed="rId3" cstate="print"/>
          <a:srcRect/>
          <a:stretch>
            <a:fillRect/>
          </a:stretch>
        </p:blipFill>
        <p:spPr bwMode="auto">
          <a:xfrm>
            <a:off x="533400" y="1628801"/>
            <a:ext cx="3810000"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dirty="0" smtClean="0"/>
              <a:t>Brief Profile</a:t>
            </a:r>
            <a:endParaRPr lang="en-US" dirty="0"/>
          </a:p>
        </p:txBody>
      </p:sp>
      <p:sp>
        <p:nvSpPr>
          <p:cNvPr id="3" name="Content Placeholder 2"/>
          <p:cNvSpPr>
            <a:spLocks noGrp="1"/>
          </p:cNvSpPr>
          <p:nvPr>
            <p:ph idx="1"/>
          </p:nvPr>
        </p:nvSpPr>
        <p:spPr>
          <a:xfrm>
            <a:off x="0" y="838200"/>
            <a:ext cx="9144000" cy="6019800"/>
          </a:xfrm>
        </p:spPr>
        <p:txBody>
          <a:bodyPr>
            <a:normAutofit fontScale="62500" lnSpcReduction="20000"/>
          </a:bodyPr>
          <a:lstStyle/>
          <a:p>
            <a:r>
              <a:rPr lang="en-US" u="sng" dirty="0" smtClean="0">
                <a:hlinkClick r:id="rId2"/>
              </a:rPr>
              <a:t>Dr. </a:t>
            </a:r>
            <a:r>
              <a:rPr lang="en-US" u="sng" dirty="0" err="1" smtClean="0">
                <a:hlinkClick r:id="rId2"/>
              </a:rPr>
              <a:t>Ramesh</a:t>
            </a:r>
            <a:r>
              <a:rPr lang="en-US" u="sng" dirty="0" smtClean="0">
                <a:hlinkClick r:id="rId2"/>
              </a:rPr>
              <a:t> </a:t>
            </a:r>
            <a:r>
              <a:rPr lang="en-US" u="sng" dirty="0" err="1" smtClean="0">
                <a:hlinkClick r:id="rId2"/>
              </a:rPr>
              <a:t>C.Gaur</a:t>
            </a:r>
            <a:r>
              <a:rPr lang="en-US" u="sng" dirty="0" smtClean="0">
                <a:hlinkClick r:id="rId2"/>
              </a:rPr>
              <a:t> </a:t>
            </a:r>
            <a:r>
              <a:rPr lang="en-US" dirty="0" smtClean="0"/>
              <a:t> is the University Librarian, Jawaharlal Nehru University (JNU), New Delhi India. His past assignments include Ministry of Culture(IGNCA), Tata Institute of Fundamental Research(TIFR), CRRI-CSIR, Management Development Institute(MDI), IMT Ghaziabad etc.</a:t>
            </a:r>
          </a:p>
          <a:p>
            <a:pPr>
              <a:buNone/>
            </a:pPr>
            <a:r>
              <a:rPr lang="en-US" dirty="0" smtClean="0"/>
              <a:t> </a:t>
            </a:r>
          </a:p>
          <a:p>
            <a:r>
              <a:rPr lang="en-US" dirty="0" smtClean="0"/>
              <a:t>A Fulbright Scholar(VT, USA), Dr. Gaur has visited USA, UK, Australia, Russia, Germany, France, China, Japan, Thailand, Indonesia, Cambodia, Bangladesh, Malaysia, Singapore, Sri Lanka, Hong Kong and the Netherlands in relation to various assignments related to Digital Library and allied areas.  </a:t>
            </a:r>
          </a:p>
          <a:p>
            <a:pPr>
              <a:buNone/>
            </a:pPr>
            <a:endParaRPr lang="en-US" dirty="0" smtClean="0"/>
          </a:p>
          <a:p>
            <a:r>
              <a:rPr lang="en-US" b="1" dirty="0" smtClean="0"/>
              <a:t>Dr. Gaur is the </a:t>
            </a:r>
            <a:r>
              <a:rPr lang="en-US" b="1" u="sng" dirty="0" smtClean="0"/>
              <a:t>Member of Think Tank on Library and Information Services formed by Ministry of Culture, Government of India to advise Government on Library policy matters.</a:t>
            </a:r>
            <a:r>
              <a:rPr lang="en-US" b="1" dirty="0" smtClean="0"/>
              <a:t> He is the member of many important national and international professional bodies. Important affiliations includes; Member-International Consultative Committee on Digital </a:t>
            </a:r>
            <a:r>
              <a:rPr lang="en-US" b="1" dirty="0" err="1" smtClean="0"/>
              <a:t>Dunhuang</a:t>
            </a:r>
            <a:r>
              <a:rPr lang="en-US" b="1" dirty="0" smtClean="0"/>
              <a:t>, China, NDLTD Board of Directors, </a:t>
            </a:r>
            <a:r>
              <a:rPr lang="en-US" dirty="0" smtClean="0"/>
              <a:t>Member of UGC National Committee for Implementation of Submission and Access to Electronic Theses and Dissertations in Universities in India, Member Governing Council-INFLIBNET,  Member-National Advisory Board-E-</a:t>
            </a:r>
            <a:r>
              <a:rPr lang="en-US" dirty="0" err="1" smtClean="0"/>
              <a:t>Shodh</a:t>
            </a:r>
            <a:r>
              <a:rPr lang="en-US" dirty="0" smtClean="0"/>
              <a:t> </a:t>
            </a:r>
            <a:r>
              <a:rPr lang="en-US" dirty="0" err="1" smtClean="0"/>
              <a:t>Sindhu</a:t>
            </a:r>
            <a:r>
              <a:rPr lang="en-US" dirty="0" smtClean="0"/>
              <a:t> National Consortia, </a:t>
            </a:r>
            <a:r>
              <a:rPr lang="en-US" b="1" dirty="0" smtClean="0"/>
              <a:t>Member of various Committees of International Federations of Library Associations (IFLA), Member </a:t>
            </a:r>
            <a:r>
              <a:rPr lang="en-US" b="1" dirty="0" err="1" smtClean="0"/>
              <a:t>Databib</a:t>
            </a:r>
            <a:r>
              <a:rPr lang="en-US" b="1" dirty="0" smtClean="0"/>
              <a:t> Advisory Board, USA</a:t>
            </a:r>
            <a:r>
              <a:rPr lang="en-US" dirty="0" smtClean="0"/>
              <a:t>. Academic Advisory Board of many major publishers; Elsevier, Springer, Royal Society of Chemistry, EBSCO, PROQUEST, OUP, CUP </a:t>
            </a:r>
            <a:r>
              <a:rPr lang="en-US" dirty="0" err="1" smtClean="0"/>
              <a:t>IOP,etc</a:t>
            </a:r>
            <a:r>
              <a:rPr lang="en-US" dirty="0" smtClean="0"/>
              <a:t>.. Member of Library Advisory Board / Committees of various Universities in India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65" y="188640"/>
            <a:ext cx="8229600" cy="1143000"/>
          </a:xfrm>
        </p:spPr>
        <p:txBody>
          <a:bodyPr>
            <a:normAutofit fontScale="90000"/>
          </a:bodyPr>
          <a:lstStyle/>
          <a:p>
            <a:pPr lvl="0"/>
            <a:r>
              <a:rPr lang="en-IN" dirty="0"/>
              <a:t/>
            </a:r>
            <a:br>
              <a:rPr lang="en-IN" dirty="0"/>
            </a:br>
            <a:endParaRPr lang="en-IN" dirty="0"/>
          </a:p>
        </p:txBody>
      </p:sp>
      <p:sp>
        <p:nvSpPr>
          <p:cNvPr id="9" name="Text Placeholder 8"/>
          <p:cNvSpPr>
            <a:spLocks noGrp="1"/>
          </p:cNvSpPr>
          <p:nvPr>
            <p:ph type="body" idx="1"/>
          </p:nvPr>
        </p:nvSpPr>
        <p:spPr/>
        <p:txBody>
          <a:bodyPr>
            <a:normAutofit fontScale="62500" lnSpcReduction="20000"/>
          </a:bodyPr>
          <a:lstStyle/>
          <a:p>
            <a:r>
              <a:rPr lang="en-IN" dirty="0" smtClean="0"/>
              <a:t>Provided Laptops to all Visually Challenged </a:t>
            </a:r>
            <a:r>
              <a:rPr lang="en-IN" dirty="0" err="1" smtClean="0"/>
              <a:t>Ph.D</a:t>
            </a:r>
            <a:r>
              <a:rPr lang="en-IN" dirty="0" smtClean="0"/>
              <a:t> / </a:t>
            </a:r>
            <a:r>
              <a:rPr lang="en-IN" dirty="0" err="1" smtClean="0"/>
              <a:t>Mphil</a:t>
            </a:r>
            <a:r>
              <a:rPr lang="en-IN" dirty="0" smtClean="0"/>
              <a:t> Scholars in JNU on </a:t>
            </a:r>
            <a:r>
              <a:rPr lang="en-IN" dirty="0"/>
              <a:t>4th March, 2013</a:t>
            </a:r>
          </a:p>
        </p:txBody>
      </p:sp>
      <p:pic>
        <p:nvPicPr>
          <p:cNvPr id="4" name="Content Placeholder 3" descr="D:\JNU Data\DCIM\04.03.2013 Laptop distribution visual research scholars\04.03.2013 Laptop distribution visual research scholars 110.jpg"/>
          <p:cNvPicPr>
            <a:picLocks noGrp="1"/>
          </p:cNvPicPr>
          <p:nvPr>
            <p:ph sz="half" idx="2"/>
          </p:nvPr>
        </p:nvPicPr>
        <p:blipFill>
          <a:blip r:embed="rId2" cstate="print">
            <a:extLst>
              <a:ext uri="{28A0092B-C50C-407E-A947-70E740481C1C}">
                <a14:useLocalDpi xmlns="" xmlns:a14="http://schemas.microsoft.com/office/drawing/2010/main" val="0"/>
              </a:ext>
            </a:extLst>
          </a:blip>
          <a:stretch>
            <a:fillRect/>
          </a:stretch>
        </p:blipFill>
        <p:spPr bwMode="auto">
          <a:xfrm>
            <a:off x="457200" y="2348880"/>
            <a:ext cx="4040188" cy="3600400"/>
          </a:xfrm>
          <a:prstGeom prst="rect">
            <a:avLst/>
          </a:prstGeom>
          <a:noFill/>
          <a:ln>
            <a:noFill/>
          </a:ln>
        </p:spPr>
      </p:pic>
      <p:sp>
        <p:nvSpPr>
          <p:cNvPr id="10" name="Text Placeholder 9"/>
          <p:cNvSpPr>
            <a:spLocks noGrp="1"/>
          </p:cNvSpPr>
          <p:nvPr>
            <p:ph type="body" sz="quarter" idx="3"/>
          </p:nvPr>
        </p:nvSpPr>
        <p:spPr/>
        <p:txBody>
          <a:bodyPr>
            <a:normAutofit fontScale="70000" lnSpcReduction="20000"/>
          </a:bodyPr>
          <a:lstStyle/>
          <a:p>
            <a:r>
              <a:rPr lang="en-IN" dirty="0" smtClean="0"/>
              <a:t>Training Programme for Visually Challenged Students on </a:t>
            </a:r>
            <a:r>
              <a:rPr lang="en-IN" dirty="0"/>
              <a:t>30th October 2013 </a:t>
            </a:r>
          </a:p>
        </p:txBody>
      </p:sp>
      <p:sp>
        <p:nvSpPr>
          <p:cNvPr id="11" name="Content Placeholder 10"/>
          <p:cNvSpPr>
            <a:spLocks noGrp="1"/>
          </p:cNvSpPr>
          <p:nvPr>
            <p:ph sz="quarter" idx="4"/>
          </p:nvPr>
        </p:nvSpPr>
        <p:spPr/>
        <p:txBody>
          <a:bodyPr/>
          <a:lstStyle/>
          <a:p>
            <a:endParaRPr lang="en-IN" dirty="0"/>
          </a:p>
        </p:txBody>
      </p:sp>
      <p:pic>
        <p:nvPicPr>
          <p:cNvPr id="1029" name="Picture 5" descr="G:\photos events 2013\30.10.2013 Library Blind trainig programme\30.10.2013 Library Blind trainig programme 0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9504" y="2204864"/>
            <a:ext cx="3996952" cy="3888432"/>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1268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59682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G:\IPAD Photo\d drivebackup\JNU Data\DCIM\VI orientation2016\IMG_3837.JPG"/>
          <p:cNvPicPr>
            <a:picLocks noGrp="1" noChangeAspect="1" noChangeArrowheads="1"/>
          </p:cNvPicPr>
          <p:nvPr>
            <p:ph idx="1"/>
          </p:nvPr>
        </p:nvPicPr>
        <p:blipFill>
          <a:blip r:embed="rId2" cstate="print"/>
          <a:srcRect/>
          <a:stretch>
            <a:fillRect/>
          </a:stretch>
        </p:blipFill>
        <p:spPr bwMode="auto">
          <a:xfrm>
            <a:off x="1542223" y="1600200"/>
            <a:ext cx="6059554" cy="452596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2800" dirty="0" smtClean="0"/>
              <a:t>facilities available by the Central Library to visually impaired students through Helen Keller Unit</a:t>
            </a:r>
            <a:r>
              <a:rPr lang="en-US" sz="2800" dirty="0" smtClean="0"/>
              <a:t/>
            </a:r>
            <a:br>
              <a:rPr lang="en-US" sz="2800" dirty="0" smtClean="0"/>
            </a:br>
            <a:endParaRPr lang="en-US" sz="2800" dirty="0"/>
          </a:p>
        </p:txBody>
      </p:sp>
      <p:sp>
        <p:nvSpPr>
          <p:cNvPr id="3" name="Content Placeholder 2"/>
          <p:cNvSpPr>
            <a:spLocks noGrp="1"/>
          </p:cNvSpPr>
          <p:nvPr>
            <p:ph idx="1"/>
          </p:nvPr>
        </p:nvSpPr>
        <p:spPr>
          <a:xfrm>
            <a:off x="457200" y="1143000"/>
            <a:ext cx="8229600" cy="5486400"/>
          </a:xfrm>
        </p:spPr>
        <p:txBody>
          <a:bodyPr>
            <a:normAutofit fontScale="55000" lnSpcReduction="20000"/>
          </a:bodyPr>
          <a:lstStyle/>
          <a:p>
            <a:pPr>
              <a:buNone/>
            </a:pPr>
            <a:endParaRPr lang="en-US" dirty="0"/>
          </a:p>
          <a:p>
            <a:pPr lvl="0"/>
            <a:r>
              <a:rPr lang="en-IN" dirty="0"/>
              <a:t>95 nos. laptops were purchased to distribute among Visually Challenged Students of the University. Amongst 45 laptops were purchased in 2012 and 50 laptops were purchased in 2015.</a:t>
            </a:r>
            <a:endParaRPr lang="en-US" dirty="0"/>
          </a:p>
          <a:p>
            <a:pPr lvl="0"/>
            <a:r>
              <a:rPr lang="en-IN" dirty="0"/>
              <a:t>50 nos. JAWS software were purchased and installed in laptops to distribute among visually challenged students of the University. This purchase was made in year 2015.</a:t>
            </a:r>
            <a:endParaRPr lang="en-US" dirty="0"/>
          </a:p>
          <a:p>
            <a:pPr lvl="0"/>
            <a:r>
              <a:rPr lang="en-IN" dirty="0"/>
              <a:t>Facility to convert text into Braille in different languages including Hindi has been made available for visually challenged students at Helen Keller Unit, Central Library.</a:t>
            </a:r>
            <a:endParaRPr lang="en-US" dirty="0"/>
          </a:p>
          <a:p>
            <a:pPr lvl="0"/>
            <a:r>
              <a:rPr lang="en-IN" dirty="0"/>
              <a:t>65 digital voice recorder was purchased and distributed among visually impaired students of the university. </a:t>
            </a:r>
            <a:endParaRPr lang="en-US" dirty="0"/>
          </a:p>
          <a:p>
            <a:pPr lvl="0"/>
            <a:r>
              <a:rPr lang="en-IN" dirty="0"/>
              <a:t>A training/orientation programme “Reading without seeing” is being organised by Central Library for visually impaired students every year.</a:t>
            </a:r>
            <a:endParaRPr lang="en-US" dirty="0"/>
          </a:p>
          <a:p>
            <a:pPr lvl="0"/>
            <a:r>
              <a:rPr lang="en-IN" dirty="0"/>
              <a:t>Tactile maps are also available for the use of visually impaired students.</a:t>
            </a:r>
            <a:endParaRPr lang="en-US" dirty="0"/>
          </a:p>
          <a:p>
            <a:pPr lvl="0"/>
            <a:r>
              <a:rPr lang="en-IN" dirty="0"/>
              <a:t>Central library is providing scanning facilities to visually impaired students on demand.</a:t>
            </a:r>
            <a:endParaRPr lang="en-US" dirty="0"/>
          </a:p>
          <a:p>
            <a:pPr lvl="0"/>
            <a:r>
              <a:rPr lang="en-IN" dirty="0"/>
              <a:t>15 wheelchair has been purchased and kept in the library for physically challenged students.</a:t>
            </a:r>
            <a:endParaRPr lang="en-US" dirty="0"/>
          </a:p>
          <a:p>
            <a:pPr lvl="0"/>
            <a:r>
              <a:rPr lang="en-IN" dirty="0"/>
              <a:t>Locker facilities up to M. Phil. and </a:t>
            </a:r>
            <a:r>
              <a:rPr lang="en-IN" dirty="0" err="1"/>
              <a:t>Ph.D</a:t>
            </a:r>
            <a:r>
              <a:rPr lang="en-IN" dirty="0"/>
              <a:t> scholars to visually impaired students/researchers.</a:t>
            </a:r>
            <a:endParaRPr lang="en-US" dirty="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 the Trainers Session</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304801" y="1600200"/>
            <a:ext cx="4038599" cy="452596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419600" y="1600200"/>
            <a:ext cx="417744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IN" sz="3600" b="1" dirty="0" smtClean="0">
                <a:solidFill>
                  <a:schemeClr val="tx2">
                    <a:lumMod val="75000"/>
                  </a:schemeClr>
                </a:solidFill>
                <a:latin typeface="Century" pitchFamily="18" charset="0"/>
              </a:rPr>
              <a:t>Accessible Library Portal</a:t>
            </a:r>
            <a:r>
              <a:rPr lang="en-US" sz="3600" b="1" dirty="0" smtClean="0">
                <a:solidFill>
                  <a:schemeClr val="tx2">
                    <a:lumMod val="75000"/>
                  </a:schemeClr>
                </a:solidFill>
                <a:latin typeface="Century" pitchFamily="18" charset="0"/>
              </a:rPr>
              <a:t/>
            </a:r>
            <a:br>
              <a:rPr lang="en-US" sz="3600" b="1" dirty="0" smtClean="0">
                <a:solidFill>
                  <a:schemeClr val="tx2">
                    <a:lumMod val="75000"/>
                  </a:schemeClr>
                </a:solidFill>
                <a:latin typeface="Century" pitchFamily="18" charset="0"/>
              </a:rPr>
            </a:br>
            <a:endParaRPr lang="en-US" sz="3600" b="1" dirty="0">
              <a:solidFill>
                <a:schemeClr val="tx2">
                  <a:lumMod val="75000"/>
                </a:schemeClr>
              </a:solidFill>
              <a:latin typeface="Century" pitchFamily="18" charset="0"/>
            </a:endParaRPr>
          </a:p>
        </p:txBody>
      </p:sp>
      <p:sp>
        <p:nvSpPr>
          <p:cNvPr id="3" name="Content Placeholder 2"/>
          <p:cNvSpPr>
            <a:spLocks noGrp="1"/>
          </p:cNvSpPr>
          <p:nvPr>
            <p:ph sz="quarter" idx="1"/>
          </p:nvPr>
        </p:nvSpPr>
        <p:spPr/>
        <p:txBody>
          <a:bodyPr/>
          <a:lstStyle/>
          <a:p>
            <a:pPr>
              <a:buNone/>
            </a:pPr>
            <a:r>
              <a:rPr lang="en-IN" b="1" dirty="0" smtClean="0"/>
              <a:t> </a:t>
            </a:r>
            <a:endParaRPr lang="en-US" dirty="0" smtClean="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Session</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546957" y="1600200"/>
            <a:ext cx="805008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Excursion and Educational Trip for PWDs</a:t>
            </a:r>
            <a:endParaRPr lang="en-US" dirty="0"/>
          </a:p>
        </p:txBody>
      </p:sp>
      <p:pic>
        <p:nvPicPr>
          <p:cNvPr id="5" name="Content Placeholder 4" descr="pic1.jpg"/>
          <p:cNvPicPr>
            <a:picLocks noGrp="1" noChangeAspect="1"/>
          </p:cNvPicPr>
          <p:nvPr>
            <p:ph sz="half" idx="1"/>
          </p:nvPr>
        </p:nvPicPr>
        <p:blipFill>
          <a:blip r:embed="rId2" cstate="print"/>
          <a:stretch>
            <a:fillRect/>
          </a:stretch>
        </p:blipFill>
        <p:spPr>
          <a:xfrm>
            <a:off x="304800" y="1447800"/>
            <a:ext cx="4038600" cy="3200400"/>
          </a:xfrm>
        </p:spPr>
      </p:pic>
      <p:pic>
        <p:nvPicPr>
          <p:cNvPr id="6" name="Content Placeholder 5" descr="pic2.jpg"/>
          <p:cNvPicPr>
            <a:picLocks noGrp="1" noChangeAspect="1"/>
          </p:cNvPicPr>
          <p:nvPr>
            <p:ph sz="half" idx="2"/>
          </p:nvPr>
        </p:nvPicPr>
        <p:blipFill>
          <a:blip r:embed="rId3" cstate="print"/>
          <a:stretch>
            <a:fillRect/>
          </a:stretch>
        </p:blipFill>
        <p:spPr>
          <a:xfrm>
            <a:off x="4648200" y="1600200"/>
            <a:ext cx="4038600" cy="3276600"/>
          </a:xfrm>
        </p:spPr>
      </p:pic>
      <p:pic>
        <p:nvPicPr>
          <p:cNvPr id="7" name="Picture 6" descr="pic3.jpg"/>
          <p:cNvPicPr>
            <a:picLocks noChangeAspect="1"/>
          </p:cNvPicPr>
          <p:nvPr/>
        </p:nvPicPr>
        <p:blipFill>
          <a:blip r:embed="rId4" cstate="print"/>
          <a:stretch>
            <a:fillRect/>
          </a:stretch>
        </p:blipFill>
        <p:spPr>
          <a:xfrm>
            <a:off x="228600" y="4724400"/>
            <a:ext cx="8686800" cy="2133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8229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2">
                    <a:lumMod val="50000"/>
                  </a:schemeClr>
                </a:solidFill>
              </a:rPr>
              <a:t>National Resource Centre for </a:t>
            </a:r>
            <a:r>
              <a:rPr lang="en-US" sz="1800" b="1" dirty="0" smtClean="0">
                <a:ln>
                  <a:solidFill>
                    <a:srgbClr val="0070C0"/>
                  </a:solidFill>
                </a:ln>
                <a:solidFill>
                  <a:schemeClr val="tx2">
                    <a:lumMod val="50000"/>
                  </a:schemeClr>
                </a:solidFill>
              </a:rPr>
              <a:t>Visually</a:t>
            </a:r>
            <a:r>
              <a:rPr lang="en-US" sz="1800" b="1" dirty="0" smtClean="0">
                <a:solidFill>
                  <a:schemeClr val="tx2">
                    <a:lumMod val="50000"/>
                  </a:schemeClr>
                </a:solidFill>
              </a:rPr>
              <a:t> Impaired Students of Higher Education Institutions(NRCVISHEI)</a:t>
            </a:r>
            <a:endParaRPr lang="en-US" sz="1800" dirty="0">
              <a:solidFill>
                <a:schemeClr val="tx2">
                  <a:lumMod val="50000"/>
                </a:schemeClr>
              </a:solidFill>
            </a:endParaRPr>
          </a:p>
        </p:txBody>
      </p:sp>
      <p:sp>
        <p:nvSpPr>
          <p:cNvPr id="5" name="Down Arrow 4"/>
          <p:cNvSpPr/>
          <p:nvPr/>
        </p:nvSpPr>
        <p:spPr>
          <a:xfrm>
            <a:off x="4495800" y="11430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62200" y="1524000"/>
            <a:ext cx="4114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dirty="0" smtClean="0"/>
              <a:t>National Advisory Committee</a:t>
            </a:r>
            <a:endParaRPr lang="en-US" sz="1800" dirty="0"/>
          </a:p>
        </p:txBody>
      </p:sp>
      <p:sp>
        <p:nvSpPr>
          <p:cNvPr id="7" name="Rectangle 6"/>
          <p:cNvSpPr/>
          <p:nvPr/>
        </p:nvSpPr>
        <p:spPr>
          <a:xfrm>
            <a:off x="2819400" y="2362200"/>
            <a:ext cx="3429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smtClean="0"/>
              <a:t>University Libraries Consortia</a:t>
            </a:r>
            <a:endParaRPr lang="en-US" sz="1600" dirty="0"/>
          </a:p>
        </p:txBody>
      </p:sp>
      <p:sp>
        <p:nvSpPr>
          <p:cNvPr id="8" name="Down Arrow 7"/>
          <p:cNvSpPr/>
          <p:nvPr/>
        </p:nvSpPr>
        <p:spPr>
          <a:xfrm>
            <a:off x="4572000" y="2057400"/>
            <a:ext cx="45719"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648200" y="2895600"/>
            <a:ext cx="45719"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838200" y="3124200"/>
            <a:ext cx="74676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838200" y="3200400"/>
            <a:ext cx="45719"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flipH="1">
            <a:off x="5486400" y="3276600"/>
            <a:ext cx="762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8305800" y="3276600"/>
            <a:ext cx="45719"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7010400" y="3276600"/>
            <a:ext cx="762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8600" y="3429000"/>
            <a:ext cx="1676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smtClean="0"/>
              <a:t>National Virtual Resource Centre</a:t>
            </a:r>
            <a:endParaRPr lang="en-US" sz="1600" dirty="0"/>
          </a:p>
        </p:txBody>
      </p:sp>
      <p:sp>
        <p:nvSpPr>
          <p:cNvPr id="18" name="Rectangle 17"/>
          <p:cNvSpPr/>
          <p:nvPr/>
        </p:nvSpPr>
        <p:spPr>
          <a:xfrm>
            <a:off x="6248400" y="4648200"/>
            <a:ext cx="1676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smtClean="0"/>
              <a:t>Training Centre</a:t>
            </a:r>
            <a:endParaRPr lang="en-US" sz="1600" dirty="0"/>
          </a:p>
        </p:txBody>
      </p:sp>
      <p:sp>
        <p:nvSpPr>
          <p:cNvPr id="19" name="Rectangle 18"/>
          <p:cNvSpPr/>
          <p:nvPr/>
        </p:nvSpPr>
        <p:spPr>
          <a:xfrm>
            <a:off x="4648200" y="3505200"/>
            <a:ext cx="1981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dirty="0" smtClean="0"/>
              <a:t>Policy Formulation and Implementation Group</a:t>
            </a:r>
            <a:endParaRPr lang="en-US" sz="1400" dirty="0"/>
          </a:p>
        </p:txBody>
      </p:sp>
      <p:sp>
        <p:nvSpPr>
          <p:cNvPr id="20" name="Rectangle 19"/>
          <p:cNvSpPr/>
          <p:nvPr/>
        </p:nvSpPr>
        <p:spPr>
          <a:xfrm>
            <a:off x="2514600" y="3733800"/>
            <a:ext cx="1905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smtClean="0"/>
              <a:t>Content Development Centre</a:t>
            </a:r>
            <a:endParaRPr lang="en-US" sz="1600" dirty="0"/>
          </a:p>
        </p:txBody>
      </p:sp>
      <p:sp>
        <p:nvSpPr>
          <p:cNvPr id="22" name="Rectangle 21"/>
          <p:cNvSpPr/>
          <p:nvPr/>
        </p:nvSpPr>
        <p:spPr>
          <a:xfrm>
            <a:off x="7467600" y="3581400"/>
            <a:ext cx="1447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Research &amp; Technology</a:t>
            </a:r>
          </a:p>
          <a:p>
            <a:pPr lvl="0"/>
            <a:r>
              <a:rPr lang="en-US" sz="1400" dirty="0" smtClean="0"/>
              <a:t>Group</a:t>
            </a:r>
            <a:endParaRPr lang="en-US" sz="1400" dirty="0"/>
          </a:p>
        </p:txBody>
      </p:sp>
      <p:sp>
        <p:nvSpPr>
          <p:cNvPr id="23" name="Down Arrow 22"/>
          <p:cNvSpPr/>
          <p:nvPr/>
        </p:nvSpPr>
        <p:spPr>
          <a:xfrm flipH="1">
            <a:off x="1066800" y="4038600"/>
            <a:ext cx="106681"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52400" y="4724400"/>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600200" y="5562600"/>
            <a:ext cx="1676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smtClean="0"/>
              <a:t>Online Accessible Book Library</a:t>
            </a:r>
            <a:endParaRPr lang="en-US" sz="1200" dirty="0"/>
          </a:p>
        </p:txBody>
      </p:sp>
      <p:sp>
        <p:nvSpPr>
          <p:cNvPr id="27" name="Rectangle 26"/>
          <p:cNvSpPr/>
          <p:nvPr/>
        </p:nvSpPr>
        <p:spPr>
          <a:xfrm>
            <a:off x="76200" y="5105400"/>
            <a:ext cx="1219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smtClean="0"/>
              <a:t>Universal Access  Portal</a:t>
            </a:r>
            <a:endParaRPr lang="en-US" sz="1600" dirty="0"/>
          </a:p>
        </p:txBody>
      </p:sp>
      <p:sp>
        <p:nvSpPr>
          <p:cNvPr id="28" name="Down Arrow 27"/>
          <p:cNvSpPr/>
          <p:nvPr/>
        </p:nvSpPr>
        <p:spPr>
          <a:xfrm>
            <a:off x="152400" y="4724400"/>
            <a:ext cx="45719"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2286000" y="4724400"/>
            <a:ext cx="45719"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4648200" y="1295400"/>
            <a:ext cx="3962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8534400" y="1371600"/>
            <a:ext cx="45719"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62800" y="1828800"/>
            <a:ext cx="1752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rPr>
              <a:t>Supporting Institutions / Ministries such </a:t>
            </a:r>
            <a:r>
              <a:rPr lang="en-US" sz="900" dirty="0">
                <a:solidFill>
                  <a:schemeClr val="tx1"/>
                </a:solidFill>
              </a:rPr>
              <a:t> </a:t>
            </a:r>
            <a:r>
              <a:rPr lang="en-US" sz="900" dirty="0" smtClean="0">
                <a:solidFill>
                  <a:schemeClr val="tx1"/>
                </a:solidFill>
              </a:rPr>
              <a:t>as HRD, Social Welfare  and Empowerment, UGC , </a:t>
            </a:r>
            <a:r>
              <a:rPr lang="en-US" sz="900" dirty="0" err="1" smtClean="0">
                <a:solidFill>
                  <a:schemeClr val="tx1"/>
                </a:solidFill>
              </a:rPr>
              <a:t>INFLIBNETetc</a:t>
            </a:r>
            <a:r>
              <a:rPr lang="en-US" sz="900" dirty="0" smtClean="0">
                <a:solidFill>
                  <a:schemeClr val="tx1"/>
                </a:solidFill>
              </a:rPr>
              <a:t>.</a:t>
            </a:r>
            <a:endParaRPr lang="en-US" sz="900" dirty="0">
              <a:solidFill>
                <a:schemeClr val="tx1"/>
              </a:solidFill>
            </a:endParaRPr>
          </a:p>
        </p:txBody>
      </p:sp>
      <p:sp>
        <p:nvSpPr>
          <p:cNvPr id="34" name="Left Arrow 33"/>
          <p:cNvSpPr/>
          <p:nvPr/>
        </p:nvSpPr>
        <p:spPr>
          <a:xfrm>
            <a:off x="914400" y="1295400"/>
            <a:ext cx="3569208" cy="76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914400" y="1295400"/>
            <a:ext cx="45719"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52400" y="1752600"/>
            <a:ext cx="1752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Nodal Centre- Jawaharlal Nehru University</a:t>
            </a:r>
            <a:endParaRPr lang="en-US" sz="1100" dirty="0">
              <a:solidFill>
                <a:schemeClr val="tx1"/>
              </a:solidFill>
            </a:endParaRPr>
          </a:p>
        </p:txBody>
      </p:sp>
      <p:sp>
        <p:nvSpPr>
          <p:cNvPr id="37" name="Rectangle 36"/>
          <p:cNvSpPr/>
          <p:nvPr/>
        </p:nvSpPr>
        <p:spPr>
          <a:xfrm>
            <a:off x="3581400" y="5715000"/>
            <a:ext cx="1752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Content Development centre’s of  each Participating University</a:t>
            </a:r>
            <a:endParaRPr lang="en-US" sz="1000" dirty="0">
              <a:solidFill>
                <a:schemeClr val="tx1"/>
              </a:solidFill>
            </a:endParaRPr>
          </a:p>
        </p:txBody>
      </p:sp>
      <p:sp>
        <p:nvSpPr>
          <p:cNvPr id="38" name="Down Arrow 37"/>
          <p:cNvSpPr/>
          <p:nvPr/>
        </p:nvSpPr>
        <p:spPr>
          <a:xfrm>
            <a:off x="4343400" y="4572000"/>
            <a:ext cx="45719"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flipV="1">
            <a:off x="1905000" y="3962399"/>
            <a:ext cx="5974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Services Qualifiers </a:t>
            </a:r>
            <a:endParaRPr lang="en-US" dirty="0"/>
          </a:p>
        </p:txBody>
      </p:sp>
      <p:pic>
        <p:nvPicPr>
          <p:cNvPr id="4" name="Content Placeholder 3" descr="BeFunky Collage1.jpg"/>
          <p:cNvPicPr>
            <a:picLocks noGrp="1"/>
          </p:cNvPicPr>
          <p:nvPr>
            <p:ph idx="1"/>
          </p:nvPr>
        </p:nvPicPr>
        <p:blipFill>
          <a:blip r:embed="rId2" cstate="print"/>
          <a:stretch>
            <a:fillRect/>
          </a:stretch>
        </p:blipFill>
        <p:spPr>
          <a:xfrm>
            <a:off x="609601" y="1828800"/>
            <a:ext cx="7924800" cy="4191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Many thanks to Authorities, Faculty, staff and Students of JNU for all support in this Endeavour of serving </a:t>
            </a:r>
            <a:r>
              <a:rPr lang="en-US" dirty="0" err="1" smtClean="0"/>
              <a:t>PwD</a:t>
            </a:r>
            <a:r>
              <a:rPr lang="en-US" dirty="0" smtClean="0"/>
              <a:t> Faculty, staff and Students</a:t>
            </a:r>
          </a:p>
          <a:p>
            <a:r>
              <a:rPr lang="en-US" dirty="0" smtClean="0"/>
              <a:t>Sincere thanks to National Centre for Promotion of Employment for Disabled People (NCPEDP) and </a:t>
            </a:r>
            <a:r>
              <a:rPr lang="en-US" dirty="0" err="1" smtClean="0"/>
              <a:t>Mphasis</a:t>
            </a:r>
            <a:r>
              <a:rPr lang="en-US" dirty="0" smtClean="0"/>
              <a:t> </a:t>
            </a:r>
            <a:r>
              <a:rPr lang="en-US" dirty="0" err="1" smtClean="0"/>
              <a:t>alongwith</a:t>
            </a:r>
            <a:r>
              <a:rPr lang="en-US" dirty="0" smtClean="0"/>
              <a:t> Jury for selecting me for UDA award 2017</a:t>
            </a:r>
          </a:p>
          <a:p>
            <a:r>
              <a:rPr lang="en-US" dirty="0" smtClean="0"/>
              <a:t>Grateful to My Family – wife </a:t>
            </a:r>
            <a:r>
              <a:rPr lang="en-US" dirty="0" err="1" smtClean="0"/>
              <a:t>Kavita</a:t>
            </a:r>
            <a:r>
              <a:rPr lang="en-US" dirty="0" smtClean="0"/>
              <a:t>, </a:t>
            </a:r>
            <a:r>
              <a:rPr lang="en-US" dirty="0" err="1" smtClean="0"/>
              <a:t>dugthers</a:t>
            </a:r>
            <a:r>
              <a:rPr lang="en-US" dirty="0" smtClean="0"/>
              <a:t>  </a:t>
            </a:r>
            <a:r>
              <a:rPr lang="en-US" dirty="0" err="1" smtClean="0"/>
              <a:t>Ritu</a:t>
            </a:r>
            <a:r>
              <a:rPr lang="en-US" dirty="0" smtClean="0"/>
              <a:t> and </a:t>
            </a:r>
            <a:r>
              <a:rPr lang="en-US" dirty="0" err="1" smtClean="0"/>
              <a:t>Kanika</a:t>
            </a:r>
            <a:r>
              <a:rPr lang="en-US" dirty="0" smtClean="0"/>
              <a:t> and Friends for all support and encouragement</a:t>
            </a:r>
            <a:br>
              <a:rPr lang="en-US" dirty="0" smtClean="0"/>
            </a:b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Honours</a:t>
            </a:r>
            <a:r>
              <a:rPr lang="en-US" dirty="0" smtClean="0"/>
              <a:t> &amp; Awards</a:t>
            </a:r>
            <a:endParaRPr lang="en-US" b="1" dirty="0"/>
          </a:p>
        </p:txBody>
      </p:sp>
      <p:sp>
        <p:nvSpPr>
          <p:cNvPr id="3" name="Content Placeholder 2"/>
          <p:cNvSpPr>
            <a:spLocks noGrp="1"/>
          </p:cNvSpPr>
          <p:nvPr>
            <p:ph idx="1"/>
          </p:nvPr>
        </p:nvSpPr>
        <p:spPr/>
        <p:txBody>
          <a:bodyPr>
            <a:normAutofit fontScale="55000" lnSpcReduction="20000"/>
          </a:bodyPr>
          <a:lstStyle/>
          <a:p>
            <a:pPr>
              <a:buNone/>
            </a:pPr>
            <a:endParaRPr lang="en-US" dirty="0" smtClean="0"/>
          </a:p>
          <a:p>
            <a:pPr lvl="0"/>
            <a:r>
              <a:rPr lang="en-US" b="1" dirty="0" smtClean="0"/>
              <a:t>IASLIC- S M </a:t>
            </a:r>
            <a:r>
              <a:rPr lang="en-US" b="1" dirty="0" err="1" smtClean="0"/>
              <a:t>Ganguly</a:t>
            </a:r>
            <a:r>
              <a:rPr lang="en-US" b="1" dirty="0" smtClean="0"/>
              <a:t> Best Librarian award for year 2007 </a:t>
            </a:r>
            <a:endParaRPr lang="en-US" dirty="0" smtClean="0"/>
          </a:p>
          <a:p>
            <a:pPr lvl="0"/>
            <a:r>
              <a:rPr lang="en-US" b="1" dirty="0" err="1" smtClean="0"/>
              <a:t>Satkal</a:t>
            </a:r>
            <a:r>
              <a:rPr lang="en-US" b="1" dirty="0" smtClean="0"/>
              <a:t> Young Librarian award for year 2009.</a:t>
            </a:r>
            <a:endParaRPr lang="en-US" dirty="0" smtClean="0"/>
          </a:p>
          <a:p>
            <a:pPr lvl="0"/>
            <a:r>
              <a:rPr lang="en-US" b="1" dirty="0" smtClean="0"/>
              <a:t>Facilitation by UP Library Association in year 2007. The felicitation </a:t>
            </a:r>
            <a:r>
              <a:rPr lang="en-US" b="1" dirty="0" err="1" smtClean="0"/>
              <a:t>honour</a:t>
            </a:r>
            <a:r>
              <a:rPr lang="en-US" b="1" dirty="0" smtClean="0"/>
              <a:t> through Education Minister, State Government, Uttar Pradesh</a:t>
            </a:r>
            <a:endParaRPr lang="en-US" dirty="0" smtClean="0"/>
          </a:p>
          <a:p>
            <a:pPr lvl="0"/>
            <a:r>
              <a:rPr lang="en-US" b="1" dirty="0" smtClean="0"/>
              <a:t>Felicitation by Chairperson- IFLA Newspaper Section on the occasion of IFLA International Newspaper Conference 2010 organized at IGNCA, New Delhi in February 2010.</a:t>
            </a:r>
            <a:endParaRPr lang="en-US" dirty="0" smtClean="0"/>
          </a:p>
          <a:p>
            <a:pPr lvl="0"/>
            <a:r>
              <a:rPr lang="en-US" b="1" dirty="0" smtClean="0"/>
              <a:t> </a:t>
            </a:r>
            <a:r>
              <a:rPr lang="en-US" b="1" u="sng" dirty="0" smtClean="0"/>
              <a:t>Indian Library Leaders: </a:t>
            </a:r>
            <a:r>
              <a:rPr lang="en-US" b="1" i="1" dirty="0" smtClean="0"/>
              <a:t>Award for Professional Excellence-2013 by </a:t>
            </a:r>
            <a:r>
              <a:rPr lang="en-US" b="1" i="1" dirty="0" err="1" smtClean="0"/>
              <a:t>Satija</a:t>
            </a:r>
            <a:r>
              <a:rPr lang="en-US" b="1" i="1" dirty="0" smtClean="0"/>
              <a:t> Research Foundation for Library and Information Science (SRFLIS), India</a:t>
            </a:r>
            <a:endParaRPr lang="en-US" dirty="0" smtClean="0"/>
          </a:p>
          <a:p>
            <a:pPr lvl="0"/>
            <a:r>
              <a:rPr lang="en-US" b="1" dirty="0" smtClean="0"/>
              <a:t>Felicitation by Central Library KIIT University, Bhubaneswar on April 12, 2014 for excellent contributions made in the field of Library and Information Science.</a:t>
            </a:r>
            <a:endParaRPr lang="en-US" dirty="0" smtClean="0"/>
          </a:p>
          <a:p>
            <a:pPr lvl="0"/>
            <a:r>
              <a:rPr lang="en-US" b="1" dirty="0" smtClean="0"/>
              <a:t>Professional Excellence Award 2015 by ADR Publications’.</a:t>
            </a:r>
            <a:endParaRPr lang="en-US" dirty="0" smtClean="0"/>
          </a:p>
          <a:p>
            <a:pPr lvl="0"/>
            <a:r>
              <a:rPr lang="en-US" b="1" dirty="0" err="1" smtClean="0">
                <a:solidFill>
                  <a:srgbClr val="00B0F0"/>
                </a:solidFill>
              </a:rPr>
              <a:t>Honoured</a:t>
            </a:r>
            <a:r>
              <a:rPr lang="en-US" b="1" dirty="0" smtClean="0">
                <a:solidFill>
                  <a:srgbClr val="00B0F0"/>
                </a:solidFill>
              </a:rPr>
              <a:t> with RSC India librarians choice award for “Dynamic Librarian” by Royal Society of Chemistry, 2017. </a:t>
            </a:r>
            <a:endParaRPr lang="en-US" dirty="0" smtClean="0">
              <a:solidFill>
                <a:srgbClr val="00B0F0"/>
              </a:solidFill>
            </a:endParaRPr>
          </a:p>
          <a:p>
            <a:pPr lvl="0"/>
            <a:r>
              <a:rPr lang="en-US" b="1" dirty="0" smtClean="0"/>
              <a:t>Received </a:t>
            </a:r>
            <a:r>
              <a:rPr lang="en-US" b="1" dirty="0" smtClean="0"/>
              <a:t>8th NCPEDP-</a:t>
            </a:r>
            <a:r>
              <a:rPr lang="en-US" b="1" dirty="0" err="1" smtClean="0"/>
              <a:t>Mphasis</a:t>
            </a:r>
            <a:r>
              <a:rPr lang="en-US" b="1" dirty="0" smtClean="0"/>
              <a:t> Universal Design Awards 2017 for innovative services to Persons with Disabilities.</a:t>
            </a: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thanks</a:t>
            </a:r>
            <a:endParaRPr lang="en-US" dirty="0"/>
          </a:p>
        </p:txBody>
      </p:sp>
      <p:sp>
        <p:nvSpPr>
          <p:cNvPr id="3" name="Content Placeholder 2"/>
          <p:cNvSpPr>
            <a:spLocks noGrp="1"/>
          </p:cNvSpPr>
          <p:nvPr>
            <p:ph sz="quarter" idx="1"/>
          </p:nvPr>
        </p:nvSpPr>
        <p:spPr>
          <a:xfrm>
            <a:off x="0" y="1589566"/>
            <a:ext cx="4419600" cy="5039833"/>
          </a:xfrm>
        </p:spPr>
        <p:txBody>
          <a:bodyPr>
            <a:normAutofit/>
          </a:bodyPr>
          <a:lstStyle/>
          <a:p>
            <a:r>
              <a:rPr lang="en-US" sz="3200" dirty="0" smtClean="0"/>
              <a:t>For Any further information / question</a:t>
            </a:r>
          </a:p>
          <a:p>
            <a:r>
              <a:rPr lang="en-US" sz="3200" dirty="0" smtClean="0"/>
              <a:t>Please feel free to write to me</a:t>
            </a:r>
          </a:p>
          <a:p>
            <a:r>
              <a:rPr lang="en-US" sz="3200" dirty="0" smtClean="0">
                <a:hlinkClick r:id="rId2"/>
              </a:rPr>
              <a:t>rcgaur66@gmail.com</a:t>
            </a:r>
            <a:endParaRPr lang="en-US" sz="3200" dirty="0" smtClean="0"/>
          </a:p>
          <a:p>
            <a:r>
              <a:rPr lang="en-US" sz="3200" dirty="0" smtClean="0">
                <a:hlinkClick r:id="rId3"/>
              </a:rPr>
              <a:t>rcgaur@mail.jnu.ac.in</a:t>
            </a:r>
            <a:endParaRPr lang="en-US" sz="3200" dirty="0" smtClean="0"/>
          </a:p>
          <a:p>
            <a:endParaRPr lang="en-US" dirty="0"/>
          </a:p>
        </p:txBody>
      </p:sp>
      <p:pic>
        <p:nvPicPr>
          <p:cNvPr id="81922" name="Picture 2"/>
          <p:cNvPicPr>
            <a:picLocks noGrp="1" noChangeAspect="1" noChangeArrowheads="1"/>
          </p:cNvPicPr>
          <p:nvPr>
            <p:ph sz="quarter" idx="2"/>
          </p:nvPr>
        </p:nvPicPr>
        <p:blipFill>
          <a:blip r:embed="rId4" cstate="print"/>
          <a:srcRect/>
          <a:stretch>
            <a:fillRect/>
          </a:stretch>
        </p:blipFill>
        <p:spPr bwMode="auto">
          <a:xfrm>
            <a:off x="4343400" y="1447800"/>
            <a:ext cx="48006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merald.jpg"/>
          <p:cNvPicPr>
            <a:picLocks noGrp="1" noChangeAspect="1"/>
          </p:cNvPicPr>
          <p:nvPr>
            <p:ph idx="1"/>
          </p:nvPr>
        </p:nvPicPr>
        <p:blipFill>
          <a:blip r:embed="rId2" cstate="print"/>
          <a:stretch>
            <a:fillRect/>
          </a:stretch>
        </p:blipFill>
        <p:spPr>
          <a:xfrm rot="5400000">
            <a:off x="1143001" y="-1143001"/>
            <a:ext cx="6857998" cy="914400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764704"/>
            <a:ext cx="4968552" cy="6391881"/>
          </a:xfrm>
          <a:prstGeom prst="rect">
            <a:avLst/>
          </a:prstGeom>
        </p:spPr>
        <p:txBody>
          <a:bodyPr wrap="square">
            <a:spAutoFit/>
          </a:bodyPr>
          <a:lstStyle/>
          <a:p>
            <a:pPr algn="just">
              <a:defRPr/>
            </a:pPr>
            <a:r>
              <a:rPr lang="en-IN" sz="2500" dirty="0">
                <a:solidFill>
                  <a:srgbClr val="595959"/>
                </a:solidFill>
                <a:latin typeface="Georgia"/>
                <a:ea typeface="+mn-ea"/>
                <a:cs typeface="Georgia"/>
              </a:rPr>
              <a:t>Jawaharlal Nehru University was established in 1969 by an act of parliament. It was named after Jawaharlal Nehru, India's first Prime Minister. JNU has 10 schools of teaching and 4 special centres produce high quality research publications, books, working papers and </a:t>
            </a:r>
            <a:r>
              <a:rPr lang="en-IN" sz="2500" dirty="0" err="1">
                <a:solidFill>
                  <a:srgbClr val="595959"/>
                </a:solidFill>
                <a:latin typeface="Georgia"/>
                <a:ea typeface="+mn-ea"/>
                <a:cs typeface="Georgia"/>
              </a:rPr>
              <a:t>M.Phil</a:t>
            </a:r>
            <a:r>
              <a:rPr lang="en-IN" sz="2500" dirty="0">
                <a:solidFill>
                  <a:srgbClr val="595959"/>
                </a:solidFill>
                <a:latin typeface="Georgia"/>
                <a:ea typeface="+mn-ea"/>
                <a:cs typeface="Georgia"/>
              </a:rPr>
              <a:t> and </a:t>
            </a:r>
            <a:r>
              <a:rPr lang="en-IN" sz="2500" dirty="0" err="1">
                <a:solidFill>
                  <a:srgbClr val="595959"/>
                </a:solidFill>
                <a:latin typeface="Georgia"/>
                <a:ea typeface="+mn-ea"/>
                <a:cs typeface="Georgia"/>
              </a:rPr>
              <a:t>Ph,D</a:t>
            </a:r>
            <a:r>
              <a:rPr lang="en-IN" sz="2500" dirty="0">
                <a:solidFill>
                  <a:srgbClr val="595959"/>
                </a:solidFill>
                <a:latin typeface="Georgia"/>
                <a:ea typeface="+mn-ea"/>
                <a:cs typeface="Georgia"/>
              </a:rPr>
              <a:t> theses. In addition to it, JNU has granted recognition and accreditation to the following prestigious institutions across the country. This has added to  the  true  national  character  of  the  University. </a:t>
            </a:r>
          </a:p>
        </p:txBody>
      </p:sp>
      <p:sp>
        <p:nvSpPr>
          <p:cNvPr id="5" name="Rectangle 4"/>
          <p:cNvSpPr/>
          <p:nvPr/>
        </p:nvSpPr>
        <p:spPr>
          <a:xfrm>
            <a:off x="2339752" y="188640"/>
            <a:ext cx="4572000" cy="585787"/>
          </a:xfrm>
          <a:prstGeom prst="rect">
            <a:avLst/>
          </a:prstGeom>
        </p:spPr>
        <p:txBody>
          <a:bodyPr>
            <a:spAutoFit/>
          </a:bodyPr>
          <a:lstStyle/>
          <a:p>
            <a:pPr algn="ctr">
              <a:defRPr/>
            </a:pPr>
            <a:r>
              <a:rPr lang="en-IN" sz="3200" dirty="0">
                <a:solidFill>
                  <a:srgbClr val="063560"/>
                </a:solidFill>
                <a:latin typeface="Georgia" panose="02040502050405020303" pitchFamily="18" charset="0"/>
                <a:ea typeface="+mj-ea"/>
                <a:cs typeface="Georgia" panose="02040502050405020303" pitchFamily="18" charset="0"/>
              </a:rPr>
              <a:t>About JNU</a:t>
            </a:r>
          </a:p>
        </p:txBody>
      </p:sp>
      <p:pic>
        <p:nvPicPr>
          <p:cNvPr id="15365" name="Picture 5" descr="C:\Users\jnu\AppData\Local\Temp\WLMDSS.tmp\WLM4EF5.tmp\2012-12-14-0407.jpg"/>
          <p:cNvPicPr>
            <a:picLocks noChangeAspect="1" noChangeArrowheads="1"/>
          </p:cNvPicPr>
          <p:nvPr/>
        </p:nvPicPr>
        <p:blipFill>
          <a:blip r:embed="rId2" cstate="print"/>
          <a:srcRect/>
          <a:stretch>
            <a:fillRect/>
          </a:stretch>
        </p:blipFill>
        <p:spPr bwMode="auto">
          <a:xfrm>
            <a:off x="5436096" y="862852"/>
            <a:ext cx="3707904" cy="599514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5536" y="188640"/>
            <a:ext cx="4252664" cy="720725"/>
          </a:xfrm>
        </p:spPr>
        <p:txBody>
          <a:bodyPr>
            <a:normAutofit fontScale="90000"/>
          </a:bodyPr>
          <a:lstStyle/>
          <a:p>
            <a:pPr algn="ctr"/>
            <a:r>
              <a:rPr lang="en-IN" altLang="en-US" dirty="0" smtClean="0">
                <a:latin typeface="Georgia" pitchFamily="18" charset="0"/>
                <a:cs typeface="Georgia" pitchFamily="18" charset="0"/>
              </a:rPr>
              <a:t>About Central Library, JNU</a:t>
            </a:r>
          </a:p>
        </p:txBody>
      </p:sp>
      <p:sp>
        <p:nvSpPr>
          <p:cNvPr id="3" name="Content Placeholder 2"/>
          <p:cNvSpPr>
            <a:spLocks noGrp="1"/>
          </p:cNvSpPr>
          <p:nvPr>
            <p:ph idx="1"/>
          </p:nvPr>
        </p:nvSpPr>
        <p:spPr>
          <a:xfrm>
            <a:off x="0" y="1295400"/>
            <a:ext cx="4427984" cy="5562600"/>
          </a:xfrm>
        </p:spPr>
        <p:txBody>
          <a:bodyPr>
            <a:normAutofit fontScale="62500" lnSpcReduction="20000"/>
          </a:bodyPr>
          <a:lstStyle/>
          <a:p>
            <a:pPr>
              <a:defRPr/>
            </a:pPr>
            <a:r>
              <a:rPr lang="en-IN" dirty="0"/>
              <a:t>The Central Library is a Knowledge Centre which has rich resources about 6 lakhs volumes which includes books, serials, reports mainly in Social Sciences, Humanities and Sciences. It has a rich collection of over 8.5 lakhs of digitized press clippings. It has digitized </a:t>
            </a:r>
            <a:r>
              <a:rPr lang="en-IN" dirty="0" err="1"/>
              <a:t>Mphil</a:t>
            </a:r>
            <a:r>
              <a:rPr lang="en-IN" dirty="0"/>
              <a:t>/PhD theses about 18,000</a:t>
            </a:r>
            <a:r>
              <a:rPr lang="en-IN" dirty="0" smtClean="0"/>
              <a:t>. Library subscribes to approx. 32 online databases, 2 </a:t>
            </a:r>
            <a:r>
              <a:rPr lang="en-IN" dirty="0" err="1" smtClean="0"/>
              <a:t>lakhs</a:t>
            </a:r>
            <a:r>
              <a:rPr lang="en-IN" dirty="0" smtClean="0"/>
              <a:t> e-books.</a:t>
            </a:r>
            <a:endParaRPr lang="en-IN" dirty="0"/>
          </a:p>
          <a:p>
            <a:pPr>
              <a:defRPr/>
            </a:pPr>
            <a:r>
              <a:rPr lang="en-IN" dirty="0"/>
              <a:t>It is a nine-storey tower building and has a carpet area of about one lakh sq. ft. It is situated in the midst of the academic complex of the University and is the hub of all academic activities of the University. Library is fully automated in its day to day operations. The library  remains open round the clock. Library remains closed on three National Holidays and Holi festival each year.</a:t>
            </a:r>
          </a:p>
        </p:txBody>
      </p:sp>
      <p:pic>
        <p:nvPicPr>
          <p:cNvPr id="6" name="Picture 5" descr="hku.jpg"/>
          <p:cNvPicPr>
            <a:picLocks noChangeAspect="1"/>
          </p:cNvPicPr>
          <p:nvPr/>
        </p:nvPicPr>
        <p:blipFill>
          <a:blip r:embed="rId2" cstate="print"/>
          <a:stretch>
            <a:fillRect/>
          </a:stretch>
        </p:blipFill>
        <p:spPr>
          <a:xfrm>
            <a:off x="4648200" y="228600"/>
            <a:ext cx="3987800" cy="6248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nu\Pictures\jnul7.jpg"/>
          <p:cNvPicPr>
            <a:picLocks noGrp="1" noChangeAspect="1" noChangeArrowheads="1"/>
          </p:cNvPicPr>
          <p:nvPr>
            <p:ph sz="quarter" idx="1"/>
          </p:nvPr>
        </p:nvPicPr>
        <p:blipFill>
          <a:blip r:embed="rId2" cstate="print"/>
          <a:srcRect/>
          <a:stretch>
            <a:fillRect/>
          </a:stretch>
        </p:blipFill>
        <p:spPr bwMode="auto">
          <a:xfrm>
            <a:off x="0" y="0"/>
            <a:ext cx="9144000" cy="3505200"/>
          </a:xfrm>
          <a:prstGeom prst="rect">
            <a:avLst/>
          </a:prstGeom>
          <a:noFill/>
        </p:spPr>
      </p:pic>
      <p:pic>
        <p:nvPicPr>
          <p:cNvPr id="3074" name="Picture 2" descr="D:\d drivebackup\JNU Data\DCIM\library poto\01.10.2014 Library Cyber room openinig 063.jpg"/>
          <p:cNvPicPr>
            <a:picLocks noChangeAspect="1" noChangeArrowheads="1"/>
          </p:cNvPicPr>
          <p:nvPr/>
        </p:nvPicPr>
        <p:blipFill>
          <a:blip r:embed="rId3" cstate="print"/>
          <a:srcRect/>
          <a:stretch>
            <a:fillRect/>
          </a:stretch>
        </p:blipFill>
        <p:spPr bwMode="auto">
          <a:xfrm>
            <a:off x="0" y="3352800"/>
            <a:ext cx="9144000" cy="35052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6069"/>
            <a:ext cx="4200320" cy="6864069"/>
          </a:xfrm>
          <a:prstGeom prst="rect">
            <a:avLst/>
          </a:prstGeom>
          <a:noFill/>
          <a:ln w="9525">
            <a:noFill/>
            <a:miter lim="800000"/>
            <a:headEnd/>
            <a:tailEnd/>
          </a:ln>
        </p:spPr>
      </p:pic>
      <p:pic>
        <p:nvPicPr>
          <p:cNvPr id="3" name="Picture 2" descr="ramp.jpg"/>
          <p:cNvPicPr>
            <a:picLocks noChangeAspect="1"/>
          </p:cNvPicPr>
          <p:nvPr/>
        </p:nvPicPr>
        <p:blipFill>
          <a:blip r:embed="rId3" cstate="print"/>
          <a:stretch>
            <a:fillRect/>
          </a:stretch>
        </p:blipFill>
        <p:spPr>
          <a:xfrm>
            <a:off x="4191000" y="0"/>
            <a:ext cx="4953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heel.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1501</Words>
  <Application>Microsoft Office PowerPoint</Application>
  <PresentationFormat>On-screen Show (4:3)</PresentationFormat>
  <Paragraphs>143</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Brief Profile</vt:lpstr>
      <vt:lpstr>Honours &amp; Awards</vt:lpstr>
      <vt:lpstr>Slide 4</vt:lpstr>
      <vt:lpstr>Slide 5</vt:lpstr>
      <vt:lpstr>About Central Library, JNU</vt:lpstr>
      <vt:lpstr>Slide 7</vt:lpstr>
      <vt:lpstr>Slide 8</vt:lpstr>
      <vt:lpstr>Slide 9</vt:lpstr>
      <vt:lpstr>Assistive Technology and other support</vt:lpstr>
      <vt:lpstr>JAWS- a computer screen reader program for Microsoft Windows  </vt:lpstr>
      <vt:lpstr>Kurzweil 1000 </vt:lpstr>
      <vt:lpstr>Slide 13</vt:lpstr>
      <vt:lpstr>Duxbury DBT </vt:lpstr>
      <vt:lpstr>Facilities at Helen Keller Unit</vt:lpstr>
      <vt:lpstr>Infrastructural support for VI Students</vt:lpstr>
      <vt:lpstr>User Assistance at HKU</vt:lpstr>
      <vt:lpstr>Digitization centre for VI studnets</vt:lpstr>
      <vt:lpstr>Accessible Online Book Library-Bookshare and Sugam Pustakalaya</vt:lpstr>
      <vt:lpstr> </vt:lpstr>
      <vt:lpstr>Slide 21</vt:lpstr>
      <vt:lpstr>facilities available by the Central Library to visually impaired students through Helen Keller Unit </vt:lpstr>
      <vt:lpstr>Train the Trainers Session</vt:lpstr>
      <vt:lpstr>Accessible Library Portal </vt:lpstr>
      <vt:lpstr>Orientation Session</vt:lpstr>
      <vt:lpstr>Excursion and Educational Trip for PWDs</vt:lpstr>
      <vt:lpstr>Slide 27</vt:lpstr>
      <vt:lpstr>Civil Services Qualifiers </vt:lpstr>
      <vt:lpstr>Acknowledgements</vt:lpstr>
      <vt:lpstr>Many 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jnu</dc:creator>
  <cp:lastModifiedBy>jnu</cp:lastModifiedBy>
  <cp:revision>18</cp:revision>
  <dcterms:created xsi:type="dcterms:W3CDTF">2017-08-10T15:39:06Z</dcterms:created>
  <dcterms:modified xsi:type="dcterms:W3CDTF">2017-11-29T02:53:52Z</dcterms:modified>
</cp:coreProperties>
</file>