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60" r:id="rId1"/>
  </p:sldMasterIdLst>
  <p:notesMasterIdLst>
    <p:notesMasterId r:id="rId30"/>
  </p:notesMasterIdLst>
  <p:handoutMasterIdLst>
    <p:handoutMasterId r:id="rId31"/>
  </p:handoutMasterIdLst>
  <p:sldIdLst>
    <p:sldId id="320" r:id="rId2"/>
    <p:sldId id="257" r:id="rId3"/>
    <p:sldId id="289" r:id="rId4"/>
    <p:sldId id="288" r:id="rId5"/>
    <p:sldId id="278" r:id="rId6"/>
    <p:sldId id="299" r:id="rId7"/>
    <p:sldId id="284" r:id="rId8"/>
    <p:sldId id="290" r:id="rId9"/>
    <p:sldId id="260" r:id="rId10"/>
    <p:sldId id="262" r:id="rId11"/>
    <p:sldId id="268" r:id="rId12"/>
    <p:sldId id="322" r:id="rId13"/>
    <p:sldId id="334" r:id="rId14"/>
    <p:sldId id="329" r:id="rId15"/>
    <p:sldId id="335" r:id="rId16"/>
    <p:sldId id="330" r:id="rId17"/>
    <p:sldId id="336" r:id="rId18"/>
    <p:sldId id="337" r:id="rId19"/>
    <p:sldId id="340" r:id="rId20"/>
    <p:sldId id="338" r:id="rId21"/>
    <p:sldId id="331" r:id="rId22"/>
    <p:sldId id="323" r:id="rId23"/>
    <p:sldId id="326" r:id="rId24"/>
    <p:sldId id="327" r:id="rId25"/>
    <p:sldId id="328" r:id="rId26"/>
    <p:sldId id="339" r:id="rId27"/>
    <p:sldId id="333" r:id="rId28"/>
    <p:sldId id="27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Volk" initials="MV" lastIdx="11" clrIdx="0">
    <p:extLst>
      <p:ext uri="{19B8F6BF-5375-455C-9EA6-DF929625EA0E}">
        <p15:presenceInfo xmlns:p15="http://schemas.microsoft.com/office/powerpoint/2012/main" xmlns="" userId="8619cdfe9710e8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5AA00"/>
    <a:srgbClr val="E06818"/>
    <a:srgbClr val="528CB8"/>
    <a:srgbClr val="006591"/>
    <a:srgbClr val="0A4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838" autoAdjust="0"/>
    <p:restoredTop sz="94660" autoAdjust="0"/>
  </p:normalViewPr>
  <p:slideViewPr>
    <p:cSldViewPr snapToGrid="0" snapToObjects="1">
      <p:cViewPr varScale="1">
        <p:scale>
          <a:sx n="45" d="100"/>
          <a:sy n="45" d="100"/>
        </p:scale>
        <p:origin x="-4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-3520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Sheet1!$D$5</c:f>
              <c:strCache>
                <c:ptCount val="1"/>
                <c:pt idx="0">
                  <c:v>No. of READ Centers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Sheet1!$C$6:$C$26</c:f>
              <c:numCache>
                <c:formatCode>General</c:formatCode>
                <c:ptCount val="21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2017</c:v>
                </c:pt>
              </c:numCache>
            </c:numRef>
          </c:cat>
          <c:val>
            <c:numRef>
              <c:f>Sheet1!$D$6:$D$26</c:f>
              <c:numCache>
                <c:formatCode>General</c:formatCode>
                <c:ptCount val="21"/>
                <c:pt idx="0">
                  <c:v>2</c:v>
                </c:pt>
                <c:pt idx="1">
                  <c:v>4</c:v>
                </c:pt>
                <c:pt idx="2">
                  <c:v>7</c:v>
                </c:pt>
                <c:pt idx="3">
                  <c:v>10</c:v>
                </c:pt>
                <c:pt idx="4">
                  <c:v>11</c:v>
                </c:pt>
                <c:pt idx="5">
                  <c:v>14</c:v>
                </c:pt>
                <c:pt idx="6">
                  <c:v>16</c:v>
                </c:pt>
                <c:pt idx="7">
                  <c:v>18</c:v>
                </c:pt>
                <c:pt idx="8">
                  <c:v>21</c:v>
                </c:pt>
                <c:pt idx="9">
                  <c:v>25</c:v>
                </c:pt>
                <c:pt idx="10">
                  <c:v>30</c:v>
                </c:pt>
                <c:pt idx="11">
                  <c:v>35</c:v>
                </c:pt>
                <c:pt idx="12">
                  <c:v>39</c:v>
                </c:pt>
                <c:pt idx="13">
                  <c:v>39</c:v>
                </c:pt>
                <c:pt idx="14">
                  <c:v>43</c:v>
                </c:pt>
                <c:pt idx="15">
                  <c:v>46</c:v>
                </c:pt>
                <c:pt idx="16">
                  <c:v>47</c:v>
                </c:pt>
                <c:pt idx="17">
                  <c:v>48</c:v>
                </c:pt>
                <c:pt idx="18">
                  <c:v>55</c:v>
                </c:pt>
                <c:pt idx="19">
                  <c:v>68</c:v>
                </c:pt>
                <c:pt idx="20">
                  <c:v>102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43-46B3-92DF-311A05473185}"/>
            </c:ext>
          </c:extLst>
        </c:ser>
        <c:dLbls>
          <c:showVal val="1"/>
        </c:dLbls>
        <c:gapWidth val="65"/>
        <c:axId val="48834048"/>
        <c:axId val="48835584"/>
      </c:barChart>
      <c:catAx>
        <c:axId val="488340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35584"/>
        <c:crosses val="autoZero"/>
        <c:auto val="1"/>
        <c:lblAlgn val="ctr"/>
        <c:lblOffset val="100"/>
      </c:catAx>
      <c:valAx>
        <c:axId val="488355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4883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12T13:17:43.750" idx="8">
    <p:pos x="2814" y="2850"/>
    <p:text>Will you mention the JV here? I think we don't need to go deep into it, but might be good to just note it with a sentence or two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44310-C626-394E-9D88-DA9951D7063E}" type="doc">
      <dgm:prSet loTypeId="urn:microsoft.com/office/officeart/2009/layout/CircleArrowProcess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6ABADFE-78EA-C44E-A073-3C7FB0705AD3}">
      <dgm:prSet phldrT="[Text]" custT="1"/>
      <dgm:spPr/>
      <dgm:t>
        <a:bodyPr/>
        <a:lstStyle/>
        <a:p>
          <a:r>
            <a:rPr lang="en-US" sz="2000" dirty="0" smtClean="0"/>
            <a:t>Early Childhood Programme</a:t>
          </a:r>
          <a:endParaRPr lang="en-US" sz="2000" dirty="0"/>
        </a:p>
      </dgm:t>
    </dgm:pt>
    <dgm:pt modelId="{73C03448-A188-C449-AC1D-2F95F6B31847}" type="parTrans" cxnId="{A5E27D42-A97B-D24B-8080-69A3D0E70E0E}">
      <dgm:prSet/>
      <dgm:spPr/>
      <dgm:t>
        <a:bodyPr/>
        <a:lstStyle/>
        <a:p>
          <a:endParaRPr lang="en-US" sz="3200"/>
        </a:p>
      </dgm:t>
    </dgm:pt>
    <dgm:pt modelId="{8C9344DB-358A-9247-A5A2-BB391F81E66D}" type="sibTrans" cxnId="{A5E27D42-A97B-D24B-8080-69A3D0E70E0E}">
      <dgm:prSet/>
      <dgm:spPr/>
      <dgm:t>
        <a:bodyPr/>
        <a:lstStyle/>
        <a:p>
          <a:endParaRPr lang="en-US" sz="3200"/>
        </a:p>
      </dgm:t>
    </dgm:pt>
    <dgm:pt modelId="{3363E755-82A6-3040-8D71-2041D5F7E2FD}">
      <dgm:prSet phldrT="[Text]" custT="1"/>
      <dgm:spPr/>
      <dgm:t>
        <a:bodyPr/>
        <a:lstStyle/>
        <a:p>
          <a:r>
            <a:rPr lang="en-US" sz="2000" dirty="0" smtClean="0"/>
            <a:t>Girls and Boys</a:t>
          </a:r>
          <a:endParaRPr lang="en-US" sz="2000" dirty="0"/>
        </a:p>
      </dgm:t>
    </dgm:pt>
    <dgm:pt modelId="{680C9451-534E-F448-9092-1CA5A1C6E013}" type="parTrans" cxnId="{E7AE0D19-EB8C-B64B-840F-D69ABB3C2276}">
      <dgm:prSet/>
      <dgm:spPr/>
      <dgm:t>
        <a:bodyPr/>
        <a:lstStyle/>
        <a:p>
          <a:endParaRPr lang="en-US" sz="3200"/>
        </a:p>
      </dgm:t>
    </dgm:pt>
    <dgm:pt modelId="{C6C69BCC-F913-344B-B187-0CE421F26250}" type="sibTrans" cxnId="{E7AE0D19-EB8C-B64B-840F-D69ABB3C2276}">
      <dgm:prSet/>
      <dgm:spPr/>
      <dgm:t>
        <a:bodyPr/>
        <a:lstStyle/>
        <a:p>
          <a:endParaRPr lang="en-US" sz="3200"/>
        </a:p>
      </dgm:t>
    </dgm:pt>
    <dgm:pt modelId="{23B449C6-0AE8-DD4C-8129-3472CA9CB09C}">
      <dgm:prSet phldrT="[Text]" custT="1"/>
      <dgm:spPr/>
      <dgm:t>
        <a:bodyPr/>
        <a:lstStyle/>
        <a:p>
          <a:r>
            <a:rPr lang="en-US" sz="2000" dirty="0" smtClean="0"/>
            <a:t>Adult Literacy and Education</a:t>
          </a:r>
          <a:endParaRPr lang="en-US" sz="2000" dirty="0"/>
        </a:p>
      </dgm:t>
    </dgm:pt>
    <dgm:pt modelId="{DBD39904-BD6C-7145-93B4-D5B5020E9E14}" type="parTrans" cxnId="{2FCA4091-468F-3549-AFC8-EF79BF25B77A}">
      <dgm:prSet/>
      <dgm:spPr/>
      <dgm:t>
        <a:bodyPr/>
        <a:lstStyle/>
        <a:p>
          <a:endParaRPr lang="en-US" sz="3200"/>
        </a:p>
      </dgm:t>
    </dgm:pt>
    <dgm:pt modelId="{B4C41E9D-0D06-6342-A0B8-8DA806099EAF}" type="sibTrans" cxnId="{2FCA4091-468F-3549-AFC8-EF79BF25B77A}">
      <dgm:prSet/>
      <dgm:spPr/>
      <dgm:t>
        <a:bodyPr/>
        <a:lstStyle/>
        <a:p>
          <a:endParaRPr lang="en-US" sz="3200"/>
        </a:p>
      </dgm:t>
    </dgm:pt>
    <dgm:pt modelId="{E4DC5574-0F4E-3542-B971-86069E9EAD9A}" type="pres">
      <dgm:prSet presAssocID="{C3B44310-C626-394E-9D88-DA9951D7063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E0B681-5491-3D4A-ACCF-1ED3D2C0FF9D}" type="pres">
      <dgm:prSet presAssocID="{F6ABADFE-78EA-C44E-A073-3C7FB0705AD3}" presName="Accent1" presStyleCnt="0"/>
      <dgm:spPr/>
    </dgm:pt>
    <dgm:pt modelId="{ACAD8D99-8F5E-6741-A034-53B2C699584A}" type="pres">
      <dgm:prSet presAssocID="{F6ABADFE-78EA-C44E-A073-3C7FB0705AD3}" presName="Accent" presStyleLbl="node1" presStyleIdx="0" presStyleCnt="3" custLinFactNeighborX="3370" custLinFactNeighborY="885"/>
      <dgm:spPr/>
    </dgm:pt>
    <dgm:pt modelId="{BA900D07-F1B5-4849-878B-8F8B827C149F}" type="pres">
      <dgm:prSet presAssocID="{F6ABADFE-78EA-C44E-A073-3C7FB0705AD3}" presName="Parent1" presStyleLbl="revTx" presStyleIdx="0" presStyleCnt="3" custScaleX="129288" custScaleY="117972" custLinFactNeighborX="60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C53DA-DBE4-8E49-BF21-6062CCA9C1D2}" type="pres">
      <dgm:prSet presAssocID="{3363E755-82A6-3040-8D71-2041D5F7E2FD}" presName="Accent2" presStyleCnt="0"/>
      <dgm:spPr/>
    </dgm:pt>
    <dgm:pt modelId="{396F240C-5E7B-534C-99E2-75AC988837F7}" type="pres">
      <dgm:prSet presAssocID="{3363E755-82A6-3040-8D71-2041D5F7E2FD}" presName="Accent" presStyleLbl="node1" presStyleIdx="1" presStyleCnt="3" custLinFactNeighborY="6046"/>
      <dgm:spPr/>
    </dgm:pt>
    <dgm:pt modelId="{0B9BE013-314D-7C4D-ADCB-CC34D89D3BED}" type="pres">
      <dgm:prSet presAssocID="{3363E755-82A6-3040-8D71-2041D5F7E2FD}" presName="Parent2" presStyleLbl="revTx" presStyleIdx="1" presStyleCnt="3" custLinFactNeighborY="82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DFE33-E2E9-894F-BFB5-0BA88BE1F82C}" type="pres">
      <dgm:prSet presAssocID="{23B449C6-0AE8-DD4C-8129-3472CA9CB09C}" presName="Accent3" presStyleCnt="0"/>
      <dgm:spPr/>
    </dgm:pt>
    <dgm:pt modelId="{AEAC6D23-DA54-8D45-83F1-A038026ECF19}" type="pres">
      <dgm:prSet presAssocID="{23B449C6-0AE8-DD4C-8129-3472CA9CB09C}" presName="Accent" presStyleLbl="node1" presStyleIdx="2" presStyleCnt="3" custLinFactNeighborY="5212"/>
      <dgm:spPr/>
    </dgm:pt>
    <dgm:pt modelId="{DD6AEAF4-043F-AB42-A613-2FEE4872D8D0}" type="pres">
      <dgm:prSet presAssocID="{23B449C6-0AE8-DD4C-8129-3472CA9CB09C}" presName="Parent3" presStyleLbl="revTx" presStyleIdx="2" presStyleCnt="3" custScaleX="116755" custScaleY="1099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953065-A520-A342-89CC-8663FD569068}" type="presOf" srcId="{F6ABADFE-78EA-C44E-A073-3C7FB0705AD3}" destId="{BA900D07-F1B5-4849-878B-8F8B827C149F}" srcOrd="0" destOrd="0" presId="urn:microsoft.com/office/officeart/2009/layout/CircleArrowProcess"/>
    <dgm:cxn modelId="{4F8C395D-800A-954D-9D04-61F664A00D0A}" type="presOf" srcId="{C3B44310-C626-394E-9D88-DA9951D7063E}" destId="{E4DC5574-0F4E-3542-B971-86069E9EAD9A}" srcOrd="0" destOrd="0" presId="urn:microsoft.com/office/officeart/2009/layout/CircleArrowProcess"/>
    <dgm:cxn modelId="{E7AE0D19-EB8C-B64B-840F-D69ABB3C2276}" srcId="{C3B44310-C626-394E-9D88-DA9951D7063E}" destId="{3363E755-82A6-3040-8D71-2041D5F7E2FD}" srcOrd="1" destOrd="0" parTransId="{680C9451-534E-F448-9092-1CA5A1C6E013}" sibTransId="{C6C69BCC-F913-344B-B187-0CE421F26250}"/>
    <dgm:cxn modelId="{A5E27D42-A97B-D24B-8080-69A3D0E70E0E}" srcId="{C3B44310-C626-394E-9D88-DA9951D7063E}" destId="{F6ABADFE-78EA-C44E-A073-3C7FB0705AD3}" srcOrd="0" destOrd="0" parTransId="{73C03448-A188-C449-AC1D-2F95F6B31847}" sibTransId="{8C9344DB-358A-9247-A5A2-BB391F81E66D}"/>
    <dgm:cxn modelId="{60EF866A-3F98-ED4C-B807-B7DC3C2D382B}" type="presOf" srcId="{3363E755-82A6-3040-8D71-2041D5F7E2FD}" destId="{0B9BE013-314D-7C4D-ADCB-CC34D89D3BED}" srcOrd="0" destOrd="0" presId="urn:microsoft.com/office/officeart/2009/layout/CircleArrowProcess"/>
    <dgm:cxn modelId="{65D5FCC9-293C-3443-BB44-9F0971712488}" type="presOf" srcId="{23B449C6-0AE8-DD4C-8129-3472CA9CB09C}" destId="{DD6AEAF4-043F-AB42-A613-2FEE4872D8D0}" srcOrd="0" destOrd="0" presId="urn:microsoft.com/office/officeart/2009/layout/CircleArrowProcess"/>
    <dgm:cxn modelId="{2FCA4091-468F-3549-AFC8-EF79BF25B77A}" srcId="{C3B44310-C626-394E-9D88-DA9951D7063E}" destId="{23B449C6-0AE8-DD4C-8129-3472CA9CB09C}" srcOrd="2" destOrd="0" parTransId="{DBD39904-BD6C-7145-93B4-D5B5020E9E14}" sibTransId="{B4C41E9D-0D06-6342-A0B8-8DA806099EAF}"/>
    <dgm:cxn modelId="{24D722D9-D5DC-FC48-BA90-AAB739266789}" type="presParOf" srcId="{E4DC5574-0F4E-3542-B971-86069E9EAD9A}" destId="{B7E0B681-5491-3D4A-ACCF-1ED3D2C0FF9D}" srcOrd="0" destOrd="0" presId="urn:microsoft.com/office/officeart/2009/layout/CircleArrowProcess"/>
    <dgm:cxn modelId="{F752F139-950A-A941-9972-6506FAC5628D}" type="presParOf" srcId="{B7E0B681-5491-3D4A-ACCF-1ED3D2C0FF9D}" destId="{ACAD8D99-8F5E-6741-A034-53B2C699584A}" srcOrd="0" destOrd="0" presId="urn:microsoft.com/office/officeart/2009/layout/CircleArrowProcess"/>
    <dgm:cxn modelId="{6C17DF59-C6F6-A944-A3D9-697E806AC1EC}" type="presParOf" srcId="{E4DC5574-0F4E-3542-B971-86069E9EAD9A}" destId="{BA900D07-F1B5-4849-878B-8F8B827C149F}" srcOrd="1" destOrd="0" presId="urn:microsoft.com/office/officeart/2009/layout/CircleArrowProcess"/>
    <dgm:cxn modelId="{00C72BD4-1733-DA4A-B179-259101AEA194}" type="presParOf" srcId="{E4DC5574-0F4E-3542-B971-86069E9EAD9A}" destId="{B6BC53DA-DBE4-8E49-BF21-6062CCA9C1D2}" srcOrd="2" destOrd="0" presId="urn:microsoft.com/office/officeart/2009/layout/CircleArrowProcess"/>
    <dgm:cxn modelId="{7C28DBB4-AD55-614C-BCFD-C336A7A6C0D0}" type="presParOf" srcId="{B6BC53DA-DBE4-8E49-BF21-6062CCA9C1D2}" destId="{396F240C-5E7B-534C-99E2-75AC988837F7}" srcOrd="0" destOrd="0" presId="urn:microsoft.com/office/officeart/2009/layout/CircleArrowProcess"/>
    <dgm:cxn modelId="{C56B213D-FECA-ED44-8522-984EC1E22599}" type="presParOf" srcId="{E4DC5574-0F4E-3542-B971-86069E9EAD9A}" destId="{0B9BE013-314D-7C4D-ADCB-CC34D89D3BED}" srcOrd="3" destOrd="0" presId="urn:microsoft.com/office/officeart/2009/layout/CircleArrowProcess"/>
    <dgm:cxn modelId="{F1BF2D3F-5EBC-5543-BE4E-569532296E41}" type="presParOf" srcId="{E4DC5574-0F4E-3542-B971-86069E9EAD9A}" destId="{FC1DFE33-E2E9-894F-BFB5-0BA88BE1F82C}" srcOrd="4" destOrd="0" presId="urn:microsoft.com/office/officeart/2009/layout/CircleArrowProcess"/>
    <dgm:cxn modelId="{F2BD1A28-2C33-DE4E-AE89-F31370C1EE95}" type="presParOf" srcId="{FC1DFE33-E2E9-894F-BFB5-0BA88BE1F82C}" destId="{AEAC6D23-DA54-8D45-83F1-A038026ECF19}" srcOrd="0" destOrd="0" presId="urn:microsoft.com/office/officeart/2009/layout/CircleArrowProcess"/>
    <dgm:cxn modelId="{7F79E077-F9C9-9146-9781-5345134513ED}" type="presParOf" srcId="{E4DC5574-0F4E-3542-B971-86069E9EAD9A}" destId="{DD6AEAF4-043F-AB42-A613-2FEE4872D8D0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0DEF3B-BE40-DC43-A8C0-6723964C86EA}" type="doc">
      <dgm:prSet loTypeId="urn:microsoft.com/office/officeart/2005/8/layout/lis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8C8750-7B7C-FC4A-BAE1-899471B89F99}">
      <dgm:prSet phldrT="[Text]" custT="1"/>
      <dgm:spPr>
        <a:ln>
          <a:noFill/>
        </a:ln>
      </dgm:spPr>
      <dgm:t>
        <a:bodyPr/>
        <a:lstStyle/>
        <a:p>
          <a:r>
            <a:rPr lang="en-US" sz="2300" dirty="0" smtClean="0">
              <a:latin typeface="+mj-lt"/>
            </a:rPr>
            <a:t>Short duration of the course</a:t>
          </a:r>
          <a:endParaRPr lang="en-US" sz="2300" dirty="0">
            <a:latin typeface="+mj-lt"/>
          </a:endParaRPr>
        </a:p>
      </dgm:t>
    </dgm:pt>
    <dgm:pt modelId="{0C536CC5-BA7A-BA48-B1A4-6FE1B024A4C1}" type="parTrans" cxnId="{A74948F4-D304-184A-A652-05A9091D905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F1B93D6-2ACF-3A4A-AA62-3921A7A73491}" type="sibTrans" cxnId="{A74948F4-D304-184A-A652-05A9091D905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82C6328-33CF-5E4A-BC97-0F45BDD98500}">
      <dgm:prSet phldrT="[Text]" custT="1"/>
      <dgm:spPr>
        <a:ln>
          <a:noFill/>
        </a:ln>
      </dgm:spPr>
      <dgm:t>
        <a:bodyPr/>
        <a:lstStyle/>
        <a:p>
          <a:r>
            <a:rPr lang="en-US" sz="2300" dirty="0" smtClean="0">
              <a:latin typeface="+mj-lt"/>
            </a:rPr>
            <a:t>Conducive batch timings</a:t>
          </a:r>
          <a:endParaRPr lang="en-US" sz="2300" dirty="0">
            <a:latin typeface="+mj-lt"/>
          </a:endParaRPr>
        </a:p>
      </dgm:t>
    </dgm:pt>
    <dgm:pt modelId="{0E1D7F6F-DD09-C54C-92DA-18623CDBDD09}" type="parTrans" cxnId="{BF0556B6-3646-8047-9EFA-91E9C55BC10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E431DC6-6F0D-F142-94AA-404980C5B074}" type="sibTrans" cxnId="{BF0556B6-3646-8047-9EFA-91E9C55BC10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674E50F-5A40-7843-B650-A41269F18E90}">
      <dgm:prSet phldrT="[Text]" custT="1"/>
      <dgm:spPr>
        <a:ln>
          <a:noFill/>
        </a:ln>
      </dgm:spPr>
      <dgm:t>
        <a:bodyPr/>
        <a:lstStyle/>
        <a:p>
          <a:r>
            <a:rPr lang="en-US" sz="2300" dirty="0" smtClean="0">
              <a:latin typeface="+mj-lt"/>
            </a:rPr>
            <a:t>Small batch size</a:t>
          </a:r>
        </a:p>
      </dgm:t>
    </dgm:pt>
    <dgm:pt modelId="{4080DE24-5899-C747-B635-A12A9F484D57}" type="parTrans" cxnId="{FAA01386-0A68-5042-AFAB-77345A2183C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3A06226-0FFC-5841-A66D-69B549C9CC6A}" type="sibTrans" cxnId="{FAA01386-0A68-5042-AFAB-77345A2183C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E9C2ACB-BFB7-6A4B-A0F9-61D12FD21599}">
      <dgm:prSet custT="1"/>
      <dgm:spPr>
        <a:ln>
          <a:noFill/>
        </a:ln>
      </dgm:spPr>
      <dgm:t>
        <a:bodyPr/>
        <a:lstStyle/>
        <a:p>
          <a:r>
            <a:rPr lang="en-US" sz="2300" dirty="0" smtClean="0">
              <a:latin typeface="+mj-lt"/>
            </a:rPr>
            <a:t>Robust quality control system</a:t>
          </a:r>
          <a:endParaRPr lang="en-US" sz="2300" dirty="0">
            <a:latin typeface="+mj-lt"/>
          </a:endParaRPr>
        </a:p>
      </dgm:t>
    </dgm:pt>
    <dgm:pt modelId="{8C080590-82B3-2C47-860D-E08562A74285}" type="parTrans" cxnId="{C3D69BEB-5C16-BF40-A15E-B25818D1C2B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CF6140E-8CD3-CC47-B6A9-489719CB3724}" type="sibTrans" cxnId="{C3D69BEB-5C16-BF40-A15E-B25818D1C2B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9543D31-E68C-3542-A01A-5129AF740EA4}">
      <dgm:prSet custT="1"/>
      <dgm:spPr>
        <a:ln>
          <a:noFill/>
        </a:ln>
      </dgm:spPr>
      <dgm:t>
        <a:bodyPr/>
        <a:lstStyle/>
        <a:p>
          <a:r>
            <a:rPr lang="en-US" sz="2300" dirty="0" smtClean="0">
              <a:latin typeface="+mj-lt"/>
              <a:cs typeface="Times New Roman" charset="0"/>
            </a:rPr>
            <a:t>Local instructor</a:t>
          </a:r>
          <a:endParaRPr lang="en-US" sz="2300" dirty="0">
            <a:latin typeface="+mj-lt"/>
            <a:cs typeface="Times New Roman" charset="0"/>
          </a:endParaRPr>
        </a:p>
      </dgm:t>
    </dgm:pt>
    <dgm:pt modelId="{263038A8-141B-024A-BA77-0E70D81FC3D5}" type="parTrans" cxnId="{BA92D6ED-D3E9-324D-AB14-65D9DC456CD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A4B4803-49D2-B442-868C-5DEF8ADA1CD4}" type="sibTrans" cxnId="{BA92D6ED-D3E9-324D-AB14-65D9DC456CD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9FCD842-F30E-4FB2-8168-10E2BDEA0D8B}">
      <dgm:prSet custT="1"/>
      <dgm:spPr>
        <a:ln>
          <a:noFill/>
        </a:ln>
      </dgm:spPr>
      <dgm:t>
        <a:bodyPr/>
        <a:lstStyle/>
        <a:p>
          <a:r>
            <a:rPr lang="en-US" sz="2300" dirty="0" smtClean="0">
              <a:latin typeface="+mj-lt"/>
              <a:cs typeface="Times New Roman" charset="0"/>
            </a:rPr>
            <a:t>Innovative teaching mechanism</a:t>
          </a:r>
          <a:endParaRPr lang="en-US" sz="2300" dirty="0">
            <a:latin typeface="+mj-lt"/>
          </a:endParaRPr>
        </a:p>
      </dgm:t>
    </dgm:pt>
    <dgm:pt modelId="{1023950E-6608-45EF-A8F9-D541D95F927D}" type="parTrans" cxnId="{F129F8C4-22D0-4C60-9FC2-B5D01DF8D6DF}">
      <dgm:prSet/>
      <dgm:spPr/>
      <dgm:t>
        <a:bodyPr/>
        <a:lstStyle/>
        <a:p>
          <a:endParaRPr lang="en-US"/>
        </a:p>
      </dgm:t>
    </dgm:pt>
    <dgm:pt modelId="{841DA185-198F-45BA-93BB-F1B518FD0067}" type="sibTrans" cxnId="{F129F8C4-22D0-4C60-9FC2-B5D01DF8D6DF}">
      <dgm:prSet/>
      <dgm:spPr/>
      <dgm:t>
        <a:bodyPr/>
        <a:lstStyle/>
        <a:p>
          <a:endParaRPr lang="en-US"/>
        </a:p>
      </dgm:t>
    </dgm:pt>
    <dgm:pt modelId="{D4B9297A-37B0-A743-8D10-A6670D5D86D3}" type="pres">
      <dgm:prSet presAssocID="{130DEF3B-BE40-DC43-A8C0-6723964C86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2B6641-A9FF-47BA-9C03-272CB3519F72}" type="pres">
      <dgm:prSet presAssocID="{C9FCD842-F30E-4FB2-8168-10E2BDEA0D8B}" presName="parentLin" presStyleCnt="0"/>
      <dgm:spPr/>
    </dgm:pt>
    <dgm:pt modelId="{A614449A-1B3D-43D5-83E2-B8B1575D8951}" type="pres">
      <dgm:prSet presAssocID="{C9FCD842-F30E-4FB2-8168-10E2BDEA0D8B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6DD0E6B2-D349-4254-B429-4315809C35ED}" type="pres">
      <dgm:prSet presAssocID="{C9FCD842-F30E-4FB2-8168-10E2BDEA0D8B}" presName="parentText" presStyleLbl="node1" presStyleIdx="0" presStyleCnt="6" custScaleX="126094" custScaleY="1497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7DAC4-1123-40B1-A4F9-5F4392A4AEE3}" type="pres">
      <dgm:prSet presAssocID="{C9FCD842-F30E-4FB2-8168-10E2BDEA0D8B}" presName="negativeSpace" presStyleCnt="0"/>
      <dgm:spPr/>
    </dgm:pt>
    <dgm:pt modelId="{028D50E5-FA89-43F6-BFBC-74B23E139FC8}" type="pres">
      <dgm:prSet presAssocID="{C9FCD842-F30E-4FB2-8168-10E2BDEA0D8B}" presName="childText" presStyleLbl="conFgAcc1" presStyleIdx="0" presStyleCnt="6">
        <dgm:presLayoutVars>
          <dgm:bulletEnabled val="1"/>
        </dgm:presLayoutVars>
      </dgm:prSet>
      <dgm:spPr/>
    </dgm:pt>
    <dgm:pt modelId="{3F790AFA-9F9D-4DF4-A3EA-DFC5E81F1D21}" type="pres">
      <dgm:prSet presAssocID="{841DA185-198F-45BA-93BB-F1B518FD0067}" presName="spaceBetweenRectangles" presStyleCnt="0"/>
      <dgm:spPr/>
    </dgm:pt>
    <dgm:pt modelId="{193BC0EE-9A96-954B-B91F-54E5130F46C4}" type="pres">
      <dgm:prSet presAssocID="{A48C8750-7B7C-FC4A-BAE1-899471B89F99}" presName="parentLin" presStyleCnt="0"/>
      <dgm:spPr/>
    </dgm:pt>
    <dgm:pt modelId="{1EF58C33-8A10-134A-9C3B-D0F28859F94A}" type="pres">
      <dgm:prSet presAssocID="{A48C8750-7B7C-FC4A-BAE1-899471B89F99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F91FE125-26C6-7245-A95A-53831C83B52A}" type="pres">
      <dgm:prSet presAssocID="{A48C8750-7B7C-FC4A-BAE1-899471B89F99}" presName="parentText" presStyleLbl="node1" presStyleIdx="1" presStyleCnt="6" custScaleX="126094" custScaleY="1497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4FA6C-5140-2247-8E4A-2E2D7547C6F8}" type="pres">
      <dgm:prSet presAssocID="{A48C8750-7B7C-FC4A-BAE1-899471B89F99}" presName="negativeSpace" presStyleCnt="0"/>
      <dgm:spPr/>
    </dgm:pt>
    <dgm:pt modelId="{72E5C6BB-9F5C-6D46-A189-450EC70A53F3}" type="pres">
      <dgm:prSet presAssocID="{A48C8750-7B7C-FC4A-BAE1-899471B89F99}" presName="childText" presStyleLbl="conFgAcc1" presStyleIdx="1" presStyleCnt="6" custScaleX="79412" custLinFactNeighborX="-1471">
        <dgm:presLayoutVars>
          <dgm:bulletEnabled val="1"/>
        </dgm:presLayoutVars>
      </dgm:prSet>
      <dgm:spPr>
        <a:solidFill>
          <a:schemeClr val="accent2">
            <a:lumMod val="40000"/>
            <a:lumOff val="60000"/>
            <a:alpha val="90000"/>
          </a:schemeClr>
        </a:solidFill>
      </dgm:spPr>
    </dgm:pt>
    <dgm:pt modelId="{02C1B54A-E8B5-8746-8A8F-CA97719DCAFE}" type="pres">
      <dgm:prSet presAssocID="{FF1B93D6-2ACF-3A4A-AA62-3921A7A73491}" presName="spaceBetweenRectangles" presStyleCnt="0"/>
      <dgm:spPr/>
    </dgm:pt>
    <dgm:pt modelId="{79696083-6047-374D-BB44-F234DEAB18A0}" type="pres">
      <dgm:prSet presAssocID="{182C6328-33CF-5E4A-BC97-0F45BDD98500}" presName="parentLin" presStyleCnt="0"/>
      <dgm:spPr/>
    </dgm:pt>
    <dgm:pt modelId="{473E89C8-EBF7-9045-BD71-68F9F8BF20F4}" type="pres">
      <dgm:prSet presAssocID="{182C6328-33CF-5E4A-BC97-0F45BDD98500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3935F7A3-B281-A245-9734-D037D3C33DD5}" type="pres">
      <dgm:prSet presAssocID="{182C6328-33CF-5E4A-BC97-0F45BDD98500}" presName="parentText" presStyleLbl="node1" presStyleIdx="2" presStyleCnt="6" custScaleX="126094" custScaleY="1497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C1104-8F29-B34A-9937-CF76C2B67C05}" type="pres">
      <dgm:prSet presAssocID="{182C6328-33CF-5E4A-BC97-0F45BDD98500}" presName="negativeSpace" presStyleCnt="0"/>
      <dgm:spPr/>
    </dgm:pt>
    <dgm:pt modelId="{5412DC96-5C6E-BF45-AE12-A8E48B5C7C5E}" type="pres">
      <dgm:prSet presAssocID="{182C6328-33CF-5E4A-BC97-0F45BDD98500}" presName="childText" presStyleLbl="conFgAcc1" presStyleIdx="2" presStyleCnt="6" custScaleX="79412" custLinFactNeighborX="-1471">
        <dgm:presLayoutVars>
          <dgm:bulletEnabled val="1"/>
        </dgm:presLayoutVars>
      </dgm:prSet>
      <dgm:spPr>
        <a:solidFill>
          <a:schemeClr val="accent2">
            <a:lumMod val="60000"/>
            <a:lumOff val="40000"/>
            <a:alpha val="90000"/>
          </a:schemeClr>
        </a:solidFill>
      </dgm:spPr>
    </dgm:pt>
    <dgm:pt modelId="{987D2B99-5BEE-614F-AB61-41E94D29314E}" type="pres">
      <dgm:prSet presAssocID="{0E431DC6-6F0D-F142-94AA-404980C5B074}" presName="spaceBetweenRectangles" presStyleCnt="0"/>
      <dgm:spPr/>
    </dgm:pt>
    <dgm:pt modelId="{EBD4F834-CB48-6E43-9C75-70BC2DB363B5}" type="pres">
      <dgm:prSet presAssocID="{D674E50F-5A40-7843-B650-A41269F18E90}" presName="parentLin" presStyleCnt="0"/>
      <dgm:spPr/>
    </dgm:pt>
    <dgm:pt modelId="{22EBF2E5-BF0B-2D4B-80BA-FF3A877E3CBB}" type="pres">
      <dgm:prSet presAssocID="{D674E50F-5A40-7843-B650-A41269F18E90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81A897AD-7A5D-4B45-B117-D3DABDFF4DF5}" type="pres">
      <dgm:prSet presAssocID="{D674E50F-5A40-7843-B650-A41269F18E90}" presName="parentText" presStyleLbl="node1" presStyleIdx="3" presStyleCnt="6" custScaleX="126094" custScaleY="1497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1FBD4-80F4-4348-B00B-0C18F7EB01F3}" type="pres">
      <dgm:prSet presAssocID="{D674E50F-5A40-7843-B650-A41269F18E90}" presName="negativeSpace" presStyleCnt="0"/>
      <dgm:spPr/>
    </dgm:pt>
    <dgm:pt modelId="{3AC669F4-E9F1-254A-A7B4-D116E27B9024}" type="pres">
      <dgm:prSet presAssocID="{D674E50F-5A40-7843-B650-A41269F18E90}" presName="childText" presStyleLbl="conFgAcc1" presStyleIdx="3" presStyleCnt="6" custScaleX="79412" custLinFactNeighborX="-1471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</dgm:spPr>
    </dgm:pt>
    <dgm:pt modelId="{C3AB62D9-2D94-E348-ACCD-8151FB2355A8}" type="pres">
      <dgm:prSet presAssocID="{03A06226-0FFC-5841-A66D-69B549C9CC6A}" presName="spaceBetweenRectangles" presStyleCnt="0"/>
      <dgm:spPr/>
    </dgm:pt>
    <dgm:pt modelId="{9ED6A475-D0C6-A54A-A80D-28129C267188}" type="pres">
      <dgm:prSet presAssocID="{CE9C2ACB-BFB7-6A4B-A0F9-61D12FD21599}" presName="parentLin" presStyleCnt="0"/>
      <dgm:spPr/>
    </dgm:pt>
    <dgm:pt modelId="{BBDFE396-88CE-9E44-B586-EA9591DC3F4D}" type="pres">
      <dgm:prSet presAssocID="{CE9C2ACB-BFB7-6A4B-A0F9-61D12FD21599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2367FAF6-EB82-BC45-8050-69B8A06C2C82}" type="pres">
      <dgm:prSet presAssocID="{CE9C2ACB-BFB7-6A4B-A0F9-61D12FD21599}" presName="parentText" presStyleLbl="node1" presStyleIdx="4" presStyleCnt="6" custScaleX="126094" custScaleY="1497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20846F-8018-B243-A444-FF287D598AEB}" type="pres">
      <dgm:prSet presAssocID="{CE9C2ACB-BFB7-6A4B-A0F9-61D12FD21599}" presName="negativeSpace" presStyleCnt="0"/>
      <dgm:spPr/>
    </dgm:pt>
    <dgm:pt modelId="{CBEB0745-E549-294A-B640-A69099288F0F}" type="pres">
      <dgm:prSet presAssocID="{CE9C2ACB-BFB7-6A4B-A0F9-61D12FD21599}" presName="childText" presStyleLbl="conFgAcc1" presStyleIdx="4" presStyleCnt="6" custScaleX="79412" custLinFactNeighborX="-1471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83060D28-9253-1042-8503-329E6C24C1B4}" type="pres">
      <dgm:prSet presAssocID="{5CF6140E-8CD3-CC47-B6A9-489719CB3724}" presName="spaceBetweenRectangles" presStyleCnt="0"/>
      <dgm:spPr/>
    </dgm:pt>
    <dgm:pt modelId="{9F01D280-9D04-1F4A-BE58-1B60AB036595}" type="pres">
      <dgm:prSet presAssocID="{49543D31-E68C-3542-A01A-5129AF740EA4}" presName="parentLin" presStyleCnt="0"/>
      <dgm:spPr/>
    </dgm:pt>
    <dgm:pt modelId="{47B5261D-603F-4048-B52B-87D60C14152F}" type="pres">
      <dgm:prSet presAssocID="{49543D31-E68C-3542-A01A-5129AF740EA4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EFD31B3C-6E25-D44E-BC0D-57F2481BF5BD}" type="pres">
      <dgm:prSet presAssocID="{49543D31-E68C-3542-A01A-5129AF740EA4}" presName="parentText" presStyleLbl="node1" presStyleIdx="5" presStyleCnt="6" custScaleX="126094" custScaleY="1497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94587-A5F4-2F42-8F98-7CB4632A715E}" type="pres">
      <dgm:prSet presAssocID="{49543D31-E68C-3542-A01A-5129AF740EA4}" presName="negativeSpace" presStyleCnt="0"/>
      <dgm:spPr/>
    </dgm:pt>
    <dgm:pt modelId="{4403AE99-67E4-AB4F-A808-B41240B89CC7}" type="pres">
      <dgm:prSet presAssocID="{49543D31-E68C-3542-A01A-5129AF740EA4}" presName="childText" presStyleLbl="conFgAcc1" presStyleIdx="5" presStyleCnt="6" custScaleX="79412" custLinFactNeighborX="-1471">
        <dgm:presLayoutVars>
          <dgm:bulletEnabled val="1"/>
        </dgm:presLayoutVars>
      </dgm:prSet>
      <dgm:spPr>
        <a:solidFill>
          <a:srgbClr val="D7E4BD">
            <a:alpha val="90000"/>
          </a:srgbClr>
        </a:solidFill>
      </dgm:spPr>
    </dgm:pt>
  </dgm:ptLst>
  <dgm:cxnLst>
    <dgm:cxn modelId="{C3D69BEB-5C16-BF40-A15E-B25818D1C2BB}" srcId="{130DEF3B-BE40-DC43-A8C0-6723964C86EA}" destId="{CE9C2ACB-BFB7-6A4B-A0F9-61D12FD21599}" srcOrd="4" destOrd="0" parTransId="{8C080590-82B3-2C47-860D-E08562A74285}" sibTransId="{5CF6140E-8CD3-CC47-B6A9-489719CB3724}"/>
    <dgm:cxn modelId="{8F406EB8-4436-C344-BFE6-686F7FAD05B4}" type="presOf" srcId="{D674E50F-5A40-7843-B650-A41269F18E90}" destId="{22EBF2E5-BF0B-2D4B-80BA-FF3A877E3CBB}" srcOrd="0" destOrd="0" presId="urn:microsoft.com/office/officeart/2005/8/layout/list1"/>
    <dgm:cxn modelId="{652291D2-4125-3448-8C51-35CB60E697ED}" type="presOf" srcId="{182C6328-33CF-5E4A-BC97-0F45BDD98500}" destId="{3935F7A3-B281-A245-9734-D037D3C33DD5}" srcOrd="1" destOrd="0" presId="urn:microsoft.com/office/officeart/2005/8/layout/list1"/>
    <dgm:cxn modelId="{9B08D86E-CED4-2945-B32C-4995EFC3BF49}" type="presOf" srcId="{CE9C2ACB-BFB7-6A4B-A0F9-61D12FD21599}" destId="{BBDFE396-88CE-9E44-B586-EA9591DC3F4D}" srcOrd="0" destOrd="0" presId="urn:microsoft.com/office/officeart/2005/8/layout/list1"/>
    <dgm:cxn modelId="{E243D91A-8705-4842-B4E7-BE2EE29E89D6}" type="presOf" srcId="{49543D31-E68C-3542-A01A-5129AF740EA4}" destId="{47B5261D-603F-4048-B52B-87D60C14152F}" srcOrd="0" destOrd="0" presId="urn:microsoft.com/office/officeart/2005/8/layout/list1"/>
    <dgm:cxn modelId="{F129F8C4-22D0-4C60-9FC2-B5D01DF8D6DF}" srcId="{130DEF3B-BE40-DC43-A8C0-6723964C86EA}" destId="{C9FCD842-F30E-4FB2-8168-10E2BDEA0D8B}" srcOrd="0" destOrd="0" parTransId="{1023950E-6608-45EF-A8F9-D541D95F927D}" sibTransId="{841DA185-198F-45BA-93BB-F1B518FD0067}"/>
    <dgm:cxn modelId="{B84CFD7F-71A3-BA43-88E5-08EDC4116191}" type="presOf" srcId="{CE9C2ACB-BFB7-6A4B-A0F9-61D12FD21599}" destId="{2367FAF6-EB82-BC45-8050-69B8A06C2C82}" srcOrd="1" destOrd="0" presId="urn:microsoft.com/office/officeart/2005/8/layout/list1"/>
    <dgm:cxn modelId="{BF0556B6-3646-8047-9EFA-91E9C55BC101}" srcId="{130DEF3B-BE40-DC43-A8C0-6723964C86EA}" destId="{182C6328-33CF-5E4A-BC97-0F45BDD98500}" srcOrd="2" destOrd="0" parTransId="{0E1D7F6F-DD09-C54C-92DA-18623CDBDD09}" sibTransId="{0E431DC6-6F0D-F142-94AA-404980C5B074}"/>
    <dgm:cxn modelId="{4DEE2C51-34A0-FB49-B72E-DBE657CFEE0F}" type="presOf" srcId="{A48C8750-7B7C-FC4A-BAE1-899471B89F99}" destId="{F91FE125-26C6-7245-A95A-53831C83B52A}" srcOrd="1" destOrd="0" presId="urn:microsoft.com/office/officeart/2005/8/layout/list1"/>
    <dgm:cxn modelId="{A74948F4-D304-184A-A652-05A9091D905F}" srcId="{130DEF3B-BE40-DC43-A8C0-6723964C86EA}" destId="{A48C8750-7B7C-FC4A-BAE1-899471B89F99}" srcOrd="1" destOrd="0" parTransId="{0C536CC5-BA7A-BA48-B1A4-6FE1B024A4C1}" sibTransId="{FF1B93D6-2ACF-3A4A-AA62-3921A7A73491}"/>
    <dgm:cxn modelId="{44D13126-5FB8-7D4A-83C0-A10B1CE71DA1}" type="presOf" srcId="{130DEF3B-BE40-DC43-A8C0-6723964C86EA}" destId="{D4B9297A-37B0-A743-8D10-A6670D5D86D3}" srcOrd="0" destOrd="0" presId="urn:microsoft.com/office/officeart/2005/8/layout/list1"/>
    <dgm:cxn modelId="{87A2A198-DB3B-064A-977B-29E013B1B076}" type="presOf" srcId="{C9FCD842-F30E-4FB2-8168-10E2BDEA0D8B}" destId="{6DD0E6B2-D349-4254-B429-4315809C35ED}" srcOrd="1" destOrd="0" presId="urn:microsoft.com/office/officeart/2005/8/layout/list1"/>
    <dgm:cxn modelId="{1FE664ED-3176-E342-B07C-23E814A51CB2}" type="presOf" srcId="{49543D31-E68C-3542-A01A-5129AF740EA4}" destId="{EFD31B3C-6E25-D44E-BC0D-57F2481BF5BD}" srcOrd="1" destOrd="0" presId="urn:microsoft.com/office/officeart/2005/8/layout/list1"/>
    <dgm:cxn modelId="{9713B4FE-A6F1-9E41-BFE4-62AB9203A8BD}" type="presOf" srcId="{A48C8750-7B7C-FC4A-BAE1-899471B89F99}" destId="{1EF58C33-8A10-134A-9C3B-D0F28859F94A}" srcOrd="0" destOrd="0" presId="urn:microsoft.com/office/officeart/2005/8/layout/list1"/>
    <dgm:cxn modelId="{BA92D6ED-D3E9-324D-AB14-65D9DC456CD9}" srcId="{130DEF3B-BE40-DC43-A8C0-6723964C86EA}" destId="{49543D31-E68C-3542-A01A-5129AF740EA4}" srcOrd="5" destOrd="0" parTransId="{263038A8-141B-024A-BA77-0E70D81FC3D5}" sibTransId="{5A4B4803-49D2-B442-868C-5DEF8ADA1CD4}"/>
    <dgm:cxn modelId="{FAA01386-0A68-5042-AFAB-77345A2183C9}" srcId="{130DEF3B-BE40-DC43-A8C0-6723964C86EA}" destId="{D674E50F-5A40-7843-B650-A41269F18E90}" srcOrd="3" destOrd="0" parTransId="{4080DE24-5899-C747-B635-A12A9F484D57}" sibTransId="{03A06226-0FFC-5841-A66D-69B549C9CC6A}"/>
    <dgm:cxn modelId="{5EF80DFC-E690-1E49-96E3-D7A724BBE92C}" type="presOf" srcId="{C9FCD842-F30E-4FB2-8168-10E2BDEA0D8B}" destId="{A614449A-1B3D-43D5-83E2-B8B1575D8951}" srcOrd="0" destOrd="0" presId="urn:microsoft.com/office/officeart/2005/8/layout/list1"/>
    <dgm:cxn modelId="{3AAA8A0D-66F7-B841-B76B-EDD16EFD2C2B}" type="presOf" srcId="{D674E50F-5A40-7843-B650-A41269F18E90}" destId="{81A897AD-7A5D-4B45-B117-D3DABDFF4DF5}" srcOrd="1" destOrd="0" presId="urn:microsoft.com/office/officeart/2005/8/layout/list1"/>
    <dgm:cxn modelId="{94DE29BB-8B90-4141-96B4-2FF881BC3537}" type="presOf" srcId="{182C6328-33CF-5E4A-BC97-0F45BDD98500}" destId="{473E89C8-EBF7-9045-BD71-68F9F8BF20F4}" srcOrd="0" destOrd="0" presId="urn:microsoft.com/office/officeart/2005/8/layout/list1"/>
    <dgm:cxn modelId="{850F7925-CF48-6840-B899-AF220949A81D}" type="presParOf" srcId="{D4B9297A-37B0-A743-8D10-A6670D5D86D3}" destId="{D82B6641-A9FF-47BA-9C03-272CB3519F72}" srcOrd="0" destOrd="0" presId="urn:microsoft.com/office/officeart/2005/8/layout/list1"/>
    <dgm:cxn modelId="{8CA4333B-2830-0641-99E9-04889EA93EED}" type="presParOf" srcId="{D82B6641-A9FF-47BA-9C03-272CB3519F72}" destId="{A614449A-1B3D-43D5-83E2-B8B1575D8951}" srcOrd="0" destOrd="0" presId="urn:microsoft.com/office/officeart/2005/8/layout/list1"/>
    <dgm:cxn modelId="{BC93504C-9E0D-0D47-981C-32FA603133CB}" type="presParOf" srcId="{D82B6641-A9FF-47BA-9C03-272CB3519F72}" destId="{6DD0E6B2-D349-4254-B429-4315809C35ED}" srcOrd="1" destOrd="0" presId="urn:microsoft.com/office/officeart/2005/8/layout/list1"/>
    <dgm:cxn modelId="{E0364A79-33D9-1246-ABD8-5C7D2C9BABE6}" type="presParOf" srcId="{D4B9297A-37B0-A743-8D10-A6670D5D86D3}" destId="{E6C7DAC4-1123-40B1-A4F9-5F4392A4AEE3}" srcOrd="1" destOrd="0" presId="urn:microsoft.com/office/officeart/2005/8/layout/list1"/>
    <dgm:cxn modelId="{5D8A1475-8CE2-5A4A-83E9-95365AA5B458}" type="presParOf" srcId="{D4B9297A-37B0-A743-8D10-A6670D5D86D3}" destId="{028D50E5-FA89-43F6-BFBC-74B23E139FC8}" srcOrd="2" destOrd="0" presId="urn:microsoft.com/office/officeart/2005/8/layout/list1"/>
    <dgm:cxn modelId="{20653564-243F-9544-BB6E-F361A0F4BB18}" type="presParOf" srcId="{D4B9297A-37B0-A743-8D10-A6670D5D86D3}" destId="{3F790AFA-9F9D-4DF4-A3EA-DFC5E81F1D21}" srcOrd="3" destOrd="0" presId="urn:microsoft.com/office/officeart/2005/8/layout/list1"/>
    <dgm:cxn modelId="{A10E9F62-3884-BB47-8821-528E27B815A1}" type="presParOf" srcId="{D4B9297A-37B0-A743-8D10-A6670D5D86D3}" destId="{193BC0EE-9A96-954B-B91F-54E5130F46C4}" srcOrd="4" destOrd="0" presId="urn:microsoft.com/office/officeart/2005/8/layout/list1"/>
    <dgm:cxn modelId="{11EB640E-6250-094A-B9F7-98077D9CC281}" type="presParOf" srcId="{193BC0EE-9A96-954B-B91F-54E5130F46C4}" destId="{1EF58C33-8A10-134A-9C3B-D0F28859F94A}" srcOrd="0" destOrd="0" presId="urn:microsoft.com/office/officeart/2005/8/layout/list1"/>
    <dgm:cxn modelId="{37A172BA-1CB5-BB4C-8525-A805F5E256F6}" type="presParOf" srcId="{193BC0EE-9A96-954B-B91F-54E5130F46C4}" destId="{F91FE125-26C6-7245-A95A-53831C83B52A}" srcOrd="1" destOrd="0" presId="urn:microsoft.com/office/officeart/2005/8/layout/list1"/>
    <dgm:cxn modelId="{5C8FE259-D414-8C4A-8193-C137F204725E}" type="presParOf" srcId="{D4B9297A-37B0-A743-8D10-A6670D5D86D3}" destId="{C584FA6C-5140-2247-8E4A-2E2D7547C6F8}" srcOrd="5" destOrd="0" presId="urn:microsoft.com/office/officeart/2005/8/layout/list1"/>
    <dgm:cxn modelId="{03743F44-9A1E-1E41-9F7D-A03692BEC457}" type="presParOf" srcId="{D4B9297A-37B0-A743-8D10-A6670D5D86D3}" destId="{72E5C6BB-9F5C-6D46-A189-450EC70A53F3}" srcOrd="6" destOrd="0" presId="urn:microsoft.com/office/officeart/2005/8/layout/list1"/>
    <dgm:cxn modelId="{0EEA3669-6A56-0749-97BB-7552019EEA9A}" type="presParOf" srcId="{D4B9297A-37B0-A743-8D10-A6670D5D86D3}" destId="{02C1B54A-E8B5-8746-8A8F-CA97719DCAFE}" srcOrd="7" destOrd="0" presId="urn:microsoft.com/office/officeart/2005/8/layout/list1"/>
    <dgm:cxn modelId="{7387CCC8-47F2-534C-82D5-8561C9E236B2}" type="presParOf" srcId="{D4B9297A-37B0-A743-8D10-A6670D5D86D3}" destId="{79696083-6047-374D-BB44-F234DEAB18A0}" srcOrd="8" destOrd="0" presId="urn:microsoft.com/office/officeart/2005/8/layout/list1"/>
    <dgm:cxn modelId="{225B847A-B0CE-5247-8510-3008C712F4DF}" type="presParOf" srcId="{79696083-6047-374D-BB44-F234DEAB18A0}" destId="{473E89C8-EBF7-9045-BD71-68F9F8BF20F4}" srcOrd="0" destOrd="0" presId="urn:microsoft.com/office/officeart/2005/8/layout/list1"/>
    <dgm:cxn modelId="{BC8983A5-A9B1-004C-95CD-B4B87EDAD0E6}" type="presParOf" srcId="{79696083-6047-374D-BB44-F234DEAB18A0}" destId="{3935F7A3-B281-A245-9734-D037D3C33DD5}" srcOrd="1" destOrd="0" presId="urn:microsoft.com/office/officeart/2005/8/layout/list1"/>
    <dgm:cxn modelId="{53D4592C-FB72-DB4C-8EB3-4F1B0B3EA76D}" type="presParOf" srcId="{D4B9297A-37B0-A743-8D10-A6670D5D86D3}" destId="{46BC1104-8F29-B34A-9937-CF76C2B67C05}" srcOrd="9" destOrd="0" presId="urn:microsoft.com/office/officeart/2005/8/layout/list1"/>
    <dgm:cxn modelId="{89CCE8F2-854C-C046-9269-06C3FB087DAB}" type="presParOf" srcId="{D4B9297A-37B0-A743-8D10-A6670D5D86D3}" destId="{5412DC96-5C6E-BF45-AE12-A8E48B5C7C5E}" srcOrd="10" destOrd="0" presId="urn:microsoft.com/office/officeart/2005/8/layout/list1"/>
    <dgm:cxn modelId="{70CD5F78-AAB0-7342-A7D4-0DF95D11B854}" type="presParOf" srcId="{D4B9297A-37B0-A743-8D10-A6670D5D86D3}" destId="{987D2B99-5BEE-614F-AB61-41E94D29314E}" srcOrd="11" destOrd="0" presId="urn:microsoft.com/office/officeart/2005/8/layout/list1"/>
    <dgm:cxn modelId="{0730AD0B-6552-6345-AC90-BC3B7A85CB88}" type="presParOf" srcId="{D4B9297A-37B0-A743-8D10-A6670D5D86D3}" destId="{EBD4F834-CB48-6E43-9C75-70BC2DB363B5}" srcOrd="12" destOrd="0" presId="urn:microsoft.com/office/officeart/2005/8/layout/list1"/>
    <dgm:cxn modelId="{1FE680A0-80C9-1D4C-80E2-CB55CB1BED00}" type="presParOf" srcId="{EBD4F834-CB48-6E43-9C75-70BC2DB363B5}" destId="{22EBF2E5-BF0B-2D4B-80BA-FF3A877E3CBB}" srcOrd="0" destOrd="0" presId="urn:microsoft.com/office/officeart/2005/8/layout/list1"/>
    <dgm:cxn modelId="{6A005E49-8A38-204A-99DC-D73985228D74}" type="presParOf" srcId="{EBD4F834-CB48-6E43-9C75-70BC2DB363B5}" destId="{81A897AD-7A5D-4B45-B117-D3DABDFF4DF5}" srcOrd="1" destOrd="0" presId="urn:microsoft.com/office/officeart/2005/8/layout/list1"/>
    <dgm:cxn modelId="{5B8748F2-BFF0-3940-B514-61BF983D5AD5}" type="presParOf" srcId="{D4B9297A-37B0-A743-8D10-A6670D5D86D3}" destId="{C961FBD4-80F4-4348-B00B-0C18F7EB01F3}" srcOrd="13" destOrd="0" presId="urn:microsoft.com/office/officeart/2005/8/layout/list1"/>
    <dgm:cxn modelId="{67076A15-5594-F543-8D46-FE178C8D6258}" type="presParOf" srcId="{D4B9297A-37B0-A743-8D10-A6670D5D86D3}" destId="{3AC669F4-E9F1-254A-A7B4-D116E27B9024}" srcOrd="14" destOrd="0" presId="urn:microsoft.com/office/officeart/2005/8/layout/list1"/>
    <dgm:cxn modelId="{5475A60A-8461-6144-9FDB-A4FE9D8A4F80}" type="presParOf" srcId="{D4B9297A-37B0-A743-8D10-A6670D5D86D3}" destId="{C3AB62D9-2D94-E348-ACCD-8151FB2355A8}" srcOrd="15" destOrd="0" presId="urn:microsoft.com/office/officeart/2005/8/layout/list1"/>
    <dgm:cxn modelId="{A1DC65AB-275B-7D4A-ADD7-71E13F689607}" type="presParOf" srcId="{D4B9297A-37B0-A743-8D10-A6670D5D86D3}" destId="{9ED6A475-D0C6-A54A-A80D-28129C267188}" srcOrd="16" destOrd="0" presId="urn:microsoft.com/office/officeart/2005/8/layout/list1"/>
    <dgm:cxn modelId="{339B2725-8A25-0B41-B7E1-AA223D93F3FB}" type="presParOf" srcId="{9ED6A475-D0C6-A54A-A80D-28129C267188}" destId="{BBDFE396-88CE-9E44-B586-EA9591DC3F4D}" srcOrd="0" destOrd="0" presId="urn:microsoft.com/office/officeart/2005/8/layout/list1"/>
    <dgm:cxn modelId="{4B17847B-548F-0D4D-9C25-125F28EB7ED7}" type="presParOf" srcId="{9ED6A475-D0C6-A54A-A80D-28129C267188}" destId="{2367FAF6-EB82-BC45-8050-69B8A06C2C82}" srcOrd="1" destOrd="0" presId="urn:microsoft.com/office/officeart/2005/8/layout/list1"/>
    <dgm:cxn modelId="{1E105E9F-F59D-8A43-9601-3C387FC38560}" type="presParOf" srcId="{D4B9297A-37B0-A743-8D10-A6670D5D86D3}" destId="{2220846F-8018-B243-A444-FF287D598AEB}" srcOrd="17" destOrd="0" presId="urn:microsoft.com/office/officeart/2005/8/layout/list1"/>
    <dgm:cxn modelId="{A581933E-9652-4C4C-BAD5-2E1952BA8A7F}" type="presParOf" srcId="{D4B9297A-37B0-A743-8D10-A6670D5D86D3}" destId="{CBEB0745-E549-294A-B640-A69099288F0F}" srcOrd="18" destOrd="0" presId="urn:microsoft.com/office/officeart/2005/8/layout/list1"/>
    <dgm:cxn modelId="{3D006B13-3783-9747-991E-78CA7911DDC2}" type="presParOf" srcId="{D4B9297A-37B0-A743-8D10-A6670D5D86D3}" destId="{83060D28-9253-1042-8503-329E6C24C1B4}" srcOrd="19" destOrd="0" presId="urn:microsoft.com/office/officeart/2005/8/layout/list1"/>
    <dgm:cxn modelId="{98C61DF2-E1A9-EE41-A4C6-A7EDA3811A32}" type="presParOf" srcId="{D4B9297A-37B0-A743-8D10-A6670D5D86D3}" destId="{9F01D280-9D04-1F4A-BE58-1B60AB036595}" srcOrd="20" destOrd="0" presId="urn:microsoft.com/office/officeart/2005/8/layout/list1"/>
    <dgm:cxn modelId="{E91D28F2-2C5E-534A-AC1D-59DD337FEDE6}" type="presParOf" srcId="{9F01D280-9D04-1F4A-BE58-1B60AB036595}" destId="{47B5261D-603F-4048-B52B-87D60C14152F}" srcOrd="0" destOrd="0" presId="urn:microsoft.com/office/officeart/2005/8/layout/list1"/>
    <dgm:cxn modelId="{22FCCB39-4D40-7446-8429-82426D81A8D4}" type="presParOf" srcId="{9F01D280-9D04-1F4A-BE58-1B60AB036595}" destId="{EFD31B3C-6E25-D44E-BC0D-57F2481BF5BD}" srcOrd="1" destOrd="0" presId="urn:microsoft.com/office/officeart/2005/8/layout/list1"/>
    <dgm:cxn modelId="{24CCBBC2-05F0-B643-96AA-4269463274A1}" type="presParOf" srcId="{D4B9297A-37B0-A743-8D10-A6670D5D86D3}" destId="{11294587-A5F4-2F42-8F98-7CB4632A715E}" srcOrd="21" destOrd="0" presId="urn:microsoft.com/office/officeart/2005/8/layout/list1"/>
    <dgm:cxn modelId="{71F62856-0C7E-6145-97E5-040641CAFD3E}" type="presParOf" srcId="{D4B9297A-37B0-A743-8D10-A6670D5D86D3}" destId="{4403AE99-67E4-AB4F-A808-B41240B89CC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D8D99-8F5E-6741-A034-53B2C699584A}">
      <dsp:nvSpPr>
        <dsp:cNvPr id="0" name=""/>
        <dsp:cNvSpPr/>
      </dsp:nvSpPr>
      <dsp:spPr>
        <a:xfrm>
          <a:off x="1518479" y="20073"/>
          <a:ext cx="2267867" cy="226821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00D07-F1B5-4849-878B-8F8B827C149F}">
      <dsp:nvSpPr>
        <dsp:cNvPr id="0" name=""/>
        <dsp:cNvSpPr/>
      </dsp:nvSpPr>
      <dsp:spPr>
        <a:xfrm>
          <a:off x="1834783" y="762285"/>
          <a:ext cx="1629300" cy="743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Early Childhood Programme</a:t>
          </a:r>
          <a:endParaRPr lang="en-US" sz="2000" kern="1200" dirty="0"/>
        </a:p>
      </dsp:txBody>
      <dsp:txXfrm>
        <a:off x="1834783" y="762285"/>
        <a:ext cx="1629300" cy="743169"/>
      </dsp:txXfrm>
    </dsp:sp>
    <dsp:sp modelId="{396F240C-5E7B-534C-99E2-75AC988837F7}">
      <dsp:nvSpPr>
        <dsp:cNvPr id="0" name=""/>
        <dsp:cNvSpPr/>
      </dsp:nvSpPr>
      <dsp:spPr>
        <a:xfrm>
          <a:off x="812159" y="1440392"/>
          <a:ext cx="2267867" cy="226821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BE013-314D-7C4D-ADCB-CC34D89D3BED}">
      <dsp:nvSpPr>
        <dsp:cNvPr id="0" name=""/>
        <dsp:cNvSpPr/>
      </dsp:nvSpPr>
      <dsp:spPr>
        <a:xfrm>
          <a:off x="1315988" y="2181867"/>
          <a:ext cx="1260210" cy="629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Girls </a:t>
          </a:r>
          <a:r>
            <a:rPr lang="en-US" sz="2000" kern="1200" dirty="0" smtClean="0"/>
            <a:t>and Boys</a:t>
          </a:r>
          <a:endParaRPr lang="en-US" sz="2000" kern="1200" dirty="0"/>
        </a:p>
      </dsp:txBody>
      <dsp:txXfrm>
        <a:off x="1315988" y="2181867"/>
        <a:ext cx="1260210" cy="629954"/>
      </dsp:txXfrm>
    </dsp:sp>
    <dsp:sp modelId="{AEAC6D23-DA54-8D45-83F1-A038026ECF19}">
      <dsp:nvSpPr>
        <dsp:cNvPr id="0" name=""/>
        <dsp:cNvSpPr/>
      </dsp:nvSpPr>
      <dsp:spPr>
        <a:xfrm>
          <a:off x="1603464" y="2864063"/>
          <a:ext cx="1948449" cy="194923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AEAF4-043F-AB42-A613-2FEE4872D8D0}">
      <dsp:nvSpPr>
        <dsp:cNvPr id="0" name=""/>
        <dsp:cNvSpPr/>
      </dsp:nvSpPr>
      <dsp:spPr>
        <a:xfrm>
          <a:off x="1840732" y="3410949"/>
          <a:ext cx="1471358" cy="69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Adult </a:t>
          </a:r>
          <a:r>
            <a:rPr lang="en-US" sz="2000" kern="1200" dirty="0" smtClean="0"/>
            <a:t>Literacy and Education</a:t>
          </a:r>
          <a:endParaRPr lang="en-US" sz="2000" kern="1200" dirty="0"/>
        </a:p>
      </dsp:txBody>
      <dsp:txXfrm>
        <a:off x="1840732" y="3410949"/>
        <a:ext cx="1471358" cy="692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D50E5-FA89-43F6-BFBC-74B23E139FC8}">
      <dsp:nvSpPr>
        <dsp:cNvPr id="0" name=""/>
        <dsp:cNvSpPr/>
      </dsp:nvSpPr>
      <dsp:spPr>
        <a:xfrm>
          <a:off x="0" y="496339"/>
          <a:ext cx="547260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0E6B2-D349-4254-B429-4315809C35ED}">
      <dsp:nvSpPr>
        <dsp:cNvPr id="0" name=""/>
        <dsp:cNvSpPr/>
      </dsp:nvSpPr>
      <dsp:spPr>
        <a:xfrm>
          <a:off x="273630" y="172440"/>
          <a:ext cx="4830441" cy="4862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+mj-lt"/>
              <a:cs typeface="Times New Roman" charset="0"/>
            </a:rPr>
            <a:t>Innovative teaching mechanism</a:t>
          </a:r>
          <a:endParaRPr lang="en-US" sz="2300" kern="1200" dirty="0">
            <a:latin typeface="+mj-lt"/>
          </a:endParaRPr>
        </a:p>
      </dsp:txBody>
      <dsp:txXfrm>
        <a:off x="297367" y="196177"/>
        <a:ext cx="4782967" cy="438784"/>
      </dsp:txXfrm>
    </dsp:sp>
    <dsp:sp modelId="{72E5C6BB-9F5C-6D46-A189-450EC70A53F3}">
      <dsp:nvSpPr>
        <dsp:cNvPr id="0" name=""/>
        <dsp:cNvSpPr/>
      </dsp:nvSpPr>
      <dsp:spPr>
        <a:xfrm>
          <a:off x="0" y="1156837"/>
          <a:ext cx="4345907" cy="277200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FE125-26C6-7245-A95A-53831C83B52A}">
      <dsp:nvSpPr>
        <dsp:cNvPr id="0" name=""/>
        <dsp:cNvSpPr/>
      </dsp:nvSpPr>
      <dsp:spPr>
        <a:xfrm>
          <a:off x="273630" y="832939"/>
          <a:ext cx="4830441" cy="486258"/>
        </a:xfrm>
        <a:prstGeom prst="round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+mj-lt"/>
            </a:rPr>
            <a:t>Short duration of the course</a:t>
          </a:r>
          <a:endParaRPr lang="en-US" sz="2300" kern="1200" dirty="0">
            <a:latin typeface="+mj-lt"/>
          </a:endParaRPr>
        </a:p>
      </dsp:txBody>
      <dsp:txXfrm>
        <a:off x="297367" y="856676"/>
        <a:ext cx="4782967" cy="438784"/>
      </dsp:txXfrm>
    </dsp:sp>
    <dsp:sp modelId="{5412DC96-5C6E-BF45-AE12-A8E48B5C7C5E}">
      <dsp:nvSpPr>
        <dsp:cNvPr id="0" name=""/>
        <dsp:cNvSpPr/>
      </dsp:nvSpPr>
      <dsp:spPr>
        <a:xfrm>
          <a:off x="0" y="1817336"/>
          <a:ext cx="4345907" cy="277200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5F7A3-B281-A245-9734-D037D3C33DD5}">
      <dsp:nvSpPr>
        <dsp:cNvPr id="0" name=""/>
        <dsp:cNvSpPr/>
      </dsp:nvSpPr>
      <dsp:spPr>
        <a:xfrm>
          <a:off x="273630" y="1493437"/>
          <a:ext cx="4830441" cy="486258"/>
        </a:xfrm>
        <a:prstGeom prst="round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+mj-lt"/>
            </a:rPr>
            <a:t>Conducive batch timings</a:t>
          </a:r>
          <a:endParaRPr lang="en-US" sz="2300" kern="1200" dirty="0">
            <a:latin typeface="+mj-lt"/>
          </a:endParaRPr>
        </a:p>
      </dsp:txBody>
      <dsp:txXfrm>
        <a:off x="297367" y="1517174"/>
        <a:ext cx="4782967" cy="438784"/>
      </dsp:txXfrm>
    </dsp:sp>
    <dsp:sp modelId="{3AC669F4-E9F1-254A-A7B4-D116E27B9024}">
      <dsp:nvSpPr>
        <dsp:cNvPr id="0" name=""/>
        <dsp:cNvSpPr/>
      </dsp:nvSpPr>
      <dsp:spPr>
        <a:xfrm>
          <a:off x="0" y="2477834"/>
          <a:ext cx="4345907" cy="277200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hueOff val="2808912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897AD-7A5D-4B45-B117-D3DABDFF4DF5}">
      <dsp:nvSpPr>
        <dsp:cNvPr id="0" name=""/>
        <dsp:cNvSpPr/>
      </dsp:nvSpPr>
      <dsp:spPr>
        <a:xfrm>
          <a:off x="273630" y="2153936"/>
          <a:ext cx="4830441" cy="486258"/>
        </a:xfrm>
        <a:prstGeom prst="roundRect">
          <a:avLst/>
        </a:prstGeom>
        <a:solidFill>
          <a:schemeClr val="accent2">
            <a:hueOff val="2808912"/>
            <a:satOff val="-3503"/>
            <a:lumOff val="824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+mj-lt"/>
            </a:rPr>
            <a:t>Small batch size</a:t>
          </a:r>
        </a:p>
      </dsp:txBody>
      <dsp:txXfrm>
        <a:off x="297367" y="2177673"/>
        <a:ext cx="4782967" cy="438784"/>
      </dsp:txXfrm>
    </dsp:sp>
    <dsp:sp modelId="{CBEB0745-E549-294A-B640-A69099288F0F}">
      <dsp:nvSpPr>
        <dsp:cNvPr id="0" name=""/>
        <dsp:cNvSpPr/>
      </dsp:nvSpPr>
      <dsp:spPr>
        <a:xfrm>
          <a:off x="0" y="3138332"/>
          <a:ext cx="4345907" cy="277200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hueOff val="3745216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7FAF6-EB82-BC45-8050-69B8A06C2C82}">
      <dsp:nvSpPr>
        <dsp:cNvPr id="0" name=""/>
        <dsp:cNvSpPr/>
      </dsp:nvSpPr>
      <dsp:spPr>
        <a:xfrm>
          <a:off x="273630" y="2814434"/>
          <a:ext cx="4830441" cy="486258"/>
        </a:xfrm>
        <a:prstGeom prst="roundRect">
          <a:avLst/>
        </a:prstGeom>
        <a:solidFill>
          <a:schemeClr val="accent2">
            <a:hueOff val="3745216"/>
            <a:satOff val="-4671"/>
            <a:lumOff val="1098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+mj-lt"/>
            </a:rPr>
            <a:t>Robust quality control system</a:t>
          </a:r>
          <a:endParaRPr lang="en-US" sz="2300" kern="1200" dirty="0">
            <a:latin typeface="+mj-lt"/>
          </a:endParaRPr>
        </a:p>
      </dsp:txBody>
      <dsp:txXfrm>
        <a:off x="297367" y="2838171"/>
        <a:ext cx="4782967" cy="438784"/>
      </dsp:txXfrm>
    </dsp:sp>
    <dsp:sp modelId="{4403AE99-67E4-AB4F-A808-B41240B89CC7}">
      <dsp:nvSpPr>
        <dsp:cNvPr id="0" name=""/>
        <dsp:cNvSpPr/>
      </dsp:nvSpPr>
      <dsp:spPr>
        <a:xfrm>
          <a:off x="0" y="3798831"/>
          <a:ext cx="4345907" cy="277200"/>
        </a:xfrm>
        <a:prstGeom prst="rect">
          <a:avLst/>
        </a:prstGeom>
        <a:solidFill>
          <a:srgbClr val="D7E4BD">
            <a:alpha val="90000"/>
          </a:srgb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31B3C-6E25-D44E-BC0D-57F2481BF5BD}">
      <dsp:nvSpPr>
        <dsp:cNvPr id="0" name=""/>
        <dsp:cNvSpPr/>
      </dsp:nvSpPr>
      <dsp:spPr>
        <a:xfrm>
          <a:off x="273630" y="3474932"/>
          <a:ext cx="4830441" cy="486258"/>
        </a:xfrm>
        <a:prstGeom prst="round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96" tIns="0" rIns="144796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+mj-lt"/>
              <a:cs typeface="Times New Roman" charset="0"/>
            </a:rPr>
            <a:t>Local instructor</a:t>
          </a:r>
          <a:endParaRPr lang="en-US" sz="2300" kern="1200" dirty="0">
            <a:latin typeface="+mj-lt"/>
            <a:cs typeface="Times New Roman" charset="0"/>
          </a:endParaRPr>
        </a:p>
      </dsp:txBody>
      <dsp:txXfrm>
        <a:off x="297367" y="3498669"/>
        <a:ext cx="4782967" cy="438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74A92-68B5-5345-8174-F84DBF4931DB}" type="datetimeFigureOut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2B355-8A14-8640-89FB-7DAF10B1E7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3036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B1493-9BF9-EC44-8494-7FB79AE7E181}" type="datetimeFigureOut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C656C-AE00-CA4D-86BA-953628068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26425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02700" indent="-270269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081078" indent="-216216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13509" indent="-216216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945940" indent="-216216"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378371" indent="-21621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810802" indent="-21621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243234" indent="-21621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675665" indent="-216216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76E9588-9529-9946-9852-ED47CBD04E19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347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26531" indent="-279435"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17740" indent="-223548"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64836" indent="-223548"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11931" indent="-223548"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459027" indent="-2235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06123" indent="-2235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353219" indent="-2235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00315" indent="-22354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326EE8E-3F0C-493C-8655-7A23D6B77B7B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67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2BC2-DD0B-5C4B-BDAC-88869748D978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C36F-4994-9F4F-B459-8528803BE231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F5EB3-DCAC-9C49-8C62-41404FF6C5FA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D6D7-FD90-5543-9EAF-93E468F211C8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07E1D-8321-4040-AF94-14AD957719FB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0628-4CF9-EE4E-98C8-24977E27F1AD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DDE8-D5E4-F945-8DDF-8B8CD51DE68F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76DA-ADAE-9E43-9F55-4E725B40F4AA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6E3C-F1E8-DF4D-9CBA-D8213F64D63F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E9B4-BBA6-F94A-87FB-60B8B452A373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C58B-411B-4441-840B-4838458BD0AC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5DCFC-339F-5646-BAD5-FB839ED362C0}" type="datetime1">
              <a:rPr lang="en-US" smtClean="0"/>
              <a:pPr/>
              <a:t>11/25/2017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32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045E1-C9D3-A34B-8D7D-B34A9F540A8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:design files:READ Global:READGlobal_Template.jp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718973" y="51547"/>
            <a:ext cx="1272948" cy="446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605" y="1513116"/>
            <a:ext cx="6122261" cy="594439"/>
          </a:xfrm>
        </p:spPr>
        <p:txBody>
          <a:bodyPr>
            <a:noAutofit/>
          </a:bodyPr>
          <a:lstStyle/>
          <a:p>
            <a:r>
              <a:rPr lang="en-IN" sz="2000" b="1" dirty="0" smtClean="0"/>
              <a:t>20</a:t>
            </a:r>
            <a:r>
              <a:rPr lang="en-IN" sz="2000" b="1" baseline="30000" dirty="0" smtClean="0"/>
              <a:t>th</a:t>
            </a:r>
            <a:r>
              <a:rPr lang="en-IN" sz="2000" b="1" dirty="0" smtClean="0"/>
              <a:t>   </a:t>
            </a:r>
            <a:r>
              <a:rPr lang="en-IN" sz="2000" b="1" dirty="0"/>
              <a:t>National Convention on </a:t>
            </a:r>
            <a:r>
              <a:rPr lang="en-IN" sz="2000" b="1" dirty="0" smtClean="0"/>
              <a:t>Knowledge, </a:t>
            </a:r>
            <a:r>
              <a:rPr lang="en-IN" sz="2000" b="1" dirty="0"/>
              <a:t>Library </a:t>
            </a:r>
            <a:r>
              <a:rPr lang="en-IN" sz="2000" b="1" dirty="0" smtClean="0"/>
              <a:t/>
            </a:r>
            <a:br>
              <a:rPr lang="en-IN" sz="2000" b="1" dirty="0" smtClean="0"/>
            </a:br>
            <a:r>
              <a:rPr lang="en-IN" sz="2000" b="1" dirty="0" smtClean="0"/>
              <a:t>and </a:t>
            </a:r>
            <a:r>
              <a:rPr lang="en-IN" sz="2000" b="1" dirty="0"/>
              <a:t>Information Networking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IN" sz="2000" b="1" i="1" dirty="0"/>
              <a:t>              </a:t>
            </a:r>
            <a:r>
              <a:rPr lang="en-IN" sz="1800" b="1" dirty="0"/>
              <a:t> A Digital Universe of Infinite Possibilities for Libraries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IN" sz="1800" b="1" dirty="0"/>
              <a:t>                                               </a:t>
            </a:r>
            <a:r>
              <a:rPr lang="en-IN" sz="1800" b="1" dirty="0" smtClean="0"/>
              <a:t> </a:t>
            </a:r>
            <a:br>
              <a:rPr lang="en-IN" sz="1800" b="1" dirty="0" smtClean="0"/>
            </a:br>
            <a:r>
              <a:rPr lang="en-IN" sz="1800" b="1" dirty="0" smtClean="0"/>
              <a:t>November </a:t>
            </a:r>
            <a:r>
              <a:rPr lang="en-IN" sz="1800" b="1" dirty="0"/>
              <a:t>28-30, 2017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34" y="2972193"/>
            <a:ext cx="6092566" cy="315396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Management of Public Libraries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How </a:t>
            </a:r>
            <a:r>
              <a:rPr lang="en-US" b="1" dirty="0"/>
              <a:t>to Increase Readership in the Libraries: Best Practices</a:t>
            </a:r>
            <a:r>
              <a:rPr lang="en-US" dirty="0"/>
              <a:t>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Geeta Malhotra</a:t>
            </a:r>
          </a:p>
          <a:p>
            <a:pPr marL="0" indent="0" algn="ctr">
              <a:buNone/>
            </a:pPr>
            <a:r>
              <a:rPr lang="en-US" dirty="0" smtClean="0"/>
              <a:t>READ India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056440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02700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READ 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8885" y="0"/>
            <a:ext cx="1405209" cy="55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75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6280" y="220285"/>
            <a:ext cx="6877423" cy="446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A4074"/>
                </a:solidFill>
                <a:latin typeface="Helvetica Neue"/>
                <a:cs typeface="Helvetica Neue"/>
              </a:rPr>
              <a:t>Our Model</a:t>
            </a:r>
          </a:p>
          <a:p>
            <a:endParaRPr lang="en-US" sz="1500" dirty="0">
              <a:latin typeface="Helvetica Neue"/>
              <a:cs typeface="Helvetica Neue"/>
            </a:endParaRPr>
          </a:p>
          <a:p>
            <a:pPr lvl="0"/>
            <a:r>
              <a:rPr lang="en-US" sz="1300" dirty="0">
                <a:latin typeface="Helvetica Neue"/>
                <a:cs typeface="Helvetica Neue"/>
              </a:rPr>
              <a:t> </a:t>
            </a: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r>
              <a:rPr lang="en-US" sz="1300" dirty="0">
                <a:latin typeface="Helvetica Neue"/>
                <a:cs typeface="Helvetica Neue"/>
              </a:rPr>
              <a:t>READ Centers seek out relevant expertise to host trainings based on the needs of each community, as determined by a baseline survey and continual dialogue with the Center Management Committees.</a:t>
            </a:r>
          </a:p>
          <a:p>
            <a:pPr marL="176213" lvl="0" indent="-176213">
              <a:buFont typeface="Arial"/>
              <a:buChar char="•"/>
            </a:pPr>
            <a:r>
              <a:rPr lang="en-US" sz="1300" dirty="0">
                <a:latin typeface="Helvetica Neue"/>
                <a:cs typeface="Helvetica Neue"/>
              </a:rPr>
              <a:t>READ work on the partnership model and build local, national and international partnerships.</a:t>
            </a: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pPr lvl="0"/>
            <a:endParaRPr lang="en-US" sz="1300" dirty="0">
              <a:latin typeface="Helvetica Neue"/>
              <a:cs typeface="Helvetica Neue"/>
            </a:endParaRPr>
          </a:p>
          <a:p>
            <a:pPr marL="176213" lvl="0" indent="-176213">
              <a:buFont typeface="Arial"/>
              <a:buChar char="•"/>
            </a:pPr>
            <a:endParaRPr lang="en-US" sz="1300" dirty="0">
              <a:latin typeface="Helvetica Neue"/>
              <a:cs typeface="Helvetica Neue"/>
            </a:endParaRPr>
          </a:p>
          <a:p>
            <a:endParaRPr lang="en-US" sz="1500" dirty="0">
              <a:latin typeface="Helvetica Neue"/>
              <a:cs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242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/>
              <a:cs typeface="Helvetica Neue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4670065"/>
              </p:ext>
            </p:extLst>
          </p:nvPr>
        </p:nvGraphicFramePr>
        <p:xfrm>
          <a:off x="1720742" y="2179320"/>
          <a:ext cx="6508858" cy="1463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98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90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5434"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latin typeface="Helvetica Neue"/>
                          <a:cs typeface="Helvetica Neue"/>
                        </a:rPr>
                        <a:t>Program Topics for Trainings &amp; Workshops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694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300" b="1" dirty="0">
                          <a:latin typeface="Helvetica Neue"/>
                          <a:cs typeface="Helvetica Neue"/>
                        </a:rPr>
                        <a:t>Literacy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694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Livelihood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Agriculture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46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Information communications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Legal issues / human rights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0694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Women’s empowerment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Communication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Picture 15" descr="tara akshar grou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04704" y="4315830"/>
            <a:ext cx="3067147" cy="2187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32246" y="4320507"/>
            <a:ext cx="3292125" cy="2182557"/>
          </a:xfrm>
          <a:prstGeom prst="rect">
            <a:avLst/>
          </a:prstGeom>
        </p:spPr>
      </p:pic>
      <p:pic>
        <p:nvPicPr>
          <p:cNvPr id="11" name="Picture 10" descr="READ 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852" y="130262"/>
            <a:ext cx="1845290" cy="73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3397" y="864638"/>
            <a:ext cx="526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A4074"/>
                </a:solidFill>
                <a:latin typeface="Helvetica Neue"/>
                <a:cs typeface="Helvetica Neue"/>
              </a:rPr>
              <a:t>Programs: </a:t>
            </a:r>
            <a:r>
              <a:rPr lang="en-US" sz="2000" b="1" dirty="0">
                <a:solidFill>
                  <a:srgbClr val="528CB8"/>
                </a:solidFill>
                <a:latin typeface="Helvetica Neue"/>
                <a:cs typeface="Helvetica Neue"/>
              </a:rPr>
              <a:t>Women’s Empowerment (continued)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3349567"/>
              </p:ext>
            </p:extLst>
          </p:nvPr>
        </p:nvGraphicFramePr>
        <p:xfrm>
          <a:off x="1643737" y="2032572"/>
          <a:ext cx="7245737" cy="185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1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0848">
                <a:tc gridSpan="2">
                  <a:txBody>
                    <a:bodyPr/>
                    <a:lstStyle/>
                    <a:p>
                      <a:r>
                        <a:rPr lang="en-US" sz="1400" b="1" dirty="0">
                          <a:latin typeface="Helvetica Neue"/>
                          <a:cs typeface="Helvetica Neue"/>
                        </a:rPr>
                        <a:t>Programs</a:t>
                      </a:r>
                      <a:r>
                        <a:rPr lang="en-US" sz="1400" b="1" baseline="0" dirty="0">
                          <a:latin typeface="Helvetica Neue"/>
                          <a:cs typeface="Helvetica Neue"/>
                        </a:rPr>
                        <a:t> and Services Offered for Women and Girls</a:t>
                      </a:r>
                      <a:endParaRPr lang="en-US" sz="14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3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Helvetica Neue"/>
                          <a:cs typeface="Helvetica Neue"/>
                        </a:rPr>
                        <a:t>Literacy courses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Helvetica Neue"/>
                          <a:cs typeface="Helvetica Neue"/>
                        </a:rPr>
                        <a:t>Reaching</a:t>
                      </a:r>
                      <a:r>
                        <a:rPr lang="en-US" sz="1300" b="1" baseline="0" dirty="0">
                          <a:latin typeface="Helvetica Neue"/>
                          <a:cs typeface="Helvetica Neue"/>
                        </a:rPr>
                        <a:t> to 25000 women in one year for literacy classes</a:t>
                      </a:r>
                      <a:endParaRPr lang="en-US" sz="13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5357">
                <a:tc>
                  <a:txBody>
                    <a:bodyPr/>
                    <a:lstStyle/>
                    <a:p>
                      <a:pPr lvl="0">
                        <a:buFont typeface="Arial"/>
                        <a:buNone/>
                      </a:pPr>
                      <a:r>
                        <a:rPr lang="en-US" sz="1300" b="0" dirty="0">
                          <a:latin typeface="Helvetica Neue"/>
                          <a:cs typeface="Helvetica Neue"/>
                        </a:rPr>
                        <a:t>Health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Educational materials and seminars/workshops on basic</a:t>
                      </a:r>
                      <a:r>
                        <a:rPr lang="en-US" sz="1300" baseline="0" dirty="0">
                          <a:latin typeface="Helvetica Neue"/>
                          <a:cs typeface="Helvetica Neue"/>
                        </a:rPr>
                        <a:t> health and hygiene and adolescent health.</a:t>
                      </a:r>
                      <a:endParaRPr lang="en-US" sz="130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3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Helvetica Neue"/>
                          <a:cs typeface="Helvetica Neue"/>
                        </a:rPr>
                        <a:t>Health courses</a:t>
                      </a:r>
                      <a:r>
                        <a:rPr lang="en-US" sz="1300" b="0" baseline="0" dirty="0">
                          <a:latin typeface="Helvetica Neue"/>
                          <a:cs typeface="Helvetica Neue"/>
                        </a:rPr>
                        <a:t> </a:t>
                      </a:r>
                      <a:endParaRPr lang="en-US" sz="1300" b="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Offering</a:t>
                      </a:r>
                      <a:r>
                        <a:rPr lang="en-US" sz="1300" baseline="0" dirty="0">
                          <a:latin typeface="Helvetica Neue"/>
                          <a:cs typeface="Helvetica Neue"/>
                        </a:rPr>
                        <a:t> health courses for employability to girls and women</a:t>
                      </a:r>
                      <a:endParaRPr lang="en-US" sz="130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91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Helvetica Neue"/>
                          <a:cs typeface="Helvetica Neue"/>
                        </a:rPr>
                        <a:t>Child</a:t>
                      </a:r>
                      <a:r>
                        <a:rPr lang="en-US" sz="1300" b="0" baseline="0" dirty="0">
                          <a:latin typeface="Helvetica Neue"/>
                          <a:cs typeface="Helvetica Neue"/>
                        </a:rPr>
                        <a:t> care support</a:t>
                      </a:r>
                      <a:endParaRPr lang="en-US" sz="1300" b="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dirty="0">
                          <a:latin typeface="Helvetica Neue"/>
                          <a:cs typeface="Helvetica Neue"/>
                        </a:rPr>
                        <a:t>Early Childhood Development </a:t>
                      </a: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sections including day-care programs and pre-schools so women can attend trainings.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1" name="Picture 10" descr="womensempowermenttraining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80374" y="4374166"/>
            <a:ext cx="3310351" cy="2398642"/>
          </a:xfrm>
          <a:prstGeom prst="rect">
            <a:avLst/>
          </a:prstGeom>
        </p:spPr>
      </p:pic>
      <p:pic>
        <p:nvPicPr>
          <p:cNvPr id="12" name="Picture 11" descr="I:\shivam_pics\Confidence Building2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14628" y="4374166"/>
            <a:ext cx="2663686" cy="239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READ 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852" y="130262"/>
            <a:ext cx="1777732" cy="73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27384"/>
            <a:ext cx="9144000" cy="1152128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READ India</a:t>
            </a:r>
          </a:p>
          <a:p>
            <a:r>
              <a:rPr lang="en-US" sz="1900" b="1" i="1" dirty="0" smtClean="0">
                <a:solidFill>
                  <a:schemeClr val="bg1"/>
                </a:solidFill>
              </a:rPr>
              <a:t>(Education for All)</a:t>
            </a:r>
            <a:endParaRPr lang="en-US" sz="1900" b="1" i="1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2928183442"/>
              </p:ext>
            </p:extLst>
          </p:nvPr>
        </p:nvGraphicFramePr>
        <p:xfrm>
          <a:off x="2080791" y="1340768"/>
          <a:ext cx="4522079" cy="471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99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Culture of Reading and Writing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559" y="1825625"/>
            <a:ext cx="3297624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READ India has 48 Community Library and Resource Centers in India.</a:t>
            </a:r>
          </a:p>
          <a:p>
            <a:r>
              <a:rPr lang="en-US" dirty="0" smtClean="0"/>
              <a:t> With books for 3 to 20 above in the library, promoting reading and writing habits is one of the major </a:t>
            </a:r>
            <a:r>
              <a:rPr lang="en-US" dirty="0" err="1" smtClean="0"/>
              <a:t>programme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READ India provides books in the regional language apart from English and Hindi.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Books </a:t>
            </a:r>
            <a:r>
              <a:rPr lang="en-US" dirty="0"/>
              <a:t>other than school curriculum are in the libraries.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496173" y="1401548"/>
            <a:ext cx="2289251" cy="2508137"/>
          </a:xfrm>
          <a:prstGeom prst="rect">
            <a:avLst/>
          </a:prstGeom>
        </p:spPr>
      </p:pic>
      <p:pic>
        <p:nvPicPr>
          <p:cNvPr id="7" name="Picture 14" descr="C:\Users\user\Desktop\new\DSC05346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6838936" y="1385904"/>
            <a:ext cx="2215430" cy="249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15495" y="4016206"/>
            <a:ext cx="2782666" cy="2561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229" y="1"/>
            <a:ext cx="1919772" cy="1284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42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931" y="432318"/>
            <a:ext cx="7024868" cy="9853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Childhood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828" b="5828"/>
          <a:stretch>
            <a:fillRect/>
          </a:stretch>
        </p:blipFill>
        <p:spPr>
          <a:xfrm>
            <a:off x="5512748" y="1850865"/>
            <a:ext cx="3479173" cy="3323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6348" y="5890348"/>
            <a:ext cx="743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Small children in rural libraries motivated to read books</a:t>
            </a:r>
          </a:p>
          <a:p>
            <a:pPr algn="ctr"/>
            <a:r>
              <a:rPr lang="en-US" sz="2400" b="1" dirty="0" smtClean="0"/>
              <a:t>Reaching to 25000 children through READ libraries</a:t>
            </a:r>
            <a:endParaRPr lang="en-US" sz="2400" b="1" dirty="0"/>
          </a:p>
        </p:txBody>
      </p:sp>
      <p:pic>
        <p:nvPicPr>
          <p:cNvPr id="8" name="Picture 7" descr="IMG-20170423-WA0069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053770" y="1850865"/>
            <a:ext cx="3458978" cy="33234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69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883"/>
            <a:ext cx="8436419" cy="1590806"/>
          </a:xfrm>
        </p:spPr>
        <p:txBody>
          <a:bodyPr>
            <a:normAutofit/>
          </a:bodyPr>
          <a:lstStyle/>
          <a:p>
            <a:r>
              <a:rPr lang="en-US" sz="2400" dirty="0"/>
              <a:t>Culture of Reading and Writing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5372" y="1498238"/>
            <a:ext cx="34589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Every </a:t>
            </a:r>
            <a:r>
              <a:rPr lang="en-US" sz="2000" dirty="0" smtClean="0"/>
              <a:t>Library has </a:t>
            </a:r>
            <a:r>
              <a:rPr lang="en-US" sz="2000" dirty="0"/>
              <a:t>a special room for Early Age Learners (2+ to 6 years). </a:t>
            </a:r>
            <a:endParaRPr lang="en-US" sz="2000" dirty="0" smtClean="0"/>
          </a:p>
          <a:p>
            <a:pPr marL="457200" indent="-457200">
              <a:buFont typeface="Arial"/>
              <a:buChar char="•"/>
            </a:pPr>
            <a:r>
              <a:rPr lang="en-US" sz="2000" dirty="0" smtClean="0"/>
              <a:t>Individual </a:t>
            </a:r>
            <a:r>
              <a:rPr lang="en-US" sz="2000" dirty="0"/>
              <a:t>profile of each child is kept in the library with regard to books they read, what is the progress in reading and writing. </a:t>
            </a:r>
            <a:endParaRPr lang="en-US" sz="2000" dirty="0" smtClean="0"/>
          </a:p>
          <a:p>
            <a:pPr marL="457200" indent="-457200">
              <a:buFont typeface="Arial"/>
              <a:buChar char="•"/>
            </a:pPr>
            <a:r>
              <a:rPr lang="en-US" sz="2000" dirty="0" smtClean="0"/>
              <a:t>This </a:t>
            </a:r>
            <a:r>
              <a:rPr lang="en-US" sz="2000" dirty="0"/>
              <a:t>profile </a:t>
            </a:r>
            <a:r>
              <a:rPr lang="en-US" sz="2000" dirty="0" smtClean="0"/>
              <a:t>helps </a:t>
            </a:r>
            <a:r>
              <a:rPr lang="en-US" sz="2000" dirty="0"/>
              <a:t>the parents to get admission in the formal schools.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8801" b="18801"/>
          <a:stretch>
            <a:fillRect/>
          </a:stretch>
        </p:blipFill>
        <p:spPr>
          <a:xfrm>
            <a:off x="5849035" y="1426095"/>
            <a:ext cx="2782666" cy="2582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49036" y="4008549"/>
            <a:ext cx="2782665" cy="2534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0368" y="1"/>
            <a:ext cx="1903633" cy="1381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24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Enhancing reading and writing habits among children in </a:t>
            </a:r>
            <a:br>
              <a:rPr lang="en-US" sz="2000" b="1" dirty="0" smtClean="0"/>
            </a:br>
            <a:r>
              <a:rPr lang="en-US" sz="2000" b="1" dirty="0" smtClean="0"/>
              <a:t>government schools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4" descr="DSC_0238-compressed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53" b="8753"/>
          <a:stretch/>
        </p:blipFill>
        <p:spPr>
          <a:xfrm>
            <a:off x="5039839" y="1600201"/>
            <a:ext cx="3952081" cy="4276638"/>
          </a:xfrm>
          <a:prstGeom prst="rect">
            <a:avLst/>
          </a:prstGeom>
        </p:spPr>
      </p:pic>
      <p:pic>
        <p:nvPicPr>
          <p:cNvPr id="6" name="Picture 5" descr="India_fro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55" b="19250"/>
          <a:stretch/>
        </p:blipFill>
        <p:spPr bwMode="auto">
          <a:xfrm>
            <a:off x="1243071" y="1600201"/>
            <a:ext cx="3796768" cy="42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3071" y="6052468"/>
            <a:ext cx="790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READ India through its 48 READ Centers and Satellites are reaching to 250</a:t>
            </a:r>
          </a:p>
          <a:p>
            <a:r>
              <a:rPr lang="en-US" b="1" dirty="0" smtClean="0"/>
              <a:t> schools in rural villages 1,50,000 children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1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Culture of Reading and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001" y="1825625"/>
            <a:ext cx="344546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hildren </a:t>
            </a:r>
            <a:r>
              <a:rPr lang="en-US" dirty="0"/>
              <a:t>from government schools </a:t>
            </a:r>
            <a:r>
              <a:rPr lang="en-US" dirty="0" smtClean="0"/>
              <a:t>attend this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and the teachers </a:t>
            </a:r>
            <a:r>
              <a:rPr lang="en-US" dirty="0" smtClean="0"/>
              <a:t>share </a:t>
            </a:r>
            <a:r>
              <a:rPr lang="en-US" dirty="0"/>
              <a:t>the progress of the child’s performance in the class with us.</a:t>
            </a:r>
          </a:p>
          <a:p>
            <a:r>
              <a:rPr lang="en-US" dirty="0" smtClean="0"/>
              <a:t>100 </a:t>
            </a:r>
            <a:r>
              <a:rPr lang="en-US" dirty="0"/>
              <a:t>books to be read by each kid in the age group of 3-6 years.(as compared to Australia reading 1000 books)</a:t>
            </a:r>
          </a:p>
          <a:p>
            <a:r>
              <a:rPr lang="en-US" dirty="0"/>
              <a:t>Children are exposed to digital </a:t>
            </a:r>
            <a:r>
              <a:rPr lang="en-US" dirty="0" smtClean="0"/>
              <a:t>content from time to time.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1163" y="1995784"/>
            <a:ext cx="2943203" cy="2271781"/>
          </a:xfrm>
          <a:prstGeom prst="rect">
            <a:avLst/>
          </a:prstGeom>
        </p:spPr>
      </p:pic>
      <p:pic>
        <p:nvPicPr>
          <p:cNvPr id="7" name="Picture 6" descr="C:\Users\Hp\AppData\Local\Microsoft\Windows\Temporary Internet Files\Content.Word\IMG-20161123-WA00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4055" y="4334635"/>
            <a:ext cx="2968534" cy="237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0368" y="127608"/>
            <a:ext cx="1903633" cy="13813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07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Culture of Reading and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978" y="1825625"/>
            <a:ext cx="3283328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Story writing workshops are conducted on regular basis.</a:t>
            </a:r>
          </a:p>
          <a:p>
            <a:r>
              <a:rPr lang="en-US" dirty="0" smtClean="0"/>
              <a:t>Trainers organize different activities, such as essay competition, pronunciation, punctuation, word formation and dictation.</a:t>
            </a:r>
          </a:p>
          <a:p>
            <a:r>
              <a:rPr lang="en-US" dirty="0" smtClean="0"/>
              <a:t>Children are also taught basic etiquettes and conversation skills during these workshops.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7932" y="1437496"/>
            <a:ext cx="2846881" cy="2473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7932" y="3953450"/>
            <a:ext cx="2846881" cy="2418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0368" y="1"/>
            <a:ext cx="1903633" cy="138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52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Culture of Reading and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001" y="1825625"/>
            <a:ext cx="3445468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hildren </a:t>
            </a:r>
            <a:r>
              <a:rPr lang="en-US" dirty="0"/>
              <a:t>from government schools </a:t>
            </a:r>
            <a:r>
              <a:rPr lang="en-US" dirty="0" smtClean="0"/>
              <a:t>attend this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and the teachers </a:t>
            </a:r>
            <a:r>
              <a:rPr lang="en-US" dirty="0" smtClean="0"/>
              <a:t>share </a:t>
            </a:r>
            <a:r>
              <a:rPr lang="en-US" dirty="0"/>
              <a:t>the progress of the child’s performance in the class with us.</a:t>
            </a:r>
          </a:p>
          <a:p>
            <a:r>
              <a:rPr lang="en-US" dirty="0" smtClean="0"/>
              <a:t>100 </a:t>
            </a:r>
            <a:r>
              <a:rPr lang="en-US" dirty="0"/>
              <a:t>books to be read by each kid in the age group of 3-6 years.(as compared to Australia reading 1000 books)</a:t>
            </a:r>
          </a:p>
          <a:p>
            <a:r>
              <a:rPr lang="en-US" dirty="0"/>
              <a:t>Children are exposed to digital </a:t>
            </a:r>
            <a:r>
              <a:rPr lang="en-US" dirty="0" smtClean="0"/>
              <a:t>content from time to time.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1163" y="1995784"/>
            <a:ext cx="2943203" cy="2271781"/>
          </a:xfrm>
          <a:prstGeom prst="rect">
            <a:avLst/>
          </a:prstGeom>
        </p:spPr>
      </p:pic>
      <p:pic>
        <p:nvPicPr>
          <p:cNvPr id="7" name="Picture 6" descr="C:\Users\Hp\AppData\Local\Microsoft\Windows\Temporary Internet Files\Content.Word\IMG-20161123-WA00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4055" y="4334635"/>
            <a:ext cx="2968534" cy="237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0368" y="127608"/>
            <a:ext cx="1903633" cy="13813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22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2056440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402700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248110" y="1843257"/>
            <a:ext cx="6704220" cy="1588"/>
          </a:xfrm>
          <a:prstGeom prst="line">
            <a:avLst/>
          </a:prstGeom>
          <a:ln w="76200">
            <a:solidFill>
              <a:srgbClr val="E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340600" y="0"/>
            <a:ext cx="18034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97130" y="2082800"/>
            <a:ext cx="6594791" cy="4369693"/>
          </a:xfrm>
          <a:prstGeom prst="rect">
            <a:avLst/>
          </a:prstGeom>
        </p:spPr>
      </p:pic>
      <p:pic>
        <p:nvPicPr>
          <p:cNvPr id="11" name="Picture 10" descr=":design files:READ Global:READGlobal_Templat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553144" y="256690"/>
            <a:ext cx="2399186" cy="1026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READ 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7130" y="367030"/>
            <a:ext cx="1599963" cy="712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Culture of Reading and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327" y="1690688"/>
            <a:ext cx="3242792" cy="44862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School teachers are being trained by READ India professionals on how to make reading and writing an interesting activity which will eventually help children develop this habit.</a:t>
            </a:r>
          </a:p>
          <a:p>
            <a:r>
              <a:rPr lang="en-US" dirty="0" smtClean="0"/>
              <a:t>Weekly competitions are conducted at READ Centers wherein children are engaged in writing, speaking, narrating.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67996" y="4031021"/>
            <a:ext cx="3187355" cy="2675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52199" y="1350037"/>
            <a:ext cx="3203152" cy="2597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0368" y="1"/>
            <a:ext cx="1903633" cy="13813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76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164" y="274638"/>
            <a:ext cx="7335636" cy="1143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Special classes for youth at READ Libraries</a:t>
            </a:r>
            <a:endParaRPr lang="en-US" sz="2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597216" y="1931927"/>
            <a:ext cx="4522210" cy="34511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 descr="Lifeski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1164" y="1931927"/>
            <a:ext cx="3246052" cy="3451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1164" y="5863328"/>
            <a:ext cx="733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Safe space for girls in the village to come to the Library for special classes 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15345" y="0"/>
            <a:ext cx="884336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10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en u educate a woman u educate the generat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084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46" y="5805264"/>
            <a:ext cx="9189058" cy="1152128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000" b="1" dirty="0" smtClean="0"/>
              <a:t>When you educate a woman; you educate a generation.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10450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C_342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593665" y="744006"/>
            <a:ext cx="4563406" cy="611399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" y="-27384"/>
            <a:ext cx="9157069" cy="1152128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smtClean="0">
                <a:solidFill>
                  <a:prstClr val="white"/>
                </a:solidFill>
                <a:ea typeface="ＭＳ Ｐゴシック" pitchFamily="34" charset="-128"/>
                <a:cs typeface="Verdana"/>
              </a:rPr>
              <a:t>TCS ALP Programme</a:t>
            </a:r>
            <a:endParaRPr lang="en-GB" sz="4000" b="1" dirty="0">
              <a:solidFill>
                <a:prstClr val="white"/>
              </a:solidFill>
              <a:ea typeface="ＭＳ Ｐゴシック" pitchFamily="34" charset="-128"/>
              <a:cs typeface="Verdana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621396" y="2780928"/>
            <a:ext cx="3886708" cy="1611560"/>
          </a:xfrm>
          <a:prstGeom prst="rect">
            <a:avLst/>
          </a:prstGeom>
          <a:solidFill>
            <a:schemeClr val="bg1">
              <a:alpha val="92000"/>
            </a:schemeClr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cs typeface="Times New Roman" charset="0"/>
              </a:rPr>
              <a:t>Teaches an illiterate person: </a:t>
            </a:r>
          </a:p>
          <a:p>
            <a:pPr algn="just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cs typeface="Times New Roman" charset="0"/>
              </a:rPr>
              <a:t>to read and write in Hindi</a:t>
            </a:r>
          </a:p>
          <a:p>
            <a:pPr algn="just"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cs typeface="Times New Roman" charset="0"/>
              </a:rPr>
              <a:t>and do basic arithmetic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dirty="0" smtClean="0">
                <a:solidFill>
                  <a:srgbClr val="000000"/>
                </a:solidFill>
                <a:cs typeface="Times New Roman" charset="0"/>
              </a:rPr>
              <a:t> in just 2 hours a day for 60 days</a:t>
            </a:r>
            <a:endParaRPr lang="en-US" sz="2000" b="1" dirty="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1395" y="4944650"/>
            <a:ext cx="443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Reaching to 50000 women in two years to be literate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93669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C_33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801089"/>
            <a:ext cx="9144000" cy="608429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-16886"/>
            <a:ext cx="9144000" cy="108776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Key Features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445019633"/>
              </p:ext>
            </p:extLst>
          </p:nvPr>
        </p:nvGraphicFramePr>
        <p:xfrm>
          <a:off x="0" y="1916832"/>
          <a:ext cx="547260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0931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" descr="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flipH="1">
            <a:off x="-24695" y="5076"/>
            <a:ext cx="9177544" cy="683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6512" y="-27384"/>
            <a:ext cx="9217024" cy="1152128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Process of Implementation</a:t>
            </a:r>
            <a:endParaRPr lang="en-US" sz="4000" b="1" i="1" dirty="0">
              <a:solidFill>
                <a:schemeClr val="bg1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-31749" y="1274175"/>
            <a:ext cx="4186940" cy="792000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8064A2">
                    <a:lumMod val="50000"/>
                  </a:srgbClr>
                </a:solidFill>
                <a:cs typeface="Verdana"/>
              </a:rPr>
              <a:t>Identification of target cluster</a:t>
            </a:r>
            <a:endParaRPr lang="en-US" sz="2000" b="1" dirty="0">
              <a:solidFill>
                <a:srgbClr val="8064A2">
                  <a:lumMod val="50000"/>
                </a:srgbClr>
              </a:solidFill>
              <a:cs typeface="Verdana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" y="2204864"/>
            <a:ext cx="4186940" cy="792000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300" b="1" dirty="0" smtClean="0">
              <a:solidFill>
                <a:srgbClr val="8064A2">
                  <a:lumMod val="50000"/>
                </a:srgbClr>
              </a:solidFill>
              <a:cs typeface="Verdana"/>
            </a:endParaRPr>
          </a:p>
          <a:p>
            <a:pPr algn="just"/>
            <a:r>
              <a:rPr lang="en-US" sz="2000" b="1" dirty="0" smtClean="0">
                <a:solidFill>
                  <a:srgbClr val="8064A2">
                    <a:lumMod val="50000"/>
                  </a:srgbClr>
                </a:solidFill>
                <a:cs typeface="Verdana"/>
              </a:rPr>
              <a:t>Establishment of required infrastructure</a:t>
            </a:r>
          </a:p>
          <a:p>
            <a:endParaRPr lang="en-US" sz="2300" b="1" dirty="0">
              <a:solidFill>
                <a:srgbClr val="8064A2">
                  <a:lumMod val="50000"/>
                </a:srgbClr>
              </a:solidFill>
              <a:cs typeface="Verdana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1" y="3140968"/>
            <a:ext cx="4186940" cy="792000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8064A2">
                    <a:lumMod val="50000"/>
                  </a:srgbClr>
                </a:solidFill>
                <a:cs typeface="Verdana"/>
              </a:rPr>
              <a:t>Mobilisation Campaigns</a:t>
            </a:r>
            <a:endParaRPr lang="en-US" sz="2000" b="1" dirty="0">
              <a:solidFill>
                <a:srgbClr val="8064A2">
                  <a:lumMod val="50000"/>
                </a:srgbClr>
              </a:solidFill>
              <a:cs typeface="Verdana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15426" y="4077072"/>
            <a:ext cx="4186940" cy="792000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8064A2">
                    <a:lumMod val="50000"/>
                  </a:srgbClr>
                </a:solidFill>
                <a:cs typeface="Verdana"/>
              </a:rPr>
              <a:t>Enrollments and Batch Formation</a:t>
            </a:r>
            <a:endParaRPr lang="en-US" sz="2000" b="1" dirty="0">
              <a:solidFill>
                <a:srgbClr val="8064A2">
                  <a:lumMod val="50000"/>
                </a:srgbClr>
              </a:solidFill>
              <a:cs typeface="Verdana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15426" y="5013176"/>
            <a:ext cx="4186940" cy="792000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8064A2">
                    <a:lumMod val="50000"/>
                  </a:srgbClr>
                </a:solidFill>
                <a:cs typeface="Verdana"/>
              </a:rPr>
              <a:t>Classroom Sessions</a:t>
            </a:r>
            <a:endParaRPr lang="en-US" sz="2000" b="1" dirty="0">
              <a:solidFill>
                <a:srgbClr val="8064A2">
                  <a:lumMod val="50000"/>
                </a:srgbClr>
              </a:solidFill>
              <a:cs typeface="Verdana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15426" y="5949280"/>
            <a:ext cx="4186940" cy="792000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8064A2">
                    <a:lumMod val="50000"/>
                  </a:srgbClr>
                </a:solidFill>
                <a:cs typeface="Verdana"/>
              </a:rPr>
              <a:t>Assessment and Certification</a:t>
            </a:r>
            <a:endParaRPr lang="en-US" sz="2000" b="1" dirty="0">
              <a:solidFill>
                <a:srgbClr val="8064A2">
                  <a:lumMod val="50000"/>
                </a:srgbClr>
              </a:solidFill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6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/>
      <p:bldP spid="7" grpId="0" animBg="1"/>
      <p:bldP spid="8" grpId="0" animBg="1"/>
      <p:bldP spid="9" grpId="0" animBg="1"/>
      <p:bldP spid="1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Culture of Reading and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930" y="1825625"/>
            <a:ext cx="3931887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 also focus on adult literacy</a:t>
            </a:r>
          </a:p>
          <a:p>
            <a:r>
              <a:rPr lang="en-US" dirty="0" smtClean="0"/>
              <a:t>Women who come to the Centre for Livelihood training are encouraged to join literacy classes</a:t>
            </a:r>
          </a:p>
          <a:p>
            <a:r>
              <a:rPr lang="en-US" dirty="0"/>
              <a:t>H</a:t>
            </a:r>
            <a:r>
              <a:rPr lang="en-US" dirty="0" smtClean="0"/>
              <a:t>elps them to have the ability of simple reading, writing and math calculations.</a:t>
            </a:r>
          </a:p>
          <a:p>
            <a:r>
              <a:rPr lang="en-US" dirty="0" smtClean="0"/>
              <a:t>Develop confidence and simply encourage their children to continue reading at home too.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4794" y="1674517"/>
            <a:ext cx="2725030" cy="2406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4794" y="4081037"/>
            <a:ext cx="2729316" cy="2446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8561" y="1"/>
            <a:ext cx="1903633" cy="13813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540327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02700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585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02" y="594438"/>
            <a:ext cx="8211697" cy="498959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 Join Us for Rural Development</a:t>
            </a:r>
            <a:endParaRPr lang="en-US" sz="2400" b="1" dirty="0"/>
          </a:p>
        </p:txBody>
      </p:sp>
      <p:pic>
        <p:nvPicPr>
          <p:cNvPr id="4" name="Picture 3" descr="DSC_013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8591"/>
          <a:stretch/>
        </p:blipFill>
        <p:spPr>
          <a:xfrm>
            <a:off x="2257888" y="1850866"/>
            <a:ext cx="5465808" cy="48351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540327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02700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79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526815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402700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248110" y="1843257"/>
            <a:ext cx="6704220" cy="1588"/>
          </a:xfrm>
          <a:prstGeom prst="line">
            <a:avLst/>
          </a:prstGeom>
          <a:ln w="76200">
            <a:solidFill>
              <a:srgbClr val="E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7700" y="808534"/>
            <a:ext cx="6704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 Neue"/>
                <a:cs typeface="Helvetica Neue"/>
              </a:rPr>
              <a:t>Thank you</a:t>
            </a:r>
          </a:p>
        </p:txBody>
      </p:sp>
      <p:pic>
        <p:nvPicPr>
          <p:cNvPr id="9" name="Picture 5" descr="India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38610" y="2149645"/>
            <a:ext cx="6015602" cy="39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5400" y="2248675"/>
            <a:ext cx="3965370" cy="3784077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2700" y="2248675"/>
            <a:ext cx="686812" cy="3784078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one_oran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60483" y="3154480"/>
            <a:ext cx="669917" cy="669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5418" y="3124430"/>
            <a:ext cx="2915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Overview of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READ Global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02700" y="2012986"/>
            <a:ext cx="8549630" cy="0"/>
          </a:xfrm>
          <a:prstGeom prst="line">
            <a:avLst/>
          </a:prstGeom>
          <a:ln w="76200">
            <a:solidFill>
              <a:srgbClr val="E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two_oran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52016" y="4250494"/>
            <a:ext cx="754230" cy="7542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30400" y="4224529"/>
            <a:ext cx="2729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In-Depth look at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READ India</a:t>
            </a:r>
          </a:p>
        </p:txBody>
      </p:sp>
      <p:pic>
        <p:nvPicPr>
          <p:cNvPr id="3" name="Picture 2" descr="Girl readin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35066" y="2582165"/>
            <a:ext cx="4017264" cy="3005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5848" y="-4438"/>
            <a:ext cx="237193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 descr="READ Logo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211" y="455399"/>
            <a:ext cx="1862185" cy="980902"/>
          </a:xfrm>
          <a:prstGeom prst="rect">
            <a:avLst/>
          </a:prstGeom>
        </p:spPr>
      </p:pic>
      <p:pic>
        <p:nvPicPr>
          <p:cNvPr id="15" name="Picture 14" descr=":design files:READ Global:READGlobal_Template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002073" y="410084"/>
            <a:ext cx="2950257" cy="1026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22015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5400" y="2248675"/>
            <a:ext cx="3965370" cy="3784077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2700" y="2248675"/>
            <a:ext cx="686812" cy="3784078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one_oran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60483" y="3154480"/>
            <a:ext cx="1136881" cy="1136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8418" y="3732736"/>
            <a:ext cx="2915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Overview of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READ Global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02700" y="1874614"/>
            <a:ext cx="8155144" cy="24023"/>
          </a:xfrm>
          <a:prstGeom prst="line">
            <a:avLst/>
          </a:prstGeom>
          <a:ln w="76200">
            <a:solidFill>
              <a:srgbClr val="E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95848" y="-4438"/>
            <a:ext cx="237193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Geejgarh - Children_vividcolor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44524" y="2672000"/>
            <a:ext cx="4014216" cy="3010662"/>
          </a:xfrm>
          <a:prstGeom prst="rect">
            <a:avLst/>
          </a:prstGeom>
        </p:spPr>
      </p:pic>
      <p:pic>
        <p:nvPicPr>
          <p:cNvPr id="14" name="Picture 13" descr=":design files:READ Global:READGlobal_Templat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2590" y="410084"/>
            <a:ext cx="2950257" cy="1026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Picture 14" descr="READ Logo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617" y="591709"/>
            <a:ext cx="2277663" cy="8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592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5210" y="1432057"/>
            <a:ext cx="7182853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A4074"/>
                </a:solidFill>
                <a:latin typeface="Helvetica Neue"/>
                <a:cs typeface="Helvetica Neue"/>
              </a:rPr>
              <a:t>Vision:</a:t>
            </a:r>
            <a:r>
              <a:rPr lang="en-US" sz="1500" dirty="0">
                <a:latin typeface="Helvetica Neue"/>
                <a:cs typeface="Helvetica Neue"/>
              </a:rPr>
              <a:t> </a:t>
            </a:r>
          </a:p>
          <a:p>
            <a:r>
              <a:rPr lang="en-US" sz="1300" dirty="0">
                <a:latin typeface="Helvetica Neue"/>
                <a:cs typeface="Helvetica Neue"/>
              </a:rPr>
              <a:t>READ believes </a:t>
            </a:r>
            <a:r>
              <a:rPr lang="en-US" sz="1300" b="1" dirty="0">
                <a:latin typeface="Helvetica Neue"/>
                <a:cs typeface="Helvetica Neue"/>
              </a:rPr>
              <a:t>empowering rural communities is critical to alleviating global poverty</a:t>
            </a:r>
            <a:r>
              <a:rPr lang="en-US" sz="1300" dirty="0">
                <a:latin typeface="Helvetica Neue"/>
                <a:cs typeface="Helvetica Neue"/>
              </a:rPr>
              <a:t>. </a:t>
            </a:r>
            <a:endParaRPr lang="en-US" sz="1500" dirty="0">
              <a:latin typeface="Helvetica Neue"/>
              <a:cs typeface="Helvetica Neue"/>
            </a:endParaRPr>
          </a:p>
          <a:p>
            <a:endParaRPr lang="en-US" sz="2000" b="1" dirty="0">
              <a:solidFill>
                <a:srgbClr val="0A4074"/>
              </a:solidFill>
              <a:latin typeface="Helvetica Neue"/>
              <a:cs typeface="Helvetica Neue"/>
            </a:endParaRPr>
          </a:p>
          <a:p>
            <a:r>
              <a:rPr lang="en-US" sz="2000" b="1" dirty="0">
                <a:solidFill>
                  <a:srgbClr val="0A4074"/>
                </a:solidFill>
                <a:latin typeface="Helvetica Neue"/>
                <a:cs typeface="Helvetica Neue"/>
              </a:rPr>
              <a:t>Mission:</a:t>
            </a:r>
            <a:endParaRPr lang="en-US" sz="2000" dirty="0">
              <a:solidFill>
                <a:srgbClr val="0A4074"/>
              </a:solidFill>
              <a:latin typeface="Helvetica Neue"/>
              <a:cs typeface="Helvetica Neue"/>
            </a:endParaRPr>
          </a:p>
          <a:p>
            <a:r>
              <a:rPr lang="en-US" sz="1300" dirty="0">
                <a:latin typeface="Helvetica Neue"/>
                <a:cs typeface="Helvetica Neue"/>
              </a:rPr>
              <a:t>Combining education, enterprise and community development, READ collaborates with rural communities to build these Centers and seed </a:t>
            </a:r>
            <a:r>
              <a:rPr lang="en-US" sz="1300" b="1" dirty="0">
                <a:latin typeface="Helvetica Neue"/>
                <a:cs typeface="Helvetica Neue"/>
              </a:rPr>
              <a:t>for-profit sustaining enterprises</a:t>
            </a:r>
            <a:r>
              <a:rPr lang="en-US" sz="1300" dirty="0">
                <a:latin typeface="Helvetica Neue"/>
                <a:cs typeface="Helvetica Neue"/>
              </a:rPr>
              <a:t> to ensure their long-term maintenance and success.</a:t>
            </a:r>
          </a:p>
          <a:p>
            <a:endParaRPr lang="en-US" sz="1300" dirty="0">
              <a:latin typeface="Helvetica Neue"/>
              <a:cs typeface="Helvetica Neue"/>
            </a:endParaRPr>
          </a:p>
          <a:p>
            <a:r>
              <a:rPr lang="en-US" sz="1300" dirty="0">
                <a:latin typeface="Helvetica Neue"/>
                <a:cs typeface="Helvetica Neue"/>
              </a:rPr>
              <a:t>Our proven and replicable model focuses on </a:t>
            </a:r>
            <a:r>
              <a:rPr lang="en-US" sz="1300" b="1" dirty="0">
                <a:latin typeface="Helvetica Neue"/>
                <a:cs typeface="Helvetica Neue"/>
              </a:rPr>
              <a:t>Community Library and Resource Centers (READ Centers)</a:t>
            </a:r>
            <a:r>
              <a:rPr lang="en-US" sz="1300" dirty="0">
                <a:latin typeface="Helvetica Neue"/>
                <a:cs typeface="Helvetica Neue"/>
              </a:rPr>
              <a:t> as a vehicle for social and economic transformation. </a:t>
            </a:r>
          </a:p>
          <a:p>
            <a:endParaRPr lang="en-US" sz="1300" dirty="0">
              <a:latin typeface="Helvetica Neue"/>
              <a:cs typeface="Helvetica Neue"/>
            </a:endParaRPr>
          </a:p>
          <a:p>
            <a:endParaRPr lang="en-US" sz="1500" dirty="0">
              <a:latin typeface="Helvetica Neue"/>
              <a:cs typeface="Helvetica Neue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51692" y="4256616"/>
            <a:ext cx="1574800" cy="2099733"/>
          </a:xfrm>
          <a:prstGeom prst="rect">
            <a:avLst/>
          </a:prstGeom>
        </p:spPr>
      </p:pic>
      <p:pic>
        <p:nvPicPr>
          <p:cNvPr id="10" name="Picture 9" descr="Oceanic Librar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71332" y="4253229"/>
            <a:ext cx="2804160" cy="2103120"/>
          </a:xfrm>
          <a:prstGeom prst="rect">
            <a:avLst/>
          </a:prstGeom>
        </p:spPr>
      </p:pic>
      <p:pic>
        <p:nvPicPr>
          <p:cNvPr id="11" name="Picture 10" descr="DSC0857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51892" y="4245485"/>
            <a:ext cx="3048000" cy="2110864"/>
          </a:xfrm>
          <a:prstGeom prst="rect">
            <a:avLst/>
          </a:prstGeom>
        </p:spPr>
      </p:pic>
      <p:pic>
        <p:nvPicPr>
          <p:cNvPr id="13" name="Picture 12" descr="READ Logo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9448" y="228662"/>
            <a:ext cx="2277663" cy="8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1021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99682" y="838948"/>
            <a:ext cx="3408818" cy="495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r>
              <a:rPr lang="en-US" sz="1300" dirty="0">
                <a:latin typeface="Helvetica Neue"/>
                <a:cs typeface="Helvetica Neue"/>
              </a:rPr>
              <a:t>Launched in 1991in Nepal by </a:t>
            </a:r>
            <a:br>
              <a:rPr lang="en-US" sz="1300" dirty="0">
                <a:latin typeface="Helvetica Neue"/>
                <a:cs typeface="Helvetica Neue"/>
              </a:rPr>
            </a:br>
            <a:r>
              <a:rPr lang="en-US" sz="1300" dirty="0">
                <a:latin typeface="Helvetica Neue"/>
                <a:cs typeface="Helvetica Neue"/>
              </a:rPr>
              <a:t>Dr. Antonia ‘Toni’ </a:t>
            </a:r>
            <a:r>
              <a:rPr lang="en-US" sz="1300" dirty="0" err="1">
                <a:latin typeface="Helvetica Neue"/>
                <a:cs typeface="Helvetica Neue"/>
              </a:rPr>
              <a:t>Neubauer</a:t>
            </a:r>
            <a:endParaRPr lang="en-US" sz="1300" dirty="0">
              <a:latin typeface="Helvetica Neue"/>
              <a:cs typeface="Helvetica Neue"/>
            </a:endParaRPr>
          </a:p>
          <a:p>
            <a:pPr marL="863600" lvl="4" indent="-292100">
              <a:buFont typeface="Arial" charset="0"/>
              <a:buChar char="•"/>
              <a:tabLst>
                <a:tab pos="228600" algn="l"/>
              </a:tabLst>
            </a:pPr>
            <a:r>
              <a:rPr lang="en-US" sz="1300" dirty="0">
                <a:latin typeface="Helvetica Neue"/>
                <a:cs typeface="Helvetica Neue"/>
              </a:rPr>
              <a:t>Known as READ Nepal from 1991-2007</a:t>
            </a:r>
          </a:p>
          <a:p>
            <a:pPr marL="406400" lvl="3" indent="-292100">
              <a:buFont typeface="Arial" charset="0"/>
              <a:buChar char="•"/>
              <a:tabLst>
                <a:tab pos="228600" algn="l"/>
              </a:tabLst>
            </a:pPr>
            <a:endParaRPr lang="en-US" sz="800" dirty="0">
              <a:latin typeface="Helvetica Neue"/>
              <a:cs typeface="Helvetica Neue"/>
            </a:endParaRPr>
          </a:p>
          <a:p>
            <a:pPr marL="863600" lvl="2" indent="-292100">
              <a:buFont typeface="Arial"/>
              <a:buChar char="•"/>
              <a:tabLst>
                <a:tab pos="228600" algn="l"/>
              </a:tabLst>
            </a:pPr>
            <a:r>
              <a:rPr lang="en-US" sz="1300" dirty="0">
                <a:latin typeface="Helvetica Neue"/>
                <a:cs typeface="Helvetica Neue"/>
              </a:rPr>
              <a:t>We operated under the simple concept of partnering  with communities in Nepal to set up community-owned libraries in rural villages and seed a sustaining enterprise to fund the expenses of running the library </a:t>
            </a:r>
          </a:p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endParaRPr lang="en-US" sz="800" dirty="0">
              <a:latin typeface="Helvetica Neue"/>
              <a:cs typeface="Helvetica Neue"/>
            </a:endParaRPr>
          </a:p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r>
              <a:rPr lang="en-US" sz="1300" dirty="0">
                <a:latin typeface="Helvetica Neue"/>
                <a:cs typeface="Helvetica Neue"/>
              </a:rPr>
              <a:t>Won the Gates Foundation Access to Learning Award in 2006</a:t>
            </a:r>
            <a:br>
              <a:rPr lang="en-US" sz="1300" dirty="0">
                <a:latin typeface="Helvetica Neue"/>
                <a:cs typeface="Helvetica Neue"/>
              </a:rPr>
            </a:br>
            <a:endParaRPr lang="en-US" sz="800" dirty="0">
              <a:latin typeface="Helvetica Neue"/>
              <a:cs typeface="Helvetica Neue"/>
            </a:endParaRPr>
          </a:p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r>
              <a:rPr lang="en-US" sz="1300" dirty="0">
                <a:latin typeface="Helvetica Neue"/>
                <a:cs typeface="Helvetica Neue"/>
              </a:rPr>
              <a:t>With a replication grant from Gates, we began </a:t>
            </a:r>
            <a:r>
              <a:rPr lang="en-US" sz="1300" b="1" dirty="0">
                <a:latin typeface="Helvetica Neue"/>
                <a:cs typeface="Helvetica Neue"/>
              </a:rPr>
              <a:t>expanding to India and Bhutan </a:t>
            </a:r>
            <a:r>
              <a:rPr lang="en-US" sz="1300" dirty="0">
                <a:latin typeface="Helvetica Neue"/>
                <a:cs typeface="Helvetica Neue"/>
              </a:rPr>
              <a:t>in 2008</a:t>
            </a:r>
            <a:r>
              <a:rPr lang="en-US" sz="1300" b="1" dirty="0">
                <a:latin typeface="Helvetica Neue"/>
                <a:cs typeface="Helvetica Neue"/>
              </a:rPr>
              <a:t>.</a:t>
            </a:r>
          </a:p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endParaRPr lang="en-US" sz="800" b="1" dirty="0">
              <a:latin typeface="Helvetica Neue"/>
              <a:cs typeface="Helvetica Neue"/>
            </a:endParaRPr>
          </a:p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r>
              <a:rPr lang="en-US" sz="1300" dirty="0">
                <a:latin typeface="Helvetica Neue"/>
                <a:cs typeface="Helvetica Neue"/>
              </a:rPr>
              <a:t>Today, READ sits at an inflection point where we have the unique opportunity to expand the depth and breadth of our work</a:t>
            </a:r>
          </a:p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endParaRPr lang="en-US" sz="1300" b="1" dirty="0">
              <a:latin typeface="Helvetica Neue"/>
              <a:cs typeface="Helvetica Neue"/>
            </a:endParaRPr>
          </a:p>
          <a:p>
            <a:pPr marL="406400" indent="-292100">
              <a:buFont typeface="Arial"/>
              <a:buChar char="•"/>
              <a:tabLst>
                <a:tab pos="228600" algn="l"/>
              </a:tabLst>
            </a:pPr>
            <a:endParaRPr lang="en-US" sz="1300" dirty="0">
              <a:latin typeface="Helvetica Neue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9569" y="273391"/>
            <a:ext cx="7620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A4074"/>
                </a:solidFill>
                <a:latin typeface="Helvetica Neue"/>
                <a:cs typeface="Helvetica Neue"/>
              </a:rPr>
              <a:t>History of READ</a:t>
            </a:r>
          </a:p>
          <a:p>
            <a:endParaRPr lang="en-US" sz="2000" dirty="0">
              <a:solidFill>
                <a:srgbClr val="0A4074"/>
              </a:solidFill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 descr="READ Glob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4091" y="1675193"/>
            <a:ext cx="4039909" cy="3576405"/>
          </a:xfrm>
          <a:prstGeom prst="rect">
            <a:avLst/>
          </a:prstGeom>
        </p:spPr>
      </p:pic>
      <p:sp>
        <p:nvSpPr>
          <p:cNvPr id="30" name="Down Arrow 29"/>
          <p:cNvSpPr/>
          <p:nvPr/>
        </p:nvSpPr>
        <p:spPr>
          <a:xfrm>
            <a:off x="4498257" y="1259711"/>
            <a:ext cx="850900" cy="50966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072351" y="659119"/>
            <a:ext cx="17562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1991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13323" y="6150114"/>
            <a:ext cx="17562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2017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593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3499514" y="495666"/>
            <a:ext cx="3053630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A4074"/>
                </a:solidFill>
                <a:latin typeface="Helvetica Neue"/>
                <a:cs typeface="Helvetica Neue"/>
              </a:rPr>
              <a:t>Scaling Our Work</a:t>
            </a:r>
          </a:p>
          <a:p>
            <a:endParaRPr lang="en-US" sz="1300" dirty="0">
              <a:latin typeface="Helvetica Neue"/>
              <a:cs typeface="Helvetica Neue"/>
            </a:endParaRPr>
          </a:p>
          <a:p>
            <a:endParaRPr lang="en-US" sz="15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97663" y="974854"/>
            <a:ext cx="7462989" cy="8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1300" b="1" dirty="0">
                <a:latin typeface="Helvetica Neue"/>
                <a:cs typeface="Helvetica Neue"/>
              </a:rPr>
              <a:t>READ continues to scale the number of Centers we establish, while also focusing on deepening our programmatic impact, so we can reach millions of villagers throughout the developing world. </a:t>
            </a:r>
          </a:p>
          <a:p>
            <a:pPr marL="285750" indent="-285750">
              <a:buFont typeface="Arial"/>
              <a:buChar char="•"/>
            </a:pPr>
            <a:endParaRPr lang="en-US" sz="1300" dirty="0">
              <a:latin typeface="Myriad Pro"/>
              <a:cs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READ 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851" y="130262"/>
            <a:ext cx="1980407" cy="734376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3DD72C21-B892-41FF-B0B1-99786E54FF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57605357"/>
              </p:ext>
            </p:extLst>
          </p:nvPr>
        </p:nvGraphicFramePr>
        <p:xfrm>
          <a:off x="1597663" y="1950208"/>
          <a:ext cx="7133382" cy="4406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2838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5400" y="2248674"/>
            <a:ext cx="3965370" cy="3822951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2700" y="2248674"/>
            <a:ext cx="686812" cy="3822951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two_oran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06481" y="3201197"/>
            <a:ext cx="1180280" cy="1180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0443" y="3979780"/>
            <a:ext cx="2915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In-Depth look at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  <a:cs typeface="Helvetica Neue"/>
              </a:rPr>
              <a:t>READ India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3267" y="1394524"/>
            <a:ext cx="8639063" cy="1588"/>
          </a:xfrm>
          <a:prstGeom prst="line">
            <a:avLst/>
          </a:prstGeom>
          <a:ln w="76200">
            <a:solidFill>
              <a:srgbClr val="E0681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74756" y="2658371"/>
            <a:ext cx="3770667" cy="282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3271" y="0"/>
            <a:ext cx="17107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READ 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851" y="130262"/>
            <a:ext cx="1980407" cy="7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791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4373" y="580928"/>
            <a:ext cx="72805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A4074"/>
                </a:solidFill>
                <a:latin typeface="Helvetica Neue"/>
                <a:cs typeface="Helvetica Neue"/>
              </a:rPr>
              <a:t>Our Model</a:t>
            </a:r>
          </a:p>
          <a:p>
            <a:endParaRPr lang="en-US" sz="1500" b="1" dirty="0">
              <a:latin typeface="Helvetica Neue"/>
              <a:cs typeface="Helvetica Neue"/>
            </a:endParaRPr>
          </a:p>
          <a:p>
            <a:r>
              <a:rPr lang="en-US" sz="1300" b="1" dirty="0">
                <a:latin typeface="Helvetica Neue"/>
                <a:cs typeface="Helvetica Neue"/>
              </a:rPr>
              <a:t>READ Centers </a:t>
            </a:r>
            <a:r>
              <a:rPr lang="en-US" sz="1300" dirty="0">
                <a:latin typeface="Helvetica Neue"/>
                <a:cs typeface="Helvetica Neue"/>
              </a:rPr>
              <a:t>are designed to serve whole communities. Resources are available for all – adults, children, students, teachers, women and even those who are illiterate.  Each Center provides the following valuable educational resources: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099681" cy="6858000"/>
          </a:xfrm>
          <a:prstGeom prst="rect">
            <a:avLst/>
          </a:prstGeom>
          <a:solidFill>
            <a:srgbClr val="0A4074"/>
          </a:solidFill>
          <a:ln>
            <a:solidFill>
              <a:srgbClr val="0A40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215344" cy="6858000"/>
          </a:xfrm>
          <a:prstGeom prst="rect">
            <a:avLst/>
          </a:prstGeom>
          <a:solidFill>
            <a:srgbClr val="B5AA00"/>
          </a:solidFill>
          <a:ln>
            <a:solidFill>
              <a:srgbClr val="B5AA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8871247"/>
              </p:ext>
            </p:extLst>
          </p:nvPr>
        </p:nvGraphicFramePr>
        <p:xfrm>
          <a:off x="1372155" y="1134838"/>
          <a:ext cx="7467045" cy="3606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880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046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 Neue"/>
                          <a:cs typeface="Helvetica Neue"/>
                        </a:rPr>
                        <a:t>Resource</a:t>
                      </a:r>
                      <a:endParaRPr lang="en-US" sz="1400" dirty="0">
                        <a:solidFill>
                          <a:schemeClr val="bg1"/>
                        </a:solidFill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 Neue"/>
                          <a:cs typeface="Helvetica Neue"/>
                        </a:rPr>
                        <a:t>Description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143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Library</a:t>
                      </a:r>
                      <a:endParaRPr lang="en-US" sz="13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3,000 books, magazines and newspapers in English and the local language.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143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Information Technology</a:t>
                      </a:r>
                      <a:r>
                        <a:rPr lang="en-US" sz="1300" baseline="0" dirty="0">
                          <a:latin typeface="Helvetica Neue"/>
                          <a:cs typeface="Helvetica Neue"/>
                        </a:rPr>
                        <a:t> Section</a:t>
                      </a:r>
                      <a:endParaRPr lang="en-US" sz="13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Computers, Internet access (where available) and computer skills training</a:t>
                      </a:r>
                      <a:r>
                        <a:rPr lang="en-US" sz="1300" baseline="0" dirty="0">
                          <a:latin typeface="Helvetica Neue"/>
                          <a:cs typeface="Helvetica Neue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143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Women’s Empowerment</a:t>
                      </a:r>
                      <a:r>
                        <a:rPr lang="en-US" sz="1300" baseline="0" dirty="0">
                          <a:latin typeface="Helvetica Neue"/>
                          <a:cs typeface="Helvetica Neue"/>
                        </a:rPr>
                        <a:t> Section</a:t>
                      </a:r>
                      <a:endParaRPr lang="en-US" sz="13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/>
                        <a:buNone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Providing a safe space for women and girls to attend classes, participate in trainings and receive medical exams.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143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Early</a:t>
                      </a:r>
                      <a:r>
                        <a:rPr lang="en-US" sz="1300" baseline="0" dirty="0">
                          <a:latin typeface="Helvetica Neue"/>
                          <a:cs typeface="Helvetica Neue"/>
                        </a:rPr>
                        <a:t> Childhood Development Section</a:t>
                      </a:r>
                      <a:endParaRPr lang="en-US" sz="13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Providing child-friendly furniture, games, and reading materials.</a:t>
                      </a:r>
                      <a:endParaRPr lang="en-US" sz="1300" baseline="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143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Multimedia and Communications Section</a:t>
                      </a:r>
                      <a:endParaRPr lang="en-US" sz="13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TV, video, DVD player, telephone, fax and copying services.</a:t>
                      </a:r>
                      <a:endParaRPr lang="en-US" sz="1300" baseline="0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1434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Training Meeting Hall</a:t>
                      </a:r>
                      <a:endParaRPr lang="en-US" sz="1300" b="1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/>
                        <a:buNone/>
                      </a:pP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Space for staff and partners</a:t>
                      </a:r>
                      <a:r>
                        <a:rPr lang="en-US" sz="1300" baseline="0" dirty="0">
                          <a:latin typeface="Helvetica Neue"/>
                          <a:cs typeface="Helvetica Neue"/>
                        </a:rPr>
                        <a:t> to</a:t>
                      </a:r>
                      <a:r>
                        <a:rPr lang="en-US" sz="1300" dirty="0">
                          <a:latin typeface="Helvetica Neue"/>
                          <a:cs typeface="Helvetica Neue"/>
                        </a:rPr>
                        <a:t> conduct programs on literacy, health, livelihood skills and more.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45E1-C9D3-A34B-8D7D-B34A9F540A8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 descr="dwarkaecdroom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72155" y="4836347"/>
            <a:ext cx="5220375" cy="2021653"/>
          </a:xfrm>
          <a:prstGeom prst="rect">
            <a:avLst/>
          </a:prstGeom>
        </p:spPr>
      </p:pic>
      <p:pic>
        <p:nvPicPr>
          <p:cNvPr id="10" name="Picture 9" descr="Baran - Computer Learning Cent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28019" y="4836347"/>
            <a:ext cx="2911181" cy="2021653"/>
          </a:xfrm>
          <a:prstGeom prst="rect">
            <a:avLst/>
          </a:prstGeom>
        </p:spPr>
      </p:pic>
      <p:pic>
        <p:nvPicPr>
          <p:cNvPr id="11" name="Picture 10" descr="READ Logo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1851" y="130262"/>
            <a:ext cx="1980407" cy="73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8219</TotalTime>
  <Words>990</Words>
  <Application>Microsoft Macintosh PowerPoint</Application>
  <PresentationFormat>On-screen Show (4:3)</PresentationFormat>
  <Paragraphs>170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20th   National Convention on Knowledge, Library  and Information Networking                A Digital Universe of Infinite Possibilities for Libraries                                                  November 28-30, 2017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Culture of Reading and Writing</vt:lpstr>
      <vt:lpstr>Early Childhood Programme</vt:lpstr>
      <vt:lpstr>Culture of Reading and Writing</vt:lpstr>
      <vt:lpstr>Enhancing reading and writing habits among children in  government schools</vt:lpstr>
      <vt:lpstr>Culture of Reading and Writing</vt:lpstr>
      <vt:lpstr>Culture of Reading and Writing</vt:lpstr>
      <vt:lpstr>Culture of Reading and Writing</vt:lpstr>
      <vt:lpstr>Culture of Reading and Writing</vt:lpstr>
      <vt:lpstr>Special classes for youth at READ Libraries</vt:lpstr>
      <vt:lpstr>When you educate a woman; you educate a generation.</vt:lpstr>
      <vt:lpstr>Slide 23</vt:lpstr>
      <vt:lpstr>Slide 24</vt:lpstr>
      <vt:lpstr>Slide 25</vt:lpstr>
      <vt:lpstr>Culture of Reading and Writing</vt:lpstr>
      <vt:lpstr> Join Us for Rural Development</vt:lpstr>
      <vt:lpstr>Slide 28</vt:lpstr>
    </vt:vector>
  </TitlesOfParts>
  <Company>READ Global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READ Global</dc:creator>
  <cp:lastModifiedBy>delnet13</cp:lastModifiedBy>
  <cp:revision>218</cp:revision>
  <cp:lastPrinted>2012-10-15T17:49:20Z</cp:lastPrinted>
  <dcterms:created xsi:type="dcterms:W3CDTF">2012-09-28T00:10:34Z</dcterms:created>
  <dcterms:modified xsi:type="dcterms:W3CDTF">2017-11-25T09:54:45Z</dcterms:modified>
</cp:coreProperties>
</file>