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BARERY\Documents\user%20study%20public%20librar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BARERY\Documents\user%20study%20public%20librar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BARERY\Documents\user%20study%20public%20librar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BARERY\Documents\user%20study%20public%20librar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BARERY\Documents\user%20study%20public%20librar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393285214348209"/>
          <c:y val="2.8252405949256341E-2"/>
          <c:w val="0.73970734908136448"/>
          <c:h val="0.79822506561679785"/>
        </c:manualLayout>
      </c:layout>
      <c:barChart>
        <c:barDir val="col"/>
        <c:grouping val="clustered"/>
        <c:ser>
          <c:idx val="0"/>
          <c:order val="0"/>
          <c:cat>
            <c:strRef>
              <c:f>Sheet2!$D$1:$I$1</c:f>
              <c:strCache>
                <c:ptCount val="6"/>
                <c:pt idx="0">
                  <c:v>ST BKS</c:v>
                </c:pt>
                <c:pt idx="1">
                  <c:v>bio</c:v>
                </c:pt>
                <c:pt idx="2">
                  <c:v>religious </c:v>
                </c:pt>
                <c:pt idx="3">
                  <c:v>magazine</c:v>
                </c:pt>
                <c:pt idx="4">
                  <c:v>paper</c:v>
                </c:pt>
                <c:pt idx="5">
                  <c:v>other</c:v>
                </c:pt>
              </c:strCache>
            </c:strRef>
          </c:cat>
          <c:val>
            <c:numRef>
              <c:f>Sheet2!$D$2:$I$2</c:f>
              <c:numCache>
                <c:formatCode>General</c:formatCode>
                <c:ptCount val="6"/>
                <c:pt idx="0">
                  <c:v>32</c:v>
                </c:pt>
                <c:pt idx="1">
                  <c:v>20</c:v>
                </c:pt>
                <c:pt idx="2">
                  <c:v>12</c:v>
                </c:pt>
                <c:pt idx="3">
                  <c:v>12</c:v>
                </c:pt>
                <c:pt idx="4">
                  <c:v>0</c:v>
                </c:pt>
                <c:pt idx="5">
                  <c:v>8</c:v>
                </c:pt>
              </c:numCache>
            </c:numRef>
          </c:val>
        </c:ser>
        <c:axId val="83171200"/>
        <c:axId val="83172736"/>
      </c:barChart>
      <c:catAx>
        <c:axId val="8317120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172736"/>
        <c:crosses val="autoZero"/>
        <c:auto val="1"/>
        <c:lblAlgn val="ctr"/>
        <c:lblOffset val="100"/>
      </c:catAx>
      <c:valAx>
        <c:axId val="831727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17120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Sheet3!$B$3:$I$3</c:f>
              <c:strCache>
                <c:ptCount val="8"/>
                <c:pt idx="0">
                  <c:v>net</c:v>
                </c:pt>
                <c:pt idx="1">
                  <c:v>sphone</c:v>
                </c:pt>
                <c:pt idx="2">
                  <c:v>inf sch</c:v>
                </c:pt>
                <c:pt idx="3">
                  <c:v>tic</c:v>
                </c:pt>
                <c:pt idx="4">
                  <c:v>ola/ubr</c:v>
                </c:pt>
                <c:pt idx="5">
                  <c:v>bk</c:v>
                </c:pt>
                <c:pt idx="6">
                  <c:v>buying</c:v>
                </c:pt>
                <c:pt idx="7">
                  <c:v>other</c:v>
                </c:pt>
              </c:strCache>
            </c:strRef>
          </c:cat>
          <c:val>
            <c:numRef>
              <c:f>Sheet3!$B$4:$I$4</c:f>
              <c:numCache>
                <c:formatCode>General</c:formatCode>
                <c:ptCount val="8"/>
                <c:pt idx="0">
                  <c:v>24</c:v>
                </c:pt>
                <c:pt idx="1">
                  <c:v>28</c:v>
                </c:pt>
                <c:pt idx="2">
                  <c:v>16</c:v>
                </c:pt>
                <c:pt idx="3">
                  <c:v>12</c:v>
                </c:pt>
                <c:pt idx="4">
                  <c:v>16</c:v>
                </c:pt>
                <c:pt idx="5">
                  <c:v>0</c:v>
                </c:pt>
                <c:pt idx="6">
                  <c:v>12</c:v>
                </c:pt>
                <c:pt idx="7">
                  <c:v>8</c:v>
                </c:pt>
              </c:numCache>
            </c:numRef>
          </c:val>
        </c:ser>
        <c:axId val="83184256"/>
        <c:axId val="83190144"/>
      </c:barChart>
      <c:catAx>
        <c:axId val="83184256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190144"/>
        <c:crosses val="autoZero"/>
        <c:auto val="1"/>
        <c:lblAlgn val="ctr"/>
        <c:lblOffset val="100"/>
      </c:catAx>
      <c:valAx>
        <c:axId val="831901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184256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Sheet4!$C$2:$F$2</c:f>
              <c:strCache>
                <c:ptCount val="4"/>
                <c:pt idx="0">
                  <c:v>tra lib</c:v>
                </c:pt>
                <c:pt idx="1">
                  <c:v>dig lib</c:v>
                </c:pt>
                <c:pt idx="2">
                  <c:v>mix </c:v>
                </c:pt>
                <c:pt idx="3">
                  <c:v>home</c:v>
                </c:pt>
              </c:strCache>
            </c:strRef>
          </c:cat>
          <c:val>
            <c:numRef>
              <c:f>Sheet4!$C$3:$F$3</c:f>
              <c:numCache>
                <c:formatCode>General</c:formatCode>
                <c:ptCount val="4"/>
                <c:pt idx="0">
                  <c:v>20</c:v>
                </c:pt>
                <c:pt idx="1">
                  <c:v>0</c:v>
                </c:pt>
                <c:pt idx="2">
                  <c:v>16</c:v>
                </c:pt>
                <c:pt idx="3">
                  <c:v>28</c:v>
                </c:pt>
              </c:numCache>
            </c:numRef>
          </c:val>
        </c:ser>
        <c:axId val="83221888"/>
        <c:axId val="83223680"/>
      </c:barChart>
      <c:catAx>
        <c:axId val="8322188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23680"/>
        <c:crosses val="autoZero"/>
        <c:auto val="1"/>
        <c:lblAlgn val="ctr"/>
        <c:lblOffset val="100"/>
      </c:catAx>
      <c:valAx>
        <c:axId val="8322368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2188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Sheet4!$E$51:$K$51</c:f>
              <c:strCache>
                <c:ptCount val="7"/>
                <c:pt idx="0">
                  <c:v>below 30</c:v>
                </c:pt>
                <c:pt idx="1">
                  <c:v>30-40</c:v>
                </c:pt>
                <c:pt idx="2">
                  <c:v>41-50</c:v>
                </c:pt>
                <c:pt idx="3">
                  <c:v>51-60</c:v>
                </c:pt>
                <c:pt idx="4">
                  <c:v>61-70</c:v>
                </c:pt>
                <c:pt idx="5">
                  <c:v>71-80</c:v>
                </c:pt>
                <c:pt idx="6">
                  <c:v>above 80</c:v>
                </c:pt>
              </c:strCache>
            </c:strRef>
          </c:cat>
          <c:val>
            <c:numRef>
              <c:f>Sheet4!$E$52:$K$52</c:f>
              <c:numCache>
                <c:formatCode>General</c:formatCode>
                <c:ptCount val="7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0</c:v>
                </c:pt>
                <c:pt idx="4">
                  <c:v>8</c:v>
                </c:pt>
                <c:pt idx="5">
                  <c:v>12</c:v>
                </c:pt>
                <c:pt idx="6">
                  <c:v>4</c:v>
                </c:pt>
              </c:numCache>
            </c:numRef>
          </c:val>
        </c:ser>
        <c:axId val="83251968"/>
        <c:axId val="83253504"/>
      </c:barChart>
      <c:catAx>
        <c:axId val="83251968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53504"/>
        <c:crosses val="autoZero"/>
        <c:auto val="1"/>
        <c:lblAlgn val="ctr"/>
        <c:lblOffset val="100"/>
      </c:catAx>
      <c:valAx>
        <c:axId val="832535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51968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'[user study public library.xlsx]Sheet4'!$D$79:$F$79</c:f>
              <c:strCache>
                <c:ptCount val="3"/>
                <c:pt idx="0">
                  <c:v>houewife</c:v>
                </c:pt>
                <c:pt idx="1">
                  <c:v>retired </c:v>
                </c:pt>
                <c:pt idx="2">
                  <c:v>service</c:v>
                </c:pt>
              </c:strCache>
            </c:strRef>
          </c:cat>
          <c:val>
            <c:numRef>
              <c:f>'[user study public library.xlsx]Sheet4'!$D$80:$F$80</c:f>
              <c:numCache>
                <c:formatCode>General</c:formatCode>
                <c:ptCount val="3"/>
                <c:pt idx="0">
                  <c:v>12</c:v>
                </c:pt>
                <c:pt idx="1">
                  <c:v>20</c:v>
                </c:pt>
                <c:pt idx="2">
                  <c:v>4</c:v>
                </c:pt>
              </c:numCache>
            </c:numRef>
          </c:val>
        </c:ser>
        <c:axId val="83289216"/>
        <c:axId val="83290752"/>
      </c:barChart>
      <c:catAx>
        <c:axId val="83289216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90752"/>
        <c:crosses val="autoZero"/>
        <c:auto val="1"/>
        <c:lblAlgn val="ctr"/>
        <c:lblOffset val="100"/>
      </c:catAx>
      <c:valAx>
        <c:axId val="832907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3289216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71F34-22A1-4C29-951D-4BA7F60B4C84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D1960-A889-4D0C-AE9B-3C96834A7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D1960-A889-4D0C-AE9B-3C96834A78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C9D5F6-BE1B-4246-A6C8-346518A80969}" type="datetimeFigureOut">
              <a:rPr lang="en-US" smtClean="0"/>
              <a:pPr/>
              <a:t>11/23/2017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911191D-E55B-44AA-91B7-5E52567C8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Lopita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Mukherjee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M.A.,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M.Lib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PhD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Librarian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ST. JOHN’S DIOCESAN GIRLS’ HIGHER SECONDARY SCHOOL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17,Sarat Bose Road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Kolkata-700020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USERS’ STUDY AND EXPECTATIONS IN LABONI GRANTHAGAR, A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PUBLIC LIBRARY – A CASE STUDY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Profession</a:t>
            </a:r>
            <a:endParaRPr lang="en-US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828800" y="1752600"/>
          <a:ext cx="6019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used for reading story books by the retired person or housewives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they are not comfortable with computer or internet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use of various components of internet and social media will attract the younger generation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but thorough user training will be required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Introduction</a:t>
            </a:r>
            <a:endParaRPr lang="en-US" sz="6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Information and Communication Technology has affected every spheres of life. It has affected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the libraries too.</a:t>
            </a:r>
          </a:p>
          <a:p>
            <a:pPr algn="just"/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The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users expectations are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also changing in this scenario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. </a:t>
            </a:r>
            <a:endParaRPr lang="en-US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An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attempt has been made to identify the expectation of the users of a public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library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in the changing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scenario</a:t>
            </a:r>
            <a:endParaRPr lang="en-US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6" descr="C:\Users\Administrator\Desktop\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343400"/>
            <a:ext cx="5257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surveyed library</a:t>
            </a: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305800" cy="5105400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surveyed library was built in the year1977 sponsored by the Resident Association of the housing estate.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After three years library committee was established by election.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It started getting grant from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Rammohan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Foundation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It has 8500 books mostly  fictions and 211 readers,  20% are sleeping readers 11%  children.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Has a separate section for children.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 has got a computer, but no internet connection.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computer is used for doing official work.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There is a  librarian and assistant librarian. Both untrained.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Apart from the grant a nominal fee is collected from the readers.</a:t>
            </a:r>
          </a:p>
          <a:p>
            <a:pPr algn="just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library also gets grants from some eminent residents of the estate.</a:t>
            </a:r>
          </a:p>
          <a:p>
            <a:pPr algn="just"/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Objective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pinpoint the needs and expectations of the users of the public libraries </a:t>
            </a:r>
          </a:p>
          <a:p>
            <a:pPr algn="just"/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find out how much change and development they want. </a:t>
            </a:r>
          </a:p>
          <a:p>
            <a:pPr algn="just"/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their awareness about current developments in the field of Library and Information Science. </a:t>
            </a:r>
          </a:p>
          <a:p>
            <a:pPr algn="just"/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724400"/>
            <a:ext cx="3657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36 users have been approached and surveyed through a questionnaire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questionnaire was semi-structured enquiring the various uses of the library.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interview methods have been adopted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20% of the total users’ are surveyed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survey was a random survey.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children were not included in this survey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data thus obtained were organized and presented in a tabular form.</a:t>
            </a:r>
          </a:p>
          <a:p>
            <a:pPr algn="just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inferences were also drawn.</a:t>
            </a:r>
          </a:p>
          <a:p>
            <a:pPr algn="just"/>
            <a:endParaRPr lang="en-US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Purpose</a:t>
            </a:r>
            <a:endParaRPr lang="en-US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 of internet for various purposes by the users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User’s choice</a:t>
            </a:r>
            <a:endParaRPr lang="en-US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0366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447800" y="381000"/>
            <a:ext cx="678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User’s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age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</TotalTime>
  <Words>385</Words>
  <Application>Microsoft Office PowerPoint</Application>
  <PresentationFormat>On-screen Show (4:3)</PresentationFormat>
  <Paragraphs>47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USERS’ STUDY AND EXPECTATIONS IN LABONI GRANTHAGAR, A  PUBLIC LIBRARY – A CASE STUDY</vt:lpstr>
      <vt:lpstr>  Introduction</vt:lpstr>
      <vt:lpstr>The surveyed library</vt:lpstr>
      <vt:lpstr>Objective</vt:lpstr>
      <vt:lpstr>Methodology</vt:lpstr>
      <vt:lpstr>Purpose</vt:lpstr>
      <vt:lpstr>Use of internet for various purposes by the users</vt:lpstr>
      <vt:lpstr>User’s choice</vt:lpstr>
      <vt:lpstr> </vt:lpstr>
      <vt:lpstr>Profession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USERS’ STUDY AND EXPECTATIONS IN LABONI GRANTHAGAR, A  PUBLIC LIBRARY – A CASE STUDY</dc:title>
  <dc:creator>LIBARERY</dc:creator>
  <cp:lastModifiedBy>delnet13</cp:lastModifiedBy>
  <cp:revision>18</cp:revision>
  <dcterms:created xsi:type="dcterms:W3CDTF">2017-11-01T04:15:06Z</dcterms:created>
  <dcterms:modified xsi:type="dcterms:W3CDTF">2017-11-23T04:42:18Z</dcterms:modified>
</cp:coreProperties>
</file>