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9"/>
  </p:notesMasterIdLst>
  <p:sldIdLst>
    <p:sldId id="256" r:id="rId2"/>
    <p:sldId id="257" r:id="rId3"/>
    <p:sldId id="260" r:id="rId4"/>
    <p:sldId id="261" r:id="rId5"/>
    <p:sldId id="262" r:id="rId6"/>
    <p:sldId id="263" r:id="rId7"/>
    <p:sldId id="265" r:id="rId8"/>
    <p:sldId id="268" r:id="rId9"/>
    <p:sldId id="269" r:id="rId10"/>
    <p:sldId id="278" r:id="rId11"/>
    <p:sldId id="279" r:id="rId12"/>
    <p:sldId id="281" r:id="rId13"/>
    <p:sldId id="282" r:id="rId14"/>
    <p:sldId id="283" r:id="rId15"/>
    <p:sldId id="289" r:id="rId16"/>
    <p:sldId id="293" r:id="rId17"/>
    <p:sldId id="295" r:id="rId18"/>
    <p:sldId id="296" r:id="rId19"/>
    <p:sldId id="306" r:id="rId20"/>
    <p:sldId id="307" r:id="rId21"/>
    <p:sldId id="308" r:id="rId22"/>
    <p:sldId id="338" r:id="rId23"/>
    <p:sldId id="309" r:id="rId24"/>
    <p:sldId id="310" r:id="rId25"/>
    <p:sldId id="313" r:id="rId26"/>
    <p:sldId id="314" r:id="rId27"/>
    <p:sldId id="315" r:id="rId28"/>
    <p:sldId id="319" r:id="rId29"/>
    <p:sldId id="320" r:id="rId30"/>
    <p:sldId id="321" r:id="rId31"/>
    <p:sldId id="322" r:id="rId32"/>
    <p:sldId id="339" r:id="rId33"/>
    <p:sldId id="323" r:id="rId34"/>
    <p:sldId id="340" r:id="rId35"/>
    <p:sldId id="324" r:id="rId36"/>
    <p:sldId id="326" r:id="rId37"/>
    <p:sldId id="327" r:id="rId38"/>
    <p:sldId id="329" r:id="rId39"/>
    <p:sldId id="330" r:id="rId40"/>
    <p:sldId id="334" r:id="rId41"/>
    <p:sldId id="335" r:id="rId42"/>
    <p:sldId id="299" r:id="rId43"/>
    <p:sldId id="300" r:id="rId44"/>
    <p:sldId id="301" r:id="rId45"/>
    <p:sldId id="302" r:id="rId46"/>
    <p:sldId id="342" r:id="rId47"/>
    <p:sldId id="341"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5878" autoAdjust="0"/>
  </p:normalViewPr>
  <p:slideViewPr>
    <p:cSldViewPr>
      <p:cViewPr>
        <p:scale>
          <a:sx n="70" d="100"/>
          <a:sy n="70" d="100"/>
        </p:scale>
        <p:origin x="-138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418"/>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E:\LIO\HUman%20Capital\BV_Phd\Thesis\ThesisChapters%20New\Chapter-4\Data\Chart.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E:\LIO\HUman%20Capital\BV_Phd\Thesis\ThesisChapters%20New\Chapter-4\Data\Chart.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E:\LIO\HUman%20Capital\BV_Phd\Thesis\ThesisChapters%20New\Chapter-4\Data\Char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AngAx val="1"/>
    </c:view3D>
    <c:plotArea>
      <c:layout>
        <c:manualLayout>
          <c:layoutTarget val="inner"/>
          <c:xMode val="edge"/>
          <c:yMode val="edge"/>
          <c:x val="0"/>
          <c:y val="1.1006688680044007E-3"/>
          <c:w val="1"/>
          <c:h val="0.76982114130894963"/>
        </c:manualLayout>
      </c:layout>
      <c:bar3DChart>
        <c:barDir val="col"/>
        <c:grouping val="clustered"/>
        <c:ser>
          <c:idx val="0"/>
          <c:order val="0"/>
          <c:tx>
            <c:strRef>
              <c:f>Sheet2!$B$1</c:f>
              <c:strCache>
                <c:ptCount val="1"/>
                <c:pt idx="0">
                  <c:v>DU</c:v>
                </c:pt>
              </c:strCache>
            </c:strRef>
          </c:tx>
          <c:dLbls>
            <c:dLbl>
              <c:idx val="1"/>
              <c:layout>
                <c:manualLayout>
                  <c:x val="8.7149826678208867E-3"/>
                  <c:y val="1.6129032258064543E-2"/>
                </c:manualLayout>
              </c:layout>
              <c:showVal val="1"/>
            </c:dLbl>
            <c:txPr>
              <a:bodyPr/>
              <a:lstStyle/>
              <a:p>
                <a:pPr>
                  <a:defRPr sz="1200" b="1">
                    <a:latin typeface="Times New Roman" pitchFamily="18" charset="0"/>
                    <a:cs typeface="Times New Roman" pitchFamily="18" charset="0"/>
                  </a:defRPr>
                </a:pPr>
                <a:endParaRPr lang="en-US"/>
              </a:p>
            </c:txPr>
            <c:showVal val="1"/>
          </c:dLbls>
          <c:cat>
            <c:strRef>
              <c:f>Sheet2!$A$2:$A$6</c:f>
              <c:strCache>
                <c:ptCount val="5"/>
                <c:pt idx="0">
                  <c:v>2010-11</c:v>
                </c:pt>
                <c:pt idx="1">
                  <c:v>2011-12</c:v>
                </c:pt>
                <c:pt idx="2">
                  <c:v>2012-13</c:v>
                </c:pt>
                <c:pt idx="3">
                  <c:v>2013-14</c:v>
                </c:pt>
                <c:pt idx="4">
                  <c:v>2014-15</c:v>
                </c:pt>
              </c:strCache>
            </c:strRef>
          </c:cat>
          <c:val>
            <c:numRef>
              <c:f>Sheet2!$B$2:$B$6</c:f>
              <c:numCache>
                <c:formatCode>General</c:formatCode>
                <c:ptCount val="5"/>
                <c:pt idx="0">
                  <c:v>30452</c:v>
                </c:pt>
                <c:pt idx="1">
                  <c:v>22360</c:v>
                </c:pt>
                <c:pt idx="2">
                  <c:v>23951</c:v>
                </c:pt>
                <c:pt idx="3">
                  <c:v>23764</c:v>
                </c:pt>
                <c:pt idx="4">
                  <c:v>21195</c:v>
                </c:pt>
              </c:numCache>
            </c:numRef>
          </c:val>
        </c:ser>
        <c:ser>
          <c:idx val="1"/>
          <c:order val="1"/>
          <c:tx>
            <c:strRef>
              <c:f>Sheet2!$C$1</c:f>
              <c:strCache>
                <c:ptCount val="1"/>
                <c:pt idx="0">
                  <c:v>JNU</c:v>
                </c:pt>
              </c:strCache>
            </c:strRef>
          </c:tx>
          <c:dLbls>
            <c:dLbl>
              <c:idx val="0"/>
              <c:layout>
                <c:manualLayout>
                  <c:x val="1.1989094057227544E-2"/>
                  <c:y val="-3.1113441162149562E-7"/>
                </c:manualLayout>
              </c:layout>
              <c:showVal val="1"/>
            </c:dLbl>
            <c:dLbl>
              <c:idx val="1"/>
              <c:layout>
                <c:manualLayout>
                  <c:x val="9.7439545272328676E-3"/>
                  <c:y val="8.6809612186512768E-3"/>
                </c:manualLayout>
              </c:layout>
              <c:showVal val="1"/>
            </c:dLbl>
            <c:dLbl>
              <c:idx val="2"/>
              <c:layout>
                <c:manualLayout>
                  <c:x val="1.264916997575152E-2"/>
                  <c:y val="1.2793847005875781E-2"/>
                </c:manualLayout>
              </c:layout>
              <c:showVal val="1"/>
            </c:dLbl>
            <c:dLbl>
              <c:idx val="3"/>
              <c:layout>
                <c:manualLayout>
                  <c:x val="8.2915916382548926E-3"/>
                  <c:y val="-3.494630597891462E-2"/>
                </c:manualLayout>
              </c:layout>
              <c:showVal val="1"/>
            </c:dLbl>
            <c:dLbl>
              <c:idx val="4"/>
              <c:layout>
                <c:manualLayout>
                  <c:x val="1.202875737280644E-2"/>
                  <c:y val="-4.8505854771790691E-4"/>
                </c:manualLayout>
              </c:layout>
              <c:showVal val="1"/>
            </c:dLbl>
            <c:txPr>
              <a:bodyPr/>
              <a:lstStyle/>
              <a:p>
                <a:pPr>
                  <a:defRPr sz="1200" b="1">
                    <a:latin typeface="Times New Roman" pitchFamily="18" charset="0"/>
                    <a:cs typeface="Times New Roman" pitchFamily="18" charset="0"/>
                  </a:defRPr>
                </a:pPr>
                <a:endParaRPr lang="en-US"/>
              </a:p>
            </c:txPr>
            <c:showVal val="1"/>
          </c:dLbls>
          <c:cat>
            <c:strRef>
              <c:f>Sheet2!$A$2:$A$6</c:f>
              <c:strCache>
                <c:ptCount val="5"/>
                <c:pt idx="0">
                  <c:v>2010-11</c:v>
                </c:pt>
                <c:pt idx="1">
                  <c:v>2011-12</c:v>
                </c:pt>
                <c:pt idx="2">
                  <c:v>2012-13</c:v>
                </c:pt>
                <c:pt idx="3">
                  <c:v>2013-14</c:v>
                </c:pt>
                <c:pt idx="4">
                  <c:v>2014-15</c:v>
                </c:pt>
              </c:strCache>
            </c:strRef>
          </c:cat>
          <c:val>
            <c:numRef>
              <c:f>Sheet2!$C$2:$C$6</c:f>
              <c:numCache>
                <c:formatCode>General</c:formatCode>
                <c:ptCount val="5"/>
                <c:pt idx="0">
                  <c:v>3443</c:v>
                </c:pt>
                <c:pt idx="1">
                  <c:v>5609</c:v>
                </c:pt>
                <c:pt idx="2">
                  <c:v>5893</c:v>
                </c:pt>
                <c:pt idx="3">
                  <c:v>7786</c:v>
                </c:pt>
                <c:pt idx="4">
                  <c:v>5247</c:v>
                </c:pt>
              </c:numCache>
            </c:numRef>
          </c:val>
        </c:ser>
        <c:ser>
          <c:idx val="2"/>
          <c:order val="2"/>
          <c:tx>
            <c:strRef>
              <c:f>Sheet2!$D$1</c:f>
              <c:strCache>
                <c:ptCount val="1"/>
                <c:pt idx="0">
                  <c:v>IGNOU</c:v>
                </c:pt>
              </c:strCache>
            </c:strRef>
          </c:tx>
          <c:dLbls>
            <c:dLbl>
              <c:idx val="0"/>
              <c:layout>
                <c:manualLayout>
                  <c:x val="8.2917548617757967E-3"/>
                  <c:y val="-7.9028140551859107E-3"/>
                </c:manualLayout>
              </c:layout>
              <c:showVal val="1"/>
            </c:dLbl>
            <c:dLbl>
              <c:idx val="1"/>
              <c:layout>
                <c:manualLayout>
                  <c:x val="6.2188161463318514E-3"/>
                  <c:y val="-3.9514070275929762E-3"/>
                </c:manualLayout>
              </c:layout>
              <c:showVal val="1"/>
            </c:dLbl>
            <c:dLbl>
              <c:idx val="2"/>
              <c:layout>
                <c:manualLayout>
                  <c:x val="1.0364693577219738E-2"/>
                  <c:y val="-7.2441625320701728E-17"/>
                </c:manualLayout>
              </c:layout>
              <c:showVal val="1"/>
            </c:dLbl>
            <c:dLbl>
              <c:idx val="3"/>
              <c:layout>
                <c:manualLayout>
                  <c:x val="4.1458774308878983E-3"/>
                  <c:y val="7.9028140551858413E-3"/>
                </c:manualLayout>
              </c:layout>
              <c:showVal val="1"/>
            </c:dLbl>
            <c:dLbl>
              <c:idx val="4"/>
              <c:layout>
                <c:manualLayout>
                  <c:x val="7.2624855565173773E-3"/>
                  <c:y val="-4.032258064516183E-2"/>
                </c:manualLayout>
              </c:layout>
              <c:showVal val="1"/>
            </c:dLbl>
            <c:txPr>
              <a:bodyPr/>
              <a:lstStyle/>
              <a:p>
                <a:pPr>
                  <a:defRPr sz="1200" b="1">
                    <a:latin typeface="Times New Roman" pitchFamily="18" charset="0"/>
                    <a:cs typeface="Times New Roman" pitchFamily="18" charset="0"/>
                  </a:defRPr>
                </a:pPr>
                <a:endParaRPr lang="en-US"/>
              </a:p>
            </c:txPr>
            <c:showVal val="1"/>
          </c:dLbls>
          <c:cat>
            <c:strRef>
              <c:f>Sheet2!$A$2:$A$6</c:f>
              <c:strCache>
                <c:ptCount val="5"/>
                <c:pt idx="0">
                  <c:v>2010-11</c:v>
                </c:pt>
                <c:pt idx="1">
                  <c:v>2011-12</c:v>
                </c:pt>
                <c:pt idx="2">
                  <c:v>2012-13</c:v>
                </c:pt>
                <c:pt idx="3">
                  <c:v>2013-14</c:v>
                </c:pt>
                <c:pt idx="4">
                  <c:v>2014-15</c:v>
                </c:pt>
              </c:strCache>
            </c:strRef>
          </c:cat>
          <c:val>
            <c:numRef>
              <c:f>Sheet2!$D$2:$D$6</c:f>
              <c:numCache>
                <c:formatCode>General</c:formatCode>
                <c:ptCount val="5"/>
                <c:pt idx="0">
                  <c:v>5969</c:v>
                </c:pt>
                <c:pt idx="1">
                  <c:v>7327</c:v>
                </c:pt>
                <c:pt idx="2">
                  <c:v>8000</c:v>
                </c:pt>
                <c:pt idx="3">
                  <c:v>7700</c:v>
                </c:pt>
                <c:pt idx="4">
                  <c:v>5800</c:v>
                </c:pt>
              </c:numCache>
            </c:numRef>
          </c:val>
        </c:ser>
        <c:ser>
          <c:idx val="3"/>
          <c:order val="3"/>
          <c:tx>
            <c:strRef>
              <c:f>Sheet2!$E$1</c:f>
              <c:strCache>
                <c:ptCount val="1"/>
                <c:pt idx="0">
                  <c:v>JMI</c:v>
                </c:pt>
              </c:strCache>
            </c:strRef>
          </c:tx>
          <c:dLbls>
            <c:dLbl>
              <c:idx val="3"/>
              <c:layout>
                <c:manualLayout>
                  <c:x val="9.5471069610261524E-3"/>
                  <c:y val="0"/>
                </c:manualLayout>
              </c:layout>
              <c:showVal val="1"/>
            </c:dLbl>
            <c:dLbl>
              <c:idx val="4"/>
              <c:layout>
                <c:manualLayout>
                  <c:x val="7.2624855565173773E-3"/>
                  <c:y val="-1.0752688172043012E-2"/>
                </c:manualLayout>
              </c:layout>
              <c:showVal val="1"/>
            </c:dLbl>
            <c:txPr>
              <a:bodyPr/>
              <a:lstStyle/>
              <a:p>
                <a:pPr>
                  <a:defRPr sz="1200" b="1">
                    <a:latin typeface="Times New Roman" pitchFamily="18" charset="0"/>
                    <a:cs typeface="Times New Roman" pitchFamily="18" charset="0"/>
                  </a:defRPr>
                </a:pPr>
                <a:endParaRPr lang="en-US"/>
              </a:p>
            </c:txPr>
            <c:showVal val="1"/>
          </c:dLbls>
          <c:cat>
            <c:strRef>
              <c:f>Sheet2!$A$2:$A$6</c:f>
              <c:strCache>
                <c:ptCount val="5"/>
                <c:pt idx="0">
                  <c:v>2010-11</c:v>
                </c:pt>
                <c:pt idx="1">
                  <c:v>2011-12</c:v>
                </c:pt>
                <c:pt idx="2">
                  <c:v>2012-13</c:v>
                </c:pt>
                <c:pt idx="3">
                  <c:v>2013-14</c:v>
                </c:pt>
                <c:pt idx="4">
                  <c:v>2014-15</c:v>
                </c:pt>
              </c:strCache>
            </c:strRef>
          </c:cat>
          <c:val>
            <c:numRef>
              <c:f>Sheet2!$E$2:$E$6</c:f>
              <c:numCache>
                <c:formatCode>General</c:formatCode>
                <c:ptCount val="5"/>
                <c:pt idx="0">
                  <c:v>10643</c:v>
                </c:pt>
                <c:pt idx="1">
                  <c:v>9585</c:v>
                </c:pt>
                <c:pt idx="2">
                  <c:v>10339</c:v>
                </c:pt>
                <c:pt idx="3">
                  <c:v>3824</c:v>
                </c:pt>
                <c:pt idx="4">
                  <c:v>3329</c:v>
                </c:pt>
              </c:numCache>
            </c:numRef>
          </c:val>
        </c:ser>
        <c:dLbls>
          <c:showVal val="1"/>
        </c:dLbls>
        <c:shape val="pyramid"/>
        <c:axId val="69958656"/>
        <c:axId val="69972736"/>
        <c:axId val="0"/>
      </c:bar3DChart>
      <c:catAx>
        <c:axId val="69958656"/>
        <c:scaling>
          <c:orientation val="minMax"/>
        </c:scaling>
        <c:axPos val="b"/>
        <c:majorTickMark val="none"/>
        <c:tickLblPos val="nextTo"/>
        <c:txPr>
          <a:bodyPr/>
          <a:lstStyle/>
          <a:p>
            <a:pPr>
              <a:defRPr sz="1600" b="1">
                <a:latin typeface="Times New Roman" pitchFamily="18" charset="0"/>
                <a:cs typeface="Times New Roman" pitchFamily="18" charset="0"/>
              </a:defRPr>
            </a:pPr>
            <a:endParaRPr lang="en-US"/>
          </a:p>
        </c:txPr>
        <c:crossAx val="69972736"/>
        <c:crosses val="autoZero"/>
        <c:auto val="1"/>
        <c:lblAlgn val="ctr"/>
        <c:lblOffset val="100"/>
      </c:catAx>
      <c:valAx>
        <c:axId val="69972736"/>
        <c:scaling>
          <c:orientation val="minMax"/>
        </c:scaling>
        <c:delete val="1"/>
        <c:axPos val="l"/>
        <c:numFmt formatCode="General" sourceLinked="1"/>
        <c:majorTickMark val="none"/>
        <c:tickLblPos val="none"/>
        <c:crossAx val="69958656"/>
        <c:crosses val="autoZero"/>
        <c:crossBetween val="between"/>
      </c:valAx>
    </c:plotArea>
    <c:legend>
      <c:legendPos val="t"/>
      <c:layout>
        <c:manualLayout>
          <c:xMode val="edge"/>
          <c:yMode val="edge"/>
          <c:x val="0.26886144698677183"/>
          <c:y val="0.91574074074074052"/>
          <c:w val="0.46281075575255054"/>
          <c:h val="8.3717191601050067E-2"/>
        </c:manualLayout>
      </c:layout>
      <c:txPr>
        <a:bodyPr/>
        <a:lstStyle/>
        <a:p>
          <a:pPr>
            <a:defRPr sz="1600" b="1">
              <a:latin typeface="Times New Roman" pitchFamily="18" charset="0"/>
              <a:cs typeface="Times New Roman" pitchFamily="18" charset="0"/>
            </a:defRPr>
          </a:pPr>
          <a:endParaRPr lang="en-US"/>
        </a:p>
      </c:txPr>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AngAx val="1"/>
    </c:view3D>
    <c:plotArea>
      <c:layout>
        <c:manualLayout>
          <c:layoutTarget val="inner"/>
          <c:xMode val="edge"/>
          <c:yMode val="edge"/>
          <c:x val="1.3872832369942321E-2"/>
          <c:y val="2.9414273583449495E-2"/>
          <c:w val="0.96608863198459982"/>
          <c:h val="0.75076675158252282"/>
        </c:manualLayout>
      </c:layout>
      <c:bar3DChart>
        <c:barDir val="col"/>
        <c:grouping val="clustered"/>
        <c:ser>
          <c:idx val="0"/>
          <c:order val="0"/>
          <c:tx>
            <c:strRef>
              <c:f>Sheet2!$B$8</c:f>
              <c:strCache>
                <c:ptCount val="1"/>
                <c:pt idx="0">
                  <c:v>DU</c:v>
                </c:pt>
              </c:strCache>
            </c:strRef>
          </c:tx>
          <c:dLbls>
            <c:dLbl>
              <c:idx val="0"/>
              <c:layout>
                <c:manualLayout>
                  <c:x val="2.614379084967396E-3"/>
                  <c:y val="-2.7072758037225492E-2"/>
                </c:manualLayout>
              </c:layout>
              <c:showVal val="1"/>
            </c:dLbl>
            <c:txPr>
              <a:bodyPr/>
              <a:lstStyle/>
              <a:p>
                <a:pPr>
                  <a:defRPr sz="1200" b="1">
                    <a:latin typeface="Times New Roman" pitchFamily="18" charset="0"/>
                    <a:cs typeface="Times New Roman" pitchFamily="18" charset="0"/>
                  </a:defRPr>
                </a:pPr>
                <a:endParaRPr lang="en-US"/>
              </a:p>
            </c:txPr>
            <c:showVal val="1"/>
          </c:dLbls>
          <c:cat>
            <c:strRef>
              <c:f>Sheet2!$A$9:$A$13</c:f>
              <c:strCache>
                <c:ptCount val="5"/>
                <c:pt idx="0">
                  <c:v>2010-11</c:v>
                </c:pt>
                <c:pt idx="1">
                  <c:v>2011-12</c:v>
                </c:pt>
                <c:pt idx="2">
                  <c:v>2012-13</c:v>
                </c:pt>
                <c:pt idx="3">
                  <c:v>2013-14</c:v>
                </c:pt>
                <c:pt idx="4">
                  <c:v>2014-15</c:v>
                </c:pt>
              </c:strCache>
            </c:strRef>
          </c:cat>
          <c:val>
            <c:numRef>
              <c:f>Sheet2!$B$9:$B$13</c:f>
              <c:numCache>
                <c:formatCode>General</c:formatCode>
                <c:ptCount val="5"/>
                <c:pt idx="0">
                  <c:v>0</c:v>
                </c:pt>
                <c:pt idx="1">
                  <c:v>43209</c:v>
                </c:pt>
                <c:pt idx="2">
                  <c:v>43209</c:v>
                </c:pt>
                <c:pt idx="3">
                  <c:v>43209</c:v>
                </c:pt>
                <c:pt idx="4">
                  <c:v>43209</c:v>
                </c:pt>
              </c:numCache>
            </c:numRef>
          </c:val>
        </c:ser>
        <c:ser>
          <c:idx val="1"/>
          <c:order val="1"/>
          <c:tx>
            <c:strRef>
              <c:f>Sheet2!$C$8</c:f>
              <c:strCache>
                <c:ptCount val="1"/>
                <c:pt idx="0">
                  <c:v>JNU</c:v>
                </c:pt>
              </c:strCache>
            </c:strRef>
          </c:tx>
          <c:dLbls>
            <c:dLbl>
              <c:idx val="0"/>
              <c:layout>
                <c:manualLayout>
                  <c:x val="6.41025641025643E-3"/>
                  <c:y val="-4.3313160763552475E-2"/>
                </c:manualLayout>
              </c:layout>
              <c:showVal val="1"/>
            </c:dLbl>
            <c:dLbl>
              <c:idx val="1"/>
              <c:layout>
                <c:manualLayout>
                  <c:x val="2.6288161348252542E-3"/>
                  <c:y val="-0.23434865678554886"/>
                </c:manualLayout>
              </c:layout>
              <c:tx>
                <c:rich>
                  <a:bodyPr/>
                  <a:lstStyle/>
                  <a:p>
                    <a:r>
                      <a:rPr lang="en-US" sz="1200" dirty="0">
                        <a:latin typeface="Times New Roman" pitchFamily="18" charset="0"/>
                        <a:cs typeface="Times New Roman" pitchFamily="18" charset="0"/>
                      </a:rPr>
                      <a:t>1439</a:t>
                    </a:r>
                  </a:p>
                </c:rich>
              </c:tx>
              <c:showVal val="1"/>
            </c:dLbl>
            <c:dLbl>
              <c:idx val="2"/>
              <c:layout>
                <c:manualLayout>
                  <c:x val="2.6988073859188647E-3"/>
                  <c:y val="-0.1870831403427525"/>
                </c:manualLayout>
              </c:layout>
              <c:showVal val="1"/>
            </c:dLbl>
            <c:dLbl>
              <c:idx val="3"/>
              <c:layout>
                <c:manualLayout>
                  <c:x val="6.7610627618917042E-3"/>
                  <c:y val="-0.15918924656476952"/>
                </c:manualLayout>
              </c:layout>
              <c:showVal val="1"/>
            </c:dLbl>
            <c:dLbl>
              <c:idx val="4"/>
              <c:layout>
                <c:manualLayout>
                  <c:x val="2.5442050006907052E-3"/>
                  <c:y val="-0.14728288559518482"/>
                </c:manualLayout>
              </c:layout>
              <c:showVal val="1"/>
            </c:dLbl>
            <c:txPr>
              <a:bodyPr/>
              <a:lstStyle/>
              <a:p>
                <a:pPr>
                  <a:defRPr sz="1200" b="1">
                    <a:latin typeface="Times New Roman" pitchFamily="18" charset="0"/>
                    <a:cs typeface="Times New Roman" pitchFamily="18" charset="0"/>
                  </a:defRPr>
                </a:pPr>
                <a:endParaRPr lang="en-US"/>
              </a:p>
            </c:txPr>
            <c:showVal val="1"/>
          </c:dLbls>
          <c:cat>
            <c:strRef>
              <c:f>Sheet2!$A$9:$A$13</c:f>
              <c:strCache>
                <c:ptCount val="5"/>
                <c:pt idx="0">
                  <c:v>2010-11</c:v>
                </c:pt>
                <c:pt idx="1">
                  <c:v>2011-12</c:v>
                </c:pt>
                <c:pt idx="2">
                  <c:v>2012-13</c:v>
                </c:pt>
                <c:pt idx="3">
                  <c:v>2013-14</c:v>
                </c:pt>
                <c:pt idx="4">
                  <c:v>2014-15</c:v>
                </c:pt>
              </c:strCache>
            </c:strRef>
          </c:cat>
          <c:val>
            <c:numRef>
              <c:f>Sheet2!$C$9:$C$13</c:f>
              <c:numCache>
                <c:formatCode>General</c:formatCode>
                <c:ptCount val="5"/>
                <c:pt idx="0">
                  <c:v>828</c:v>
                </c:pt>
                <c:pt idx="1">
                  <c:v>1439</c:v>
                </c:pt>
                <c:pt idx="2">
                  <c:v>850</c:v>
                </c:pt>
                <c:pt idx="3">
                  <c:v>530</c:v>
                </c:pt>
                <c:pt idx="4">
                  <c:v>378</c:v>
                </c:pt>
              </c:numCache>
            </c:numRef>
          </c:val>
        </c:ser>
        <c:ser>
          <c:idx val="2"/>
          <c:order val="2"/>
          <c:tx>
            <c:strRef>
              <c:f>Sheet2!$D$8</c:f>
              <c:strCache>
                <c:ptCount val="1"/>
                <c:pt idx="0">
                  <c:v>IGNOU</c:v>
                </c:pt>
              </c:strCache>
            </c:strRef>
          </c:tx>
          <c:dLbls>
            <c:txPr>
              <a:bodyPr/>
              <a:lstStyle/>
              <a:p>
                <a:pPr>
                  <a:defRPr sz="1200" b="1">
                    <a:latin typeface="Times New Roman" pitchFamily="18" charset="0"/>
                    <a:cs typeface="Times New Roman" pitchFamily="18" charset="0"/>
                  </a:defRPr>
                </a:pPr>
                <a:endParaRPr lang="en-US"/>
              </a:p>
            </c:txPr>
            <c:showVal val="1"/>
          </c:dLbls>
          <c:cat>
            <c:strRef>
              <c:f>Sheet2!$A$9:$A$13</c:f>
              <c:strCache>
                <c:ptCount val="5"/>
                <c:pt idx="0">
                  <c:v>2010-11</c:v>
                </c:pt>
                <c:pt idx="1">
                  <c:v>2011-12</c:v>
                </c:pt>
                <c:pt idx="2">
                  <c:v>2012-13</c:v>
                </c:pt>
                <c:pt idx="3">
                  <c:v>2013-14</c:v>
                </c:pt>
                <c:pt idx="4">
                  <c:v>2014-15</c:v>
                </c:pt>
              </c:strCache>
            </c:strRef>
          </c:cat>
          <c:val>
            <c:numRef>
              <c:f>Sheet2!$D$9:$D$13</c:f>
              <c:numCache>
                <c:formatCode>General</c:formatCode>
                <c:ptCount val="5"/>
                <c:pt idx="0">
                  <c:v>25000</c:v>
                </c:pt>
                <c:pt idx="1">
                  <c:v>75000</c:v>
                </c:pt>
                <c:pt idx="2">
                  <c:v>75000</c:v>
                </c:pt>
                <c:pt idx="3">
                  <c:v>75000</c:v>
                </c:pt>
                <c:pt idx="4">
                  <c:v>75000</c:v>
                </c:pt>
              </c:numCache>
            </c:numRef>
          </c:val>
        </c:ser>
        <c:ser>
          <c:idx val="3"/>
          <c:order val="3"/>
          <c:tx>
            <c:strRef>
              <c:f>Sheet2!$E$8</c:f>
              <c:strCache>
                <c:ptCount val="1"/>
                <c:pt idx="0">
                  <c:v>JMI</c:v>
                </c:pt>
              </c:strCache>
            </c:strRef>
          </c:tx>
          <c:dLbls>
            <c:dLbl>
              <c:idx val="0"/>
              <c:layout>
                <c:manualLayout>
                  <c:x val="9.4598701478104709E-3"/>
                  <c:y val="-4.2711710668519393E-2"/>
                </c:manualLayout>
              </c:layout>
              <c:showVal val="1"/>
            </c:dLbl>
            <c:dLbl>
              <c:idx val="1"/>
              <c:layout>
                <c:manualLayout>
                  <c:x val="1.7771089564217853E-2"/>
                  <c:y val="-1.3536359425660041E-2"/>
                </c:manualLayout>
              </c:layout>
              <c:showVal val="1"/>
            </c:dLbl>
            <c:dLbl>
              <c:idx val="2"/>
              <c:layout>
                <c:manualLayout>
                  <c:x val="1.0824602503199492E-2"/>
                  <c:y val="-4.5511039061293813E-2"/>
                </c:manualLayout>
              </c:layout>
              <c:showVal val="1"/>
            </c:dLbl>
            <c:dLbl>
              <c:idx val="3"/>
              <c:layout>
                <c:manualLayout>
                  <c:x val="1.6220702675323481E-2"/>
                  <c:y val="-4.2015014667284238E-2"/>
                </c:manualLayout>
              </c:layout>
              <c:showVal val="1"/>
            </c:dLbl>
            <c:dLbl>
              <c:idx val="4"/>
              <c:layout>
                <c:manualLayout>
                  <c:x val="1.3226734816042741E-2"/>
                  <c:y val="-4.0260730276362497E-2"/>
                </c:manualLayout>
              </c:layout>
              <c:showVal val="1"/>
            </c:dLbl>
            <c:txPr>
              <a:bodyPr/>
              <a:lstStyle/>
              <a:p>
                <a:pPr>
                  <a:defRPr sz="1200" b="1">
                    <a:latin typeface="Times New Roman" pitchFamily="18" charset="0"/>
                    <a:cs typeface="Times New Roman" pitchFamily="18" charset="0"/>
                  </a:defRPr>
                </a:pPr>
                <a:endParaRPr lang="en-US"/>
              </a:p>
            </c:txPr>
            <c:showVal val="1"/>
          </c:dLbls>
          <c:cat>
            <c:strRef>
              <c:f>Sheet2!$A$9:$A$13</c:f>
              <c:strCache>
                <c:ptCount val="5"/>
                <c:pt idx="0">
                  <c:v>2010-11</c:v>
                </c:pt>
                <c:pt idx="1">
                  <c:v>2011-12</c:v>
                </c:pt>
                <c:pt idx="2">
                  <c:v>2012-13</c:v>
                </c:pt>
                <c:pt idx="3">
                  <c:v>2013-14</c:v>
                </c:pt>
                <c:pt idx="4">
                  <c:v>2014-15</c:v>
                </c:pt>
              </c:strCache>
            </c:strRef>
          </c:cat>
          <c:val>
            <c:numRef>
              <c:f>Sheet2!$E$9:$E$13</c:f>
              <c:numCache>
                <c:formatCode>General</c:formatCode>
                <c:ptCount val="5"/>
                <c:pt idx="0">
                  <c:v>448</c:v>
                </c:pt>
                <c:pt idx="1">
                  <c:v>7065</c:v>
                </c:pt>
                <c:pt idx="2">
                  <c:v>336</c:v>
                </c:pt>
                <c:pt idx="3">
                  <c:v>7306</c:v>
                </c:pt>
                <c:pt idx="4">
                  <c:v>7880</c:v>
                </c:pt>
              </c:numCache>
            </c:numRef>
          </c:val>
        </c:ser>
        <c:dLbls>
          <c:showVal val="1"/>
        </c:dLbls>
        <c:shape val="pyramid"/>
        <c:axId val="71934336"/>
        <c:axId val="71935872"/>
        <c:axId val="0"/>
      </c:bar3DChart>
      <c:catAx>
        <c:axId val="71934336"/>
        <c:scaling>
          <c:orientation val="minMax"/>
        </c:scaling>
        <c:axPos val="b"/>
        <c:majorTickMark val="none"/>
        <c:tickLblPos val="nextTo"/>
        <c:txPr>
          <a:bodyPr/>
          <a:lstStyle/>
          <a:p>
            <a:pPr>
              <a:defRPr sz="1600" b="1">
                <a:latin typeface="Times New Roman" pitchFamily="18" charset="0"/>
                <a:cs typeface="Times New Roman" pitchFamily="18" charset="0"/>
              </a:defRPr>
            </a:pPr>
            <a:endParaRPr lang="en-US"/>
          </a:p>
        </c:txPr>
        <c:crossAx val="71935872"/>
        <c:crosses val="autoZero"/>
        <c:auto val="1"/>
        <c:lblAlgn val="ctr"/>
        <c:lblOffset val="100"/>
      </c:catAx>
      <c:valAx>
        <c:axId val="71935872"/>
        <c:scaling>
          <c:orientation val="minMax"/>
        </c:scaling>
        <c:delete val="1"/>
        <c:axPos val="l"/>
        <c:numFmt formatCode="General" sourceLinked="1"/>
        <c:tickLblPos val="none"/>
        <c:crossAx val="71934336"/>
        <c:crosses val="autoZero"/>
        <c:crossBetween val="between"/>
      </c:valAx>
    </c:plotArea>
    <c:legend>
      <c:legendPos val="t"/>
      <c:layout>
        <c:manualLayout>
          <c:xMode val="edge"/>
          <c:yMode val="edge"/>
          <c:x val="0.20630973604714631"/>
          <c:y val="0.91574074074074052"/>
          <c:w val="0.5759421581736246"/>
          <c:h val="7.8537839020122513E-2"/>
        </c:manualLayout>
      </c:layout>
      <c:txPr>
        <a:bodyPr/>
        <a:lstStyle/>
        <a:p>
          <a:pPr>
            <a:defRPr sz="1600" b="1">
              <a:latin typeface="Times New Roman" pitchFamily="18" charset="0"/>
              <a:cs typeface="Times New Roman" pitchFamily="18" charset="0"/>
            </a:defRPr>
          </a:pPr>
          <a:endParaRPr lang="en-US"/>
        </a:p>
      </c:txPr>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AngAx val="1"/>
    </c:view3D>
    <c:plotArea>
      <c:layout>
        <c:manualLayout>
          <c:layoutTarget val="inner"/>
          <c:xMode val="edge"/>
          <c:yMode val="edge"/>
          <c:x val="1.5779092702169626E-2"/>
          <c:y val="0.10228413185640019"/>
          <c:w val="0.9652859960552268"/>
          <c:h val="0.65026068775301393"/>
        </c:manualLayout>
      </c:layout>
      <c:bar3DChart>
        <c:barDir val="col"/>
        <c:grouping val="clustered"/>
        <c:ser>
          <c:idx val="0"/>
          <c:order val="0"/>
          <c:tx>
            <c:strRef>
              <c:f>Sheet2!$B$19</c:f>
              <c:strCache>
                <c:ptCount val="1"/>
                <c:pt idx="0">
                  <c:v>DU</c:v>
                </c:pt>
              </c:strCache>
            </c:strRef>
          </c:tx>
          <c:dLbls>
            <c:txPr>
              <a:bodyPr/>
              <a:lstStyle/>
              <a:p>
                <a:pPr>
                  <a:defRPr sz="1600" b="1">
                    <a:latin typeface="Times New Roman" pitchFamily="18" charset="0"/>
                    <a:cs typeface="Times New Roman" pitchFamily="18" charset="0"/>
                  </a:defRPr>
                </a:pPr>
                <a:endParaRPr lang="en-US"/>
              </a:p>
            </c:txPr>
            <c:showVal val="1"/>
          </c:dLbls>
          <c:cat>
            <c:strRef>
              <c:f>Sheet2!$A$20:$A$24</c:f>
              <c:strCache>
                <c:ptCount val="5"/>
                <c:pt idx="0">
                  <c:v>2010-11</c:v>
                </c:pt>
                <c:pt idx="1">
                  <c:v>2011-12</c:v>
                </c:pt>
                <c:pt idx="2">
                  <c:v>2012-13</c:v>
                </c:pt>
                <c:pt idx="3">
                  <c:v>2013-14</c:v>
                </c:pt>
                <c:pt idx="4">
                  <c:v>2014-15</c:v>
                </c:pt>
              </c:strCache>
            </c:strRef>
          </c:cat>
          <c:val>
            <c:numRef>
              <c:f>Sheet2!$B$20:$B$24</c:f>
              <c:numCache>
                <c:formatCode>General</c:formatCode>
                <c:ptCount val="5"/>
                <c:pt idx="0">
                  <c:v>57</c:v>
                </c:pt>
                <c:pt idx="1">
                  <c:v>56</c:v>
                </c:pt>
                <c:pt idx="2">
                  <c:v>56</c:v>
                </c:pt>
                <c:pt idx="3">
                  <c:v>56</c:v>
                </c:pt>
                <c:pt idx="4">
                  <c:v>48</c:v>
                </c:pt>
              </c:numCache>
            </c:numRef>
          </c:val>
        </c:ser>
        <c:ser>
          <c:idx val="1"/>
          <c:order val="1"/>
          <c:tx>
            <c:strRef>
              <c:f>Sheet2!$C$19</c:f>
              <c:strCache>
                <c:ptCount val="1"/>
                <c:pt idx="0">
                  <c:v>JNU</c:v>
                </c:pt>
              </c:strCache>
            </c:strRef>
          </c:tx>
          <c:dLbls>
            <c:txPr>
              <a:bodyPr/>
              <a:lstStyle/>
              <a:p>
                <a:pPr>
                  <a:defRPr sz="1600" b="1">
                    <a:latin typeface="Times New Roman" pitchFamily="18" charset="0"/>
                    <a:cs typeface="Times New Roman" pitchFamily="18" charset="0"/>
                  </a:defRPr>
                </a:pPr>
                <a:endParaRPr lang="en-US"/>
              </a:p>
            </c:txPr>
            <c:showVal val="1"/>
          </c:dLbls>
          <c:cat>
            <c:strRef>
              <c:f>Sheet2!$A$20:$A$24</c:f>
              <c:strCache>
                <c:ptCount val="5"/>
                <c:pt idx="0">
                  <c:v>2010-11</c:v>
                </c:pt>
                <c:pt idx="1">
                  <c:v>2011-12</c:v>
                </c:pt>
                <c:pt idx="2">
                  <c:v>2012-13</c:v>
                </c:pt>
                <c:pt idx="3">
                  <c:v>2013-14</c:v>
                </c:pt>
                <c:pt idx="4">
                  <c:v>2014-15</c:v>
                </c:pt>
              </c:strCache>
            </c:strRef>
          </c:cat>
          <c:val>
            <c:numRef>
              <c:f>Sheet2!$C$20:$C$24</c:f>
              <c:numCache>
                <c:formatCode>General</c:formatCode>
                <c:ptCount val="5"/>
                <c:pt idx="0">
                  <c:v>39</c:v>
                </c:pt>
                <c:pt idx="1">
                  <c:v>39</c:v>
                </c:pt>
                <c:pt idx="2">
                  <c:v>60</c:v>
                </c:pt>
                <c:pt idx="3">
                  <c:v>59</c:v>
                </c:pt>
                <c:pt idx="4">
                  <c:v>65</c:v>
                </c:pt>
              </c:numCache>
            </c:numRef>
          </c:val>
        </c:ser>
        <c:ser>
          <c:idx val="2"/>
          <c:order val="2"/>
          <c:tx>
            <c:strRef>
              <c:f>Sheet2!$D$19</c:f>
              <c:strCache>
                <c:ptCount val="1"/>
                <c:pt idx="0">
                  <c:v>IGNOU</c:v>
                </c:pt>
              </c:strCache>
            </c:strRef>
          </c:tx>
          <c:dLbls>
            <c:dLbl>
              <c:idx val="2"/>
              <c:layout>
                <c:manualLayout>
                  <c:x val="6.7136623027863589E-3"/>
                  <c:y val="-2.1756021756021753E-2"/>
                </c:manualLayout>
              </c:layout>
              <c:showVal val="1"/>
            </c:dLbl>
            <c:dLbl>
              <c:idx val="3"/>
              <c:layout>
                <c:manualLayout>
                  <c:x val="6.7136623027863589E-3"/>
                  <c:y val="-2.4864024864024864E-2"/>
                </c:manualLayout>
              </c:layout>
              <c:showVal val="1"/>
            </c:dLbl>
            <c:dLbl>
              <c:idx val="4"/>
              <c:layout>
                <c:manualLayout>
                  <c:x val="8.0563947633433067E-3"/>
                  <c:y val="-2.4864024864024864E-2"/>
                </c:manualLayout>
              </c:layout>
              <c:showVal val="1"/>
            </c:dLbl>
            <c:txPr>
              <a:bodyPr/>
              <a:lstStyle/>
              <a:p>
                <a:pPr>
                  <a:defRPr sz="1600" b="1">
                    <a:latin typeface="Times New Roman" pitchFamily="18" charset="0"/>
                    <a:cs typeface="Times New Roman" pitchFamily="18" charset="0"/>
                  </a:defRPr>
                </a:pPr>
                <a:endParaRPr lang="en-US"/>
              </a:p>
            </c:txPr>
            <c:showVal val="1"/>
          </c:dLbls>
          <c:cat>
            <c:strRef>
              <c:f>Sheet2!$A$20:$A$24</c:f>
              <c:strCache>
                <c:ptCount val="5"/>
                <c:pt idx="0">
                  <c:v>2010-11</c:v>
                </c:pt>
                <c:pt idx="1">
                  <c:v>2011-12</c:v>
                </c:pt>
                <c:pt idx="2">
                  <c:v>2012-13</c:v>
                </c:pt>
                <c:pt idx="3">
                  <c:v>2013-14</c:v>
                </c:pt>
                <c:pt idx="4">
                  <c:v>2014-15</c:v>
                </c:pt>
              </c:strCache>
            </c:strRef>
          </c:cat>
          <c:val>
            <c:numRef>
              <c:f>Sheet2!$D$20:$D$24</c:f>
              <c:numCache>
                <c:formatCode>General</c:formatCode>
                <c:ptCount val="5"/>
                <c:pt idx="0">
                  <c:v>60</c:v>
                </c:pt>
                <c:pt idx="1">
                  <c:v>58</c:v>
                </c:pt>
                <c:pt idx="2">
                  <c:v>0</c:v>
                </c:pt>
                <c:pt idx="3">
                  <c:v>0</c:v>
                </c:pt>
                <c:pt idx="4">
                  <c:v>0</c:v>
                </c:pt>
              </c:numCache>
            </c:numRef>
          </c:val>
        </c:ser>
        <c:ser>
          <c:idx val="3"/>
          <c:order val="3"/>
          <c:tx>
            <c:strRef>
              <c:f>Sheet2!$E$19</c:f>
              <c:strCache>
                <c:ptCount val="1"/>
                <c:pt idx="0">
                  <c:v>JMI</c:v>
                </c:pt>
              </c:strCache>
            </c:strRef>
          </c:tx>
          <c:dLbls>
            <c:dLbl>
              <c:idx val="0"/>
              <c:layout>
                <c:manualLayout>
                  <c:x val="6.7136623027863589E-3"/>
                  <c:y val="-3.108003108003109E-2"/>
                </c:manualLayout>
              </c:layout>
              <c:showVal val="1"/>
            </c:dLbl>
            <c:dLbl>
              <c:idx val="1"/>
              <c:layout>
                <c:manualLayout>
                  <c:x val="9.3991272239007228E-3"/>
                  <c:y val="-1.8648018648019137E-2"/>
                </c:manualLayout>
              </c:layout>
              <c:showVal val="1"/>
            </c:dLbl>
            <c:dLbl>
              <c:idx val="2"/>
              <c:layout>
                <c:manualLayout>
                  <c:x val="2.6854649211144692E-3"/>
                  <c:y val="-2.1756021756021753E-2"/>
                </c:manualLayout>
              </c:layout>
              <c:showVal val="1"/>
            </c:dLbl>
            <c:dLbl>
              <c:idx val="3"/>
              <c:layout>
                <c:manualLayout>
                  <c:x val="4.0270478093017478E-3"/>
                  <c:y val="2.3518518518518519E-3"/>
                </c:manualLayout>
              </c:layout>
              <c:showVal val="1"/>
            </c:dLbl>
            <c:dLbl>
              <c:idx val="4"/>
              <c:layout>
                <c:manualLayout>
                  <c:x val="5.3693970790691424E-3"/>
                  <c:y val="2.3518518518518519E-3"/>
                </c:manualLayout>
              </c:layout>
              <c:showVal val="1"/>
            </c:dLbl>
            <c:txPr>
              <a:bodyPr/>
              <a:lstStyle/>
              <a:p>
                <a:pPr>
                  <a:defRPr sz="1600" b="1">
                    <a:latin typeface="Times New Roman" pitchFamily="18" charset="0"/>
                    <a:cs typeface="Times New Roman" pitchFamily="18" charset="0"/>
                  </a:defRPr>
                </a:pPr>
                <a:endParaRPr lang="en-US"/>
              </a:p>
            </c:txPr>
            <c:showVal val="1"/>
          </c:dLbls>
          <c:cat>
            <c:strRef>
              <c:f>Sheet2!$A$20:$A$24</c:f>
              <c:strCache>
                <c:ptCount val="5"/>
                <c:pt idx="0">
                  <c:v>2010-11</c:v>
                </c:pt>
                <c:pt idx="1">
                  <c:v>2011-12</c:v>
                </c:pt>
                <c:pt idx="2">
                  <c:v>2012-13</c:v>
                </c:pt>
                <c:pt idx="3">
                  <c:v>2013-14</c:v>
                </c:pt>
                <c:pt idx="4">
                  <c:v>2014-15</c:v>
                </c:pt>
              </c:strCache>
            </c:strRef>
          </c:cat>
          <c:val>
            <c:numRef>
              <c:f>Sheet2!$E$20:$E$24</c:f>
              <c:numCache>
                <c:formatCode>General</c:formatCode>
                <c:ptCount val="5"/>
                <c:pt idx="0">
                  <c:v>0</c:v>
                </c:pt>
                <c:pt idx="1">
                  <c:v>0</c:v>
                </c:pt>
                <c:pt idx="2">
                  <c:v>0</c:v>
                </c:pt>
                <c:pt idx="3">
                  <c:v>7</c:v>
                </c:pt>
                <c:pt idx="4">
                  <c:v>8</c:v>
                </c:pt>
              </c:numCache>
            </c:numRef>
          </c:val>
        </c:ser>
        <c:dLbls>
          <c:showVal val="1"/>
        </c:dLbls>
        <c:shape val="pyramid"/>
        <c:axId val="69502848"/>
        <c:axId val="69504384"/>
        <c:axId val="0"/>
      </c:bar3DChart>
      <c:catAx>
        <c:axId val="69502848"/>
        <c:scaling>
          <c:orientation val="minMax"/>
        </c:scaling>
        <c:axPos val="b"/>
        <c:majorTickMark val="none"/>
        <c:tickLblPos val="nextTo"/>
        <c:txPr>
          <a:bodyPr/>
          <a:lstStyle/>
          <a:p>
            <a:pPr>
              <a:defRPr sz="1800" b="1">
                <a:latin typeface="Times New Roman" pitchFamily="18" charset="0"/>
                <a:cs typeface="Times New Roman" pitchFamily="18" charset="0"/>
              </a:defRPr>
            </a:pPr>
            <a:endParaRPr lang="en-US"/>
          </a:p>
        </c:txPr>
        <c:crossAx val="69504384"/>
        <c:crosses val="autoZero"/>
        <c:auto val="1"/>
        <c:lblAlgn val="ctr"/>
        <c:lblOffset val="100"/>
      </c:catAx>
      <c:valAx>
        <c:axId val="69504384"/>
        <c:scaling>
          <c:orientation val="minMax"/>
        </c:scaling>
        <c:delete val="1"/>
        <c:axPos val="l"/>
        <c:numFmt formatCode="General" sourceLinked="1"/>
        <c:tickLblPos val="none"/>
        <c:crossAx val="69502848"/>
        <c:crosses val="autoZero"/>
        <c:crossBetween val="between"/>
      </c:valAx>
    </c:plotArea>
    <c:legend>
      <c:legendPos val="t"/>
      <c:layout>
        <c:manualLayout>
          <c:xMode val="edge"/>
          <c:yMode val="edge"/>
          <c:x val="0.16325361531332716"/>
          <c:y val="0.91078431372549062"/>
          <c:w val="0.62023041996973072"/>
          <c:h val="8.3157711903659226E-2"/>
        </c:manualLayout>
      </c:layout>
      <c:txPr>
        <a:bodyPr/>
        <a:lstStyle/>
        <a:p>
          <a:pPr>
            <a:defRPr sz="1800" b="1">
              <a:latin typeface="Times New Roman" pitchFamily="18" charset="0"/>
              <a:cs typeface="Times New Roman" pitchFamily="18" charset="0"/>
            </a:defRPr>
          </a:pPr>
          <a:endParaRPr lang="en-US"/>
        </a:p>
      </c:txPr>
    </c:legend>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DB1E8C-8009-4513-A6AA-00E16EDC9CFB}" type="datetimeFigureOut">
              <a:rPr lang="en-US" smtClean="0"/>
              <a:pPr/>
              <a:t>30-Nov-17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01898C-6F84-4C94-ADE8-A139AD9FA88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101898C-6F84-4C94-ADE8-A139AD9FA884}"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101898C-6F84-4C94-ADE8-A139AD9FA884}" type="slidenum">
              <a:rPr lang="en-US" smtClean="0"/>
              <a:pPr/>
              <a:t>36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9FF6038-95B3-4A8A-B20F-E5CD384A0EF8}" type="datetime2">
              <a:rPr lang="en-US" smtClean="0"/>
              <a:pPr/>
              <a:t>Thursday, November 30, 2017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6458D1B-128C-4C05-AD39-3DB26078B171}" type="datetime2">
              <a:rPr lang="en-US" smtClean="0"/>
              <a:pPr/>
              <a:t>Thursday, November 30, 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600458F-4A4D-40AF-B797-022AA74AD670}" type="datetime2">
              <a:rPr lang="en-US" smtClean="0"/>
              <a:pPr/>
              <a:t>Thursday, November 30, 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DAC7090-A391-4CC2-9B1F-62B7DAD7179C}" type="datetime2">
              <a:rPr lang="en-US" smtClean="0"/>
              <a:pPr/>
              <a:t>Thursday, November 30, 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782B8FF-9727-4CB0-9346-3C6DBCCC7E1B}" type="datetime2">
              <a:rPr lang="en-US" smtClean="0"/>
              <a:pPr/>
              <a:t>Thursday, November 30, 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E38E525-330F-45F7-88EA-0D507EA8E408}" type="datetime2">
              <a:rPr lang="en-US" smtClean="0"/>
              <a:pPr/>
              <a:t>Thursday, November 30, 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F58B823-77E7-4879-8987-42A0399DDBCB}" type="datetime2">
              <a:rPr lang="en-US" smtClean="0"/>
              <a:pPr/>
              <a:t>Thursday, November 30, 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FE2285D-7C2A-4151-941A-E574F6909AA9}" type="datetime2">
              <a:rPr lang="en-US" smtClean="0"/>
              <a:pPr/>
              <a:t>Thursday, November 30, 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6D17E3E-9946-41CB-B7BC-F3CF6C150A0C}" type="datetime2">
              <a:rPr lang="en-US" smtClean="0"/>
              <a:pPr/>
              <a:t>Thursday, November 30, 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E7CEEA73-C1A0-44ED-89AF-00365D4EC242}" type="datetime2">
              <a:rPr lang="en-US" smtClean="0"/>
              <a:pPr/>
              <a:t>Thursday, November 30, 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0B8059C-521E-4EEB-AC7F-3DDA47AEFF37}" type="datetime2">
              <a:rPr lang="en-US" smtClean="0"/>
              <a:pPr/>
              <a:t>Thursday, November 30, 2017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F4DB2FB-86AA-4675-BFD5-8EF1C08D441E}" type="datetime2">
              <a:rPr lang="en-US" smtClean="0"/>
              <a:pPr/>
              <a:t>Thursday, November 30, 2017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3429000"/>
            <a:ext cx="8534400" cy="990600"/>
          </a:xfrm>
        </p:spPr>
        <p:txBody>
          <a:bodyPr>
            <a:normAutofit fontScale="90000"/>
          </a:bodyPr>
          <a:lstStyle/>
          <a:p>
            <a:pPr algn="just"/>
            <a:r>
              <a:rPr lang="en-US" sz="5300" b="1" dirty="0" smtClean="0"/>
              <a:t>A Comparative Study of Information Resources in Central University Libraries: Delhi</a:t>
            </a:r>
            <a:r>
              <a:rPr lang="en-US" dirty="0" smtClean="0"/>
              <a:t/>
            </a:r>
            <a:br>
              <a:rPr lang="en-US" dirty="0" smtClean="0"/>
            </a:br>
            <a:r>
              <a:rPr lang="en-US" dirty="0" smtClean="0"/>
              <a:t/>
            </a:r>
            <a:br>
              <a:rPr lang="en-US" dirty="0" smtClean="0"/>
            </a:br>
            <a:endParaRPr lang="en-US" dirty="0"/>
          </a:p>
        </p:txBody>
      </p:sp>
      <p:sp>
        <p:nvSpPr>
          <p:cNvPr id="3" name="Subtitle 2"/>
          <p:cNvSpPr>
            <a:spLocks noGrp="1"/>
          </p:cNvSpPr>
          <p:nvPr>
            <p:ph type="subTitle" idx="1"/>
          </p:nvPr>
        </p:nvSpPr>
        <p:spPr>
          <a:xfrm>
            <a:off x="457200" y="3276600"/>
            <a:ext cx="8686800" cy="1981200"/>
          </a:xfrm>
        </p:spPr>
        <p:txBody>
          <a:bodyPr>
            <a:normAutofit fontScale="32500" lnSpcReduction="20000"/>
          </a:bodyPr>
          <a:lstStyle/>
          <a:p>
            <a:pPr algn="ctr"/>
            <a:r>
              <a:rPr lang="en-US" sz="6400" b="1" dirty="0" smtClean="0"/>
              <a:t>Ajit Kumar</a:t>
            </a:r>
          </a:p>
          <a:p>
            <a:pPr algn="ctr"/>
            <a:r>
              <a:rPr lang="en-US" sz="6400" dirty="0" smtClean="0"/>
              <a:t>Library and Information Officer, </a:t>
            </a:r>
          </a:p>
          <a:p>
            <a:pPr algn="ctr"/>
            <a:r>
              <a:rPr lang="en-US" sz="6400" dirty="0" smtClean="0"/>
              <a:t>Nehru Memorial Museum and Library</a:t>
            </a:r>
          </a:p>
          <a:p>
            <a:pPr algn="ctr"/>
            <a:r>
              <a:rPr lang="en-US" sz="6400" dirty="0" smtClean="0"/>
              <a:t>(Ministry of Culture, Govt. of India), </a:t>
            </a:r>
          </a:p>
          <a:p>
            <a:pPr algn="ctr"/>
            <a:r>
              <a:rPr lang="en-US" sz="6400" dirty="0" smtClean="0"/>
              <a:t>E-Mail: lioajitnmml@gmail.com, </a:t>
            </a:r>
          </a:p>
          <a:p>
            <a:pPr algn="ctr"/>
            <a:r>
              <a:rPr lang="en-US" sz="6400" dirty="0" smtClean="0"/>
              <a:t>lio.nmml@gov.in</a:t>
            </a:r>
          </a:p>
          <a:p>
            <a:pPr algn="l"/>
            <a:endParaRPr lang="en-US" dirty="0"/>
          </a:p>
        </p:txBody>
      </p:sp>
      <p:sp>
        <p:nvSpPr>
          <p:cNvPr id="4" name="Title 1"/>
          <p:cNvSpPr txBox="1">
            <a:spLocks/>
          </p:cNvSpPr>
          <p:nvPr/>
        </p:nvSpPr>
        <p:spPr>
          <a:xfrm>
            <a:off x="-533400" y="6523038"/>
            <a:ext cx="2590800" cy="334962"/>
          </a:xfrm>
          <a:prstGeom prst="rect">
            <a:avLst/>
          </a:prstGeom>
        </p:spPr>
        <p:txBody>
          <a:bodyPr vert="horz" anchor="b">
            <a:noAutofit/>
            <a:scene3d>
              <a:camera prst="orthographicFront"/>
              <a:lightRig rig="soft" dir="t"/>
            </a:scene3d>
            <a:sp3d prstMaterial="softEdge">
              <a:bevelT w="25400" h="25400"/>
            </a:sp3d>
          </a:bodyPr>
          <a:lstStyle/>
          <a:p>
            <a:pPr lvl="1">
              <a:spcBef>
                <a:spcPct val="0"/>
              </a:spcBef>
            </a:pPr>
            <a:r>
              <a:rPr lang="en-US" sz="2000" b="1" dirty="0" smtClean="0">
                <a:effectLst>
                  <a:outerShdw blurRad="38100" dist="38100" dir="2700000" algn="tl">
                    <a:srgbClr val="000000">
                      <a:alpha val="43137"/>
                    </a:srgbClr>
                  </a:outerShdw>
                </a:effectLst>
                <a:latin typeface="+mj-lt"/>
                <a:ea typeface="+mj-ea"/>
                <a:cs typeface="+mj-cs"/>
              </a:rPr>
              <a:t>NACLIN 2017</a:t>
            </a:r>
            <a:endParaRPr kumimoji="0" lang="en-US" sz="2000" b="1" i="0" u="none" strike="noStrike" kern="1200" cap="none" spc="0" normalizeH="0" baseline="0" noProof="0" dirty="0">
              <a:ln>
                <a:noFill/>
              </a:ln>
              <a:effectLst>
                <a:outerShdw blurRad="38100" dist="38100" dir="2700000" algn="tl">
                  <a:srgbClr val="000000">
                    <a:alpha val="43137"/>
                  </a:srgbClr>
                </a:outerShdw>
              </a:effectLst>
              <a:uLnTx/>
              <a:uFillTx/>
              <a:latin typeface="+mj-lt"/>
              <a:ea typeface="+mj-ea"/>
              <a:cs typeface="+mj-cs"/>
            </a:endParaRPr>
          </a:p>
        </p:txBody>
      </p:sp>
      <p:sp>
        <p:nvSpPr>
          <p:cNvPr id="5" name="Date Placeholder 4"/>
          <p:cNvSpPr>
            <a:spLocks noGrp="1"/>
          </p:cNvSpPr>
          <p:nvPr>
            <p:ph type="dt" sz="half" idx="10"/>
          </p:nvPr>
        </p:nvSpPr>
        <p:spPr>
          <a:xfrm>
            <a:off x="7223760" y="6492240"/>
            <a:ext cx="1920240" cy="365760"/>
          </a:xfrm>
        </p:spPr>
        <p:txBody>
          <a:bodyPr/>
          <a:lstStyle/>
          <a:p>
            <a:fld id="{192EFE70-7D5B-49C0-A9C6-EC52B3B864A5}" type="datetime2">
              <a:rPr lang="en-US" smtClean="0"/>
              <a:pPr/>
              <a:t>Thursday, November 30, 2017</a:t>
            </a:fld>
            <a:endParaRPr lang="en-US" dirty="0"/>
          </a:p>
        </p:txBody>
      </p:sp>
    </p:spTree>
  </p:cSld>
  <p:clrMapOvr>
    <a:masterClrMapping/>
  </p:clrMapOvr>
  <p:transition>
    <p:wheel spokes="8"/>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None/>
            </a:pPr>
            <a:r>
              <a:rPr lang="en-US" dirty="0" smtClean="0"/>
              <a:t>	A good computer infrastructure is desired in order to achieve the maximum use of e-resources. Delhi University Library System (DULS) has a good infrastructure of IT for their users.</a:t>
            </a:r>
          </a:p>
          <a:p>
            <a:endParaRPr lang="en-US" dirty="0"/>
          </a:p>
        </p:txBody>
      </p:sp>
      <p:sp>
        <p:nvSpPr>
          <p:cNvPr id="2" name="Title 1"/>
          <p:cNvSpPr>
            <a:spLocks noGrp="1"/>
          </p:cNvSpPr>
          <p:nvPr>
            <p:ph type="title"/>
          </p:nvPr>
        </p:nvSpPr>
        <p:spPr/>
        <p:txBody>
          <a:bodyPr>
            <a:normAutofit fontScale="90000"/>
          </a:bodyPr>
          <a:lstStyle/>
          <a:p>
            <a:r>
              <a:rPr lang="en-US" b="1" dirty="0" smtClean="0"/>
              <a:t>Information Technology Infrastructure: </a:t>
            </a:r>
            <a:endParaRPr lang="en-US" dirty="0"/>
          </a:p>
        </p:txBody>
      </p:sp>
      <p:sp>
        <p:nvSpPr>
          <p:cNvPr id="4" name="Date Placeholder 3"/>
          <p:cNvSpPr>
            <a:spLocks noGrp="1"/>
          </p:cNvSpPr>
          <p:nvPr>
            <p:ph type="dt" sz="half" idx="10"/>
          </p:nvPr>
        </p:nvSpPr>
        <p:spPr/>
        <p:txBody>
          <a:bodyPr/>
          <a:lstStyle/>
          <a:p>
            <a:fld id="{9ED82E1F-D968-4784-939B-43275C47F8A5}"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81328"/>
            <a:ext cx="8763000" cy="4919472"/>
          </a:xfrm>
        </p:spPr>
        <p:txBody>
          <a:bodyPr>
            <a:normAutofit fontScale="70000" lnSpcReduction="20000"/>
          </a:bodyPr>
          <a:lstStyle/>
          <a:p>
            <a:pPr algn="just">
              <a:lnSpc>
                <a:spcPct val="150000"/>
              </a:lnSpc>
            </a:pPr>
            <a:r>
              <a:rPr lang="en-US" dirty="0" smtClean="0"/>
              <a:t>Good information and communication technology (ICT) network, which is directly connected by a dedicated wireless link.</a:t>
            </a:r>
          </a:p>
          <a:p>
            <a:pPr algn="just">
              <a:lnSpc>
                <a:spcPct val="150000"/>
              </a:lnSpc>
            </a:pPr>
            <a:r>
              <a:rPr lang="en-US" dirty="0" smtClean="0"/>
              <a:t> Access to the Internet through a 1.0 GB band-width provided by the National Knowledge Network (NKN) to the two campuses.</a:t>
            </a:r>
          </a:p>
          <a:p>
            <a:pPr algn="just">
              <a:lnSpc>
                <a:spcPct val="150000"/>
              </a:lnSpc>
            </a:pPr>
            <a:r>
              <a:rPr lang="en-US" dirty="0" smtClean="0"/>
              <a:t> The University Wide Network consists of a gigabyte fiber-Optic backbone, which provides connectivity to all the departments at the North &amp; South Campuses of the University, all the Colleges in the campus as well as off-campus colleges.</a:t>
            </a:r>
          </a:p>
          <a:p>
            <a:pPr algn="just">
              <a:lnSpc>
                <a:spcPct val="150000"/>
              </a:lnSpc>
            </a:pPr>
            <a:r>
              <a:rPr lang="en-US" dirty="0" smtClean="0"/>
              <a:t>Every reader has an individual electronic mailbox that can be accessed remotely from anywhere on the Internet.</a:t>
            </a:r>
          </a:p>
          <a:p>
            <a:pPr>
              <a:lnSpc>
                <a:spcPct val="150000"/>
              </a:lnSpc>
            </a:pPr>
            <a:endParaRPr lang="en-US" dirty="0"/>
          </a:p>
        </p:txBody>
      </p:sp>
      <p:sp>
        <p:nvSpPr>
          <p:cNvPr id="2" name="Title 1"/>
          <p:cNvSpPr>
            <a:spLocks noGrp="1"/>
          </p:cNvSpPr>
          <p:nvPr>
            <p:ph type="title"/>
          </p:nvPr>
        </p:nvSpPr>
        <p:spPr/>
        <p:txBody>
          <a:bodyPr/>
          <a:lstStyle/>
          <a:p>
            <a:r>
              <a:rPr lang="en-US" b="1" dirty="0" smtClean="0"/>
              <a:t>Networking:</a:t>
            </a:r>
            <a:endParaRPr lang="en-US" dirty="0"/>
          </a:p>
        </p:txBody>
      </p:sp>
      <p:sp>
        <p:nvSpPr>
          <p:cNvPr id="4" name="Date Placeholder 3"/>
          <p:cNvSpPr>
            <a:spLocks noGrp="1"/>
          </p:cNvSpPr>
          <p:nvPr>
            <p:ph type="dt" sz="half" idx="10"/>
          </p:nvPr>
        </p:nvSpPr>
        <p:spPr/>
        <p:txBody>
          <a:bodyPr/>
          <a:lstStyle/>
          <a:p>
            <a:fld id="{E888990F-6589-4152-A853-A7FCA05855C0}"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1"/>
            <a:ext cx="8229600" cy="5486399"/>
          </a:xfrm>
        </p:spPr>
        <p:txBody>
          <a:bodyPr>
            <a:normAutofit fontScale="85000" lnSpcReduction="10000"/>
          </a:bodyPr>
          <a:lstStyle/>
          <a:p>
            <a:pPr algn="just">
              <a:lnSpc>
                <a:spcPct val="150000"/>
              </a:lnSpc>
            </a:pPr>
            <a:endParaRPr lang="en-US" dirty="0" smtClean="0"/>
          </a:p>
          <a:p>
            <a:pPr algn="just">
              <a:lnSpc>
                <a:spcPct val="150000"/>
              </a:lnSpc>
            </a:pPr>
            <a:r>
              <a:rPr lang="en-US" dirty="0" smtClean="0"/>
              <a:t>Both the North and South campus have a dedicated e-resource lab to access electronic resources. </a:t>
            </a:r>
          </a:p>
          <a:p>
            <a:pPr algn="just">
              <a:lnSpc>
                <a:spcPct val="150000"/>
              </a:lnSpc>
            </a:pPr>
            <a:endParaRPr lang="en-US" dirty="0" smtClean="0"/>
          </a:p>
          <a:p>
            <a:pPr algn="just">
              <a:lnSpc>
                <a:spcPct val="150000"/>
              </a:lnSpc>
            </a:pPr>
            <a:r>
              <a:rPr lang="en-US" dirty="0" err="1" smtClean="0"/>
              <a:t>Troodon</a:t>
            </a:r>
            <a:r>
              <a:rPr lang="en-US" dirty="0" smtClean="0"/>
              <a:t> 5.0 Software is being used with Web OPAC facility.</a:t>
            </a:r>
          </a:p>
          <a:p>
            <a:pPr algn="just">
              <a:lnSpc>
                <a:spcPct val="150000"/>
              </a:lnSpc>
              <a:buNone/>
            </a:pPr>
            <a:endParaRPr lang="en-US" dirty="0" smtClean="0"/>
          </a:p>
          <a:p>
            <a:pPr algn="just">
              <a:lnSpc>
                <a:spcPct val="150000"/>
              </a:lnSpc>
            </a:pPr>
            <a:r>
              <a:rPr lang="en-US" dirty="0" smtClean="0"/>
              <a:t>The students’ hostels are well connected through a LAN facility which enables library users to access e-resources. </a:t>
            </a:r>
          </a:p>
          <a:p>
            <a:pPr>
              <a:lnSpc>
                <a:spcPct val="150000"/>
              </a:lnSpc>
            </a:pPr>
            <a:endParaRPr lang="en-US" dirty="0"/>
          </a:p>
        </p:txBody>
      </p:sp>
      <p:sp>
        <p:nvSpPr>
          <p:cNvPr id="4" name="Title 1"/>
          <p:cNvSpPr txBox="1">
            <a:spLocks/>
          </p:cNvSpPr>
          <p:nvPr/>
        </p:nvSpPr>
        <p:spPr>
          <a:xfrm>
            <a:off x="6324600" y="0"/>
            <a:ext cx="3124200" cy="381000"/>
          </a:xfrm>
          <a:prstGeom prst="rect">
            <a:avLst/>
          </a:prstGeom>
        </p:spPr>
        <p:txBody>
          <a:bodyPr vert="horz" rtlCol="0" anchor="ctr">
            <a:no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0" normalizeH="0" baseline="0" noProof="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Networking (Contd…)</a:t>
            </a:r>
            <a:endParaRPr kumimoji="0" lang="en-US" sz="2000" b="0"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6" name="Date Placeholder 5"/>
          <p:cNvSpPr>
            <a:spLocks noGrp="1"/>
          </p:cNvSpPr>
          <p:nvPr>
            <p:ph type="dt" sz="half" idx="10"/>
          </p:nvPr>
        </p:nvSpPr>
        <p:spPr/>
        <p:txBody>
          <a:bodyPr/>
          <a:lstStyle/>
          <a:p>
            <a:fld id="{0A135A7F-D8E2-42FE-8281-7B64DB424497}" type="datetime2">
              <a:rPr lang="en-US" smtClean="0"/>
              <a:pPr/>
              <a:t>Thursday, November 30, 2017</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431536"/>
          </a:xfrm>
        </p:spPr>
        <p:txBody>
          <a:bodyPr>
            <a:normAutofit fontScale="77500" lnSpcReduction="20000"/>
          </a:bodyPr>
          <a:lstStyle/>
          <a:p>
            <a:pPr algn="just"/>
            <a:r>
              <a:rPr lang="en-US" dirty="0" smtClean="0"/>
              <a:t>The Central Library including the Arts Library has the maximum number of computers being 107 and 25 printers with 2 scanners. However the library has provided only 25 computers to access Internet and e-resources to the users. The Central Science Library has 75 computers but they have provided 50 computers to the users for using Internet facilities.</a:t>
            </a:r>
          </a:p>
          <a:p>
            <a:pPr algn="just"/>
            <a:endParaRPr lang="en-US" dirty="0" smtClean="0"/>
          </a:p>
          <a:p>
            <a:pPr algn="just"/>
            <a:r>
              <a:rPr lang="en-US" dirty="0" smtClean="0"/>
              <a:t>The </a:t>
            </a:r>
            <a:r>
              <a:rPr lang="en-US" dirty="0" err="1" smtClean="0"/>
              <a:t>Ratan</a:t>
            </a:r>
            <a:r>
              <a:rPr lang="en-US" dirty="0" smtClean="0"/>
              <a:t> Tata Library has a total of 53 computers of which 27 computers are offered to Internet users.</a:t>
            </a:r>
          </a:p>
          <a:p>
            <a:pPr algn="just">
              <a:buNone/>
            </a:pPr>
            <a:r>
              <a:rPr lang="en-US" dirty="0" smtClean="0"/>
              <a:t> </a:t>
            </a:r>
          </a:p>
          <a:p>
            <a:pPr algn="just"/>
            <a:r>
              <a:rPr lang="en-US" dirty="0" smtClean="0"/>
              <a:t>The South Delhi Campus Library is one of the other large libraries which have 60computers of which 20 have been put up for users to access Internet and e-resources.</a:t>
            </a:r>
          </a:p>
          <a:p>
            <a:pPr algn="just">
              <a:buNone/>
            </a:pPr>
            <a:endParaRPr lang="en-US" dirty="0" smtClean="0"/>
          </a:p>
          <a:p>
            <a:pPr algn="just"/>
            <a:r>
              <a:rPr lang="en-US" dirty="0" smtClean="0"/>
              <a:t>In total, all the libraries of DULS have 464 computers, out of which 264 are provided to the users for accessing Internet and electronic resources.</a:t>
            </a:r>
          </a:p>
          <a:p>
            <a:pPr algn="just"/>
            <a:endParaRPr lang="en-US" dirty="0" smtClean="0"/>
          </a:p>
          <a:p>
            <a:endParaRPr lang="en-US" dirty="0"/>
          </a:p>
        </p:txBody>
      </p:sp>
      <p:sp>
        <p:nvSpPr>
          <p:cNvPr id="2" name="Title 1"/>
          <p:cNvSpPr>
            <a:spLocks noGrp="1"/>
          </p:cNvSpPr>
          <p:nvPr>
            <p:ph type="title"/>
          </p:nvPr>
        </p:nvSpPr>
        <p:spPr>
          <a:xfrm>
            <a:off x="457200" y="533400"/>
            <a:ext cx="8229600" cy="762000"/>
          </a:xfrm>
        </p:spPr>
        <p:txBody>
          <a:bodyPr>
            <a:normAutofit fontScale="90000"/>
          </a:bodyPr>
          <a:lstStyle/>
          <a:p>
            <a:r>
              <a:rPr lang="en-US" b="1" dirty="0" smtClean="0"/>
              <a:t>Computer Infrastructure:</a:t>
            </a:r>
            <a:r>
              <a:rPr lang="en-US" dirty="0" smtClean="0"/>
              <a:t/>
            </a:r>
            <a:br>
              <a:rPr lang="en-US" dirty="0" smtClean="0"/>
            </a:br>
            <a:endParaRPr lang="en-US" dirty="0"/>
          </a:p>
        </p:txBody>
      </p:sp>
      <p:sp>
        <p:nvSpPr>
          <p:cNvPr id="4" name="Date Placeholder 3"/>
          <p:cNvSpPr>
            <a:spLocks noGrp="1"/>
          </p:cNvSpPr>
          <p:nvPr>
            <p:ph type="dt" sz="half" idx="10"/>
          </p:nvPr>
        </p:nvSpPr>
        <p:spPr/>
        <p:txBody>
          <a:bodyPr/>
          <a:lstStyle/>
          <a:p>
            <a:fld id="{18006A53-4C3B-46F9-85C1-1F0614D86586}" type="datetime2">
              <a:rPr lang="en-US" smtClean="0"/>
              <a:pPr/>
              <a:t>Thursday, November 30, 2017</a:t>
            </a:fld>
            <a:endParaRPr lang="en-US"/>
          </a:p>
        </p:txBody>
      </p:sp>
      <p:sp>
        <p:nvSpPr>
          <p:cNvPr id="5" name="Title 1"/>
          <p:cNvSpPr txBox="1">
            <a:spLocks/>
          </p:cNvSpPr>
          <p:nvPr/>
        </p:nvSpPr>
        <p:spPr>
          <a:xfrm>
            <a:off x="-533400" y="6523038"/>
            <a:ext cx="2590800" cy="334962"/>
          </a:xfrm>
          <a:prstGeom prst="rect">
            <a:avLst/>
          </a:prstGeom>
        </p:spPr>
        <p:txBody>
          <a:bodyPr vert="horz" anchor="b">
            <a:noAutofit/>
            <a:scene3d>
              <a:camera prst="orthographicFront"/>
              <a:lightRig rig="soft" dir="t"/>
            </a:scene3d>
            <a:sp3d prstMaterial="softEdge">
              <a:bevelT w="25400" h="25400"/>
            </a:sp3d>
          </a:bodyPr>
          <a:lstStyle/>
          <a:p>
            <a:pPr lvl="1">
              <a:spcBef>
                <a:spcPct val="0"/>
              </a:spcBef>
            </a:pPr>
            <a:r>
              <a:rPr lang="en-US" sz="2000" b="1" dirty="0" smtClean="0">
                <a:effectLst>
                  <a:outerShdw blurRad="38100" dist="38100" dir="2700000" algn="tl">
                    <a:srgbClr val="000000">
                      <a:alpha val="43137"/>
                    </a:srgbClr>
                  </a:outerShdw>
                </a:effectLst>
                <a:latin typeface="+mj-lt"/>
                <a:ea typeface="+mj-ea"/>
                <a:cs typeface="+mj-cs"/>
              </a:rPr>
              <a:t>NACLIN 2017</a:t>
            </a:r>
            <a:endParaRPr kumimoji="0" lang="en-US" sz="2000" b="1" i="0" u="none" strike="noStrike" kern="1200" cap="none" spc="0" normalizeH="0" baseline="0" noProof="0" dirty="0">
              <a:ln>
                <a:noFill/>
              </a:ln>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xit" presetSubtype="16" fill="hold" grpId="0" nodeType="clickEffect">
                                  <p:stCondLst>
                                    <p:cond delay="0"/>
                                  </p:stCondLst>
                                  <p:childTnLst>
                                    <p:animEffect transition="out" filter="box(in)">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3505200"/>
          </a:xfrm>
        </p:spPr>
        <p:txBody>
          <a:bodyPr>
            <a:normAutofit fontScale="85000" lnSpcReduction="10000"/>
          </a:bodyPr>
          <a:lstStyle/>
          <a:p>
            <a:pPr algn="just">
              <a:lnSpc>
                <a:spcPct val="160000"/>
              </a:lnSpc>
              <a:buNone/>
            </a:pPr>
            <a:r>
              <a:rPr lang="en-US" b="1" i="1" dirty="0" smtClean="0"/>
              <a:t>	It has been observed that Delhi University Library System (DULS) had procured electronic journals and online databases. The Information Technology (IT) facility should be upgraded in term of hardware and good internet connectivity. More skilled human capital required for handle electronic resources.</a:t>
            </a:r>
            <a:endParaRPr lang="en-US" b="1" dirty="0" smtClean="0"/>
          </a:p>
          <a:p>
            <a:endParaRPr lang="en-US" dirty="0"/>
          </a:p>
        </p:txBody>
      </p:sp>
      <p:sp>
        <p:nvSpPr>
          <p:cNvPr id="2" name="Title 1"/>
          <p:cNvSpPr>
            <a:spLocks noGrp="1"/>
          </p:cNvSpPr>
          <p:nvPr>
            <p:ph type="title"/>
          </p:nvPr>
        </p:nvSpPr>
        <p:spPr/>
        <p:txBody>
          <a:bodyPr>
            <a:normAutofit fontScale="90000"/>
          </a:bodyPr>
          <a:lstStyle/>
          <a:p>
            <a:r>
              <a:rPr lang="en-US" b="1" i="1" dirty="0" smtClean="0"/>
              <a:t>OBSERVATION:  </a:t>
            </a:r>
            <a:r>
              <a:rPr lang="en-US" dirty="0" smtClean="0"/>
              <a:t/>
            </a:r>
            <a:br>
              <a:rPr lang="en-US" dirty="0" smtClean="0"/>
            </a:br>
            <a:endParaRPr lang="en-US" dirty="0"/>
          </a:p>
        </p:txBody>
      </p:sp>
      <p:sp>
        <p:nvSpPr>
          <p:cNvPr id="4" name="Date Placeholder 3"/>
          <p:cNvSpPr>
            <a:spLocks noGrp="1"/>
          </p:cNvSpPr>
          <p:nvPr>
            <p:ph type="dt" sz="half" idx="10"/>
          </p:nvPr>
        </p:nvSpPr>
        <p:spPr/>
        <p:txBody>
          <a:bodyPr/>
          <a:lstStyle/>
          <a:p>
            <a:fld id="{4BC905D6-F842-4B36-B019-7E41C2B701C8}" type="datetime2">
              <a:rPr lang="en-US" smtClean="0"/>
              <a:pPr/>
              <a:t>Thursday, November 30, 2017</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458200" cy="5867400"/>
          </a:xfrm>
        </p:spPr>
        <p:txBody>
          <a:bodyPr>
            <a:normAutofit/>
          </a:bodyPr>
          <a:lstStyle/>
          <a:p>
            <a:pPr algn="just">
              <a:lnSpc>
                <a:spcPct val="170000"/>
              </a:lnSpc>
              <a:buNone/>
            </a:pPr>
            <a:r>
              <a:rPr lang="en-US" sz="2600" dirty="0" smtClean="0"/>
              <a:t>	The Central Library has rich collection mainly in Social Sciences, Humanities and Sciences. It is a repository of all Government publications and publications of some important International Organizations viz. European Union, World Health Organization, UN and its allied agencies.</a:t>
            </a:r>
          </a:p>
          <a:p>
            <a:endParaRPr lang="en-US" dirty="0" smtClean="0"/>
          </a:p>
          <a:p>
            <a:endParaRPr lang="en-US" dirty="0"/>
          </a:p>
        </p:txBody>
      </p:sp>
      <p:sp>
        <p:nvSpPr>
          <p:cNvPr id="2" name="Title 1"/>
          <p:cNvSpPr>
            <a:spLocks noGrp="1"/>
          </p:cNvSpPr>
          <p:nvPr>
            <p:ph type="title"/>
          </p:nvPr>
        </p:nvSpPr>
        <p:spPr/>
        <p:txBody>
          <a:bodyPr>
            <a:normAutofit fontScale="90000"/>
          </a:bodyPr>
          <a:lstStyle/>
          <a:p>
            <a:pPr algn="l"/>
            <a:r>
              <a:rPr lang="en-US" sz="2700" b="1" dirty="0" smtClean="0"/>
              <a:t>2. Dr. B. R. </a:t>
            </a:r>
            <a:r>
              <a:rPr lang="en-US" sz="2700" b="1" dirty="0" err="1" smtClean="0"/>
              <a:t>Ambedkar</a:t>
            </a:r>
            <a:r>
              <a:rPr lang="en-US" sz="2700" b="1" dirty="0" smtClean="0"/>
              <a:t> Central (formerly Jawaharlal Nehru University) Library, New Delhi</a:t>
            </a:r>
            <a:r>
              <a:rPr lang="en-US" dirty="0" smtClean="0"/>
              <a:t/>
            </a:r>
            <a:br>
              <a:rPr lang="en-US" dirty="0" smtClean="0"/>
            </a:br>
            <a:endParaRPr lang="en-US" dirty="0"/>
          </a:p>
        </p:txBody>
      </p:sp>
      <p:sp>
        <p:nvSpPr>
          <p:cNvPr id="4" name="Date Placeholder 3"/>
          <p:cNvSpPr>
            <a:spLocks noGrp="1"/>
          </p:cNvSpPr>
          <p:nvPr>
            <p:ph type="dt" sz="half" idx="10"/>
          </p:nvPr>
        </p:nvSpPr>
        <p:spPr/>
        <p:txBody>
          <a:bodyPr/>
          <a:lstStyle/>
          <a:p>
            <a:fld id="{507739AF-C3BF-474B-82ED-6DB42955A152}" type="datetime2">
              <a:rPr lang="en-US" smtClean="0"/>
              <a:pPr/>
              <a:t>Thursday, November 30, 2017</a:t>
            </a:fld>
            <a:endParaRPr lang="en-US"/>
          </a:p>
        </p:txBody>
      </p:sp>
      <p:sp>
        <p:nvSpPr>
          <p:cNvPr id="5" name="Title 1"/>
          <p:cNvSpPr txBox="1">
            <a:spLocks/>
          </p:cNvSpPr>
          <p:nvPr/>
        </p:nvSpPr>
        <p:spPr>
          <a:xfrm>
            <a:off x="-533400" y="6523038"/>
            <a:ext cx="2590800" cy="334962"/>
          </a:xfrm>
          <a:prstGeom prst="rect">
            <a:avLst/>
          </a:prstGeom>
        </p:spPr>
        <p:txBody>
          <a:bodyPr vert="horz" anchor="b">
            <a:noAutofit/>
            <a:scene3d>
              <a:camera prst="orthographicFront"/>
              <a:lightRig rig="soft" dir="t"/>
            </a:scene3d>
            <a:sp3d prstMaterial="softEdge">
              <a:bevelT w="25400" h="25400"/>
            </a:sp3d>
          </a:bodyPr>
          <a:lstStyle/>
          <a:p>
            <a:pPr lvl="1">
              <a:spcBef>
                <a:spcPct val="0"/>
              </a:spcBef>
            </a:pPr>
            <a:r>
              <a:rPr lang="en-US" sz="2000" b="1" dirty="0" smtClean="0">
                <a:effectLst>
                  <a:outerShdw blurRad="38100" dist="38100" dir="2700000" algn="tl">
                    <a:srgbClr val="000000">
                      <a:alpha val="43137"/>
                    </a:srgbClr>
                  </a:outerShdw>
                </a:effectLst>
                <a:latin typeface="+mj-lt"/>
                <a:ea typeface="+mj-ea"/>
                <a:cs typeface="+mj-cs"/>
              </a:rPr>
              <a:t>NACLIN 2017</a:t>
            </a:r>
            <a:endParaRPr kumimoji="0" lang="en-US" sz="2000" b="1" i="0" u="none" strike="noStrike" kern="1200" cap="none" spc="0" normalizeH="0" baseline="0" noProof="0" dirty="0">
              <a:ln>
                <a:noFill/>
              </a:ln>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4"/>
          <a:ext cx="9144000" cy="6248392"/>
        </p:xfrm>
        <a:graphic>
          <a:graphicData uri="http://schemas.openxmlformats.org/drawingml/2006/table">
            <a:tbl>
              <a:tblPr firstRow="1" bandRow="1">
                <a:tableStyleId>{5C22544A-7EE6-4342-B048-85BDC9FD1C3A}</a:tableStyleId>
              </a:tblPr>
              <a:tblGrid>
                <a:gridCol w="4572000"/>
                <a:gridCol w="4572000"/>
              </a:tblGrid>
              <a:tr h="878800">
                <a:tc gridSpan="2">
                  <a:txBody>
                    <a:bodyPr/>
                    <a:lstStyle/>
                    <a:p>
                      <a:pPr marL="0" marR="0" algn="ctr">
                        <a:lnSpc>
                          <a:spcPct val="100000"/>
                        </a:lnSpc>
                        <a:spcBef>
                          <a:spcPts val="0"/>
                        </a:spcBef>
                      </a:pPr>
                      <a:r>
                        <a:rPr lang="en-US" sz="2400" b="1" dirty="0" smtClean="0">
                          <a:solidFill>
                            <a:srgbClr val="000000"/>
                          </a:solidFill>
                          <a:latin typeface="Times New Roman"/>
                          <a:ea typeface="Calibri"/>
                          <a:cs typeface="Mangal"/>
                        </a:rPr>
                        <a:t>Table 3: </a:t>
                      </a:r>
                      <a:r>
                        <a:rPr lang="en-US" sz="2400" b="1" dirty="0">
                          <a:solidFill>
                            <a:srgbClr val="000000"/>
                          </a:solidFill>
                          <a:latin typeface="Times New Roman"/>
                          <a:ea typeface="Calibri"/>
                          <a:cs typeface="Mangal"/>
                        </a:rPr>
                        <a:t>Current status of library resources in the Dr. B.R. </a:t>
                      </a:r>
                      <a:r>
                        <a:rPr lang="en-US" sz="2400" b="1" dirty="0" err="1">
                          <a:solidFill>
                            <a:srgbClr val="000000"/>
                          </a:solidFill>
                          <a:latin typeface="Times New Roman"/>
                          <a:ea typeface="Calibri"/>
                          <a:cs typeface="Mangal"/>
                        </a:rPr>
                        <a:t>Ambedkar</a:t>
                      </a:r>
                      <a:r>
                        <a:rPr lang="en-US" sz="2400" b="1" dirty="0">
                          <a:solidFill>
                            <a:srgbClr val="000000"/>
                          </a:solidFill>
                          <a:latin typeface="Times New Roman"/>
                          <a:ea typeface="Calibri"/>
                          <a:cs typeface="Mangal"/>
                        </a:rPr>
                        <a:t> Central </a:t>
                      </a:r>
                      <a:r>
                        <a:rPr lang="en-US" sz="2400" b="1" dirty="0" smtClean="0">
                          <a:solidFill>
                            <a:srgbClr val="000000"/>
                          </a:solidFill>
                          <a:latin typeface="Times New Roman"/>
                          <a:ea typeface="Calibri"/>
                          <a:cs typeface="Mangal"/>
                        </a:rPr>
                        <a:t>Library</a:t>
                      </a:r>
                      <a:endParaRPr lang="en-US" sz="2000" dirty="0">
                        <a:latin typeface="Calibri"/>
                        <a:ea typeface="Calibri"/>
                        <a:cs typeface="Mangal"/>
                      </a:endParaRPr>
                    </a:p>
                  </a:txBody>
                  <a:tcPr marL="68580" marR="68580" marT="0" marB="0"/>
                </a:tc>
                <a:tc hMerge="1">
                  <a:txBody>
                    <a:bodyPr/>
                    <a:lstStyle/>
                    <a:p>
                      <a:endParaRPr lang="en-US"/>
                    </a:p>
                  </a:txBody>
                  <a:tcPr/>
                </a:tc>
              </a:tr>
              <a:tr h="478721">
                <a:tc>
                  <a:txBody>
                    <a:bodyPr/>
                    <a:lstStyle/>
                    <a:p>
                      <a:pPr marL="0" marR="0" algn="just">
                        <a:lnSpc>
                          <a:spcPct val="100000"/>
                        </a:lnSpc>
                        <a:spcBef>
                          <a:spcPts val="0"/>
                        </a:spcBef>
                      </a:pPr>
                      <a:r>
                        <a:rPr lang="en-US" sz="1800" b="1" dirty="0">
                          <a:solidFill>
                            <a:srgbClr val="000000"/>
                          </a:solidFill>
                          <a:latin typeface="Times New Roman"/>
                          <a:ea typeface="Calibri"/>
                          <a:cs typeface="Mangal"/>
                        </a:rPr>
                        <a:t>Document Type</a:t>
                      </a:r>
                      <a:endParaRPr lang="en-US" sz="1600" dirty="0">
                        <a:latin typeface="Calibri"/>
                        <a:ea typeface="Calibri"/>
                        <a:cs typeface="Mangal"/>
                      </a:endParaRPr>
                    </a:p>
                  </a:txBody>
                  <a:tcPr marL="68580" marR="68580" marT="0" marB="0"/>
                </a:tc>
                <a:tc>
                  <a:txBody>
                    <a:bodyPr/>
                    <a:lstStyle/>
                    <a:p>
                      <a:pPr marL="0" marR="0" algn="ctr">
                        <a:lnSpc>
                          <a:spcPct val="100000"/>
                        </a:lnSpc>
                        <a:spcBef>
                          <a:spcPts val="0"/>
                        </a:spcBef>
                      </a:pPr>
                      <a:r>
                        <a:rPr lang="en-US" sz="1800" b="1" dirty="0" smtClean="0">
                          <a:solidFill>
                            <a:srgbClr val="000000"/>
                          </a:solidFill>
                          <a:latin typeface="Times New Roman"/>
                          <a:ea typeface="Calibri"/>
                          <a:cs typeface="Mangal"/>
                        </a:rPr>
                        <a:t>Collections</a:t>
                      </a:r>
                      <a:endParaRPr lang="en-US" sz="1600" dirty="0">
                        <a:latin typeface="Calibri"/>
                        <a:ea typeface="Calibri"/>
                        <a:cs typeface="Mangal"/>
                      </a:endParaRPr>
                    </a:p>
                  </a:txBody>
                  <a:tcPr marL="68580" marR="68580" marT="0" marB="0"/>
                </a:tc>
              </a:tr>
              <a:tr h="582382">
                <a:tc>
                  <a:txBody>
                    <a:bodyPr/>
                    <a:lstStyle/>
                    <a:p>
                      <a:pPr marL="0" marR="0" algn="l">
                        <a:lnSpc>
                          <a:spcPct val="100000"/>
                        </a:lnSpc>
                        <a:spcBef>
                          <a:spcPts val="0"/>
                        </a:spcBef>
                      </a:pPr>
                      <a:r>
                        <a:rPr lang="en-US" sz="1800" dirty="0">
                          <a:solidFill>
                            <a:srgbClr val="000000"/>
                          </a:solidFill>
                          <a:latin typeface="Times New Roman"/>
                          <a:ea typeface="Calibri"/>
                          <a:cs typeface="Mangal"/>
                        </a:rPr>
                        <a:t>Books (include government publications, Statistical publication etc.)</a:t>
                      </a:r>
                      <a:endParaRPr lang="en-US" sz="1600" dirty="0">
                        <a:latin typeface="Calibri"/>
                        <a:ea typeface="Calibri"/>
                        <a:cs typeface="Mangal"/>
                      </a:endParaRPr>
                    </a:p>
                  </a:txBody>
                  <a:tcPr marL="68580" marR="68580" marT="0" marB="0"/>
                </a:tc>
                <a:tc>
                  <a:txBody>
                    <a:bodyPr/>
                    <a:lstStyle/>
                    <a:p>
                      <a:pPr marL="356870" marR="0" algn="ctr">
                        <a:lnSpc>
                          <a:spcPct val="100000"/>
                        </a:lnSpc>
                        <a:spcBef>
                          <a:spcPts val="0"/>
                        </a:spcBef>
                      </a:pPr>
                      <a:r>
                        <a:rPr lang="en-US" sz="1800">
                          <a:solidFill>
                            <a:srgbClr val="000000"/>
                          </a:solidFill>
                          <a:latin typeface="Times New Roman"/>
                          <a:ea typeface="Calibri"/>
                          <a:cs typeface="Mangal"/>
                        </a:rPr>
                        <a:t>3.80 Lakhs</a:t>
                      </a:r>
                      <a:endParaRPr lang="en-US" sz="1600">
                        <a:latin typeface="Calibri"/>
                        <a:ea typeface="Calibri"/>
                        <a:cs typeface="Mangal"/>
                      </a:endParaRPr>
                    </a:p>
                  </a:txBody>
                  <a:tcPr marL="68580" marR="68580" marT="0" marB="0"/>
                </a:tc>
              </a:tr>
              <a:tr h="478721">
                <a:tc>
                  <a:txBody>
                    <a:bodyPr/>
                    <a:lstStyle/>
                    <a:p>
                      <a:pPr marL="0" marR="0" algn="l">
                        <a:lnSpc>
                          <a:spcPct val="100000"/>
                        </a:lnSpc>
                        <a:spcBef>
                          <a:spcPts val="0"/>
                        </a:spcBef>
                      </a:pPr>
                      <a:r>
                        <a:rPr lang="en-US" sz="1800" dirty="0">
                          <a:solidFill>
                            <a:srgbClr val="000000"/>
                          </a:solidFill>
                          <a:latin typeface="Times New Roman"/>
                          <a:ea typeface="Calibri"/>
                          <a:cs typeface="Mangal"/>
                        </a:rPr>
                        <a:t>Number of Back Volumes</a:t>
                      </a:r>
                      <a:endParaRPr lang="en-US" sz="1600" dirty="0">
                        <a:latin typeface="Calibri"/>
                        <a:ea typeface="Calibri"/>
                        <a:cs typeface="Mangal"/>
                      </a:endParaRPr>
                    </a:p>
                  </a:txBody>
                  <a:tcPr marL="68580" marR="68580" marT="0" marB="0"/>
                </a:tc>
                <a:tc>
                  <a:txBody>
                    <a:bodyPr/>
                    <a:lstStyle/>
                    <a:p>
                      <a:pPr marL="356870" marR="0" algn="ctr">
                        <a:lnSpc>
                          <a:spcPct val="100000"/>
                        </a:lnSpc>
                        <a:spcBef>
                          <a:spcPts val="0"/>
                        </a:spcBef>
                      </a:pPr>
                      <a:r>
                        <a:rPr lang="en-US" sz="1800">
                          <a:solidFill>
                            <a:srgbClr val="000000"/>
                          </a:solidFill>
                          <a:latin typeface="Times New Roman"/>
                          <a:ea typeface="Calibri"/>
                          <a:cs typeface="Mangal"/>
                        </a:rPr>
                        <a:t>1.20 Lakhs</a:t>
                      </a:r>
                      <a:endParaRPr lang="en-US" sz="1600">
                        <a:latin typeface="Calibri"/>
                        <a:ea typeface="Calibri"/>
                        <a:cs typeface="Mangal"/>
                      </a:endParaRPr>
                    </a:p>
                  </a:txBody>
                  <a:tcPr marL="68580" marR="68580" marT="0" marB="0"/>
                </a:tc>
              </a:tr>
              <a:tr h="478721">
                <a:tc>
                  <a:txBody>
                    <a:bodyPr/>
                    <a:lstStyle/>
                    <a:p>
                      <a:pPr marL="0" marR="0" algn="l">
                        <a:lnSpc>
                          <a:spcPct val="100000"/>
                        </a:lnSpc>
                        <a:spcBef>
                          <a:spcPts val="0"/>
                        </a:spcBef>
                      </a:pPr>
                      <a:r>
                        <a:rPr lang="en-US" sz="1800" dirty="0">
                          <a:solidFill>
                            <a:srgbClr val="000000"/>
                          </a:solidFill>
                          <a:latin typeface="Times New Roman"/>
                          <a:ea typeface="Calibri"/>
                          <a:cs typeface="Mangal"/>
                        </a:rPr>
                        <a:t>Thesis and dissertations</a:t>
                      </a:r>
                      <a:endParaRPr lang="en-US" sz="1600" dirty="0">
                        <a:latin typeface="Calibri"/>
                        <a:ea typeface="Calibri"/>
                        <a:cs typeface="Mangal"/>
                      </a:endParaRPr>
                    </a:p>
                  </a:txBody>
                  <a:tcPr marL="68580" marR="68580" marT="0" marB="0"/>
                </a:tc>
                <a:tc>
                  <a:txBody>
                    <a:bodyPr/>
                    <a:lstStyle/>
                    <a:p>
                      <a:pPr marL="356870" marR="0" algn="ctr">
                        <a:lnSpc>
                          <a:spcPct val="100000"/>
                        </a:lnSpc>
                        <a:spcBef>
                          <a:spcPts val="0"/>
                        </a:spcBef>
                      </a:pPr>
                      <a:r>
                        <a:rPr lang="en-US" sz="1800" dirty="0">
                          <a:solidFill>
                            <a:srgbClr val="000000"/>
                          </a:solidFill>
                          <a:latin typeface="Times New Roman"/>
                          <a:ea typeface="Calibri"/>
                          <a:cs typeface="Mangal"/>
                        </a:rPr>
                        <a:t>15000</a:t>
                      </a:r>
                      <a:endParaRPr lang="en-US" sz="1600" dirty="0">
                        <a:latin typeface="Calibri"/>
                        <a:ea typeface="Calibri"/>
                        <a:cs typeface="Mangal"/>
                      </a:endParaRPr>
                    </a:p>
                  </a:txBody>
                  <a:tcPr marL="68580" marR="68580" marT="0" marB="0"/>
                </a:tc>
              </a:tr>
              <a:tr h="478721">
                <a:tc>
                  <a:txBody>
                    <a:bodyPr/>
                    <a:lstStyle/>
                    <a:p>
                      <a:pPr marL="0" marR="0" algn="l">
                        <a:lnSpc>
                          <a:spcPct val="100000"/>
                        </a:lnSpc>
                        <a:spcBef>
                          <a:spcPts val="0"/>
                        </a:spcBef>
                      </a:pPr>
                      <a:r>
                        <a:rPr lang="en-US" sz="1800" dirty="0">
                          <a:solidFill>
                            <a:srgbClr val="000000"/>
                          </a:solidFill>
                          <a:latin typeface="Times New Roman"/>
                          <a:ea typeface="Calibri"/>
                          <a:cs typeface="Mangal"/>
                        </a:rPr>
                        <a:t>Annual Reports</a:t>
                      </a:r>
                      <a:endParaRPr lang="en-US" sz="1600" dirty="0">
                        <a:latin typeface="Calibri"/>
                        <a:ea typeface="Calibri"/>
                        <a:cs typeface="Mangal"/>
                      </a:endParaRPr>
                    </a:p>
                  </a:txBody>
                  <a:tcPr marL="68580" marR="68580" marT="0" marB="0"/>
                </a:tc>
                <a:tc>
                  <a:txBody>
                    <a:bodyPr/>
                    <a:lstStyle/>
                    <a:p>
                      <a:pPr marL="356870" marR="0" algn="ctr">
                        <a:lnSpc>
                          <a:spcPct val="100000"/>
                        </a:lnSpc>
                        <a:spcBef>
                          <a:spcPts val="0"/>
                        </a:spcBef>
                      </a:pPr>
                      <a:r>
                        <a:rPr lang="en-US" sz="1800" dirty="0">
                          <a:solidFill>
                            <a:srgbClr val="000000"/>
                          </a:solidFill>
                          <a:latin typeface="Times New Roman"/>
                          <a:ea typeface="Calibri"/>
                          <a:cs typeface="Mangal"/>
                        </a:rPr>
                        <a:t>400</a:t>
                      </a:r>
                      <a:endParaRPr lang="en-US" sz="1600" dirty="0">
                        <a:latin typeface="Calibri"/>
                        <a:ea typeface="Calibri"/>
                        <a:cs typeface="Mangal"/>
                      </a:endParaRPr>
                    </a:p>
                  </a:txBody>
                  <a:tcPr marL="68580" marR="68580" marT="0" marB="0"/>
                </a:tc>
              </a:tr>
              <a:tr h="478721">
                <a:tc>
                  <a:txBody>
                    <a:bodyPr/>
                    <a:lstStyle/>
                    <a:p>
                      <a:pPr marL="0" marR="0" algn="l">
                        <a:lnSpc>
                          <a:spcPct val="100000"/>
                        </a:lnSpc>
                        <a:spcBef>
                          <a:spcPts val="0"/>
                        </a:spcBef>
                      </a:pPr>
                      <a:r>
                        <a:rPr lang="en-US" sz="1800">
                          <a:solidFill>
                            <a:srgbClr val="000000"/>
                          </a:solidFill>
                          <a:latin typeface="Times New Roman"/>
                          <a:ea typeface="Calibri"/>
                          <a:cs typeface="Mangal"/>
                        </a:rPr>
                        <a:t>E-Journal</a:t>
                      </a:r>
                      <a:endParaRPr lang="en-US" sz="1600">
                        <a:latin typeface="Calibri"/>
                        <a:ea typeface="Calibri"/>
                        <a:cs typeface="Mangal"/>
                      </a:endParaRPr>
                    </a:p>
                  </a:txBody>
                  <a:tcPr marL="68580" marR="68580" marT="0" marB="0"/>
                </a:tc>
                <a:tc>
                  <a:txBody>
                    <a:bodyPr/>
                    <a:lstStyle/>
                    <a:p>
                      <a:pPr marL="356870" marR="0" algn="ctr">
                        <a:lnSpc>
                          <a:spcPct val="100000"/>
                        </a:lnSpc>
                        <a:spcBef>
                          <a:spcPts val="0"/>
                        </a:spcBef>
                      </a:pPr>
                      <a:r>
                        <a:rPr lang="en-US" sz="1800" dirty="0">
                          <a:solidFill>
                            <a:srgbClr val="000000"/>
                          </a:solidFill>
                          <a:latin typeface="Times New Roman"/>
                          <a:ea typeface="Calibri"/>
                          <a:cs typeface="Mangal"/>
                        </a:rPr>
                        <a:t>10000</a:t>
                      </a:r>
                      <a:endParaRPr lang="en-US" sz="1600" dirty="0">
                        <a:latin typeface="Calibri"/>
                        <a:ea typeface="Calibri"/>
                        <a:cs typeface="Mangal"/>
                      </a:endParaRPr>
                    </a:p>
                  </a:txBody>
                  <a:tcPr marL="68580" marR="68580" marT="0" marB="0"/>
                </a:tc>
              </a:tr>
              <a:tr h="478721">
                <a:tc>
                  <a:txBody>
                    <a:bodyPr/>
                    <a:lstStyle/>
                    <a:p>
                      <a:pPr marL="0" marR="0" algn="l">
                        <a:lnSpc>
                          <a:spcPct val="100000"/>
                        </a:lnSpc>
                        <a:spcBef>
                          <a:spcPts val="0"/>
                        </a:spcBef>
                      </a:pPr>
                      <a:r>
                        <a:rPr lang="en-US" sz="1800">
                          <a:solidFill>
                            <a:srgbClr val="000000"/>
                          </a:solidFill>
                          <a:latin typeface="Times New Roman"/>
                          <a:ea typeface="Calibri"/>
                          <a:cs typeface="Mangal"/>
                        </a:rPr>
                        <a:t>Online Databases</a:t>
                      </a:r>
                      <a:endParaRPr lang="en-US" sz="1600">
                        <a:latin typeface="Calibri"/>
                        <a:ea typeface="Calibri"/>
                        <a:cs typeface="Mangal"/>
                      </a:endParaRPr>
                    </a:p>
                  </a:txBody>
                  <a:tcPr marL="68580" marR="68580" marT="0" marB="0"/>
                </a:tc>
                <a:tc>
                  <a:txBody>
                    <a:bodyPr/>
                    <a:lstStyle/>
                    <a:p>
                      <a:pPr marL="356870" marR="0" algn="ctr">
                        <a:lnSpc>
                          <a:spcPct val="100000"/>
                        </a:lnSpc>
                        <a:spcBef>
                          <a:spcPts val="0"/>
                        </a:spcBef>
                      </a:pPr>
                      <a:r>
                        <a:rPr lang="en-US" sz="1800" dirty="0">
                          <a:solidFill>
                            <a:srgbClr val="000000"/>
                          </a:solidFill>
                          <a:latin typeface="Times New Roman"/>
                          <a:ea typeface="Calibri"/>
                          <a:cs typeface="Mangal"/>
                        </a:rPr>
                        <a:t>26</a:t>
                      </a:r>
                      <a:endParaRPr lang="en-US" sz="1600" dirty="0">
                        <a:latin typeface="Calibri"/>
                        <a:ea typeface="Calibri"/>
                        <a:cs typeface="Mangal"/>
                      </a:endParaRPr>
                    </a:p>
                  </a:txBody>
                  <a:tcPr marL="68580" marR="68580" marT="0" marB="0"/>
                </a:tc>
              </a:tr>
              <a:tr h="478721">
                <a:tc>
                  <a:txBody>
                    <a:bodyPr/>
                    <a:lstStyle/>
                    <a:p>
                      <a:pPr marL="0" marR="0" algn="l">
                        <a:lnSpc>
                          <a:spcPct val="100000"/>
                        </a:lnSpc>
                        <a:spcBef>
                          <a:spcPts val="0"/>
                        </a:spcBef>
                      </a:pPr>
                      <a:r>
                        <a:rPr lang="en-US" sz="1800">
                          <a:solidFill>
                            <a:srgbClr val="000000"/>
                          </a:solidFill>
                          <a:latin typeface="Times New Roman"/>
                          <a:ea typeface="Calibri"/>
                          <a:cs typeface="Mangal"/>
                        </a:rPr>
                        <a:t>CD-ROMs</a:t>
                      </a:r>
                      <a:endParaRPr lang="en-US" sz="1600">
                        <a:latin typeface="Calibri"/>
                        <a:ea typeface="Calibri"/>
                        <a:cs typeface="Mangal"/>
                      </a:endParaRPr>
                    </a:p>
                  </a:txBody>
                  <a:tcPr marL="68580" marR="68580" marT="0" marB="0"/>
                </a:tc>
                <a:tc>
                  <a:txBody>
                    <a:bodyPr/>
                    <a:lstStyle/>
                    <a:p>
                      <a:pPr marL="356870" marR="0" algn="ctr">
                        <a:lnSpc>
                          <a:spcPct val="100000"/>
                        </a:lnSpc>
                        <a:spcBef>
                          <a:spcPts val="0"/>
                        </a:spcBef>
                      </a:pPr>
                      <a:r>
                        <a:rPr lang="en-US" sz="1800" dirty="0">
                          <a:solidFill>
                            <a:srgbClr val="000000"/>
                          </a:solidFill>
                          <a:latin typeface="Times New Roman"/>
                          <a:ea typeface="Calibri"/>
                          <a:cs typeface="Mangal"/>
                        </a:rPr>
                        <a:t>1500</a:t>
                      </a:r>
                      <a:endParaRPr lang="en-US" sz="1600" dirty="0">
                        <a:latin typeface="Calibri"/>
                        <a:ea typeface="Calibri"/>
                        <a:cs typeface="Mangal"/>
                      </a:endParaRPr>
                    </a:p>
                  </a:txBody>
                  <a:tcPr marL="68580" marR="68580" marT="0" marB="0"/>
                </a:tc>
              </a:tr>
              <a:tr h="478721">
                <a:tc>
                  <a:txBody>
                    <a:bodyPr/>
                    <a:lstStyle/>
                    <a:p>
                      <a:pPr marL="0" marR="0" algn="l">
                        <a:lnSpc>
                          <a:spcPct val="100000"/>
                        </a:lnSpc>
                        <a:spcBef>
                          <a:spcPts val="0"/>
                        </a:spcBef>
                      </a:pPr>
                      <a:r>
                        <a:rPr lang="en-US" sz="1800">
                          <a:solidFill>
                            <a:srgbClr val="000000"/>
                          </a:solidFill>
                          <a:latin typeface="Times New Roman"/>
                          <a:ea typeface="Calibri"/>
                          <a:cs typeface="Mangal"/>
                        </a:rPr>
                        <a:t>E-Thesis/Dissertation</a:t>
                      </a:r>
                      <a:endParaRPr lang="en-US" sz="1600">
                        <a:latin typeface="Calibri"/>
                        <a:ea typeface="Calibri"/>
                        <a:cs typeface="Mangal"/>
                      </a:endParaRPr>
                    </a:p>
                  </a:txBody>
                  <a:tcPr marL="68580" marR="68580" marT="0" marB="0"/>
                </a:tc>
                <a:tc>
                  <a:txBody>
                    <a:bodyPr/>
                    <a:lstStyle/>
                    <a:p>
                      <a:pPr marL="356870" marR="0" algn="ctr">
                        <a:lnSpc>
                          <a:spcPct val="100000"/>
                        </a:lnSpc>
                        <a:spcBef>
                          <a:spcPts val="0"/>
                        </a:spcBef>
                      </a:pPr>
                      <a:r>
                        <a:rPr lang="en-US" sz="1800" dirty="0">
                          <a:solidFill>
                            <a:srgbClr val="000000"/>
                          </a:solidFill>
                          <a:latin typeface="Times New Roman"/>
                          <a:ea typeface="Calibri"/>
                          <a:cs typeface="Mangal"/>
                        </a:rPr>
                        <a:t>100</a:t>
                      </a:r>
                      <a:endParaRPr lang="en-US" sz="1600" dirty="0">
                        <a:latin typeface="Calibri"/>
                        <a:ea typeface="Calibri"/>
                        <a:cs typeface="Mangal"/>
                      </a:endParaRPr>
                    </a:p>
                  </a:txBody>
                  <a:tcPr marL="68580" marR="68580" marT="0" marB="0"/>
                </a:tc>
              </a:tr>
              <a:tr h="478721">
                <a:tc>
                  <a:txBody>
                    <a:bodyPr/>
                    <a:lstStyle/>
                    <a:p>
                      <a:pPr marL="0" marR="0" algn="l">
                        <a:lnSpc>
                          <a:spcPct val="100000"/>
                        </a:lnSpc>
                        <a:spcBef>
                          <a:spcPts val="0"/>
                        </a:spcBef>
                      </a:pPr>
                      <a:r>
                        <a:rPr lang="en-US" sz="1800">
                          <a:solidFill>
                            <a:srgbClr val="000000"/>
                          </a:solidFill>
                          <a:latin typeface="Times New Roman"/>
                          <a:ea typeface="Calibri"/>
                          <a:cs typeface="Mangal"/>
                        </a:rPr>
                        <a:t>Press Clippings (Electronic)</a:t>
                      </a:r>
                      <a:endParaRPr lang="en-US" sz="1600">
                        <a:latin typeface="Calibri"/>
                        <a:ea typeface="Calibri"/>
                        <a:cs typeface="Mangal"/>
                      </a:endParaRPr>
                    </a:p>
                  </a:txBody>
                  <a:tcPr marL="68580" marR="68580" marT="0" marB="0"/>
                </a:tc>
                <a:tc>
                  <a:txBody>
                    <a:bodyPr/>
                    <a:lstStyle/>
                    <a:p>
                      <a:pPr marL="356870" marR="0" algn="ctr">
                        <a:lnSpc>
                          <a:spcPct val="100000"/>
                        </a:lnSpc>
                        <a:spcBef>
                          <a:spcPts val="0"/>
                        </a:spcBef>
                        <a:tabLst>
                          <a:tab pos="1028700" algn="ctr"/>
                        </a:tabLst>
                      </a:pPr>
                      <a:r>
                        <a:rPr lang="en-US" sz="1800" dirty="0">
                          <a:solidFill>
                            <a:srgbClr val="000000"/>
                          </a:solidFill>
                          <a:latin typeface="Times New Roman"/>
                          <a:ea typeface="Calibri"/>
                          <a:cs typeface="Mangal"/>
                        </a:rPr>
                        <a:t>6 </a:t>
                      </a:r>
                      <a:r>
                        <a:rPr lang="en-US" sz="1800" dirty="0" err="1">
                          <a:solidFill>
                            <a:srgbClr val="000000"/>
                          </a:solidFill>
                          <a:latin typeface="Times New Roman"/>
                          <a:ea typeface="Calibri"/>
                          <a:cs typeface="Mangal"/>
                        </a:rPr>
                        <a:t>Lakhs</a:t>
                      </a:r>
                      <a:endParaRPr lang="en-US" sz="1600" dirty="0">
                        <a:latin typeface="Calibri"/>
                        <a:ea typeface="Calibri"/>
                        <a:cs typeface="Mangal"/>
                      </a:endParaRPr>
                    </a:p>
                  </a:txBody>
                  <a:tcPr marL="68580" marR="68580" marT="0" marB="0"/>
                </a:tc>
              </a:tr>
              <a:tr h="478721">
                <a:tc>
                  <a:txBody>
                    <a:bodyPr/>
                    <a:lstStyle/>
                    <a:p>
                      <a:pPr marL="0" marR="0" algn="l">
                        <a:lnSpc>
                          <a:spcPct val="100000"/>
                        </a:lnSpc>
                        <a:spcBef>
                          <a:spcPts val="0"/>
                        </a:spcBef>
                      </a:pPr>
                      <a:r>
                        <a:rPr lang="en-US" sz="1800" dirty="0">
                          <a:solidFill>
                            <a:srgbClr val="000000"/>
                          </a:solidFill>
                          <a:latin typeface="Times New Roman"/>
                          <a:ea typeface="Calibri"/>
                          <a:cs typeface="Mangal"/>
                        </a:rPr>
                        <a:t>E-books</a:t>
                      </a:r>
                      <a:endParaRPr lang="en-US" sz="1600" dirty="0">
                        <a:latin typeface="Calibri"/>
                        <a:ea typeface="Calibri"/>
                        <a:cs typeface="Mangal"/>
                      </a:endParaRPr>
                    </a:p>
                  </a:txBody>
                  <a:tcPr marL="68580" marR="68580" marT="0" marB="0"/>
                </a:tc>
                <a:tc>
                  <a:txBody>
                    <a:bodyPr/>
                    <a:lstStyle/>
                    <a:p>
                      <a:pPr marL="356870" marR="0" algn="ctr">
                        <a:lnSpc>
                          <a:spcPct val="100000"/>
                        </a:lnSpc>
                        <a:spcBef>
                          <a:spcPts val="0"/>
                        </a:spcBef>
                        <a:tabLst>
                          <a:tab pos="1028700" algn="ctr"/>
                        </a:tabLst>
                      </a:pPr>
                      <a:r>
                        <a:rPr lang="en-US" sz="1800" dirty="0">
                          <a:solidFill>
                            <a:srgbClr val="000000"/>
                          </a:solidFill>
                          <a:latin typeface="Times New Roman"/>
                          <a:ea typeface="Calibri"/>
                          <a:cs typeface="Mangal"/>
                        </a:rPr>
                        <a:t>800</a:t>
                      </a:r>
                      <a:endParaRPr lang="en-US" sz="1600" dirty="0">
                        <a:latin typeface="Calibri"/>
                        <a:ea typeface="Calibri"/>
                        <a:cs typeface="Mangal"/>
                      </a:endParaRPr>
                    </a:p>
                  </a:txBody>
                  <a:tcPr marL="68580" marR="68580" marT="0" marB="0"/>
                </a:tc>
              </a:tr>
            </a:tbl>
          </a:graphicData>
        </a:graphic>
      </p:graphicFrame>
      <p:sp>
        <p:nvSpPr>
          <p:cNvPr id="5" name="Date Placeholder 4"/>
          <p:cNvSpPr>
            <a:spLocks noGrp="1"/>
          </p:cNvSpPr>
          <p:nvPr>
            <p:ph type="dt" sz="half" idx="10"/>
          </p:nvPr>
        </p:nvSpPr>
        <p:spPr/>
        <p:txBody>
          <a:bodyPr/>
          <a:lstStyle/>
          <a:p>
            <a:fld id="{86F6F2C6-6633-4005-8B3C-CB0422083E8C}" type="datetime2">
              <a:rPr lang="en-US" smtClean="0"/>
              <a:pPr/>
              <a:t>Thursday, November 30, 2017</a:t>
            </a:fld>
            <a:endParaRPr lang="en-US"/>
          </a:p>
        </p:txBody>
      </p:sp>
      <p:sp>
        <p:nvSpPr>
          <p:cNvPr id="6" name="Title 1"/>
          <p:cNvSpPr txBox="1">
            <a:spLocks/>
          </p:cNvSpPr>
          <p:nvPr/>
        </p:nvSpPr>
        <p:spPr>
          <a:xfrm>
            <a:off x="-533400" y="6523038"/>
            <a:ext cx="2590800" cy="334962"/>
          </a:xfrm>
          <a:prstGeom prst="rect">
            <a:avLst/>
          </a:prstGeom>
        </p:spPr>
        <p:txBody>
          <a:bodyPr vert="horz" anchor="b">
            <a:noAutofit/>
            <a:scene3d>
              <a:camera prst="orthographicFront"/>
              <a:lightRig rig="soft" dir="t"/>
            </a:scene3d>
            <a:sp3d prstMaterial="softEdge">
              <a:bevelT w="25400" h="25400"/>
            </a:sp3d>
          </a:bodyPr>
          <a:lstStyle/>
          <a:p>
            <a:pPr lvl="1">
              <a:spcBef>
                <a:spcPct val="0"/>
              </a:spcBef>
            </a:pPr>
            <a:r>
              <a:rPr lang="en-US" sz="2000" b="1" dirty="0" smtClean="0">
                <a:effectLst>
                  <a:outerShdw blurRad="38100" dist="38100" dir="2700000" algn="tl">
                    <a:srgbClr val="000000">
                      <a:alpha val="43137"/>
                    </a:srgbClr>
                  </a:outerShdw>
                </a:effectLst>
                <a:latin typeface="+mj-lt"/>
                <a:ea typeface="+mj-ea"/>
                <a:cs typeface="+mj-cs"/>
              </a:rPr>
              <a:t>NACLIN 2017</a:t>
            </a:r>
            <a:endParaRPr kumimoji="0" lang="en-US" sz="2000" b="1" i="0" u="none" strike="noStrike" kern="1200" cap="none" spc="0" normalizeH="0" baseline="0" noProof="0" dirty="0">
              <a:ln>
                <a:noFill/>
              </a:ln>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1"/>
          <a:ext cx="9144000" cy="6527720"/>
        </p:xfrm>
        <a:graphic>
          <a:graphicData uri="http://schemas.openxmlformats.org/drawingml/2006/table">
            <a:tbl>
              <a:tblPr firstRow="1" bandRow="1">
                <a:tableStyleId>{5C22544A-7EE6-4342-B048-85BDC9FD1C3A}</a:tableStyleId>
              </a:tblPr>
              <a:tblGrid>
                <a:gridCol w="2286000"/>
                <a:gridCol w="2286000"/>
                <a:gridCol w="2286000"/>
                <a:gridCol w="2286000"/>
              </a:tblGrid>
              <a:tr h="1116341">
                <a:tc gridSpan="4">
                  <a:txBody>
                    <a:bodyPr/>
                    <a:lstStyle/>
                    <a:p>
                      <a:pPr marL="0" marR="0" algn="ctr">
                        <a:lnSpc>
                          <a:spcPct val="200000"/>
                        </a:lnSpc>
                        <a:spcBef>
                          <a:spcPts val="0"/>
                        </a:spcBef>
                      </a:pPr>
                      <a:r>
                        <a:rPr lang="en-US" sz="2000" b="1" dirty="0">
                          <a:latin typeface="Times New Roman"/>
                          <a:ea typeface="Calibri"/>
                          <a:cs typeface="Mangal"/>
                        </a:rPr>
                        <a:t>Table </a:t>
                      </a:r>
                      <a:r>
                        <a:rPr lang="en-US" sz="2000" b="1" dirty="0" smtClean="0">
                          <a:latin typeface="Times New Roman"/>
                          <a:ea typeface="Calibri"/>
                          <a:cs typeface="Mangal"/>
                        </a:rPr>
                        <a:t> 4: </a:t>
                      </a:r>
                      <a:r>
                        <a:rPr lang="en-US" sz="2000" b="1" dirty="0">
                          <a:latin typeface="Times New Roman"/>
                          <a:ea typeface="Calibri"/>
                          <a:cs typeface="Mangal"/>
                        </a:rPr>
                        <a:t>Collection development </a:t>
                      </a:r>
                      <a:r>
                        <a:rPr kumimoji="0" lang="en-US" sz="2000" b="1" kern="1200" dirty="0">
                          <a:solidFill>
                            <a:schemeClr val="lt1"/>
                          </a:solidFill>
                          <a:latin typeface="Times New Roman"/>
                          <a:ea typeface="Calibri"/>
                          <a:cs typeface="Mangal"/>
                        </a:rPr>
                        <a:t>in Dr. B.R. </a:t>
                      </a:r>
                      <a:r>
                        <a:rPr kumimoji="0" lang="en-US" sz="2000" b="1" kern="1200" dirty="0" err="1">
                          <a:solidFill>
                            <a:schemeClr val="lt1"/>
                          </a:solidFill>
                          <a:latin typeface="Times New Roman"/>
                          <a:ea typeface="Calibri"/>
                          <a:cs typeface="Mangal"/>
                        </a:rPr>
                        <a:t>Ambedkar</a:t>
                      </a:r>
                      <a:r>
                        <a:rPr kumimoji="0" lang="en-US" sz="2000" b="1" kern="1200" dirty="0">
                          <a:solidFill>
                            <a:schemeClr val="lt1"/>
                          </a:solidFill>
                          <a:latin typeface="Times New Roman"/>
                          <a:ea typeface="Calibri"/>
                          <a:cs typeface="Mangal"/>
                        </a:rPr>
                        <a:t> Central library </a:t>
                      </a:r>
                      <a:r>
                        <a:rPr lang="en-US" sz="2000" b="1" dirty="0">
                          <a:latin typeface="Times New Roman"/>
                          <a:ea typeface="Calibri"/>
                          <a:cs typeface="Mangal"/>
                        </a:rPr>
                        <a:t>during the five financial years</a:t>
                      </a:r>
                      <a:endParaRPr lang="en-US" sz="1800" dirty="0">
                        <a:latin typeface="Calibri"/>
                        <a:ea typeface="Calibri"/>
                        <a:cs typeface="Mang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r>
              <a:tr h="1545660">
                <a:tc>
                  <a:txBody>
                    <a:bodyPr/>
                    <a:lstStyle/>
                    <a:p>
                      <a:pPr marL="0" marR="0" algn="just">
                        <a:lnSpc>
                          <a:spcPct val="200000"/>
                        </a:lnSpc>
                        <a:spcBef>
                          <a:spcPts val="0"/>
                        </a:spcBef>
                      </a:pPr>
                      <a:r>
                        <a:rPr lang="en-US" sz="1800" b="1" dirty="0">
                          <a:latin typeface="Times New Roman"/>
                          <a:ea typeface="Calibri"/>
                          <a:cs typeface="Mangal"/>
                        </a:rPr>
                        <a:t>Period </a:t>
                      </a:r>
                      <a:endParaRPr lang="en-US" sz="1600" dirty="0">
                        <a:latin typeface="Calibri"/>
                        <a:ea typeface="Calibri"/>
                        <a:cs typeface="Mangal"/>
                      </a:endParaRPr>
                    </a:p>
                  </a:txBody>
                  <a:tcPr marL="68580" marR="68580" marT="0" marB="0"/>
                </a:tc>
                <a:tc>
                  <a:txBody>
                    <a:bodyPr/>
                    <a:lstStyle/>
                    <a:p>
                      <a:pPr marL="0" marR="0" algn="l">
                        <a:lnSpc>
                          <a:spcPct val="200000"/>
                        </a:lnSpc>
                        <a:spcBef>
                          <a:spcPts val="0"/>
                        </a:spcBef>
                      </a:pPr>
                      <a:r>
                        <a:rPr lang="en-US" sz="1800" b="1" dirty="0">
                          <a:latin typeface="Times New Roman"/>
                          <a:ea typeface="Calibri"/>
                          <a:cs typeface="Mangal"/>
                        </a:rPr>
                        <a:t>Number of books and other printed material added</a:t>
                      </a:r>
                      <a:endParaRPr lang="en-US" sz="1600" dirty="0">
                        <a:latin typeface="Calibri"/>
                        <a:ea typeface="Calibri"/>
                        <a:cs typeface="Mangal"/>
                      </a:endParaRPr>
                    </a:p>
                  </a:txBody>
                  <a:tcPr marL="68580" marR="68580" marT="0" marB="0"/>
                </a:tc>
                <a:tc>
                  <a:txBody>
                    <a:bodyPr/>
                    <a:lstStyle/>
                    <a:p>
                      <a:pPr marL="0" marR="0" algn="l">
                        <a:lnSpc>
                          <a:spcPct val="200000"/>
                        </a:lnSpc>
                        <a:spcBef>
                          <a:spcPts val="0"/>
                        </a:spcBef>
                      </a:pPr>
                      <a:r>
                        <a:rPr lang="en-US" sz="1800" b="1">
                          <a:latin typeface="Times New Roman"/>
                          <a:ea typeface="Calibri"/>
                          <a:cs typeface="Mangal"/>
                        </a:rPr>
                        <a:t>Number of journals, e-journals subscribed annually</a:t>
                      </a:r>
                      <a:endParaRPr lang="en-US" sz="1600">
                        <a:latin typeface="Calibri"/>
                        <a:ea typeface="Calibri"/>
                        <a:cs typeface="Mangal"/>
                      </a:endParaRPr>
                    </a:p>
                  </a:txBody>
                  <a:tcPr marL="68580" marR="68580" marT="0" marB="0"/>
                </a:tc>
                <a:tc>
                  <a:txBody>
                    <a:bodyPr/>
                    <a:lstStyle/>
                    <a:p>
                      <a:pPr marL="0" marR="0" algn="l">
                        <a:lnSpc>
                          <a:spcPct val="200000"/>
                        </a:lnSpc>
                        <a:spcBef>
                          <a:spcPts val="0"/>
                        </a:spcBef>
                      </a:pPr>
                      <a:r>
                        <a:rPr lang="en-US" sz="1800" b="1">
                          <a:latin typeface="Times New Roman"/>
                          <a:ea typeface="Calibri"/>
                          <a:cs typeface="Mangal"/>
                        </a:rPr>
                        <a:t>Number of online databases procured annually</a:t>
                      </a:r>
                      <a:endParaRPr lang="en-US" sz="1600">
                        <a:latin typeface="Calibri"/>
                        <a:ea typeface="Calibri"/>
                        <a:cs typeface="Mangal"/>
                      </a:endParaRPr>
                    </a:p>
                  </a:txBody>
                  <a:tcPr marL="68580" marR="68580" marT="0" marB="0"/>
                </a:tc>
              </a:tr>
              <a:tr h="732520">
                <a:tc>
                  <a:txBody>
                    <a:bodyPr/>
                    <a:lstStyle/>
                    <a:p>
                      <a:pPr marL="0" marR="0" algn="just">
                        <a:lnSpc>
                          <a:spcPct val="200000"/>
                        </a:lnSpc>
                        <a:spcBef>
                          <a:spcPts val="0"/>
                        </a:spcBef>
                      </a:pPr>
                      <a:r>
                        <a:rPr lang="en-US" sz="2000" dirty="0">
                          <a:latin typeface="Times New Roman"/>
                          <a:ea typeface="Calibri"/>
                          <a:cs typeface="Mangal"/>
                        </a:rPr>
                        <a:t>2010 -2011</a:t>
                      </a:r>
                      <a:endParaRPr lang="en-US" sz="1800" dirty="0">
                        <a:latin typeface="Calibri"/>
                        <a:ea typeface="Calibri"/>
                        <a:cs typeface="Mangal"/>
                      </a:endParaRPr>
                    </a:p>
                  </a:txBody>
                  <a:tcPr marL="68580" marR="68580" marT="0" marB="0"/>
                </a:tc>
                <a:tc>
                  <a:txBody>
                    <a:bodyPr/>
                    <a:lstStyle/>
                    <a:p>
                      <a:pPr marL="0" marR="0" algn="ctr">
                        <a:lnSpc>
                          <a:spcPct val="200000"/>
                        </a:lnSpc>
                        <a:spcBef>
                          <a:spcPts val="0"/>
                        </a:spcBef>
                      </a:pPr>
                      <a:r>
                        <a:rPr lang="en-US" sz="2000" dirty="0">
                          <a:latin typeface="Times New Roman"/>
                          <a:ea typeface="Calibri"/>
                          <a:cs typeface="Mangal"/>
                        </a:rPr>
                        <a:t>3443</a:t>
                      </a:r>
                      <a:endParaRPr lang="en-US" sz="1800" dirty="0">
                        <a:latin typeface="Calibri"/>
                        <a:ea typeface="Calibri"/>
                        <a:cs typeface="Mangal"/>
                      </a:endParaRPr>
                    </a:p>
                  </a:txBody>
                  <a:tcPr marL="68580" marR="68580" marT="0" marB="0"/>
                </a:tc>
                <a:tc>
                  <a:txBody>
                    <a:bodyPr/>
                    <a:lstStyle/>
                    <a:p>
                      <a:pPr marL="0" marR="0" algn="ctr">
                        <a:lnSpc>
                          <a:spcPct val="200000"/>
                        </a:lnSpc>
                        <a:spcBef>
                          <a:spcPts val="0"/>
                        </a:spcBef>
                      </a:pPr>
                      <a:r>
                        <a:rPr lang="en-US" sz="2000" dirty="0">
                          <a:latin typeface="Times New Roman"/>
                          <a:ea typeface="Calibri"/>
                          <a:cs typeface="Mangal"/>
                        </a:rPr>
                        <a:t>828</a:t>
                      </a:r>
                      <a:endParaRPr lang="en-US" sz="1800" dirty="0">
                        <a:latin typeface="Calibri"/>
                        <a:ea typeface="Calibri"/>
                        <a:cs typeface="Mangal"/>
                      </a:endParaRPr>
                    </a:p>
                  </a:txBody>
                  <a:tcPr marL="68580" marR="68580" marT="0" marB="0"/>
                </a:tc>
                <a:tc>
                  <a:txBody>
                    <a:bodyPr/>
                    <a:lstStyle/>
                    <a:p>
                      <a:pPr marL="0" marR="0" algn="ctr">
                        <a:lnSpc>
                          <a:spcPct val="200000"/>
                        </a:lnSpc>
                        <a:spcBef>
                          <a:spcPts val="0"/>
                        </a:spcBef>
                      </a:pPr>
                      <a:r>
                        <a:rPr lang="en-US" sz="2000" dirty="0">
                          <a:latin typeface="Times New Roman"/>
                          <a:ea typeface="Calibri"/>
                          <a:cs typeface="Mangal"/>
                        </a:rPr>
                        <a:t>39</a:t>
                      </a:r>
                      <a:endParaRPr lang="en-US" sz="1800" dirty="0">
                        <a:latin typeface="Calibri"/>
                        <a:ea typeface="Calibri"/>
                        <a:cs typeface="Mangal"/>
                      </a:endParaRPr>
                    </a:p>
                  </a:txBody>
                  <a:tcPr marL="68580" marR="68580" marT="0" marB="0"/>
                </a:tc>
              </a:tr>
              <a:tr h="732520">
                <a:tc>
                  <a:txBody>
                    <a:bodyPr/>
                    <a:lstStyle/>
                    <a:p>
                      <a:pPr marL="0" marR="0" algn="just">
                        <a:lnSpc>
                          <a:spcPct val="200000"/>
                        </a:lnSpc>
                        <a:spcBef>
                          <a:spcPts val="0"/>
                        </a:spcBef>
                      </a:pPr>
                      <a:r>
                        <a:rPr lang="en-US" sz="2000">
                          <a:latin typeface="Times New Roman"/>
                          <a:ea typeface="Calibri"/>
                          <a:cs typeface="Mangal"/>
                        </a:rPr>
                        <a:t>2011 -2012</a:t>
                      </a:r>
                      <a:endParaRPr lang="en-US" sz="1800">
                        <a:latin typeface="Calibri"/>
                        <a:ea typeface="Calibri"/>
                        <a:cs typeface="Mangal"/>
                      </a:endParaRPr>
                    </a:p>
                  </a:txBody>
                  <a:tcPr marL="68580" marR="68580" marT="0" marB="0"/>
                </a:tc>
                <a:tc>
                  <a:txBody>
                    <a:bodyPr/>
                    <a:lstStyle/>
                    <a:p>
                      <a:pPr marL="0" marR="0" algn="ctr">
                        <a:lnSpc>
                          <a:spcPct val="200000"/>
                        </a:lnSpc>
                        <a:spcBef>
                          <a:spcPts val="0"/>
                        </a:spcBef>
                      </a:pPr>
                      <a:r>
                        <a:rPr lang="en-US" sz="2000" dirty="0">
                          <a:latin typeface="Times New Roman"/>
                          <a:ea typeface="Calibri"/>
                          <a:cs typeface="Mangal"/>
                        </a:rPr>
                        <a:t>5609</a:t>
                      </a:r>
                      <a:endParaRPr lang="en-US" sz="1800" dirty="0">
                        <a:latin typeface="Calibri"/>
                        <a:ea typeface="Calibri"/>
                        <a:cs typeface="Mangal"/>
                      </a:endParaRPr>
                    </a:p>
                  </a:txBody>
                  <a:tcPr marL="68580" marR="68580" marT="0" marB="0"/>
                </a:tc>
                <a:tc>
                  <a:txBody>
                    <a:bodyPr/>
                    <a:lstStyle/>
                    <a:p>
                      <a:pPr marL="0" marR="0" algn="ctr">
                        <a:lnSpc>
                          <a:spcPct val="200000"/>
                        </a:lnSpc>
                        <a:spcBef>
                          <a:spcPts val="0"/>
                        </a:spcBef>
                      </a:pPr>
                      <a:r>
                        <a:rPr lang="en-US" sz="2000" dirty="0">
                          <a:latin typeface="Times New Roman"/>
                          <a:ea typeface="Calibri"/>
                          <a:cs typeface="Mangal"/>
                        </a:rPr>
                        <a:t>1439</a:t>
                      </a:r>
                      <a:endParaRPr lang="en-US" sz="1800" dirty="0">
                        <a:latin typeface="Calibri"/>
                        <a:ea typeface="Calibri"/>
                        <a:cs typeface="Mangal"/>
                      </a:endParaRPr>
                    </a:p>
                  </a:txBody>
                  <a:tcPr marL="68580" marR="68580" marT="0" marB="0"/>
                </a:tc>
                <a:tc>
                  <a:txBody>
                    <a:bodyPr/>
                    <a:lstStyle/>
                    <a:p>
                      <a:pPr marL="0" marR="0" algn="ctr">
                        <a:lnSpc>
                          <a:spcPct val="200000"/>
                        </a:lnSpc>
                        <a:spcBef>
                          <a:spcPts val="0"/>
                        </a:spcBef>
                      </a:pPr>
                      <a:r>
                        <a:rPr lang="en-US" sz="2000" dirty="0">
                          <a:latin typeface="Times New Roman"/>
                          <a:ea typeface="Calibri"/>
                          <a:cs typeface="Mangal"/>
                        </a:rPr>
                        <a:t>39</a:t>
                      </a:r>
                      <a:endParaRPr lang="en-US" sz="1800" dirty="0">
                        <a:latin typeface="Calibri"/>
                        <a:ea typeface="Calibri"/>
                        <a:cs typeface="Mangal"/>
                      </a:endParaRPr>
                    </a:p>
                  </a:txBody>
                  <a:tcPr marL="68580" marR="68580" marT="0" marB="0"/>
                </a:tc>
              </a:tr>
              <a:tr h="732520">
                <a:tc>
                  <a:txBody>
                    <a:bodyPr/>
                    <a:lstStyle/>
                    <a:p>
                      <a:pPr marL="0" marR="0" algn="just">
                        <a:lnSpc>
                          <a:spcPct val="200000"/>
                        </a:lnSpc>
                        <a:spcBef>
                          <a:spcPts val="0"/>
                        </a:spcBef>
                      </a:pPr>
                      <a:r>
                        <a:rPr lang="en-US" sz="2000">
                          <a:latin typeface="Times New Roman"/>
                          <a:ea typeface="Calibri"/>
                          <a:cs typeface="Mangal"/>
                        </a:rPr>
                        <a:t>2012-2013</a:t>
                      </a:r>
                      <a:endParaRPr lang="en-US" sz="1800">
                        <a:latin typeface="Calibri"/>
                        <a:ea typeface="Calibri"/>
                        <a:cs typeface="Mangal"/>
                      </a:endParaRPr>
                    </a:p>
                  </a:txBody>
                  <a:tcPr marL="68580" marR="68580" marT="0" marB="0"/>
                </a:tc>
                <a:tc>
                  <a:txBody>
                    <a:bodyPr/>
                    <a:lstStyle/>
                    <a:p>
                      <a:pPr marL="0" marR="0" algn="ctr">
                        <a:lnSpc>
                          <a:spcPct val="200000"/>
                        </a:lnSpc>
                        <a:spcBef>
                          <a:spcPts val="0"/>
                        </a:spcBef>
                      </a:pPr>
                      <a:r>
                        <a:rPr lang="en-US" sz="2000">
                          <a:latin typeface="Times New Roman"/>
                          <a:ea typeface="Calibri"/>
                          <a:cs typeface="Mangal"/>
                        </a:rPr>
                        <a:t>5893</a:t>
                      </a:r>
                      <a:endParaRPr lang="en-US" sz="1800">
                        <a:latin typeface="Calibri"/>
                        <a:ea typeface="Calibri"/>
                        <a:cs typeface="Mangal"/>
                      </a:endParaRPr>
                    </a:p>
                  </a:txBody>
                  <a:tcPr marL="68580" marR="68580" marT="0" marB="0"/>
                </a:tc>
                <a:tc>
                  <a:txBody>
                    <a:bodyPr/>
                    <a:lstStyle/>
                    <a:p>
                      <a:pPr marL="0" marR="0" algn="ctr">
                        <a:lnSpc>
                          <a:spcPct val="200000"/>
                        </a:lnSpc>
                        <a:spcBef>
                          <a:spcPts val="0"/>
                        </a:spcBef>
                      </a:pPr>
                      <a:r>
                        <a:rPr lang="en-US" sz="2000" dirty="0">
                          <a:latin typeface="Times New Roman"/>
                          <a:ea typeface="Calibri"/>
                          <a:cs typeface="Mangal"/>
                        </a:rPr>
                        <a:t>850</a:t>
                      </a:r>
                      <a:endParaRPr lang="en-US" sz="1800" dirty="0">
                        <a:latin typeface="Calibri"/>
                        <a:ea typeface="Calibri"/>
                        <a:cs typeface="Mangal"/>
                      </a:endParaRPr>
                    </a:p>
                  </a:txBody>
                  <a:tcPr marL="68580" marR="68580" marT="0" marB="0"/>
                </a:tc>
                <a:tc>
                  <a:txBody>
                    <a:bodyPr/>
                    <a:lstStyle/>
                    <a:p>
                      <a:pPr marL="0" marR="0" algn="ctr">
                        <a:lnSpc>
                          <a:spcPct val="200000"/>
                        </a:lnSpc>
                        <a:spcBef>
                          <a:spcPts val="0"/>
                        </a:spcBef>
                      </a:pPr>
                      <a:r>
                        <a:rPr lang="en-US" sz="2000" dirty="0">
                          <a:latin typeface="Times New Roman"/>
                          <a:ea typeface="Calibri"/>
                          <a:cs typeface="Mangal"/>
                        </a:rPr>
                        <a:t>60</a:t>
                      </a:r>
                      <a:endParaRPr lang="en-US" sz="1800" dirty="0">
                        <a:latin typeface="Calibri"/>
                        <a:ea typeface="Calibri"/>
                        <a:cs typeface="Mangal"/>
                      </a:endParaRPr>
                    </a:p>
                  </a:txBody>
                  <a:tcPr marL="68580" marR="68580" marT="0" marB="0"/>
                </a:tc>
              </a:tr>
              <a:tr h="732520">
                <a:tc>
                  <a:txBody>
                    <a:bodyPr/>
                    <a:lstStyle/>
                    <a:p>
                      <a:pPr marL="0" marR="0" algn="just">
                        <a:lnSpc>
                          <a:spcPct val="200000"/>
                        </a:lnSpc>
                        <a:spcBef>
                          <a:spcPts val="0"/>
                        </a:spcBef>
                      </a:pPr>
                      <a:r>
                        <a:rPr lang="en-US" sz="2000">
                          <a:latin typeface="Times New Roman"/>
                          <a:ea typeface="Calibri"/>
                          <a:cs typeface="Mangal"/>
                        </a:rPr>
                        <a:t>2013-2014</a:t>
                      </a:r>
                      <a:endParaRPr lang="en-US" sz="1800">
                        <a:latin typeface="Calibri"/>
                        <a:ea typeface="Calibri"/>
                        <a:cs typeface="Mangal"/>
                      </a:endParaRPr>
                    </a:p>
                  </a:txBody>
                  <a:tcPr marL="68580" marR="68580" marT="0" marB="0"/>
                </a:tc>
                <a:tc>
                  <a:txBody>
                    <a:bodyPr/>
                    <a:lstStyle/>
                    <a:p>
                      <a:pPr marL="0" marR="0" algn="ctr">
                        <a:lnSpc>
                          <a:spcPct val="200000"/>
                        </a:lnSpc>
                        <a:spcBef>
                          <a:spcPts val="0"/>
                        </a:spcBef>
                      </a:pPr>
                      <a:r>
                        <a:rPr lang="en-US" sz="2000">
                          <a:latin typeface="Times New Roman"/>
                          <a:ea typeface="Calibri"/>
                          <a:cs typeface="Mangal"/>
                        </a:rPr>
                        <a:t>7786</a:t>
                      </a:r>
                      <a:endParaRPr lang="en-US" sz="1800">
                        <a:latin typeface="Calibri"/>
                        <a:ea typeface="Calibri"/>
                        <a:cs typeface="Mangal"/>
                      </a:endParaRPr>
                    </a:p>
                  </a:txBody>
                  <a:tcPr marL="68580" marR="68580" marT="0" marB="0"/>
                </a:tc>
                <a:tc>
                  <a:txBody>
                    <a:bodyPr/>
                    <a:lstStyle/>
                    <a:p>
                      <a:pPr marL="0" marR="0" algn="ctr">
                        <a:lnSpc>
                          <a:spcPct val="200000"/>
                        </a:lnSpc>
                        <a:spcBef>
                          <a:spcPts val="0"/>
                        </a:spcBef>
                      </a:pPr>
                      <a:r>
                        <a:rPr lang="en-US" sz="2000" dirty="0">
                          <a:latin typeface="Times New Roman"/>
                          <a:ea typeface="Calibri"/>
                          <a:cs typeface="Mangal"/>
                        </a:rPr>
                        <a:t>530</a:t>
                      </a:r>
                      <a:endParaRPr lang="en-US" sz="1800" dirty="0">
                        <a:latin typeface="Calibri"/>
                        <a:ea typeface="Calibri"/>
                        <a:cs typeface="Mangal"/>
                      </a:endParaRPr>
                    </a:p>
                  </a:txBody>
                  <a:tcPr marL="68580" marR="68580" marT="0" marB="0"/>
                </a:tc>
                <a:tc>
                  <a:txBody>
                    <a:bodyPr/>
                    <a:lstStyle/>
                    <a:p>
                      <a:pPr marL="0" marR="0" algn="ctr">
                        <a:lnSpc>
                          <a:spcPct val="200000"/>
                        </a:lnSpc>
                        <a:spcBef>
                          <a:spcPts val="0"/>
                        </a:spcBef>
                      </a:pPr>
                      <a:r>
                        <a:rPr lang="en-US" sz="2000" dirty="0">
                          <a:latin typeface="Times New Roman"/>
                          <a:ea typeface="Calibri"/>
                          <a:cs typeface="Mangal"/>
                        </a:rPr>
                        <a:t>59</a:t>
                      </a:r>
                      <a:endParaRPr lang="en-US" sz="1800" dirty="0">
                        <a:latin typeface="Calibri"/>
                        <a:ea typeface="Calibri"/>
                        <a:cs typeface="Mangal"/>
                      </a:endParaRPr>
                    </a:p>
                  </a:txBody>
                  <a:tcPr marL="68580" marR="68580" marT="0" marB="0"/>
                </a:tc>
              </a:tr>
              <a:tr h="732520">
                <a:tc>
                  <a:txBody>
                    <a:bodyPr/>
                    <a:lstStyle/>
                    <a:p>
                      <a:pPr marL="0" marR="0" algn="just">
                        <a:lnSpc>
                          <a:spcPct val="200000"/>
                        </a:lnSpc>
                        <a:spcBef>
                          <a:spcPts val="0"/>
                        </a:spcBef>
                      </a:pPr>
                      <a:r>
                        <a:rPr lang="en-US" sz="2000">
                          <a:latin typeface="Times New Roman"/>
                          <a:ea typeface="Calibri"/>
                          <a:cs typeface="Mangal"/>
                        </a:rPr>
                        <a:t>2014-2015</a:t>
                      </a:r>
                      <a:endParaRPr lang="en-US" sz="1800">
                        <a:latin typeface="Calibri"/>
                        <a:ea typeface="Calibri"/>
                        <a:cs typeface="Mangal"/>
                      </a:endParaRPr>
                    </a:p>
                  </a:txBody>
                  <a:tcPr marL="68580" marR="68580" marT="0" marB="0"/>
                </a:tc>
                <a:tc>
                  <a:txBody>
                    <a:bodyPr/>
                    <a:lstStyle/>
                    <a:p>
                      <a:pPr marL="0" marR="0" algn="ctr">
                        <a:lnSpc>
                          <a:spcPct val="200000"/>
                        </a:lnSpc>
                        <a:spcBef>
                          <a:spcPts val="0"/>
                        </a:spcBef>
                      </a:pPr>
                      <a:r>
                        <a:rPr lang="en-US" sz="2000">
                          <a:latin typeface="Times New Roman"/>
                          <a:ea typeface="Calibri"/>
                          <a:cs typeface="Mangal"/>
                        </a:rPr>
                        <a:t>5247</a:t>
                      </a:r>
                      <a:endParaRPr lang="en-US" sz="1800">
                        <a:latin typeface="Calibri"/>
                        <a:ea typeface="Calibri"/>
                        <a:cs typeface="Mangal"/>
                      </a:endParaRPr>
                    </a:p>
                  </a:txBody>
                  <a:tcPr marL="68580" marR="68580" marT="0" marB="0"/>
                </a:tc>
                <a:tc>
                  <a:txBody>
                    <a:bodyPr/>
                    <a:lstStyle/>
                    <a:p>
                      <a:pPr marL="0" marR="0" algn="ctr">
                        <a:lnSpc>
                          <a:spcPct val="200000"/>
                        </a:lnSpc>
                        <a:spcBef>
                          <a:spcPts val="0"/>
                        </a:spcBef>
                      </a:pPr>
                      <a:r>
                        <a:rPr lang="en-US" sz="2000" dirty="0">
                          <a:latin typeface="Times New Roman"/>
                          <a:ea typeface="Calibri"/>
                          <a:cs typeface="Mangal"/>
                        </a:rPr>
                        <a:t>378</a:t>
                      </a:r>
                      <a:endParaRPr lang="en-US" sz="1800" dirty="0">
                        <a:latin typeface="Calibri"/>
                        <a:ea typeface="Calibri"/>
                        <a:cs typeface="Mangal"/>
                      </a:endParaRPr>
                    </a:p>
                  </a:txBody>
                  <a:tcPr marL="68580" marR="68580" marT="0" marB="0"/>
                </a:tc>
                <a:tc>
                  <a:txBody>
                    <a:bodyPr/>
                    <a:lstStyle/>
                    <a:p>
                      <a:pPr marL="0" marR="0" algn="ctr">
                        <a:lnSpc>
                          <a:spcPct val="200000"/>
                        </a:lnSpc>
                        <a:spcBef>
                          <a:spcPts val="0"/>
                        </a:spcBef>
                      </a:pPr>
                      <a:r>
                        <a:rPr lang="en-US" sz="2000" dirty="0">
                          <a:latin typeface="Times New Roman"/>
                          <a:ea typeface="Calibri"/>
                          <a:cs typeface="Mangal"/>
                        </a:rPr>
                        <a:t>65</a:t>
                      </a:r>
                      <a:endParaRPr lang="en-US" sz="1800" dirty="0">
                        <a:latin typeface="Calibri"/>
                        <a:ea typeface="Calibri"/>
                        <a:cs typeface="Mangal"/>
                      </a:endParaRPr>
                    </a:p>
                  </a:txBody>
                  <a:tcPr marL="68580" marR="68580" marT="0" marB="0"/>
                </a:tc>
              </a:tr>
            </a:tbl>
          </a:graphicData>
        </a:graphic>
      </p:graphicFrame>
      <p:sp>
        <p:nvSpPr>
          <p:cNvPr id="5" name="Date Placeholder 4"/>
          <p:cNvSpPr>
            <a:spLocks noGrp="1"/>
          </p:cNvSpPr>
          <p:nvPr>
            <p:ph type="dt" sz="half" idx="10"/>
          </p:nvPr>
        </p:nvSpPr>
        <p:spPr/>
        <p:txBody>
          <a:bodyPr/>
          <a:lstStyle/>
          <a:p>
            <a:fld id="{4DB5C219-DED7-42D1-8F85-D083215565AC}" type="datetime2">
              <a:rPr lang="en-US" smtClean="0"/>
              <a:pPr/>
              <a:t>Thursday, November 30, 2017</a:t>
            </a:fld>
            <a:endParaRPr lang="en-US"/>
          </a:p>
        </p:txBody>
      </p:sp>
      <p:sp>
        <p:nvSpPr>
          <p:cNvPr id="6" name="Title 1"/>
          <p:cNvSpPr txBox="1">
            <a:spLocks/>
          </p:cNvSpPr>
          <p:nvPr/>
        </p:nvSpPr>
        <p:spPr>
          <a:xfrm>
            <a:off x="-533400" y="6523038"/>
            <a:ext cx="2590800" cy="334962"/>
          </a:xfrm>
          <a:prstGeom prst="rect">
            <a:avLst/>
          </a:prstGeom>
        </p:spPr>
        <p:txBody>
          <a:bodyPr vert="horz" anchor="b">
            <a:noAutofit/>
            <a:scene3d>
              <a:camera prst="orthographicFront"/>
              <a:lightRig rig="soft" dir="t"/>
            </a:scene3d>
            <a:sp3d prstMaterial="softEdge">
              <a:bevelT w="25400" h="25400"/>
            </a:sp3d>
          </a:bodyPr>
          <a:lstStyle/>
          <a:p>
            <a:pPr lvl="1">
              <a:spcBef>
                <a:spcPct val="0"/>
              </a:spcBef>
            </a:pPr>
            <a:r>
              <a:rPr lang="en-US" sz="2000" b="1" dirty="0" smtClean="0">
                <a:effectLst>
                  <a:outerShdw blurRad="38100" dist="38100" dir="2700000" algn="tl">
                    <a:srgbClr val="000000">
                      <a:alpha val="43137"/>
                    </a:srgbClr>
                  </a:outerShdw>
                </a:effectLst>
                <a:latin typeface="+mj-lt"/>
                <a:ea typeface="+mj-ea"/>
                <a:cs typeface="+mj-cs"/>
              </a:rPr>
              <a:t>NACLIN 2017</a:t>
            </a:r>
            <a:endParaRPr kumimoji="0" lang="en-US" sz="2000" b="1" i="0" u="none" strike="noStrike" kern="1200" cap="none" spc="0" normalizeH="0" baseline="0" noProof="0" dirty="0">
              <a:ln>
                <a:noFill/>
              </a:ln>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2"/>
          <a:ext cx="9144000" cy="6343434"/>
        </p:xfrm>
        <a:graphic>
          <a:graphicData uri="http://schemas.openxmlformats.org/drawingml/2006/table">
            <a:tbl>
              <a:tblPr firstRow="1" bandRow="1">
                <a:tableStyleId>{5C22544A-7EE6-4342-B048-85BDC9FD1C3A}</a:tableStyleId>
              </a:tblPr>
              <a:tblGrid>
                <a:gridCol w="3048000"/>
                <a:gridCol w="3048000"/>
                <a:gridCol w="3048000"/>
              </a:tblGrid>
              <a:tr h="1200366">
                <a:tc gridSpan="3">
                  <a:txBody>
                    <a:bodyPr/>
                    <a:lstStyle/>
                    <a:p>
                      <a:pPr marL="0" marR="0" algn="ctr">
                        <a:lnSpc>
                          <a:spcPct val="200000"/>
                        </a:lnSpc>
                        <a:spcBef>
                          <a:spcPts val="0"/>
                        </a:spcBef>
                        <a:tabLst>
                          <a:tab pos="5029200" algn="l"/>
                        </a:tabLst>
                      </a:pPr>
                      <a:r>
                        <a:rPr lang="en-US" sz="2000" b="1" dirty="0">
                          <a:latin typeface="Times New Roman"/>
                          <a:ea typeface="Calibri"/>
                          <a:cs typeface="Mangal"/>
                        </a:rPr>
                        <a:t>Table </a:t>
                      </a:r>
                      <a:r>
                        <a:rPr lang="en-US" sz="2000" b="1" dirty="0" smtClean="0">
                          <a:latin typeface="Times New Roman"/>
                          <a:ea typeface="Calibri"/>
                          <a:cs typeface="Mangal"/>
                        </a:rPr>
                        <a:t> 5:  </a:t>
                      </a:r>
                      <a:r>
                        <a:rPr lang="en-US" sz="2000" b="1" dirty="0">
                          <a:latin typeface="Times New Roman"/>
                          <a:ea typeface="Calibri"/>
                          <a:cs typeface="Mangal"/>
                        </a:rPr>
                        <a:t>Annual budget </a:t>
                      </a:r>
                      <a:r>
                        <a:rPr kumimoji="0" lang="en-US" sz="2000" b="1" kern="1200" dirty="0">
                          <a:solidFill>
                            <a:schemeClr val="lt1"/>
                          </a:solidFill>
                          <a:latin typeface="Times New Roman"/>
                          <a:ea typeface="Calibri"/>
                          <a:cs typeface="Mangal"/>
                        </a:rPr>
                        <a:t>of Dr. B.R. </a:t>
                      </a:r>
                      <a:r>
                        <a:rPr kumimoji="0" lang="en-US" sz="2000" b="1" kern="1200" dirty="0" err="1">
                          <a:solidFill>
                            <a:schemeClr val="lt1"/>
                          </a:solidFill>
                          <a:latin typeface="Times New Roman"/>
                          <a:ea typeface="Calibri"/>
                          <a:cs typeface="Mangal"/>
                        </a:rPr>
                        <a:t>Ambedkar</a:t>
                      </a:r>
                      <a:r>
                        <a:rPr kumimoji="0" lang="en-US" sz="2000" b="1" kern="1200" dirty="0">
                          <a:solidFill>
                            <a:schemeClr val="lt1"/>
                          </a:solidFill>
                          <a:latin typeface="Times New Roman"/>
                          <a:ea typeface="Calibri"/>
                          <a:cs typeface="Mangal"/>
                        </a:rPr>
                        <a:t> Central library </a:t>
                      </a:r>
                      <a:r>
                        <a:rPr lang="en-US" sz="2000" b="1" dirty="0">
                          <a:latin typeface="Times New Roman"/>
                          <a:ea typeface="Calibri"/>
                          <a:cs typeface="Mangal"/>
                        </a:rPr>
                        <a:t>during  five financial  years</a:t>
                      </a:r>
                      <a:endParaRPr lang="en-US" sz="1800" dirty="0">
                        <a:latin typeface="Calibri"/>
                        <a:ea typeface="Calibri"/>
                        <a:cs typeface="Mangal"/>
                      </a:endParaRPr>
                    </a:p>
                  </a:txBody>
                  <a:tcPr marL="68580" marR="68580" marT="0" marB="0"/>
                </a:tc>
                <a:tc hMerge="1">
                  <a:txBody>
                    <a:bodyPr/>
                    <a:lstStyle/>
                    <a:p>
                      <a:endParaRPr lang="en-US"/>
                    </a:p>
                  </a:txBody>
                  <a:tcPr/>
                </a:tc>
                <a:tc hMerge="1">
                  <a:txBody>
                    <a:bodyPr/>
                    <a:lstStyle/>
                    <a:p>
                      <a:endParaRPr lang="en-US"/>
                    </a:p>
                  </a:txBody>
                  <a:tcPr/>
                </a:tc>
              </a:tr>
              <a:tr h="854039">
                <a:tc>
                  <a:txBody>
                    <a:bodyPr/>
                    <a:lstStyle/>
                    <a:p>
                      <a:pPr marL="0" marR="0" algn="l">
                        <a:lnSpc>
                          <a:spcPct val="200000"/>
                        </a:lnSpc>
                        <a:spcBef>
                          <a:spcPts val="0"/>
                        </a:spcBef>
                        <a:tabLst>
                          <a:tab pos="680720" algn="l"/>
                        </a:tabLst>
                      </a:pPr>
                      <a:r>
                        <a:rPr lang="en-US" sz="2000" b="1" dirty="0" smtClean="0">
                          <a:latin typeface="Times New Roman"/>
                          <a:ea typeface="Calibri"/>
                          <a:cs typeface="Mangal"/>
                        </a:rPr>
                        <a:t>        Period</a:t>
                      </a:r>
                      <a:endParaRPr lang="en-US" sz="1800" dirty="0">
                        <a:latin typeface="Calibri"/>
                        <a:ea typeface="Calibri"/>
                        <a:cs typeface="Mangal"/>
                      </a:endParaRPr>
                    </a:p>
                  </a:txBody>
                  <a:tcPr marL="68580" marR="68580" marT="0" marB="0"/>
                </a:tc>
                <a:tc>
                  <a:txBody>
                    <a:bodyPr/>
                    <a:lstStyle/>
                    <a:p>
                      <a:pPr marL="0" marR="0" algn="just">
                        <a:lnSpc>
                          <a:spcPct val="200000"/>
                        </a:lnSpc>
                        <a:spcBef>
                          <a:spcPts val="0"/>
                        </a:spcBef>
                      </a:pPr>
                      <a:r>
                        <a:rPr lang="en-US" sz="2000" b="1" dirty="0">
                          <a:latin typeface="Times New Roman"/>
                          <a:ea typeface="Calibri"/>
                          <a:cs typeface="Mangal"/>
                        </a:rPr>
                        <a:t>Print Resources (Rs.)</a:t>
                      </a:r>
                      <a:endParaRPr lang="en-US" sz="1800" dirty="0">
                        <a:latin typeface="Calibri"/>
                        <a:ea typeface="Calibri"/>
                        <a:cs typeface="Mangal"/>
                      </a:endParaRPr>
                    </a:p>
                  </a:txBody>
                  <a:tcPr marL="68580" marR="68580" marT="0" marB="0"/>
                </a:tc>
                <a:tc>
                  <a:txBody>
                    <a:bodyPr/>
                    <a:lstStyle/>
                    <a:p>
                      <a:pPr marL="0" marR="0" algn="just">
                        <a:lnSpc>
                          <a:spcPct val="200000"/>
                        </a:lnSpc>
                        <a:spcBef>
                          <a:spcPts val="0"/>
                        </a:spcBef>
                      </a:pPr>
                      <a:r>
                        <a:rPr lang="en-US" sz="2000" b="1">
                          <a:latin typeface="Times New Roman"/>
                          <a:ea typeface="Calibri"/>
                          <a:cs typeface="Mangal"/>
                        </a:rPr>
                        <a:t>E-Resources (Rs.)</a:t>
                      </a:r>
                      <a:endParaRPr lang="en-US" sz="1800">
                        <a:latin typeface="Calibri"/>
                        <a:ea typeface="Calibri"/>
                        <a:cs typeface="Mangal"/>
                      </a:endParaRPr>
                    </a:p>
                  </a:txBody>
                  <a:tcPr marL="68580" marR="68580" marT="0" marB="0"/>
                </a:tc>
              </a:tr>
              <a:tr h="854039">
                <a:tc>
                  <a:txBody>
                    <a:bodyPr/>
                    <a:lstStyle/>
                    <a:p>
                      <a:pPr marL="356870" marR="0" algn="just">
                        <a:lnSpc>
                          <a:spcPct val="200000"/>
                        </a:lnSpc>
                        <a:spcBef>
                          <a:spcPts val="0"/>
                        </a:spcBef>
                      </a:pPr>
                      <a:r>
                        <a:rPr lang="en-US" sz="2000">
                          <a:latin typeface="Times New Roman"/>
                          <a:ea typeface="Calibri"/>
                          <a:cs typeface="Mangal"/>
                        </a:rPr>
                        <a:t>2010 -2011</a:t>
                      </a:r>
                      <a:endParaRPr lang="en-US" sz="1800">
                        <a:latin typeface="Calibri"/>
                        <a:ea typeface="Calibri"/>
                        <a:cs typeface="Mangal"/>
                      </a:endParaRPr>
                    </a:p>
                  </a:txBody>
                  <a:tcPr marL="68580" marR="68580" marT="0" marB="0"/>
                </a:tc>
                <a:tc>
                  <a:txBody>
                    <a:bodyPr/>
                    <a:lstStyle/>
                    <a:p>
                      <a:pPr marL="356870" marR="0" algn="just">
                        <a:lnSpc>
                          <a:spcPct val="200000"/>
                        </a:lnSpc>
                        <a:spcBef>
                          <a:spcPts val="0"/>
                        </a:spcBef>
                      </a:pPr>
                      <a:r>
                        <a:rPr lang="en-US" sz="2000" dirty="0">
                          <a:latin typeface="Times New Roman"/>
                          <a:ea typeface="Calibri"/>
                          <a:cs typeface="Mangal"/>
                        </a:rPr>
                        <a:t>1.90 </a:t>
                      </a:r>
                      <a:r>
                        <a:rPr lang="en-US" sz="2000" dirty="0" err="1">
                          <a:latin typeface="Times New Roman"/>
                          <a:ea typeface="Calibri"/>
                          <a:cs typeface="Mangal"/>
                        </a:rPr>
                        <a:t>Crore</a:t>
                      </a:r>
                      <a:endParaRPr lang="en-US" sz="1800" dirty="0">
                        <a:latin typeface="Calibri"/>
                        <a:ea typeface="Calibri"/>
                        <a:cs typeface="Mangal"/>
                      </a:endParaRPr>
                    </a:p>
                  </a:txBody>
                  <a:tcPr marL="68580" marR="68580" marT="0" marB="0"/>
                </a:tc>
                <a:tc>
                  <a:txBody>
                    <a:bodyPr/>
                    <a:lstStyle/>
                    <a:p>
                      <a:pPr marL="356870" marR="0" algn="just">
                        <a:lnSpc>
                          <a:spcPct val="200000"/>
                        </a:lnSpc>
                        <a:spcBef>
                          <a:spcPts val="0"/>
                        </a:spcBef>
                      </a:pPr>
                      <a:r>
                        <a:rPr lang="en-US" sz="2000">
                          <a:latin typeface="Times New Roman"/>
                          <a:ea typeface="Calibri"/>
                          <a:cs typeface="Mangal"/>
                        </a:rPr>
                        <a:t>53.3 Lakh</a:t>
                      </a:r>
                      <a:endParaRPr lang="en-US" sz="1800">
                        <a:latin typeface="Calibri"/>
                        <a:ea typeface="Calibri"/>
                        <a:cs typeface="Mangal"/>
                      </a:endParaRPr>
                    </a:p>
                  </a:txBody>
                  <a:tcPr marL="68580" marR="68580" marT="0" marB="0"/>
                </a:tc>
              </a:tr>
              <a:tr h="854039">
                <a:tc>
                  <a:txBody>
                    <a:bodyPr/>
                    <a:lstStyle/>
                    <a:p>
                      <a:pPr marL="356870" marR="0" algn="just">
                        <a:lnSpc>
                          <a:spcPct val="200000"/>
                        </a:lnSpc>
                        <a:spcBef>
                          <a:spcPts val="0"/>
                        </a:spcBef>
                      </a:pPr>
                      <a:r>
                        <a:rPr lang="en-US" sz="2000">
                          <a:latin typeface="Times New Roman"/>
                          <a:ea typeface="Calibri"/>
                          <a:cs typeface="Mangal"/>
                        </a:rPr>
                        <a:t>2011 -2012</a:t>
                      </a:r>
                      <a:endParaRPr lang="en-US" sz="1800">
                        <a:latin typeface="Calibri"/>
                        <a:ea typeface="Calibri"/>
                        <a:cs typeface="Mangal"/>
                      </a:endParaRPr>
                    </a:p>
                  </a:txBody>
                  <a:tcPr marL="68580" marR="68580" marT="0" marB="0"/>
                </a:tc>
                <a:tc>
                  <a:txBody>
                    <a:bodyPr/>
                    <a:lstStyle/>
                    <a:p>
                      <a:pPr marL="356870" marR="0" algn="just">
                        <a:lnSpc>
                          <a:spcPct val="200000"/>
                        </a:lnSpc>
                        <a:spcBef>
                          <a:spcPts val="0"/>
                        </a:spcBef>
                      </a:pPr>
                      <a:r>
                        <a:rPr lang="en-US" sz="2000" dirty="0">
                          <a:latin typeface="Times New Roman"/>
                          <a:ea typeface="Calibri"/>
                          <a:cs typeface="Mangal"/>
                        </a:rPr>
                        <a:t>4.69 </a:t>
                      </a:r>
                      <a:r>
                        <a:rPr lang="en-US" sz="2000" dirty="0" err="1">
                          <a:latin typeface="Times New Roman"/>
                          <a:ea typeface="Calibri"/>
                          <a:cs typeface="Mangal"/>
                        </a:rPr>
                        <a:t>Crore</a:t>
                      </a:r>
                      <a:endParaRPr lang="en-US" sz="1800" dirty="0">
                        <a:latin typeface="Calibri"/>
                        <a:ea typeface="Calibri"/>
                        <a:cs typeface="Mangal"/>
                      </a:endParaRPr>
                    </a:p>
                  </a:txBody>
                  <a:tcPr marL="68580" marR="68580" marT="0" marB="0"/>
                </a:tc>
                <a:tc>
                  <a:txBody>
                    <a:bodyPr/>
                    <a:lstStyle/>
                    <a:p>
                      <a:pPr marL="356870" marR="0" algn="just">
                        <a:lnSpc>
                          <a:spcPct val="200000"/>
                        </a:lnSpc>
                        <a:spcBef>
                          <a:spcPts val="0"/>
                        </a:spcBef>
                      </a:pPr>
                      <a:r>
                        <a:rPr lang="en-US" sz="2000">
                          <a:latin typeface="Times New Roman"/>
                          <a:ea typeface="Calibri"/>
                          <a:cs typeface="Mangal"/>
                        </a:rPr>
                        <a:t>7.90 Crore</a:t>
                      </a:r>
                      <a:endParaRPr lang="en-US" sz="1800">
                        <a:latin typeface="Calibri"/>
                        <a:ea typeface="Calibri"/>
                        <a:cs typeface="Mangal"/>
                      </a:endParaRPr>
                    </a:p>
                  </a:txBody>
                  <a:tcPr marL="68580" marR="68580" marT="0" marB="0"/>
                </a:tc>
              </a:tr>
              <a:tr h="854039">
                <a:tc>
                  <a:txBody>
                    <a:bodyPr/>
                    <a:lstStyle/>
                    <a:p>
                      <a:pPr marL="0" marR="0" algn="just">
                        <a:lnSpc>
                          <a:spcPct val="200000"/>
                        </a:lnSpc>
                      </a:pPr>
                      <a:r>
                        <a:rPr lang="en-US" sz="1800">
                          <a:latin typeface="Calibri"/>
                          <a:ea typeface="Times New Roman"/>
                          <a:cs typeface="Mangal"/>
                        </a:rPr>
                        <a:t>         2012-2013</a:t>
                      </a:r>
                    </a:p>
                  </a:txBody>
                  <a:tcPr marL="68580" marR="68580" marT="0" marB="0"/>
                </a:tc>
                <a:tc>
                  <a:txBody>
                    <a:bodyPr/>
                    <a:lstStyle/>
                    <a:p>
                      <a:pPr marL="356870" marR="0" algn="just">
                        <a:lnSpc>
                          <a:spcPct val="200000"/>
                        </a:lnSpc>
                        <a:spcBef>
                          <a:spcPts val="0"/>
                        </a:spcBef>
                      </a:pPr>
                      <a:r>
                        <a:rPr lang="en-US" sz="2000" dirty="0">
                          <a:latin typeface="Times New Roman"/>
                          <a:ea typeface="Calibri"/>
                          <a:cs typeface="Mangal"/>
                        </a:rPr>
                        <a:t>2.10 </a:t>
                      </a:r>
                      <a:r>
                        <a:rPr lang="en-US" sz="2000" dirty="0" err="1">
                          <a:latin typeface="Times New Roman"/>
                          <a:ea typeface="Calibri"/>
                          <a:cs typeface="Mangal"/>
                        </a:rPr>
                        <a:t>Crores</a:t>
                      </a:r>
                      <a:endParaRPr lang="en-US" sz="1800" dirty="0">
                        <a:latin typeface="Calibri"/>
                        <a:ea typeface="Calibri"/>
                        <a:cs typeface="Mangal"/>
                      </a:endParaRPr>
                    </a:p>
                  </a:txBody>
                  <a:tcPr marL="68580" marR="68580" marT="0" marB="0"/>
                </a:tc>
                <a:tc>
                  <a:txBody>
                    <a:bodyPr/>
                    <a:lstStyle/>
                    <a:p>
                      <a:pPr marL="356870" marR="0" algn="just">
                        <a:lnSpc>
                          <a:spcPct val="200000"/>
                        </a:lnSpc>
                        <a:spcBef>
                          <a:spcPts val="0"/>
                        </a:spcBef>
                      </a:pPr>
                      <a:r>
                        <a:rPr lang="en-US" sz="2000">
                          <a:latin typeface="Times New Roman"/>
                          <a:ea typeface="Calibri"/>
                          <a:cs typeface="Mangal"/>
                        </a:rPr>
                        <a:t>4.98 Crores</a:t>
                      </a:r>
                      <a:endParaRPr lang="en-US" sz="1800">
                        <a:latin typeface="Calibri"/>
                        <a:ea typeface="Calibri"/>
                        <a:cs typeface="Mangal"/>
                      </a:endParaRPr>
                    </a:p>
                  </a:txBody>
                  <a:tcPr marL="68580" marR="68580" marT="0" marB="0"/>
                </a:tc>
              </a:tr>
              <a:tr h="854039">
                <a:tc>
                  <a:txBody>
                    <a:bodyPr/>
                    <a:lstStyle/>
                    <a:p>
                      <a:pPr marL="356870" marR="0" algn="just">
                        <a:lnSpc>
                          <a:spcPct val="200000"/>
                        </a:lnSpc>
                        <a:spcBef>
                          <a:spcPts val="0"/>
                        </a:spcBef>
                      </a:pPr>
                      <a:r>
                        <a:rPr lang="en-US" sz="2000">
                          <a:latin typeface="Times New Roman"/>
                          <a:ea typeface="Calibri"/>
                          <a:cs typeface="Mangal"/>
                        </a:rPr>
                        <a:t>2013-2014</a:t>
                      </a:r>
                      <a:endParaRPr lang="en-US" sz="1800">
                        <a:latin typeface="Calibri"/>
                        <a:ea typeface="Calibri"/>
                        <a:cs typeface="Mangal"/>
                      </a:endParaRPr>
                    </a:p>
                  </a:txBody>
                  <a:tcPr marL="68580" marR="68580" marT="0" marB="0"/>
                </a:tc>
                <a:tc>
                  <a:txBody>
                    <a:bodyPr/>
                    <a:lstStyle/>
                    <a:p>
                      <a:pPr marL="356870" marR="0" algn="just">
                        <a:lnSpc>
                          <a:spcPct val="200000"/>
                        </a:lnSpc>
                        <a:spcBef>
                          <a:spcPts val="0"/>
                        </a:spcBef>
                      </a:pPr>
                      <a:r>
                        <a:rPr lang="en-US" sz="2000" dirty="0">
                          <a:latin typeface="Times New Roman"/>
                          <a:ea typeface="Calibri"/>
                          <a:cs typeface="Mangal"/>
                        </a:rPr>
                        <a:t>2.20 </a:t>
                      </a:r>
                      <a:r>
                        <a:rPr lang="en-US" sz="2000" dirty="0" err="1">
                          <a:latin typeface="Times New Roman"/>
                          <a:ea typeface="Calibri"/>
                          <a:cs typeface="Mangal"/>
                        </a:rPr>
                        <a:t>Crores</a:t>
                      </a:r>
                      <a:endParaRPr lang="en-US" sz="1800" dirty="0">
                        <a:latin typeface="Calibri"/>
                        <a:ea typeface="Calibri"/>
                        <a:cs typeface="Mangal"/>
                      </a:endParaRPr>
                    </a:p>
                  </a:txBody>
                  <a:tcPr marL="68580" marR="68580" marT="0" marB="0"/>
                </a:tc>
                <a:tc>
                  <a:txBody>
                    <a:bodyPr/>
                    <a:lstStyle/>
                    <a:p>
                      <a:pPr marL="356870" marR="0" algn="just">
                        <a:lnSpc>
                          <a:spcPct val="200000"/>
                        </a:lnSpc>
                        <a:spcBef>
                          <a:spcPts val="0"/>
                        </a:spcBef>
                      </a:pPr>
                      <a:r>
                        <a:rPr lang="en-US" sz="2000" dirty="0">
                          <a:latin typeface="Times New Roman"/>
                          <a:ea typeface="Calibri"/>
                          <a:cs typeface="Mangal"/>
                        </a:rPr>
                        <a:t>6.3 </a:t>
                      </a:r>
                      <a:r>
                        <a:rPr lang="en-US" sz="2000" dirty="0" err="1">
                          <a:latin typeface="Times New Roman"/>
                          <a:ea typeface="Calibri"/>
                          <a:cs typeface="Mangal"/>
                        </a:rPr>
                        <a:t>Crores</a:t>
                      </a:r>
                      <a:endParaRPr lang="en-US" sz="1800" dirty="0">
                        <a:latin typeface="Calibri"/>
                        <a:ea typeface="Calibri"/>
                        <a:cs typeface="Mangal"/>
                      </a:endParaRPr>
                    </a:p>
                  </a:txBody>
                  <a:tcPr marL="68580" marR="68580" marT="0" marB="0"/>
                </a:tc>
              </a:tr>
              <a:tr h="854039">
                <a:tc>
                  <a:txBody>
                    <a:bodyPr/>
                    <a:lstStyle/>
                    <a:p>
                      <a:pPr marL="356870" marR="0" algn="just">
                        <a:lnSpc>
                          <a:spcPct val="200000"/>
                        </a:lnSpc>
                        <a:spcBef>
                          <a:spcPts val="0"/>
                        </a:spcBef>
                      </a:pPr>
                      <a:r>
                        <a:rPr lang="en-US" sz="2000">
                          <a:latin typeface="Times New Roman"/>
                          <a:ea typeface="Calibri"/>
                          <a:cs typeface="Mangal"/>
                        </a:rPr>
                        <a:t>2014-2015</a:t>
                      </a:r>
                      <a:endParaRPr lang="en-US" sz="1800">
                        <a:latin typeface="Calibri"/>
                        <a:ea typeface="Calibri"/>
                        <a:cs typeface="Mangal"/>
                      </a:endParaRPr>
                    </a:p>
                  </a:txBody>
                  <a:tcPr marL="68580" marR="68580" marT="0" marB="0"/>
                </a:tc>
                <a:tc>
                  <a:txBody>
                    <a:bodyPr/>
                    <a:lstStyle/>
                    <a:p>
                      <a:pPr marL="356870" marR="0" algn="just">
                        <a:lnSpc>
                          <a:spcPct val="200000"/>
                        </a:lnSpc>
                        <a:spcBef>
                          <a:spcPts val="0"/>
                        </a:spcBef>
                      </a:pPr>
                      <a:r>
                        <a:rPr lang="en-US" sz="2000" dirty="0">
                          <a:latin typeface="Times New Roman"/>
                          <a:ea typeface="Calibri"/>
                          <a:cs typeface="Mangal"/>
                        </a:rPr>
                        <a:t>2.6 </a:t>
                      </a:r>
                      <a:r>
                        <a:rPr lang="en-US" sz="2000" dirty="0" err="1">
                          <a:latin typeface="Times New Roman"/>
                          <a:ea typeface="Calibri"/>
                          <a:cs typeface="Mangal"/>
                        </a:rPr>
                        <a:t>Crores</a:t>
                      </a:r>
                      <a:endParaRPr lang="en-US" sz="1800" dirty="0">
                        <a:latin typeface="Calibri"/>
                        <a:ea typeface="Calibri"/>
                        <a:cs typeface="Mangal"/>
                      </a:endParaRPr>
                    </a:p>
                  </a:txBody>
                  <a:tcPr marL="68580" marR="68580" marT="0" marB="0"/>
                </a:tc>
                <a:tc>
                  <a:txBody>
                    <a:bodyPr/>
                    <a:lstStyle/>
                    <a:p>
                      <a:pPr marL="356870" marR="0" algn="just">
                        <a:lnSpc>
                          <a:spcPct val="200000"/>
                        </a:lnSpc>
                        <a:spcBef>
                          <a:spcPts val="0"/>
                        </a:spcBef>
                      </a:pPr>
                      <a:r>
                        <a:rPr lang="en-US" sz="2000" dirty="0">
                          <a:latin typeface="Times New Roman"/>
                          <a:ea typeface="Calibri"/>
                          <a:cs typeface="Mangal"/>
                        </a:rPr>
                        <a:t>6.1 </a:t>
                      </a:r>
                      <a:r>
                        <a:rPr lang="en-US" sz="2000" dirty="0" err="1">
                          <a:latin typeface="Times New Roman"/>
                          <a:ea typeface="Calibri"/>
                          <a:cs typeface="Mangal"/>
                        </a:rPr>
                        <a:t>Crores</a:t>
                      </a:r>
                      <a:endParaRPr lang="en-US" sz="1800" dirty="0">
                        <a:latin typeface="Calibri"/>
                        <a:ea typeface="Calibri"/>
                        <a:cs typeface="Mangal"/>
                      </a:endParaRPr>
                    </a:p>
                  </a:txBody>
                  <a:tcPr marL="68580" marR="68580" marT="0" marB="0"/>
                </a:tc>
              </a:tr>
            </a:tbl>
          </a:graphicData>
        </a:graphic>
      </p:graphicFrame>
      <p:sp>
        <p:nvSpPr>
          <p:cNvPr id="5" name="Date Placeholder 4"/>
          <p:cNvSpPr>
            <a:spLocks noGrp="1"/>
          </p:cNvSpPr>
          <p:nvPr>
            <p:ph type="dt" sz="half" idx="10"/>
          </p:nvPr>
        </p:nvSpPr>
        <p:spPr/>
        <p:txBody>
          <a:bodyPr/>
          <a:lstStyle/>
          <a:p>
            <a:fld id="{2DB55D69-2176-4E56-93D7-AAC082A6C802}" type="datetime2">
              <a:rPr lang="en-US" smtClean="0"/>
              <a:pPr/>
              <a:t>Thursday, November 30, 2017</a:t>
            </a:fld>
            <a:endParaRPr lang="en-US" dirty="0"/>
          </a:p>
        </p:txBody>
      </p:sp>
      <p:sp>
        <p:nvSpPr>
          <p:cNvPr id="6" name="Title 1"/>
          <p:cNvSpPr txBox="1">
            <a:spLocks/>
          </p:cNvSpPr>
          <p:nvPr/>
        </p:nvSpPr>
        <p:spPr>
          <a:xfrm>
            <a:off x="-533400" y="6523038"/>
            <a:ext cx="2590800" cy="334962"/>
          </a:xfrm>
          <a:prstGeom prst="rect">
            <a:avLst/>
          </a:prstGeom>
        </p:spPr>
        <p:txBody>
          <a:bodyPr vert="horz" anchor="b">
            <a:noAutofit/>
            <a:scene3d>
              <a:camera prst="orthographicFront"/>
              <a:lightRig rig="soft" dir="t"/>
            </a:scene3d>
            <a:sp3d prstMaterial="softEdge">
              <a:bevelT w="25400" h="25400"/>
            </a:sp3d>
          </a:bodyPr>
          <a:lstStyle/>
          <a:p>
            <a:pPr lvl="1">
              <a:spcBef>
                <a:spcPct val="0"/>
              </a:spcBef>
            </a:pPr>
            <a:r>
              <a:rPr lang="en-US" sz="2000" b="1" dirty="0" smtClean="0">
                <a:effectLst>
                  <a:outerShdw blurRad="38100" dist="38100" dir="2700000" algn="tl">
                    <a:srgbClr val="000000">
                      <a:alpha val="43137"/>
                    </a:srgbClr>
                  </a:outerShdw>
                </a:effectLst>
                <a:latin typeface="+mj-lt"/>
                <a:ea typeface="+mj-ea"/>
                <a:cs typeface="+mj-cs"/>
              </a:rPr>
              <a:t>NACLIN 2017</a:t>
            </a:r>
            <a:endParaRPr kumimoji="0" lang="en-US" sz="2000" b="1" i="0" u="none" strike="noStrike" kern="1200" cap="none" spc="0" normalizeH="0" baseline="0" noProof="0" dirty="0">
              <a:ln>
                <a:noFill/>
              </a:ln>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algn="just">
              <a:lnSpc>
                <a:spcPct val="160000"/>
              </a:lnSpc>
              <a:buNone/>
            </a:pPr>
            <a:r>
              <a:rPr lang="en-US" dirty="0" smtClean="0"/>
              <a:t>	A good computer infrastructure is extremely necessary for a maximum use of the e-resources in a library. In order to achieve the maximum use of e-resources, Jawaharlal Nehru University has an excellent infrastructure of computer for their users. The Virtual Library Software is being used by the library for their automation work. Web OPAC is available to its users. The library web page has a list of e-resources subscribed by them.</a:t>
            </a:r>
          </a:p>
          <a:p>
            <a:pPr>
              <a:lnSpc>
                <a:spcPct val="160000"/>
              </a:lnSpc>
            </a:pPr>
            <a:endParaRPr lang="en-US" dirty="0"/>
          </a:p>
        </p:txBody>
      </p:sp>
      <p:sp>
        <p:nvSpPr>
          <p:cNvPr id="2" name="Title 1"/>
          <p:cNvSpPr>
            <a:spLocks noGrp="1"/>
          </p:cNvSpPr>
          <p:nvPr>
            <p:ph type="title"/>
          </p:nvPr>
        </p:nvSpPr>
        <p:spPr/>
        <p:txBody>
          <a:bodyPr>
            <a:normAutofit fontScale="90000"/>
          </a:bodyPr>
          <a:lstStyle/>
          <a:p>
            <a:pPr algn="l"/>
            <a:r>
              <a:rPr lang="en-US" b="1" dirty="0" smtClean="0"/>
              <a:t>Information Technology Infrastructure:</a:t>
            </a:r>
            <a:endParaRPr lang="en-US" dirty="0"/>
          </a:p>
        </p:txBody>
      </p:sp>
      <p:sp>
        <p:nvSpPr>
          <p:cNvPr id="4" name="Date Placeholder 3"/>
          <p:cNvSpPr>
            <a:spLocks noGrp="1"/>
          </p:cNvSpPr>
          <p:nvPr>
            <p:ph type="dt" sz="half" idx="10"/>
          </p:nvPr>
        </p:nvSpPr>
        <p:spPr/>
        <p:txBody>
          <a:bodyPr/>
          <a:lstStyle/>
          <a:p>
            <a:fld id="{28653B39-EEF0-4E04-BAE5-26FF03536209}" type="datetime2">
              <a:rPr lang="en-US" smtClean="0"/>
              <a:pPr/>
              <a:t>Thursday, November 30, 2017</a:t>
            </a:fld>
            <a:endParaRPr lang="en-US"/>
          </a:p>
        </p:txBody>
      </p:sp>
      <p:sp>
        <p:nvSpPr>
          <p:cNvPr id="5" name="Title 1"/>
          <p:cNvSpPr txBox="1">
            <a:spLocks/>
          </p:cNvSpPr>
          <p:nvPr/>
        </p:nvSpPr>
        <p:spPr>
          <a:xfrm>
            <a:off x="-533400" y="6523038"/>
            <a:ext cx="2590800" cy="334962"/>
          </a:xfrm>
          <a:prstGeom prst="rect">
            <a:avLst/>
          </a:prstGeom>
        </p:spPr>
        <p:txBody>
          <a:bodyPr vert="horz" anchor="b">
            <a:noAutofit/>
            <a:scene3d>
              <a:camera prst="orthographicFront"/>
              <a:lightRig rig="soft" dir="t"/>
            </a:scene3d>
            <a:sp3d prstMaterial="softEdge">
              <a:bevelT w="25400" h="25400"/>
            </a:sp3d>
          </a:bodyPr>
          <a:lstStyle/>
          <a:p>
            <a:pPr lvl="1">
              <a:spcBef>
                <a:spcPct val="0"/>
              </a:spcBef>
            </a:pPr>
            <a:r>
              <a:rPr lang="en-US" sz="2000" b="1" dirty="0" smtClean="0">
                <a:effectLst>
                  <a:outerShdw blurRad="38100" dist="38100" dir="2700000" algn="tl">
                    <a:srgbClr val="000000">
                      <a:alpha val="43137"/>
                    </a:srgbClr>
                  </a:outerShdw>
                </a:effectLst>
                <a:latin typeface="+mj-lt"/>
                <a:ea typeface="+mj-ea"/>
                <a:cs typeface="+mj-cs"/>
              </a:rPr>
              <a:t>NACLIN 2017</a:t>
            </a:r>
            <a:endParaRPr kumimoji="0" lang="en-US" sz="2000" b="1" i="0" u="none" strike="noStrike" kern="1200" cap="none" spc="0" normalizeH="0" baseline="0" noProof="0" dirty="0">
              <a:ln>
                <a:noFill/>
              </a:ln>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458200" cy="5715000"/>
          </a:xfrm>
        </p:spPr>
        <p:txBody>
          <a:bodyPr>
            <a:normAutofit fontScale="25000" lnSpcReduction="20000"/>
          </a:bodyPr>
          <a:lstStyle/>
          <a:p>
            <a:pPr algn="just">
              <a:lnSpc>
                <a:spcPct val="170000"/>
              </a:lnSpc>
              <a:buNone/>
            </a:pPr>
            <a:r>
              <a:rPr lang="en-US" i="1" dirty="0" smtClean="0"/>
              <a:t>	</a:t>
            </a:r>
            <a:r>
              <a:rPr lang="en-US" sz="9600" dirty="0" smtClean="0"/>
              <a:t>Information resources are vital source of knowledge for an intellectual society. A society can be categorized on the basis of information, i.e. information reach or, information poor society. The Library is store house of information resources, which is being used by the readers. </a:t>
            </a:r>
          </a:p>
          <a:p>
            <a:endParaRPr lang="en-US" dirty="0"/>
          </a:p>
        </p:txBody>
      </p:sp>
      <p:sp>
        <p:nvSpPr>
          <p:cNvPr id="2" name="Title 1"/>
          <p:cNvSpPr>
            <a:spLocks noGrp="1"/>
          </p:cNvSpPr>
          <p:nvPr>
            <p:ph type="title"/>
          </p:nvPr>
        </p:nvSpPr>
        <p:spPr/>
        <p:txBody>
          <a:bodyPr>
            <a:normAutofit/>
          </a:bodyPr>
          <a:lstStyle/>
          <a:p>
            <a:r>
              <a:rPr lang="en-US" sz="4000" b="1" dirty="0" smtClean="0"/>
              <a:t>Introduction</a:t>
            </a:r>
            <a:r>
              <a:rPr lang="en-US" sz="4000" dirty="0" smtClean="0"/>
              <a:t>:</a:t>
            </a:r>
            <a:r>
              <a:rPr lang="en-US" sz="4000" b="1" dirty="0" smtClean="0"/>
              <a:t> </a:t>
            </a:r>
            <a:endParaRPr lang="en-US" sz="4000" dirty="0"/>
          </a:p>
        </p:txBody>
      </p:sp>
      <p:sp>
        <p:nvSpPr>
          <p:cNvPr id="4" name="Date Placeholder 3"/>
          <p:cNvSpPr>
            <a:spLocks noGrp="1"/>
          </p:cNvSpPr>
          <p:nvPr>
            <p:ph type="dt" sz="half" idx="10"/>
          </p:nvPr>
        </p:nvSpPr>
        <p:spPr/>
        <p:txBody>
          <a:bodyPr/>
          <a:lstStyle/>
          <a:p>
            <a:fld id="{431250A1-7BD7-4FB1-8880-34941B670B4D}" type="datetime2">
              <a:rPr lang="en-US" smtClean="0"/>
              <a:pPr/>
              <a:t>Thursday, November 30, 2017</a:t>
            </a:fld>
            <a:endParaRPr lang="en-US"/>
          </a:p>
        </p:txBody>
      </p:sp>
      <p:sp>
        <p:nvSpPr>
          <p:cNvPr id="5" name="Title 1"/>
          <p:cNvSpPr txBox="1">
            <a:spLocks/>
          </p:cNvSpPr>
          <p:nvPr/>
        </p:nvSpPr>
        <p:spPr>
          <a:xfrm>
            <a:off x="-533400" y="6523038"/>
            <a:ext cx="2590800" cy="334962"/>
          </a:xfrm>
          <a:prstGeom prst="rect">
            <a:avLst/>
          </a:prstGeom>
        </p:spPr>
        <p:txBody>
          <a:bodyPr vert="horz" anchor="b">
            <a:noAutofit/>
            <a:scene3d>
              <a:camera prst="orthographicFront"/>
              <a:lightRig rig="soft" dir="t"/>
            </a:scene3d>
            <a:sp3d prstMaterial="softEdge">
              <a:bevelT w="25400" h="25400"/>
            </a:sp3d>
          </a:bodyPr>
          <a:lstStyle/>
          <a:p>
            <a:pPr lvl="1">
              <a:spcBef>
                <a:spcPct val="0"/>
              </a:spcBef>
            </a:pPr>
            <a:r>
              <a:rPr lang="en-US" sz="2000" b="1" dirty="0" smtClean="0">
                <a:effectLst>
                  <a:outerShdw blurRad="38100" dist="38100" dir="2700000" algn="tl">
                    <a:srgbClr val="000000">
                      <a:alpha val="43137"/>
                    </a:srgbClr>
                  </a:outerShdw>
                </a:effectLst>
                <a:latin typeface="+mj-lt"/>
                <a:ea typeface="+mj-ea"/>
                <a:cs typeface="+mj-cs"/>
              </a:rPr>
              <a:t>NACLIN 2017</a:t>
            </a:r>
            <a:endParaRPr kumimoji="0" lang="en-US" sz="2000" b="1" i="0" u="none" strike="noStrike" kern="1200" cap="none" spc="0" normalizeH="0" baseline="0" noProof="0" dirty="0">
              <a:ln>
                <a:noFill/>
              </a:ln>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7864"/>
            <a:ext cx="8229600" cy="4898136"/>
          </a:xfrm>
        </p:spPr>
        <p:txBody>
          <a:bodyPr>
            <a:normAutofit fontScale="92500" lnSpcReduction="10000"/>
          </a:bodyPr>
          <a:lstStyle/>
          <a:p>
            <a:pPr algn="just">
              <a:lnSpc>
                <a:spcPct val="150000"/>
              </a:lnSpc>
              <a:buNone/>
            </a:pPr>
            <a:r>
              <a:rPr lang="en-US" dirty="0" smtClean="0"/>
              <a:t>	The Dr. B.R. </a:t>
            </a:r>
            <a:r>
              <a:rPr lang="en-US" dirty="0" err="1" smtClean="0"/>
              <a:t>Ambedkar</a:t>
            </a:r>
            <a:r>
              <a:rPr lang="en-US" dirty="0" smtClean="0"/>
              <a:t> Central  has a campus wide network in the academic complex of the university, which provides a 24x7 access to the Internet using 1 GBPS of Internet bandwidth through the National Knowledge Network (NKN). The Dr. B.R. </a:t>
            </a:r>
            <a:r>
              <a:rPr lang="en-US" dirty="0" err="1" smtClean="0"/>
              <a:t>Ambedkar</a:t>
            </a:r>
            <a:r>
              <a:rPr lang="en-US" dirty="0" smtClean="0"/>
              <a:t> Central has a Wi-Fi enabled campus where the Library is participating in various consortia DELNET, INFLIBNET &amp; INDEST.</a:t>
            </a:r>
          </a:p>
          <a:p>
            <a:endParaRPr lang="en-US" dirty="0"/>
          </a:p>
        </p:txBody>
      </p:sp>
      <p:sp>
        <p:nvSpPr>
          <p:cNvPr id="2" name="Title 1"/>
          <p:cNvSpPr>
            <a:spLocks noGrp="1"/>
          </p:cNvSpPr>
          <p:nvPr>
            <p:ph type="title"/>
          </p:nvPr>
        </p:nvSpPr>
        <p:spPr/>
        <p:txBody>
          <a:bodyPr>
            <a:normAutofit fontScale="90000"/>
          </a:bodyPr>
          <a:lstStyle/>
          <a:p>
            <a:r>
              <a:rPr lang="en-US" sz="4400" b="1" dirty="0" smtClean="0"/>
              <a:t>Networking:</a:t>
            </a:r>
            <a:r>
              <a:rPr lang="en-US" dirty="0" smtClean="0"/>
              <a:t/>
            </a:r>
            <a:br>
              <a:rPr lang="en-US" dirty="0" smtClean="0"/>
            </a:br>
            <a:endParaRPr lang="en-US" dirty="0"/>
          </a:p>
        </p:txBody>
      </p:sp>
      <p:sp>
        <p:nvSpPr>
          <p:cNvPr id="4" name="Date Placeholder 3"/>
          <p:cNvSpPr>
            <a:spLocks noGrp="1"/>
          </p:cNvSpPr>
          <p:nvPr>
            <p:ph type="dt" sz="half" idx="10"/>
          </p:nvPr>
        </p:nvSpPr>
        <p:spPr/>
        <p:txBody>
          <a:bodyPr/>
          <a:lstStyle/>
          <a:p>
            <a:fld id="{7D1AFD56-61B0-4C59-9460-6533668E08E4}"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xit" presetSubtype="16" fill="hold" grpId="0" nodeType="clickEffect">
                                  <p:stCondLst>
                                    <p:cond delay="0"/>
                                  </p:stCondLst>
                                  <p:childTnLst>
                                    <p:animEffect transition="out" filter="diamond(in)">
                                      <p:cBhvr>
                                        <p:cTn id="6" dur="2000"/>
                                        <p:tgtEl>
                                          <p:spTgt spid="2"/>
                                        </p:tgtEl>
                                      </p:cBhvr>
                                    </p:animEffect>
                                    <p:set>
                                      <p:cBhvr>
                                        <p:cTn id="7"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None/>
            </a:pPr>
            <a:r>
              <a:rPr lang="en-US" dirty="0" smtClean="0"/>
              <a:t>	A Cyber Library having 200 computers is available for the readers. All the registered readers can are access internet &amp; online resources.</a:t>
            </a:r>
          </a:p>
          <a:p>
            <a:endParaRPr lang="en-US" dirty="0" smtClean="0"/>
          </a:p>
          <a:p>
            <a:endParaRPr lang="en-US" dirty="0"/>
          </a:p>
        </p:txBody>
      </p:sp>
      <p:sp>
        <p:nvSpPr>
          <p:cNvPr id="2" name="Title 1"/>
          <p:cNvSpPr>
            <a:spLocks noGrp="1"/>
          </p:cNvSpPr>
          <p:nvPr>
            <p:ph type="title"/>
          </p:nvPr>
        </p:nvSpPr>
        <p:spPr/>
        <p:txBody>
          <a:bodyPr/>
          <a:lstStyle/>
          <a:p>
            <a:r>
              <a:rPr lang="en-US" b="1" dirty="0" smtClean="0"/>
              <a:t>Computer Infrastructure:</a:t>
            </a:r>
            <a:endParaRPr lang="en-US" dirty="0"/>
          </a:p>
        </p:txBody>
      </p:sp>
      <p:sp>
        <p:nvSpPr>
          <p:cNvPr id="4" name="Date Placeholder 3"/>
          <p:cNvSpPr>
            <a:spLocks noGrp="1"/>
          </p:cNvSpPr>
          <p:nvPr>
            <p:ph type="dt" sz="half" idx="10"/>
          </p:nvPr>
        </p:nvSpPr>
        <p:spPr/>
        <p:txBody>
          <a:bodyPr/>
          <a:lstStyle/>
          <a:p>
            <a:fld id="{5FF3F8C8-F0AA-46F1-9263-B80DFB6D8648}"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xit" presetSubtype="16" fill="hold" grpId="0" nodeType="clickEffect">
                                  <p:stCondLst>
                                    <p:cond delay="0"/>
                                  </p:stCondLst>
                                  <p:childTnLst>
                                    <p:animEffect transition="out" filter="box(in)">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2667000"/>
          </a:xfrm>
        </p:spPr>
        <p:txBody>
          <a:bodyPr>
            <a:normAutofit fontScale="92500" lnSpcReduction="10000"/>
          </a:bodyPr>
          <a:lstStyle/>
          <a:p>
            <a:endParaRPr lang="en-US" dirty="0" smtClean="0"/>
          </a:p>
          <a:p>
            <a:pPr algn="just">
              <a:lnSpc>
                <a:spcPct val="150000"/>
              </a:lnSpc>
              <a:buNone/>
            </a:pPr>
            <a:r>
              <a:rPr lang="en-US" b="1" i="1" dirty="0" smtClean="0"/>
              <a:t>	The collection of library increased in term of e-resources and more skilled human capital required for handling these e-resources. The annual budget for e-resources also increased.</a:t>
            </a:r>
            <a:endParaRPr lang="en-US" b="1" dirty="0"/>
          </a:p>
        </p:txBody>
      </p:sp>
      <p:sp>
        <p:nvSpPr>
          <p:cNvPr id="2" name="Title 1"/>
          <p:cNvSpPr>
            <a:spLocks noGrp="1"/>
          </p:cNvSpPr>
          <p:nvPr>
            <p:ph type="title"/>
          </p:nvPr>
        </p:nvSpPr>
        <p:spPr/>
        <p:txBody>
          <a:bodyPr/>
          <a:lstStyle/>
          <a:p>
            <a:r>
              <a:rPr lang="en-US" b="1" i="1" dirty="0" smtClean="0"/>
              <a:t>OBSERVATION:</a:t>
            </a:r>
            <a:endParaRPr lang="en-US" dirty="0"/>
          </a:p>
        </p:txBody>
      </p:sp>
      <p:sp>
        <p:nvSpPr>
          <p:cNvPr id="4" name="Date Placeholder 3"/>
          <p:cNvSpPr>
            <a:spLocks noGrp="1"/>
          </p:cNvSpPr>
          <p:nvPr>
            <p:ph type="dt" sz="half" idx="10"/>
          </p:nvPr>
        </p:nvSpPr>
        <p:spPr/>
        <p:txBody>
          <a:bodyPr/>
          <a:lstStyle/>
          <a:p>
            <a:fld id="{A058EA99-32A2-43DC-B612-676F3D5DA4F5}"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3907536"/>
          </a:xfrm>
        </p:spPr>
        <p:txBody>
          <a:bodyPr/>
          <a:lstStyle/>
          <a:p>
            <a:pPr algn="just">
              <a:lnSpc>
                <a:spcPct val="150000"/>
              </a:lnSpc>
              <a:buNone/>
            </a:pPr>
            <a:r>
              <a:rPr lang="en-US" dirty="0" smtClean="0"/>
              <a:t>	</a:t>
            </a:r>
            <a:r>
              <a:rPr lang="en-US" dirty="0" err="1" smtClean="0"/>
              <a:t>Indira</a:t>
            </a:r>
            <a:r>
              <a:rPr lang="en-US" dirty="0" smtClean="0"/>
              <a:t> Gandhi National Open University (IGNOU) was established with this objective of the introduction and promotion of the distance education in the educational system of the country. </a:t>
            </a:r>
            <a:endParaRPr lang="en-US" dirty="0"/>
          </a:p>
        </p:txBody>
      </p:sp>
      <p:sp>
        <p:nvSpPr>
          <p:cNvPr id="2" name="Title 1"/>
          <p:cNvSpPr>
            <a:spLocks noGrp="1"/>
          </p:cNvSpPr>
          <p:nvPr>
            <p:ph type="title"/>
          </p:nvPr>
        </p:nvSpPr>
        <p:spPr>
          <a:xfrm>
            <a:off x="457200" y="533400"/>
            <a:ext cx="8229600" cy="1143000"/>
          </a:xfrm>
        </p:spPr>
        <p:txBody>
          <a:bodyPr>
            <a:normAutofit fontScale="90000"/>
          </a:bodyPr>
          <a:lstStyle/>
          <a:p>
            <a:r>
              <a:rPr lang="en-US" b="1" dirty="0" smtClean="0"/>
              <a:t>3. Central Library, </a:t>
            </a:r>
            <a:r>
              <a:rPr lang="en-US" b="1" dirty="0" err="1" smtClean="0"/>
              <a:t>Indira</a:t>
            </a:r>
            <a:r>
              <a:rPr lang="en-US" b="1" dirty="0" smtClean="0"/>
              <a:t> Gandhi National Open University (IGNOU), New Delhi</a:t>
            </a:r>
            <a:endParaRPr lang="en-US" dirty="0"/>
          </a:p>
        </p:txBody>
      </p:sp>
      <p:sp>
        <p:nvSpPr>
          <p:cNvPr id="4" name="Date Placeholder 3"/>
          <p:cNvSpPr>
            <a:spLocks noGrp="1"/>
          </p:cNvSpPr>
          <p:nvPr>
            <p:ph type="dt" sz="half" idx="10"/>
          </p:nvPr>
        </p:nvSpPr>
        <p:spPr/>
        <p:txBody>
          <a:bodyPr/>
          <a:lstStyle/>
          <a:p>
            <a:fld id="{A2F17622-99F2-43E0-9B9A-14724E96D985}"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xit" presetSubtype="16" fill="hold" grpId="0" nodeType="clickEffect">
                                  <p:stCondLst>
                                    <p:cond delay="0"/>
                                  </p:stCondLst>
                                  <p:childTnLst>
                                    <p:animEffect transition="out" filter="box(in)">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382000" cy="6096000"/>
          </a:xfrm>
        </p:spPr>
        <p:txBody>
          <a:bodyPr>
            <a:normAutofit/>
          </a:bodyPr>
          <a:lstStyle/>
          <a:p>
            <a:pPr algn="just">
              <a:lnSpc>
                <a:spcPct val="160000"/>
              </a:lnSpc>
              <a:buNone/>
            </a:pPr>
            <a:r>
              <a:rPr lang="en-US" dirty="0" smtClean="0"/>
              <a:t>	The IGNOU Library is the most resourceful information center in the India in the field of “Distance Education”. The library has the huge collection of books, journals and other related materials in the field of distance education, throughout the country. </a:t>
            </a:r>
          </a:p>
          <a:p>
            <a:endParaRPr lang="en-US" dirty="0"/>
          </a:p>
        </p:txBody>
      </p:sp>
      <p:sp>
        <p:nvSpPr>
          <p:cNvPr id="4" name="Date Placeholder 3"/>
          <p:cNvSpPr>
            <a:spLocks noGrp="1"/>
          </p:cNvSpPr>
          <p:nvPr>
            <p:ph type="dt" sz="half" idx="10"/>
          </p:nvPr>
        </p:nvSpPr>
        <p:spPr/>
        <p:txBody>
          <a:bodyPr/>
          <a:lstStyle/>
          <a:p>
            <a:fld id="{EB9F6EBF-D304-487E-8173-D82448EDC420}" type="datetime2">
              <a:rPr lang="en-US" smtClean="0"/>
              <a:pPr/>
              <a:t>Thursday, November 30, 2017</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228601"/>
          <a:ext cx="9144000" cy="6476998"/>
        </p:xfrm>
        <a:graphic>
          <a:graphicData uri="http://schemas.openxmlformats.org/drawingml/2006/table">
            <a:tbl>
              <a:tblPr firstRow="1" bandRow="1">
                <a:tableStyleId>{5C22544A-7EE6-4342-B048-85BDC9FD1C3A}</a:tableStyleId>
              </a:tblPr>
              <a:tblGrid>
                <a:gridCol w="4572000"/>
                <a:gridCol w="4572000"/>
              </a:tblGrid>
              <a:tr h="649479">
                <a:tc gridSpan="2">
                  <a:txBody>
                    <a:bodyPr/>
                    <a:lstStyle/>
                    <a:p>
                      <a:pPr marL="0" marR="0" algn="ctr">
                        <a:lnSpc>
                          <a:spcPct val="200000"/>
                        </a:lnSpc>
                        <a:spcBef>
                          <a:spcPts val="0"/>
                        </a:spcBef>
                      </a:pPr>
                      <a:r>
                        <a:rPr lang="en-US" sz="2000" b="1" dirty="0">
                          <a:solidFill>
                            <a:srgbClr val="000000"/>
                          </a:solidFill>
                          <a:latin typeface="Times New Roman"/>
                          <a:ea typeface="Calibri"/>
                          <a:cs typeface="Mangal"/>
                        </a:rPr>
                        <a:t>Table </a:t>
                      </a:r>
                      <a:r>
                        <a:rPr lang="en-US" sz="2000" b="1" dirty="0" smtClean="0">
                          <a:solidFill>
                            <a:srgbClr val="000000"/>
                          </a:solidFill>
                          <a:latin typeface="Times New Roman"/>
                          <a:ea typeface="Calibri"/>
                          <a:cs typeface="Mangal"/>
                        </a:rPr>
                        <a:t> 6: </a:t>
                      </a:r>
                      <a:r>
                        <a:rPr lang="en-US" sz="2000" b="1" dirty="0">
                          <a:solidFill>
                            <a:srgbClr val="000000"/>
                          </a:solidFill>
                          <a:latin typeface="Times New Roman"/>
                          <a:ea typeface="Calibri"/>
                          <a:cs typeface="Mangal"/>
                        </a:rPr>
                        <a:t>Current status of library resources in IGNOU </a:t>
                      </a:r>
                      <a:r>
                        <a:rPr lang="en-US" sz="2000" b="1" dirty="0" smtClean="0">
                          <a:solidFill>
                            <a:srgbClr val="000000"/>
                          </a:solidFill>
                          <a:latin typeface="Times New Roman"/>
                          <a:ea typeface="Calibri"/>
                          <a:cs typeface="Mangal"/>
                        </a:rPr>
                        <a:t>Library</a:t>
                      </a:r>
                      <a:endParaRPr lang="en-US" sz="1800" dirty="0">
                        <a:latin typeface="Calibri"/>
                        <a:ea typeface="Calibri"/>
                        <a:cs typeface="Mangal"/>
                      </a:endParaRPr>
                    </a:p>
                  </a:txBody>
                  <a:tcPr marL="68580" marR="68580" marT="0" marB="0"/>
                </a:tc>
                <a:tc hMerge="1">
                  <a:txBody>
                    <a:bodyPr/>
                    <a:lstStyle/>
                    <a:p>
                      <a:endParaRPr lang="en-US"/>
                    </a:p>
                  </a:txBody>
                  <a:tcPr/>
                </a:tc>
              </a:tr>
              <a:tr h="649479">
                <a:tc>
                  <a:txBody>
                    <a:bodyPr/>
                    <a:lstStyle/>
                    <a:p>
                      <a:pPr marL="0" marR="0" algn="ctr">
                        <a:lnSpc>
                          <a:spcPct val="200000"/>
                        </a:lnSpc>
                        <a:spcBef>
                          <a:spcPts val="0"/>
                        </a:spcBef>
                      </a:pPr>
                      <a:r>
                        <a:rPr lang="en-US" sz="2000" b="1" dirty="0">
                          <a:solidFill>
                            <a:srgbClr val="000000"/>
                          </a:solidFill>
                          <a:latin typeface="Times New Roman"/>
                          <a:ea typeface="Calibri"/>
                          <a:cs typeface="Mangal"/>
                        </a:rPr>
                        <a:t>Document Type</a:t>
                      </a:r>
                      <a:endParaRPr lang="en-US" sz="1800" dirty="0">
                        <a:latin typeface="Calibri"/>
                        <a:ea typeface="Calibri"/>
                        <a:cs typeface="Mangal"/>
                      </a:endParaRPr>
                    </a:p>
                  </a:txBody>
                  <a:tcPr marL="68580" marR="68580" marT="0" marB="0"/>
                </a:tc>
                <a:tc>
                  <a:txBody>
                    <a:bodyPr/>
                    <a:lstStyle/>
                    <a:p>
                      <a:pPr marL="0" marR="0" algn="ctr">
                        <a:lnSpc>
                          <a:spcPct val="200000"/>
                        </a:lnSpc>
                        <a:spcBef>
                          <a:spcPts val="0"/>
                        </a:spcBef>
                      </a:pPr>
                      <a:r>
                        <a:rPr lang="en-US" sz="2000" b="1" dirty="0" smtClean="0">
                          <a:solidFill>
                            <a:srgbClr val="000000"/>
                          </a:solidFill>
                          <a:latin typeface="Times New Roman"/>
                          <a:ea typeface="Calibri"/>
                          <a:cs typeface="Mangal"/>
                        </a:rPr>
                        <a:t>Collections</a:t>
                      </a:r>
                      <a:endParaRPr lang="en-US" sz="1800" dirty="0">
                        <a:latin typeface="Calibri"/>
                        <a:ea typeface="Calibri"/>
                        <a:cs typeface="Mangal"/>
                      </a:endParaRPr>
                    </a:p>
                  </a:txBody>
                  <a:tcPr marL="68580" marR="68580" marT="0" marB="0"/>
                </a:tc>
              </a:tr>
              <a:tr h="1281166">
                <a:tc>
                  <a:txBody>
                    <a:bodyPr/>
                    <a:lstStyle/>
                    <a:p>
                      <a:pPr marL="0" marR="0" algn="just">
                        <a:lnSpc>
                          <a:spcPct val="200000"/>
                        </a:lnSpc>
                        <a:spcBef>
                          <a:spcPts val="0"/>
                        </a:spcBef>
                      </a:pPr>
                      <a:r>
                        <a:rPr lang="en-US" sz="2000" dirty="0">
                          <a:solidFill>
                            <a:srgbClr val="000000"/>
                          </a:solidFill>
                          <a:latin typeface="Times New Roman"/>
                          <a:ea typeface="Calibri"/>
                          <a:cs typeface="Mangal"/>
                        </a:rPr>
                        <a:t>Books (include government publications, Statistical publication etc.)</a:t>
                      </a:r>
                      <a:endParaRPr lang="en-US" sz="1800" dirty="0">
                        <a:latin typeface="Calibri"/>
                        <a:ea typeface="Calibri"/>
                        <a:cs typeface="Mangal"/>
                      </a:endParaRPr>
                    </a:p>
                  </a:txBody>
                  <a:tcPr marL="68580" marR="68580" marT="0" marB="0"/>
                </a:tc>
                <a:tc>
                  <a:txBody>
                    <a:bodyPr/>
                    <a:lstStyle/>
                    <a:p>
                      <a:pPr marL="0" marR="0" algn="ctr">
                        <a:lnSpc>
                          <a:spcPct val="200000"/>
                        </a:lnSpc>
                        <a:spcBef>
                          <a:spcPts val="0"/>
                        </a:spcBef>
                      </a:pPr>
                      <a:r>
                        <a:rPr lang="en-US" sz="2000" dirty="0">
                          <a:solidFill>
                            <a:srgbClr val="000000"/>
                          </a:solidFill>
                          <a:latin typeface="Times New Roman"/>
                          <a:ea typeface="Calibri"/>
                          <a:cs typeface="Mangal"/>
                        </a:rPr>
                        <a:t>1.48 </a:t>
                      </a:r>
                      <a:r>
                        <a:rPr lang="en-US" sz="2000" dirty="0" err="1">
                          <a:solidFill>
                            <a:srgbClr val="000000"/>
                          </a:solidFill>
                          <a:latin typeface="Times New Roman"/>
                          <a:ea typeface="Calibri"/>
                          <a:cs typeface="Mangal"/>
                        </a:rPr>
                        <a:t>lakh</a:t>
                      </a:r>
                      <a:endParaRPr lang="en-US" sz="1800" dirty="0">
                        <a:latin typeface="Calibri"/>
                        <a:ea typeface="Calibri"/>
                        <a:cs typeface="Mangal"/>
                      </a:endParaRPr>
                    </a:p>
                  </a:txBody>
                  <a:tcPr marL="68580" marR="68580" marT="0" marB="0"/>
                </a:tc>
              </a:tr>
              <a:tr h="649479">
                <a:tc>
                  <a:txBody>
                    <a:bodyPr/>
                    <a:lstStyle/>
                    <a:p>
                      <a:pPr marL="0" marR="0" algn="just">
                        <a:lnSpc>
                          <a:spcPct val="200000"/>
                        </a:lnSpc>
                        <a:spcBef>
                          <a:spcPts val="0"/>
                        </a:spcBef>
                      </a:pPr>
                      <a:r>
                        <a:rPr lang="en-US" sz="2000" dirty="0">
                          <a:solidFill>
                            <a:srgbClr val="000000"/>
                          </a:solidFill>
                          <a:latin typeface="Times New Roman"/>
                          <a:ea typeface="Calibri"/>
                          <a:cs typeface="Mangal"/>
                        </a:rPr>
                        <a:t>Number of Back Volumes</a:t>
                      </a:r>
                      <a:endParaRPr lang="en-US" sz="1800" dirty="0">
                        <a:latin typeface="Calibri"/>
                        <a:ea typeface="Calibri"/>
                        <a:cs typeface="Mangal"/>
                      </a:endParaRPr>
                    </a:p>
                  </a:txBody>
                  <a:tcPr marL="68580" marR="68580" marT="0" marB="0"/>
                </a:tc>
                <a:tc>
                  <a:txBody>
                    <a:bodyPr/>
                    <a:lstStyle/>
                    <a:p>
                      <a:pPr marL="0" marR="0" algn="ctr">
                        <a:lnSpc>
                          <a:spcPct val="200000"/>
                        </a:lnSpc>
                        <a:spcBef>
                          <a:spcPts val="0"/>
                        </a:spcBef>
                      </a:pPr>
                      <a:r>
                        <a:rPr lang="en-US" sz="2000">
                          <a:solidFill>
                            <a:srgbClr val="000000"/>
                          </a:solidFill>
                          <a:latin typeface="Times New Roman"/>
                          <a:ea typeface="Calibri"/>
                          <a:cs typeface="Mangal"/>
                        </a:rPr>
                        <a:t>13751</a:t>
                      </a:r>
                      <a:endParaRPr lang="en-US" sz="1800">
                        <a:latin typeface="Calibri"/>
                        <a:ea typeface="Calibri"/>
                        <a:cs typeface="Mangal"/>
                      </a:endParaRPr>
                    </a:p>
                  </a:txBody>
                  <a:tcPr marL="68580" marR="68580" marT="0" marB="0"/>
                </a:tc>
              </a:tr>
              <a:tr h="649479">
                <a:tc>
                  <a:txBody>
                    <a:bodyPr/>
                    <a:lstStyle/>
                    <a:p>
                      <a:pPr marL="0" marR="0" algn="just">
                        <a:lnSpc>
                          <a:spcPct val="200000"/>
                        </a:lnSpc>
                        <a:spcBef>
                          <a:spcPts val="0"/>
                        </a:spcBef>
                      </a:pPr>
                      <a:r>
                        <a:rPr lang="en-US" sz="2000" dirty="0">
                          <a:solidFill>
                            <a:srgbClr val="000000"/>
                          </a:solidFill>
                          <a:latin typeface="Times New Roman"/>
                          <a:ea typeface="Calibri"/>
                          <a:cs typeface="Mangal"/>
                        </a:rPr>
                        <a:t>Thesis and dissertations</a:t>
                      </a:r>
                      <a:endParaRPr lang="en-US" sz="1800" dirty="0">
                        <a:latin typeface="Calibri"/>
                        <a:ea typeface="Calibri"/>
                        <a:cs typeface="Mangal"/>
                      </a:endParaRPr>
                    </a:p>
                  </a:txBody>
                  <a:tcPr marL="68580" marR="68580" marT="0" marB="0"/>
                </a:tc>
                <a:tc>
                  <a:txBody>
                    <a:bodyPr/>
                    <a:lstStyle/>
                    <a:p>
                      <a:pPr marL="0" marR="0" algn="ctr">
                        <a:lnSpc>
                          <a:spcPct val="200000"/>
                        </a:lnSpc>
                        <a:spcBef>
                          <a:spcPts val="0"/>
                        </a:spcBef>
                      </a:pPr>
                      <a:r>
                        <a:rPr lang="en-US" sz="2000" dirty="0">
                          <a:solidFill>
                            <a:srgbClr val="000000"/>
                          </a:solidFill>
                          <a:latin typeface="Times New Roman"/>
                          <a:ea typeface="Calibri"/>
                          <a:cs typeface="Mangal"/>
                        </a:rPr>
                        <a:t>159</a:t>
                      </a:r>
                      <a:endParaRPr lang="en-US" sz="1800" dirty="0">
                        <a:latin typeface="Calibri"/>
                        <a:ea typeface="Calibri"/>
                        <a:cs typeface="Mangal"/>
                      </a:endParaRPr>
                    </a:p>
                  </a:txBody>
                  <a:tcPr marL="68580" marR="68580" marT="0" marB="0"/>
                </a:tc>
              </a:tr>
              <a:tr h="649479">
                <a:tc>
                  <a:txBody>
                    <a:bodyPr/>
                    <a:lstStyle/>
                    <a:p>
                      <a:pPr marL="0" marR="0" algn="just">
                        <a:lnSpc>
                          <a:spcPct val="200000"/>
                        </a:lnSpc>
                        <a:spcBef>
                          <a:spcPts val="0"/>
                        </a:spcBef>
                      </a:pPr>
                      <a:r>
                        <a:rPr lang="en-US" sz="2000">
                          <a:solidFill>
                            <a:srgbClr val="000000"/>
                          </a:solidFill>
                          <a:latin typeface="Times New Roman"/>
                          <a:ea typeface="Calibri"/>
                          <a:cs typeface="Mangal"/>
                        </a:rPr>
                        <a:t>Annual Reports</a:t>
                      </a:r>
                      <a:endParaRPr lang="en-US" sz="1800">
                        <a:latin typeface="Calibri"/>
                        <a:ea typeface="Calibri"/>
                        <a:cs typeface="Mangal"/>
                      </a:endParaRPr>
                    </a:p>
                  </a:txBody>
                  <a:tcPr marL="68580" marR="68580" marT="0" marB="0"/>
                </a:tc>
                <a:tc>
                  <a:txBody>
                    <a:bodyPr/>
                    <a:lstStyle/>
                    <a:p>
                      <a:pPr marL="0" marR="0" algn="ctr">
                        <a:lnSpc>
                          <a:spcPct val="200000"/>
                        </a:lnSpc>
                        <a:spcBef>
                          <a:spcPts val="0"/>
                        </a:spcBef>
                      </a:pPr>
                      <a:r>
                        <a:rPr lang="en-US" sz="2000" dirty="0">
                          <a:solidFill>
                            <a:srgbClr val="000000"/>
                          </a:solidFill>
                          <a:latin typeface="Times New Roman"/>
                          <a:ea typeface="Calibri"/>
                          <a:cs typeface="Mangal"/>
                        </a:rPr>
                        <a:t>200</a:t>
                      </a:r>
                      <a:endParaRPr lang="en-US" sz="1800" dirty="0">
                        <a:latin typeface="Calibri"/>
                        <a:ea typeface="Calibri"/>
                        <a:cs typeface="Mangal"/>
                      </a:endParaRPr>
                    </a:p>
                  </a:txBody>
                  <a:tcPr marL="68580" marR="68580" marT="0" marB="0"/>
                </a:tc>
              </a:tr>
              <a:tr h="649479">
                <a:tc>
                  <a:txBody>
                    <a:bodyPr/>
                    <a:lstStyle/>
                    <a:p>
                      <a:pPr marL="0" marR="0" algn="just">
                        <a:lnSpc>
                          <a:spcPct val="200000"/>
                        </a:lnSpc>
                        <a:spcBef>
                          <a:spcPts val="0"/>
                        </a:spcBef>
                      </a:pPr>
                      <a:r>
                        <a:rPr lang="en-US" sz="2000">
                          <a:solidFill>
                            <a:srgbClr val="000000"/>
                          </a:solidFill>
                          <a:latin typeface="Times New Roman"/>
                          <a:ea typeface="Calibri"/>
                          <a:cs typeface="Mangal"/>
                        </a:rPr>
                        <a:t>E-Journal</a:t>
                      </a:r>
                      <a:endParaRPr lang="en-US" sz="1800">
                        <a:latin typeface="Calibri"/>
                        <a:ea typeface="Calibri"/>
                        <a:cs typeface="Mangal"/>
                      </a:endParaRPr>
                    </a:p>
                  </a:txBody>
                  <a:tcPr marL="68580" marR="68580" marT="0" marB="0"/>
                </a:tc>
                <a:tc>
                  <a:txBody>
                    <a:bodyPr/>
                    <a:lstStyle/>
                    <a:p>
                      <a:pPr marL="0" marR="0" algn="ctr">
                        <a:lnSpc>
                          <a:spcPct val="200000"/>
                        </a:lnSpc>
                        <a:spcBef>
                          <a:spcPts val="0"/>
                        </a:spcBef>
                      </a:pPr>
                      <a:r>
                        <a:rPr lang="en-US" sz="2000" dirty="0">
                          <a:solidFill>
                            <a:srgbClr val="000000"/>
                          </a:solidFill>
                          <a:latin typeface="Times New Roman"/>
                          <a:ea typeface="Calibri"/>
                          <a:cs typeface="Mangal"/>
                        </a:rPr>
                        <a:t>75000+</a:t>
                      </a:r>
                      <a:endParaRPr lang="en-US" sz="1800" dirty="0">
                        <a:latin typeface="Calibri"/>
                        <a:ea typeface="Calibri"/>
                        <a:cs typeface="Mangal"/>
                      </a:endParaRPr>
                    </a:p>
                  </a:txBody>
                  <a:tcPr marL="68580" marR="68580" marT="0" marB="0"/>
                </a:tc>
              </a:tr>
              <a:tr h="649479">
                <a:tc>
                  <a:txBody>
                    <a:bodyPr/>
                    <a:lstStyle/>
                    <a:p>
                      <a:pPr marL="0" marR="0" algn="just">
                        <a:lnSpc>
                          <a:spcPct val="200000"/>
                        </a:lnSpc>
                        <a:spcBef>
                          <a:spcPts val="0"/>
                        </a:spcBef>
                      </a:pPr>
                      <a:r>
                        <a:rPr lang="en-US" sz="2000">
                          <a:solidFill>
                            <a:srgbClr val="000000"/>
                          </a:solidFill>
                          <a:latin typeface="Times New Roman"/>
                          <a:ea typeface="Calibri"/>
                          <a:cs typeface="Mangal"/>
                        </a:rPr>
                        <a:t>Online Databases</a:t>
                      </a:r>
                      <a:endParaRPr lang="en-US" sz="1800">
                        <a:latin typeface="Calibri"/>
                        <a:ea typeface="Calibri"/>
                        <a:cs typeface="Mangal"/>
                      </a:endParaRPr>
                    </a:p>
                  </a:txBody>
                  <a:tcPr marL="68580" marR="68580" marT="0" marB="0"/>
                </a:tc>
                <a:tc>
                  <a:txBody>
                    <a:bodyPr/>
                    <a:lstStyle/>
                    <a:p>
                      <a:pPr marL="0" marR="0" algn="ctr">
                        <a:lnSpc>
                          <a:spcPct val="200000"/>
                        </a:lnSpc>
                        <a:spcBef>
                          <a:spcPts val="0"/>
                        </a:spcBef>
                      </a:pPr>
                      <a:r>
                        <a:rPr lang="en-US" sz="2000" dirty="0">
                          <a:solidFill>
                            <a:srgbClr val="000000"/>
                          </a:solidFill>
                          <a:latin typeface="Times New Roman"/>
                          <a:ea typeface="Calibri"/>
                          <a:cs typeface="Mangal"/>
                        </a:rPr>
                        <a:t>60</a:t>
                      </a:r>
                      <a:endParaRPr lang="en-US" sz="1800" dirty="0">
                        <a:latin typeface="Calibri"/>
                        <a:ea typeface="Calibri"/>
                        <a:cs typeface="Mangal"/>
                      </a:endParaRPr>
                    </a:p>
                  </a:txBody>
                  <a:tcPr marL="68580" marR="68580" marT="0" marB="0"/>
                </a:tc>
              </a:tr>
              <a:tr h="649479">
                <a:tc>
                  <a:txBody>
                    <a:bodyPr/>
                    <a:lstStyle/>
                    <a:p>
                      <a:pPr marL="0" marR="0" algn="just">
                        <a:lnSpc>
                          <a:spcPct val="200000"/>
                        </a:lnSpc>
                        <a:spcBef>
                          <a:spcPts val="0"/>
                        </a:spcBef>
                      </a:pPr>
                      <a:r>
                        <a:rPr lang="en-US" sz="2000" dirty="0">
                          <a:solidFill>
                            <a:srgbClr val="000000"/>
                          </a:solidFill>
                          <a:latin typeface="Times New Roman"/>
                          <a:ea typeface="Calibri"/>
                          <a:cs typeface="Mangal"/>
                        </a:rPr>
                        <a:t>CD-Rom’s</a:t>
                      </a:r>
                      <a:endParaRPr lang="en-US" sz="1800" dirty="0">
                        <a:latin typeface="Calibri"/>
                        <a:ea typeface="Calibri"/>
                        <a:cs typeface="Mangal"/>
                      </a:endParaRPr>
                    </a:p>
                  </a:txBody>
                  <a:tcPr marL="68580" marR="68580" marT="0" marB="0"/>
                </a:tc>
                <a:tc>
                  <a:txBody>
                    <a:bodyPr/>
                    <a:lstStyle/>
                    <a:p>
                      <a:pPr marL="0" marR="0" algn="ctr">
                        <a:lnSpc>
                          <a:spcPct val="200000"/>
                        </a:lnSpc>
                        <a:spcBef>
                          <a:spcPts val="0"/>
                        </a:spcBef>
                      </a:pPr>
                      <a:r>
                        <a:rPr lang="en-US" sz="2000" dirty="0">
                          <a:solidFill>
                            <a:srgbClr val="000000"/>
                          </a:solidFill>
                          <a:latin typeface="Times New Roman"/>
                          <a:ea typeface="Calibri"/>
                          <a:cs typeface="Mangal"/>
                        </a:rPr>
                        <a:t>4122+</a:t>
                      </a:r>
                      <a:endParaRPr lang="en-US" sz="1800" dirty="0">
                        <a:latin typeface="Calibri"/>
                        <a:ea typeface="Calibri"/>
                        <a:cs typeface="Mangal"/>
                      </a:endParaRPr>
                    </a:p>
                  </a:txBody>
                  <a:tcPr marL="68580" marR="68580" marT="0" marB="0"/>
                </a:tc>
              </a:tr>
            </a:tbl>
          </a:graphicData>
        </a:graphic>
      </p:graphicFrame>
      <p:sp>
        <p:nvSpPr>
          <p:cNvPr id="5" name="Date Placeholder 4"/>
          <p:cNvSpPr>
            <a:spLocks noGrp="1"/>
          </p:cNvSpPr>
          <p:nvPr>
            <p:ph type="dt" sz="half" idx="10"/>
          </p:nvPr>
        </p:nvSpPr>
        <p:spPr/>
        <p:txBody>
          <a:bodyPr/>
          <a:lstStyle/>
          <a:p>
            <a:fld id="{A519D704-4772-43D9-B5C7-FCED61AF2A78}"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1"/>
          <a:ext cx="9144000" cy="6336864"/>
        </p:xfrm>
        <a:graphic>
          <a:graphicData uri="http://schemas.openxmlformats.org/drawingml/2006/table">
            <a:tbl>
              <a:tblPr firstRow="1" bandRow="1">
                <a:tableStyleId>{5C22544A-7EE6-4342-B048-85BDC9FD1C3A}</a:tableStyleId>
              </a:tblPr>
              <a:tblGrid>
                <a:gridCol w="1828800"/>
                <a:gridCol w="1828800"/>
                <a:gridCol w="1828800"/>
                <a:gridCol w="1828800"/>
                <a:gridCol w="1828800"/>
              </a:tblGrid>
              <a:tr h="675144">
                <a:tc gridSpan="5">
                  <a:txBody>
                    <a:bodyPr/>
                    <a:lstStyle/>
                    <a:p>
                      <a:pPr marL="0" marR="0" algn="ctr">
                        <a:lnSpc>
                          <a:spcPct val="150000"/>
                        </a:lnSpc>
                        <a:spcBef>
                          <a:spcPts val="0"/>
                        </a:spcBef>
                        <a:tabLst>
                          <a:tab pos="5029200" algn="l"/>
                        </a:tabLst>
                      </a:pPr>
                      <a:r>
                        <a:rPr lang="en-US" sz="2000" b="1" dirty="0">
                          <a:latin typeface="Times New Roman"/>
                          <a:ea typeface="Calibri"/>
                          <a:cs typeface="Mangal"/>
                        </a:rPr>
                        <a:t>Table </a:t>
                      </a:r>
                      <a:r>
                        <a:rPr lang="en-US" sz="2000" b="1" dirty="0" smtClean="0">
                          <a:latin typeface="Times New Roman"/>
                          <a:ea typeface="Calibri"/>
                          <a:cs typeface="Mangal"/>
                        </a:rPr>
                        <a:t> 7: </a:t>
                      </a:r>
                      <a:r>
                        <a:rPr lang="en-US" sz="2000" b="1" dirty="0">
                          <a:latin typeface="Times New Roman"/>
                          <a:ea typeface="Calibri"/>
                          <a:cs typeface="Mangal"/>
                        </a:rPr>
                        <a:t>Collection development in IGNOU library during the  five financial years</a:t>
                      </a:r>
                      <a:endParaRPr lang="en-US" sz="1800" dirty="0">
                        <a:latin typeface="Calibri"/>
                        <a:ea typeface="Calibri"/>
                        <a:cs typeface="Mang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273738">
                <a:tc>
                  <a:txBody>
                    <a:bodyPr/>
                    <a:lstStyle/>
                    <a:p>
                      <a:pPr marL="0" marR="0" algn="l">
                        <a:lnSpc>
                          <a:spcPct val="150000"/>
                        </a:lnSpc>
                        <a:spcBef>
                          <a:spcPts val="0"/>
                        </a:spcBef>
                      </a:pPr>
                      <a:r>
                        <a:rPr lang="en-US" sz="2000" b="1">
                          <a:latin typeface="Times New Roman"/>
                          <a:ea typeface="Calibri"/>
                          <a:cs typeface="Mangal"/>
                        </a:rPr>
                        <a:t>Period</a:t>
                      </a:r>
                      <a:endParaRPr lang="en-US" sz="1800">
                        <a:latin typeface="Calibri"/>
                        <a:ea typeface="Calibri"/>
                        <a:cs typeface="Mangal"/>
                      </a:endParaRPr>
                    </a:p>
                  </a:txBody>
                  <a:tcPr marL="68580" marR="68580" marT="0" marB="0"/>
                </a:tc>
                <a:tc>
                  <a:txBody>
                    <a:bodyPr/>
                    <a:lstStyle/>
                    <a:p>
                      <a:pPr marL="0" marR="0" algn="l">
                        <a:lnSpc>
                          <a:spcPct val="150000"/>
                        </a:lnSpc>
                        <a:spcBef>
                          <a:spcPts val="0"/>
                        </a:spcBef>
                      </a:pPr>
                      <a:r>
                        <a:rPr lang="en-US" sz="2000" b="1" dirty="0">
                          <a:latin typeface="Times New Roman"/>
                          <a:ea typeface="Calibri"/>
                          <a:cs typeface="Mangal"/>
                        </a:rPr>
                        <a:t>Number of books and other printed material added</a:t>
                      </a:r>
                      <a:endParaRPr lang="en-US" sz="1800" dirty="0">
                        <a:latin typeface="Calibri"/>
                        <a:ea typeface="Calibri"/>
                        <a:cs typeface="Mangal"/>
                      </a:endParaRPr>
                    </a:p>
                  </a:txBody>
                  <a:tcPr marL="68580" marR="68580" marT="0" marB="0"/>
                </a:tc>
                <a:tc>
                  <a:txBody>
                    <a:bodyPr/>
                    <a:lstStyle/>
                    <a:p>
                      <a:pPr marL="0" marR="0" algn="l">
                        <a:lnSpc>
                          <a:spcPct val="150000"/>
                        </a:lnSpc>
                        <a:spcBef>
                          <a:spcPts val="0"/>
                        </a:spcBef>
                      </a:pPr>
                      <a:r>
                        <a:rPr lang="en-US" sz="2000" b="1">
                          <a:latin typeface="Times New Roman"/>
                          <a:ea typeface="Calibri"/>
                          <a:cs typeface="Mangal"/>
                        </a:rPr>
                        <a:t>Number of journals, e-journals subscribed annually</a:t>
                      </a:r>
                      <a:endParaRPr lang="en-US" sz="1800">
                        <a:latin typeface="Calibri"/>
                        <a:ea typeface="Calibri"/>
                        <a:cs typeface="Mangal"/>
                      </a:endParaRPr>
                    </a:p>
                  </a:txBody>
                  <a:tcPr marL="68580" marR="68580" marT="0" marB="0"/>
                </a:tc>
                <a:tc>
                  <a:txBody>
                    <a:bodyPr/>
                    <a:lstStyle/>
                    <a:p>
                      <a:pPr marL="0" marR="0" algn="l">
                        <a:lnSpc>
                          <a:spcPct val="150000"/>
                        </a:lnSpc>
                        <a:spcBef>
                          <a:spcPts val="0"/>
                        </a:spcBef>
                      </a:pPr>
                      <a:r>
                        <a:rPr lang="en-US" sz="2000" b="1">
                          <a:latin typeface="Times New Roman"/>
                          <a:ea typeface="Calibri"/>
                          <a:cs typeface="Mangal"/>
                        </a:rPr>
                        <a:t>Number of online databases procured annually</a:t>
                      </a:r>
                      <a:endParaRPr lang="en-US" sz="1800">
                        <a:latin typeface="Calibri"/>
                        <a:ea typeface="Calibri"/>
                        <a:cs typeface="Mangal"/>
                      </a:endParaRPr>
                    </a:p>
                  </a:txBody>
                  <a:tcPr marL="68580" marR="68580" marT="0" marB="0"/>
                </a:tc>
                <a:tc>
                  <a:txBody>
                    <a:bodyPr/>
                    <a:lstStyle/>
                    <a:p>
                      <a:pPr marL="0" marR="0" algn="l">
                        <a:lnSpc>
                          <a:spcPct val="150000"/>
                        </a:lnSpc>
                        <a:spcBef>
                          <a:spcPts val="0"/>
                        </a:spcBef>
                      </a:pPr>
                      <a:r>
                        <a:rPr lang="en-US" sz="2000" b="1">
                          <a:latin typeface="Times New Roman"/>
                          <a:ea typeface="Calibri"/>
                          <a:cs typeface="Mangal"/>
                        </a:rPr>
                        <a:t>Number  of e-books</a:t>
                      </a:r>
                      <a:endParaRPr lang="en-US" sz="1800">
                        <a:latin typeface="Calibri"/>
                        <a:ea typeface="Calibri"/>
                        <a:cs typeface="Mangal"/>
                      </a:endParaRPr>
                    </a:p>
                  </a:txBody>
                  <a:tcPr marL="68580" marR="68580" marT="0" marB="0"/>
                </a:tc>
              </a:tr>
              <a:tr h="675144">
                <a:tc>
                  <a:txBody>
                    <a:bodyPr/>
                    <a:lstStyle/>
                    <a:p>
                      <a:pPr marL="0" marR="0" algn="just">
                        <a:lnSpc>
                          <a:spcPct val="150000"/>
                        </a:lnSpc>
                        <a:spcBef>
                          <a:spcPts val="0"/>
                        </a:spcBef>
                        <a:spcAft>
                          <a:spcPts val="0"/>
                        </a:spcAft>
                      </a:pPr>
                      <a:r>
                        <a:rPr lang="en-US" sz="2000">
                          <a:latin typeface="Times New Roman"/>
                          <a:ea typeface="Calibri"/>
                          <a:cs typeface="Mangal"/>
                        </a:rPr>
                        <a:t>2010-11</a:t>
                      </a:r>
                      <a:endParaRPr lang="en-US" sz="1800">
                        <a:latin typeface="Calibri"/>
                        <a:ea typeface="Calibri"/>
                        <a:cs typeface="Mangal"/>
                      </a:endParaRPr>
                    </a:p>
                  </a:txBody>
                  <a:tcPr marL="68580" marR="68580" marT="0" marB="0"/>
                </a:tc>
                <a:tc>
                  <a:txBody>
                    <a:bodyPr/>
                    <a:lstStyle/>
                    <a:p>
                      <a:pPr marL="356870" marR="0" algn="just">
                        <a:lnSpc>
                          <a:spcPct val="150000"/>
                        </a:lnSpc>
                        <a:spcBef>
                          <a:spcPts val="0"/>
                        </a:spcBef>
                      </a:pPr>
                      <a:r>
                        <a:rPr lang="en-US" sz="2000" dirty="0">
                          <a:latin typeface="Times New Roman"/>
                          <a:ea typeface="Calibri"/>
                          <a:cs typeface="Mangal"/>
                        </a:rPr>
                        <a:t>5969</a:t>
                      </a:r>
                      <a:endParaRPr lang="en-US" sz="1800" dirty="0">
                        <a:latin typeface="Calibri"/>
                        <a:ea typeface="Calibri"/>
                        <a:cs typeface="Mangal"/>
                      </a:endParaRPr>
                    </a:p>
                  </a:txBody>
                  <a:tcPr marL="68580" marR="68580" marT="0" marB="0"/>
                </a:tc>
                <a:tc>
                  <a:txBody>
                    <a:bodyPr/>
                    <a:lstStyle/>
                    <a:p>
                      <a:pPr marL="356870" marR="0" algn="just">
                        <a:lnSpc>
                          <a:spcPct val="150000"/>
                        </a:lnSpc>
                        <a:spcBef>
                          <a:spcPts val="0"/>
                        </a:spcBef>
                      </a:pPr>
                      <a:r>
                        <a:rPr lang="en-US" sz="2000" dirty="0">
                          <a:latin typeface="Times New Roman"/>
                          <a:ea typeface="Calibri"/>
                          <a:cs typeface="Mangal"/>
                        </a:rPr>
                        <a:t>25000 +</a:t>
                      </a:r>
                      <a:endParaRPr lang="en-US" sz="1800" dirty="0">
                        <a:latin typeface="Calibri"/>
                        <a:ea typeface="Calibri"/>
                        <a:cs typeface="Mangal"/>
                      </a:endParaRPr>
                    </a:p>
                  </a:txBody>
                  <a:tcPr marL="68580" marR="68580" marT="0" marB="0"/>
                </a:tc>
                <a:tc>
                  <a:txBody>
                    <a:bodyPr/>
                    <a:lstStyle/>
                    <a:p>
                      <a:pPr marL="356870" marR="0" algn="just">
                        <a:lnSpc>
                          <a:spcPct val="150000"/>
                        </a:lnSpc>
                        <a:spcBef>
                          <a:spcPts val="0"/>
                        </a:spcBef>
                      </a:pPr>
                      <a:r>
                        <a:rPr lang="en-US" sz="2000">
                          <a:latin typeface="Times New Roman"/>
                          <a:ea typeface="Calibri"/>
                          <a:cs typeface="Mangal"/>
                        </a:rPr>
                        <a:t>60</a:t>
                      </a:r>
                      <a:endParaRPr lang="en-US" sz="1800">
                        <a:latin typeface="Calibri"/>
                        <a:ea typeface="Calibri"/>
                        <a:cs typeface="Mangal"/>
                      </a:endParaRPr>
                    </a:p>
                  </a:txBody>
                  <a:tcPr marL="68580" marR="68580" marT="0" marB="0"/>
                </a:tc>
                <a:tc>
                  <a:txBody>
                    <a:bodyPr/>
                    <a:lstStyle/>
                    <a:p>
                      <a:pPr marL="356870" marR="0" algn="just">
                        <a:lnSpc>
                          <a:spcPct val="150000"/>
                        </a:lnSpc>
                        <a:spcBef>
                          <a:spcPts val="0"/>
                        </a:spcBef>
                      </a:pPr>
                      <a:r>
                        <a:rPr lang="en-US" sz="2000">
                          <a:latin typeface="Times New Roman"/>
                          <a:ea typeface="Calibri"/>
                          <a:cs typeface="Mangal"/>
                        </a:rPr>
                        <a:t>1550</a:t>
                      </a:r>
                      <a:endParaRPr lang="en-US" sz="1800">
                        <a:latin typeface="Calibri"/>
                        <a:ea typeface="Calibri"/>
                        <a:cs typeface="Mangal"/>
                      </a:endParaRPr>
                    </a:p>
                  </a:txBody>
                  <a:tcPr marL="68580" marR="68580" marT="0" marB="0"/>
                </a:tc>
              </a:tr>
              <a:tr h="675144">
                <a:tc>
                  <a:txBody>
                    <a:bodyPr/>
                    <a:lstStyle/>
                    <a:p>
                      <a:pPr marL="0" marR="0" algn="just">
                        <a:lnSpc>
                          <a:spcPct val="150000"/>
                        </a:lnSpc>
                        <a:spcBef>
                          <a:spcPts val="0"/>
                        </a:spcBef>
                        <a:spcAft>
                          <a:spcPts val="0"/>
                        </a:spcAft>
                      </a:pPr>
                      <a:r>
                        <a:rPr lang="en-US" sz="2000">
                          <a:latin typeface="Times New Roman"/>
                          <a:ea typeface="Calibri"/>
                          <a:cs typeface="Mangal"/>
                        </a:rPr>
                        <a:t>2011-12</a:t>
                      </a:r>
                      <a:endParaRPr lang="en-US" sz="1800">
                        <a:latin typeface="Calibri"/>
                        <a:ea typeface="Calibri"/>
                        <a:cs typeface="Mangal"/>
                      </a:endParaRPr>
                    </a:p>
                  </a:txBody>
                  <a:tcPr marL="68580" marR="68580" marT="0" marB="0"/>
                </a:tc>
                <a:tc>
                  <a:txBody>
                    <a:bodyPr/>
                    <a:lstStyle/>
                    <a:p>
                      <a:pPr marL="356870" marR="0" algn="just">
                        <a:lnSpc>
                          <a:spcPct val="150000"/>
                        </a:lnSpc>
                        <a:spcBef>
                          <a:spcPts val="0"/>
                        </a:spcBef>
                      </a:pPr>
                      <a:r>
                        <a:rPr lang="en-US" sz="2000">
                          <a:latin typeface="Times New Roman"/>
                          <a:ea typeface="Calibri"/>
                          <a:cs typeface="Mangal"/>
                        </a:rPr>
                        <a:t>7327</a:t>
                      </a:r>
                      <a:endParaRPr lang="en-US" sz="1800">
                        <a:latin typeface="Calibri"/>
                        <a:ea typeface="Calibri"/>
                        <a:cs typeface="Mangal"/>
                      </a:endParaRPr>
                    </a:p>
                  </a:txBody>
                  <a:tcPr marL="68580" marR="68580" marT="0" marB="0"/>
                </a:tc>
                <a:tc>
                  <a:txBody>
                    <a:bodyPr/>
                    <a:lstStyle/>
                    <a:p>
                      <a:pPr marL="356870" marR="0" algn="just">
                        <a:lnSpc>
                          <a:spcPct val="150000"/>
                        </a:lnSpc>
                        <a:spcBef>
                          <a:spcPts val="0"/>
                        </a:spcBef>
                      </a:pPr>
                      <a:r>
                        <a:rPr lang="en-US" sz="2000" dirty="0">
                          <a:latin typeface="Times New Roman"/>
                          <a:ea typeface="Calibri"/>
                          <a:cs typeface="Mangal"/>
                        </a:rPr>
                        <a:t>75000 +</a:t>
                      </a:r>
                      <a:endParaRPr lang="en-US" sz="1800" dirty="0">
                        <a:latin typeface="Calibri"/>
                        <a:ea typeface="Calibri"/>
                        <a:cs typeface="Mangal"/>
                      </a:endParaRPr>
                    </a:p>
                  </a:txBody>
                  <a:tcPr marL="68580" marR="68580" marT="0" marB="0"/>
                </a:tc>
                <a:tc>
                  <a:txBody>
                    <a:bodyPr/>
                    <a:lstStyle/>
                    <a:p>
                      <a:pPr marL="356870" marR="0" algn="just">
                        <a:lnSpc>
                          <a:spcPct val="150000"/>
                        </a:lnSpc>
                        <a:spcBef>
                          <a:spcPts val="0"/>
                        </a:spcBef>
                      </a:pPr>
                      <a:r>
                        <a:rPr lang="en-US" sz="2000" dirty="0">
                          <a:latin typeface="Times New Roman"/>
                          <a:ea typeface="Calibri"/>
                          <a:cs typeface="Mangal"/>
                        </a:rPr>
                        <a:t>58</a:t>
                      </a:r>
                      <a:endParaRPr lang="en-US" sz="1800" dirty="0">
                        <a:latin typeface="Calibri"/>
                        <a:ea typeface="Calibri"/>
                        <a:cs typeface="Mangal"/>
                      </a:endParaRPr>
                    </a:p>
                  </a:txBody>
                  <a:tcPr marL="68580" marR="68580" marT="0" marB="0"/>
                </a:tc>
                <a:tc>
                  <a:txBody>
                    <a:bodyPr/>
                    <a:lstStyle/>
                    <a:p>
                      <a:pPr marL="356870" marR="0" algn="just">
                        <a:lnSpc>
                          <a:spcPct val="150000"/>
                        </a:lnSpc>
                        <a:spcBef>
                          <a:spcPts val="0"/>
                        </a:spcBef>
                      </a:pPr>
                      <a:r>
                        <a:rPr lang="en-US" sz="2000">
                          <a:latin typeface="Times New Roman"/>
                          <a:ea typeface="Calibri"/>
                          <a:cs typeface="Mangal"/>
                        </a:rPr>
                        <a:t>1711</a:t>
                      </a:r>
                      <a:endParaRPr lang="en-US" sz="1800">
                        <a:latin typeface="Calibri"/>
                        <a:ea typeface="Calibri"/>
                        <a:cs typeface="Mangal"/>
                      </a:endParaRPr>
                    </a:p>
                  </a:txBody>
                  <a:tcPr marL="68580" marR="68580" marT="0" marB="0"/>
                </a:tc>
              </a:tr>
              <a:tr h="675144">
                <a:tc>
                  <a:txBody>
                    <a:bodyPr/>
                    <a:lstStyle/>
                    <a:p>
                      <a:pPr marL="0" marR="0" algn="just">
                        <a:lnSpc>
                          <a:spcPct val="150000"/>
                        </a:lnSpc>
                        <a:spcBef>
                          <a:spcPts val="0"/>
                        </a:spcBef>
                        <a:spcAft>
                          <a:spcPts val="0"/>
                        </a:spcAft>
                      </a:pPr>
                      <a:r>
                        <a:rPr lang="en-US" sz="2000">
                          <a:latin typeface="Times New Roman"/>
                          <a:ea typeface="Calibri"/>
                          <a:cs typeface="Mangal"/>
                        </a:rPr>
                        <a:t>2012-13</a:t>
                      </a:r>
                      <a:endParaRPr lang="en-US" sz="1800">
                        <a:latin typeface="Calibri"/>
                        <a:ea typeface="Calibri"/>
                        <a:cs typeface="Mangal"/>
                      </a:endParaRPr>
                    </a:p>
                  </a:txBody>
                  <a:tcPr marL="68580" marR="68580" marT="0" marB="0"/>
                </a:tc>
                <a:tc>
                  <a:txBody>
                    <a:bodyPr/>
                    <a:lstStyle/>
                    <a:p>
                      <a:pPr marL="356870" marR="0" algn="just">
                        <a:lnSpc>
                          <a:spcPct val="150000"/>
                        </a:lnSpc>
                        <a:spcBef>
                          <a:spcPts val="0"/>
                        </a:spcBef>
                      </a:pPr>
                      <a:r>
                        <a:rPr lang="en-US" sz="2000">
                          <a:latin typeface="Times New Roman"/>
                          <a:ea typeface="Calibri"/>
                          <a:cs typeface="Mangal"/>
                        </a:rPr>
                        <a:t>8000</a:t>
                      </a:r>
                      <a:endParaRPr lang="en-US" sz="1800">
                        <a:latin typeface="Calibri"/>
                        <a:ea typeface="Calibri"/>
                        <a:cs typeface="Mangal"/>
                      </a:endParaRPr>
                    </a:p>
                  </a:txBody>
                  <a:tcPr marL="68580" marR="68580" marT="0" marB="0"/>
                </a:tc>
                <a:tc>
                  <a:txBody>
                    <a:bodyPr/>
                    <a:lstStyle/>
                    <a:p>
                      <a:pPr marL="356870" marR="0" algn="just">
                        <a:lnSpc>
                          <a:spcPct val="150000"/>
                        </a:lnSpc>
                        <a:spcBef>
                          <a:spcPts val="0"/>
                        </a:spcBef>
                      </a:pPr>
                      <a:r>
                        <a:rPr lang="en-US" sz="2000">
                          <a:latin typeface="Times New Roman"/>
                          <a:ea typeface="Calibri"/>
                          <a:cs typeface="Mangal"/>
                        </a:rPr>
                        <a:t>75000 +</a:t>
                      </a:r>
                      <a:endParaRPr lang="en-US" sz="1800">
                        <a:latin typeface="Calibri"/>
                        <a:ea typeface="Calibri"/>
                        <a:cs typeface="Mangal"/>
                      </a:endParaRPr>
                    </a:p>
                  </a:txBody>
                  <a:tcPr marL="68580" marR="68580" marT="0" marB="0"/>
                </a:tc>
                <a:tc>
                  <a:txBody>
                    <a:bodyPr/>
                    <a:lstStyle/>
                    <a:p>
                      <a:pPr marL="356870" marR="0" algn="just">
                        <a:lnSpc>
                          <a:spcPct val="150000"/>
                        </a:lnSpc>
                        <a:spcBef>
                          <a:spcPts val="0"/>
                        </a:spcBef>
                      </a:pPr>
                      <a:r>
                        <a:rPr lang="en-US" sz="2000" dirty="0">
                          <a:latin typeface="Times New Roman"/>
                          <a:ea typeface="Calibri"/>
                          <a:cs typeface="Mangal"/>
                        </a:rPr>
                        <a:t>-</a:t>
                      </a:r>
                      <a:endParaRPr lang="en-US" sz="1800" dirty="0">
                        <a:latin typeface="Calibri"/>
                        <a:ea typeface="Calibri"/>
                        <a:cs typeface="Mangal"/>
                      </a:endParaRPr>
                    </a:p>
                  </a:txBody>
                  <a:tcPr marL="68580" marR="68580" marT="0" marB="0"/>
                </a:tc>
                <a:tc>
                  <a:txBody>
                    <a:bodyPr/>
                    <a:lstStyle/>
                    <a:p>
                      <a:pPr marL="356870" marR="0" algn="just">
                        <a:lnSpc>
                          <a:spcPct val="150000"/>
                        </a:lnSpc>
                        <a:spcBef>
                          <a:spcPts val="0"/>
                        </a:spcBef>
                      </a:pPr>
                      <a:r>
                        <a:rPr lang="en-US" sz="2000">
                          <a:latin typeface="Times New Roman"/>
                          <a:ea typeface="Calibri"/>
                          <a:cs typeface="Mangal"/>
                        </a:rPr>
                        <a:t>1711</a:t>
                      </a:r>
                      <a:endParaRPr lang="en-US" sz="1800">
                        <a:latin typeface="Calibri"/>
                        <a:ea typeface="Calibri"/>
                        <a:cs typeface="Mangal"/>
                      </a:endParaRPr>
                    </a:p>
                  </a:txBody>
                  <a:tcPr marL="68580" marR="68580" marT="0" marB="0"/>
                </a:tc>
              </a:tr>
              <a:tr h="675144">
                <a:tc>
                  <a:txBody>
                    <a:bodyPr/>
                    <a:lstStyle/>
                    <a:p>
                      <a:pPr marL="0" marR="0" algn="just">
                        <a:lnSpc>
                          <a:spcPct val="150000"/>
                        </a:lnSpc>
                        <a:spcBef>
                          <a:spcPts val="0"/>
                        </a:spcBef>
                        <a:spcAft>
                          <a:spcPts val="0"/>
                        </a:spcAft>
                      </a:pPr>
                      <a:r>
                        <a:rPr lang="en-US" sz="2000">
                          <a:latin typeface="Times New Roman"/>
                          <a:ea typeface="Calibri"/>
                          <a:cs typeface="Mangal"/>
                        </a:rPr>
                        <a:t>2013-14</a:t>
                      </a:r>
                      <a:endParaRPr lang="en-US" sz="1800">
                        <a:latin typeface="Calibri"/>
                        <a:ea typeface="Calibri"/>
                        <a:cs typeface="Mangal"/>
                      </a:endParaRPr>
                    </a:p>
                  </a:txBody>
                  <a:tcPr marL="68580" marR="68580" marT="0" marB="0"/>
                </a:tc>
                <a:tc>
                  <a:txBody>
                    <a:bodyPr/>
                    <a:lstStyle/>
                    <a:p>
                      <a:pPr marL="356870" marR="0" algn="just">
                        <a:lnSpc>
                          <a:spcPct val="150000"/>
                        </a:lnSpc>
                        <a:spcBef>
                          <a:spcPts val="0"/>
                        </a:spcBef>
                      </a:pPr>
                      <a:r>
                        <a:rPr lang="en-US" sz="2000">
                          <a:latin typeface="Times New Roman"/>
                          <a:ea typeface="Calibri"/>
                          <a:cs typeface="Mangal"/>
                        </a:rPr>
                        <a:t>7700</a:t>
                      </a:r>
                      <a:endParaRPr lang="en-US" sz="1800">
                        <a:latin typeface="Calibri"/>
                        <a:ea typeface="Calibri"/>
                        <a:cs typeface="Mangal"/>
                      </a:endParaRPr>
                    </a:p>
                  </a:txBody>
                  <a:tcPr marL="68580" marR="68580" marT="0" marB="0"/>
                </a:tc>
                <a:tc>
                  <a:txBody>
                    <a:bodyPr/>
                    <a:lstStyle/>
                    <a:p>
                      <a:pPr marL="356870" marR="0" algn="just">
                        <a:lnSpc>
                          <a:spcPct val="150000"/>
                        </a:lnSpc>
                        <a:spcBef>
                          <a:spcPts val="0"/>
                        </a:spcBef>
                      </a:pPr>
                      <a:r>
                        <a:rPr lang="en-US" sz="2000">
                          <a:latin typeface="Times New Roman"/>
                          <a:ea typeface="Calibri"/>
                          <a:cs typeface="Mangal"/>
                        </a:rPr>
                        <a:t>75000 +</a:t>
                      </a:r>
                      <a:endParaRPr lang="en-US" sz="1800">
                        <a:latin typeface="Calibri"/>
                        <a:ea typeface="Calibri"/>
                        <a:cs typeface="Mangal"/>
                      </a:endParaRPr>
                    </a:p>
                  </a:txBody>
                  <a:tcPr marL="68580" marR="68580" marT="0" marB="0"/>
                </a:tc>
                <a:tc>
                  <a:txBody>
                    <a:bodyPr/>
                    <a:lstStyle/>
                    <a:p>
                      <a:pPr marL="356870" marR="0" algn="just">
                        <a:lnSpc>
                          <a:spcPct val="150000"/>
                        </a:lnSpc>
                        <a:spcBef>
                          <a:spcPts val="0"/>
                        </a:spcBef>
                      </a:pPr>
                      <a:r>
                        <a:rPr lang="en-US" sz="2000" dirty="0">
                          <a:latin typeface="Times New Roman"/>
                          <a:ea typeface="Calibri"/>
                          <a:cs typeface="Mangal"/>
                        </a:rPr>
                        <a:t>-</a:t>
                      </a:r>
                      <a:endParaRPr lang="en-US" sz="1800" dirty="0">
                        <a:latin typeface="Calibri"/>
                        <a:ea typeface="Calibri"/>
                        <a:cs typeface="Mangal"/>
                      </a:endParaRPr>
                    </a:p>
                  </a:txBody>
                  <a:tcPr marL="68580" marR="68580" marT="0" marB="0"/>
                </a:tc>
                <a:tc>
                  <a:txBody>
                    <a:bodyPr/>
                    <a:lstStyle/>
                    <a:p>
                      <a:pPr marL="356870" marR="0" algn="just">
                        <a:lnSpc>
                          <a:spcPct val="150000"/>
                        </a:lnSpc>
                        <a:spcBef>
                          <a:spcPts val="0"/>
                        </a:spcBef>
                      </a:pPr>
                      <a:r>
                        <a:rPr lang="en-US" sz="2000" dirty="0">
                          <a:latin typeface="Times New Roman"/>
                          <a:ea typeface="Calibri"/>
                          <a:cs typeface="Mangal"/>
                        </a:rPr>
                        <a:t>1711</a:t>
                      </a:r>
                      <a:endParaRPr lang="en-US" sz="1800" dirty="0">
                        <a:latin typeface="Calibri"/>
                        <a:ea typeface="Calibri"/>
                        <a:cs typeface="Mangal"/>
                      </a:endParaRPr>
                    </a:p>
                  </a:txBody>
                  <a:tcPr marL="68580" marR="68580" marT="0" marB="0"/>
                </a:tc>
              </a:tr>
              <a:tr h="675144">
                <a:tc>
                  <a:txBody>
                    <a:bodyPr/>
                    <a:lstStyle/>
                    <a:p>
                      <a:pPr marL="0" marR="0" algn="just">
                        <a:lnSpc>
                          <a:spcPct val="150000"/>
                        </a:lnSpc>
                        <a:spcBef>
                          <a:spcPts val="0"/>
                        </a:spcBef>
                        <a:spcAft>
                          <a:spcPts val="0"/>
                        </a:spcAft>
                      </a:pPr>
                      <a:r>
                        <a:rPr lang="en-US" sz="2000">
                          <a:latin typeface="Times New Roman"/>
                          <a:ea typeface="Calibri"/>
                          <a:cs typeface="Mangal"/>
                        </a:rPr>
                        <a:t>2014-15</a:t>
                      </a:r>
                      <a:endParaRPr lang="en-US" sz="1800">
                        <a:latin typeface="Calibri"/>
                        <a:ea typeface="Calibri"/>
                        <a:cs typeface="Mangal"/>
                      </a:endParaRPr>
                    </a:p>
                  </a:txBody>
                  <a:tcPr marL="68580" marR="68580" marT="0" marB="0"/>
                </a:tc>
                <a:tc>
                  <a:txBody>
                    <a:bodyPr/>
                    <a:lstStyle/>
                    <a:p>
                      <a:pPr marL="356870" marR="0" algn="just">
                        <a:lnSpc>
                          <a:spcPct val="150000"/>
                        </a:lnSpc>
                        <a:spcBef>
                          <a:spcPts val="0"/>
                        </a:spcBef>
                      </a:pPr>
                      <a:r>
                        <a:rPr lang="en-US" sz="2000">
                          <a:latin typeface="Times New Roman"/>
                          <a:ea typeface="Calibri"/>
                          <a:cs typeface="Mangal"/>
                        </a:rPr>
                        <a:t>5800</a:t>
                      </a:r>
                      <a:endParaRPr lang="en-US" sz="1800">
                        <a:latin typeface="Calibri"/>
                        <a:ea typeface="Calibri"/>
                        <a:cs typeface="Mangal"/>
                      </a:endParaRPr>
                    </a:p>
                  </a:txBody>
                  <a:tcPr marL="68580" marR="68580" marT="0" marB="0"/>
                </a:tc>
                <a:tc>
                  <a:txBody>
                    <a:bodyPr/>
                    <a:lstStyle/>
                    <a:p>
                      <a:pPr marL="356870" marR="0" algn="just">
                        <a:lnSpc>
                          <a:spcPct val="150000"/>
                        </a:lnSpc>
                        <a:spcBef>
                          <a:spcPts val="0"/>
                        </a:spcBef>
                      </a:pPr>
                      <a:r>
                        <a:rPr lang="en-US" sz="2000" dirty="0">
                          <a:latin typeface="Times New Roman"/>
                          <a:ea typeface="Calibri"/>
                          <a:cs typeface="Mangal"/>
                        </a:rPr>
                        <a:t>75000 +</a:t>
                      </a:r>
                      <a:endParaRPr lang="en-US" sz="1800" dirty="0">
                        <a:latin typeface="Calibri"/>
                        <a:ea typeface="Calibri"/>
                        <a:cs typeface="Mangal"/>
                      </a:endParaRPr>
                    </a:p>
                  </a:txBody>
                  <a:tcPr marL="68580" marR="68580" marT="0" marB="0"/>
                </a:tc>
                <a:tc>
                  <a:txBody>
                    <a:bodyPr/>
                    <a:lstStyle/>
                    <a:p>
                      <a:pPr marL="356870" marR="0" algn="just">
                        <a:lnSpc>
                          <a:spcPct val="150000"/>
                        </a:lnSpc>
                        <a:spcBef>
                          <a:spcPts val="0"/>
                        </a:spcBef>
                      </a:pPr>
                      <a:r>
                        <a:rPr lang="en-US" sz="2000" dirty="0">
                          <a:latin typeface="Times New Roman"/>
                          <a:ea typeface="Calibri"/>
                          <a:cs typeface="Mangal"/>
                        </a:rPr>
                        <a:t>-</a:t>
                      </a:r>
                      <a:endParaRPr lang="en-US" sz="1800" dirty="0">
                        <a:latin typeface="Calibri"/>
                        <a:ea typeface="Calibri"/>
                        <a:cs typeface="Mangal"/>
                      </a:endParaRPr>
                    </a:p>
                  </a:txBody>
                  <a:tcPr marL="68580" marR="68580" marT="0" marB="0"/>
                </a:tc>
                <a:tc>
                  <a:txBody>
                    <a:bodyPr/>
                    <a:lstStyle/>
                    <a:p>
                      <a:pPr marL="356870" marR="0" algn="just">
                        <a:lnSpc>
                          <a:spcPct val="150000"/>
                        </a:lnSpc>
                        <a:spcBef>
                          <a:spcPts val="0"/>
                        </a:spcBef>
                      </a:pPr>
                      <a:r>
                        <a:rPr lang="en-US" sz="2000" dirty="0">
                          <a:latin typeface="Times New Roman"/>
                          <a:ea typeface="Calibri"/>
                          <a:cs typeface="Mangal"/>
                        </a:rPr>
                        <a:t>1711</a:t>
                      </a:r>
                      <a:endParaRPr lang="en-US" sz="1800" dirty="0">
                        <a:latin typeface="Calibri"/>
                        <a:ea typeface="Calibri"/>
                        <a:cs typeface="Mangal"/>
                      </a:endParaRPr>
                    </a:p>
                  </a:txBody>
                  <a:tcPr marL="68580" marR="68580" marT="0" marB="0"/>
                </a:tc>
              </a:tr>
            </a:tbl>
          </a:graphicData>
        </a:graphic>
      </p:graphicFrame>
      <p:sp>
        <p:nvSpPr>
          <p:cNvPr id="5" name="Date Placeholder 4"/>
          <p:cNvSpPr>
            <a:spLocks noGrp="1"/>
          </p:cNvSpPr>
          <p:nvPr>
            <p:ph type="dt" sz="half" idx="10"/>
          </p:nvPr>
        </p:nvSpPr>
        <p:spPr/>
        <p:txBody>
          <a:bodyPr/>
          <a:lstStyle/>
          <a:p>
            <a:fld id="{C3C2B4EF-BDFA-4403-B196-8C629F2E4A44}"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3"/>
          <a:ext cx="9144000" cy="6362784"/>
        </p:xfrm>
        <a:graphic>
          <a:graphicData uri="http://schemas.openxmlformats.org/drawingml/2006/table">
            <a:tbl>
              <a:tblPr firstRow="1" bandRow="1">
                <a:tableStyleId>{5C22544A-7EE6-4342-B048-85BDC9FD1C3A}</a:tableStyleId>
              </a:tblPr>
              <a:tblGrid>
                <a:gridCol w="3048000"/>
                <a:gridCol w="3048000"/>
                <a:gridCol w="3048000"/>
              </a:tblGrid>
              <a:tr h="982894">
                <a:tc gridSpan="3">
                  <a:txBody>
                    <a:bodyPr/>
                    <a:lstStyle/>
                    <a:p>
                      <a:pPr marL="0" marR="0" algn="ctr">
                        <a:lnSpc>
                          <a:spcPct val="150000"/>
                        </a:lnSpc>
                        <a:spcBef>
                          <a:spcPts val="0"/>
                        </a:spcBef>
                      </a:pPr>
                      <a:r>
                        <a:rPr lang="en-US" sz="2400" b="1" dirty="0" smtClean="0">
                          <a:latin typeface="Times New Roman"/>
                          <a:ea typeface="Calibri"/>
                          <a:cs typeface="Mangal"/>
                        </a:rPr>
                        <a:t>Table 8 : </a:t>
                      </a:r>
                      <a:r>
                        <a:rPr lang="en-US" sz="2400" b="1" dirty="0">
                          <a:latin typeface="Times New Roman"/>
                          <a:ea typeface="Calibri"/>
                          <a:cs typeface="Mangal"/>
                        </a:rPr>
                        <a:t>Annual budget of IGNOU library during five financial years</a:t>
                      </a:r>
                      <a:endParaRPr lang="en-US" sz="2000" dirty="0">
                        <a:latin typeface="Calibri"/>
                        <a:ea typeface="Calibri"/>
                        <a:cs typeface="Mangal"/>
                      </a:endParaRPr>
                    </a:p>
                  </a:txBody>
                  <a:tcPr marL="68580" marR="68580" marT="0" marB="0"/>
                </a:tc>
                <a:tc hMerge="1">
                  <a:txBody>
                    <a:bodyPr/>
                    <a:lstStyle/>
                    <a:p>
                      <a:endParaRPr lang="en-US"/>
                    </a:p>
                  </a:txBody>
                  <a:tcPr/>
                </a:tc>
                <a:tc hMerge="1">
                  <a:txBody>
                    <a:bodyPr/>
                    <a:lstStyle/>
                    <a:p>
                      <a:endParaRPr lang="en-US"/>
                    </a:p>
                  </a:txBody>
                  <a:tcPr/>
                </a:tc>
              </a:tr>
              <a:tr h="877584">
                <a:tc>
                  <a:txBody>
                    <a:bodyPr/>
                    <a:lstStyle/>
                    <a:p>
                      <a:pPr marL="0" marR="0" algn="ctr">
                        <a:lnSpc>
                          <a:spcPct val="150000"/>
                        </a:lnSpc>
                        <a:spcBef>
                          <a:spcPts val="0"/>
                        </a:spcBef>
                      </a:pPr>
                      <a:r>
                        <a:rPr lang="en-US" sz="2400" b="1">
                          <a:latin typeface="Times New Roman"/>
                          <a:ea typeface="Calibri"/>
                          <a:cs typeface="Mangal"/>
                        </a:rPr>
                        <a:t>Period</a:t>
                      </a:r>
                      <a:endParaRPr lang="en-US" sz="2000">
                        <a:latin typeface="Calibri"/>
                        <a:ea typeface="Calibri"/>
                        <a:cs typeface="Mangal"/>
                      </a:endParaRPr>
                    </a:p>
                  </a:txBody>
                  <a:tcPr marL="68580" marR="68580" marT="0" marB="0"/>
                </a:tc>
                <a:tc>
                  <a:txBody>
                    <a:bodyPr/>
                    <a:lstStyle/>
                    <a:p>
                      <a:pPr marL="0" marR="0" algn="ctr">
                        <a:lnSpc>
                          <a:spcPct val="150000"/>
                        </a:lnSpc>
                        <a:spcBef>
                          <a:spcPts val="0"/>
                        </a:spcBef>
                      </a:pPr>
                      <a:r>
                        <a:rPr lang="en-US" sz="2400" b="1" dirty="0">
                          <a:latin typeface="Times New Roman"/>
                          <a:ea typeface="Calibri"/>
                          <a:cs typeface="Mangal"/>
                        </a:rPr>
                        <a:t>Print Resources (Rs.)</a:t>
                      </a:r>
                      <a:endParaRPr lang="en-US" sz="2000" dirty="0">
                        <a:latin typeface="Calibri"/>
                        <a:ea typeface="Calibri"/>
                        <a:cs typeface="Mangal"/>
                      </a:endParaRPr>
                    </a:p>
                  </a:txBody>
                  <a:tcPr marL="68580" marR="68580" marT="0" marB="0"/>
                </a:tc>
                <a:tc>
                  <a:txBody>
                    <a:bodyPr/>
                    <a:lstStyle/>
                    <a:p>
                      <a:pPr marL="0" marR="0" algn="ctr">
                        <a:lnSpc>
                          <a:spcPct val="150000"/>
                        </a:lnSpc>
                        <a:spcBef>
                          <a:spcPts val="0"/>
                        </a:spcBef>
                      </a:pPr>
                      <a:r>
                        <a:rPr lang="en-US" sz="2400" b="1">
                          <a:latin typeface="Times New Roman"/>
                          <a:ea typeface="Calibri"/>
                          <a:cs typeface="Mangal"/>
                        </a:rPr>
                        <a:t>E-Resources (Rs.)</a:t>
                      </a:r>
                      <a:endParaRPr lang="en-US" sz="2000">
                        <a:latin typeface="Calibri"/>
                        <a:ea typeface="Calibri"/>
                        <a:cs typeface="Mangal"/>
                      </a:endParaRPr>
                    </a:p>
                  </a:txBody>
                  <a:tcPr marL="68580" marR="68580" marT="0" marB="0"/>
                </a:tc>
              </a:tr>
              <a:tr h="877584">
                <a:tc>
                  <a:txBody>
                    <a:bodyPr/>
                    <a:lstStyle/>
                    <a:p>
                      <a:pPr marL="0" marR="0" algn="ctr">
                        <a:lnSpc>
                          <a:spcPct val="150000"/>
                        </a:lnSpc>
                        <a:spcBef>
                          <a:spcPts val="0"/>
                        </a:spcBef>
                        <a:spcAft>
                          <a:spcPts val="0"/>
                        </a:spcAft>
                      </a:pPr>
                      <a:r>
                        <a:rPr lang="en-US" sz="2400" dirty="0">
                          <a:latin typeface="Times New Roman"/>
                          <a:ea typeface="Calibri"/>
                          <a:cs typeface="Mangal"/>
                        </a:rPr>
                        <a:t>2010-11</a:t>
                      </a:r>
                      <a:endParaRPr lang="en-US" sz="2000" dirty="0">
                        <a:latin typeface="Calibri"/>
                        <a:ea typeface="Calibri"/>
                        <a:cs typeface="Mangal"/>
                      </a:endParaRPr>
                    </a:p>
                  </a:txBody>
                  <a:tcPr marL="68580" marR="68580" marT="0" marB="0"/>
                </a:tc>
                <a:tc>
                  <a:txBody>
                    <a:bodyPr/>
                    <a:lstStyle/>
                    <a:p>
                      <a:pPr marL="0" marR="0" algn="ctr">
                        <a:lnSpc>
                          <a:spcPct val="150000"/>
                        </a:lnSpc>
                        <a:spcBef>
                          <a:spcPts val="0"/>
                        </a:spcBef>
                      </a:pPr>
                      <a:r>
                        <a:rPr lang="en-US" sz="2400" dirty="0">
                          <a:latin typeface="Times New Roman"/>
                          <a:ea typeface="Calibri"/>
                          <a:cs typeface="Mangal"/>
                        </a:rPr>
                        <a:t>25000000</a:t>
                      </a:r>
                      <a:endParaRPr lang="en-US" sz="2000" dirty="0">
                        <a:latin typeface="Calibri"/>
                        <a:ea typeface="Calibri"/>
                        <a:cs typeface="Mangal"/>
                      </a:endParaRPr>
                    </a:p>
                  </a:txBody>
                  <a:tcPr marL="68580" marR="68580" marT="0" marB="0"/>
                </a:tc>
                <a:tc>
                  <a:txBody>
                    <a:bodyPr/>
                    <a:lstStyle/>
                    <a:p>
                      <a:pPr marL="0" marR="0" algn="ctr">
                        <a:lnSpc>
                          <a:spcPct val="150000"/>
                        </a:lnSpc>
                        <a:spcBef>
                          <a:spcPts val="0"/>
                        </a:spcBef>
                      </a:pPr>
                      <a:r>
                        <a:rPr lang="en-US" sz="2400">
                          <a:latin typeface="Times New Roman"/>
                          <a:ea typeface="Calibri"/>
                          <a:cs typeface="Mangal"/>
                        </a:rPr>
                        <a:t>15000000</a:t>
                      </a:r>
                      <a:endParaRPr lang="en-US" sz="2000">
                        <a:latin typeface="Calibri"/>
                        <a:ea typeface="Calibri"/>
                        <a:cs typeface="Mangal"/>
                      </a:endParaRPr>
                    </a:p>
                  </a:txBody>
                  <a:tcPr marL="68580" marR="68580" marT="0" marB="0"/>
                </a:tc>
              </a:tr>
              <a:tr h="877584">
                <a:tc>
                  <a:txBody>
                    <a:bodyPr/>
                    <a:lstStyle/>
                    <a:p>
                      <a:pPr marL="0" marR="0" algn="ctr">
                        <a:lnSpc>
                          <a:spcPct val="150000"/>
                        </a:lnSpc>
                        <a:spcBef>
                          <a:spcPts val="0"/>
                        </a:spcBef>
                        <a:spcAft>
                          <a:spcPts val="0"/>
                        </a:spcAft>
                      </a:pPr>
                      <a:r>
                        <a:rPr lang="en-US" sz="2400">
                          <a:latin typeface="Times New Roman"/>
                          <a:ea typeface="Calibri"/>
                          <a:cs typeface="Mangal"/>
                        </a:rPr>
                        <a:t>2011-12</a:t>
                      </a:r>
                      <a:endParaRPr lang="en-US" sz="2000">
                        <a:latin typeface="Calibri"/>
                        <a:ea typeface="Calibri"/>
                        <a:cs typeface="Mangal"/>
                      </a:endParaRPr>
                    </a:p>
                  </a:txBody>
                  <a:tcPr marL="68580" marR="68580" marT="0" marB="0"/>
                </a:tc>
                <a:tc>
                  <a:txBody>
                    <a:bodyPr/>
                    <a:lstStyle/>
                    <a:p>
                      <a:pPr marL="0" marR="0" algn="ctr">
                        <a:lnSpc>
                          <a:spcPct val="150000"/>
                        </a:lnSpc>
                        <a:spcBef>
                          <a:spcPts val="0"/>
                        </a:spcBef>
                      </a:pPr>
                      <a:r>
                        <a:rPr lang="en-US" sz="2400" dirty="0">
                          <a:latin typeface="Times New Roman"/>
                          <a:ea typeface="Calibri"/>
                          <a:cs typeface="Mangal"/>
                        </a:rPr>
                        <a:t>27500000</a:t>
                      </a:r>
                      <a:endParaRPr lang="en-US" sz="2000" dirty="0">
                        <a:latin typeface="Calibri"/>
                        <a:ea typeface="Calibri"/>
                        <a:cs typeface="Mangal"/>
                      </a:endParaRPr>
                    </a:p>
                  </a:txBody>
                  <a:tcPr marL="68580" marR="68580" marT="0" marB="0"/>
                </a:tc>
                <a:tc>
                  <a:txBody>
                    <a:bodyPr/>
                    <a:lstStyle/>
                    <a:p>
                      <a:pPr marL="0" marR="0" algn="ctr">
                        <a:lnSpc>
                          <a:spcPct val="150000"/>
                        </a:lnSpc>
                        <a:spcBef>
                          <a:spcPts val="0"/>
                        </a:spcBef>
                      </a:pPr>
                      <a:r>
                        <a:rPr lang="en-US" sz="2400" dirty="0">
                          <a:latin typeface="Times New Roman"/>
                          <a:ea typeface="Calibri"/>
                          <a:cs typeface="Mangal"/>
                        </a:rPr>
                        <a:t>15000000</a:t>
                      </a:r>
                      <a:endParaRPr lang="en-US" sz="2000" dirty="0">
                        <a:latin typeface="Calibri"/>
                        <a:ea typeface="Calibri"/>
                        <a:cs typeface="Mangal"/>
                      </a:endParaRPr>
                    </a:p>
                  </a:txBody>
                  <a:tcPr marL="68580" marR="68580" marT="0" marB="0"/>
                </a:tc>
              </a:tr>
              <a:tr h="877584">
                <a:tc>
                  <a:txBody>
                    <a:bodyPr/>
                    <a:lstStyle/>
                    <a:p>
                      <a:pPr marL="0" marR="0" algn="ctr">
                        <a:lnSpc>
                          <a:spcPct val="150000"/>
                        </a:lnSpc>
                        <a:spcBef>
                          <a:spcPts val="0"/>
                        </a:spcBef>
                        <a:spcAft>
                          <a:spcPts val="0"/>
                        </a:spcAft>
                      </a:pPr>
                      <a:r>
                        <a:rPr lang="en-US" sz="2400">
                          <a:latin typeface="Times New Roman"/>
                          <a:ea typeface="Calibri"/>
                          <a:cs typeface="Mangal"/>
                        </a:rPr>
                        <a:t>2012-13</a:t>
                      </a:r>
                      <a:endParaRPr lang="en-US" sz="2000">
                        <a:latin typeface="Calibri"/>
                        <a:ea typeface="Calibri"/>
                        <a:cs typeface="Mangal"/>
                      </a:endParaRPr>
                    </a:p>
                  </a:txBody>
                  <a:tcPr marL="68580" marR="68580" marT="0" marB="0"/>
                </a:tc>
                <a:tc>
                  <a:txBody>
                    <a:bodyPr/>
                    <a:lstStyle/>
                    <a:p>
                      <a:pPr marL="0" marR="0" algn="ctr">
                        <a:lnSpc>
                          <a:spcPct val="150000"/>
                        </a:lnSpc>
                        <a:spcBef>
                          <a:spcPts val="0"/>
                        </a:spcBef>
                      </a:pPr>
                      <a:r>
                        <a:rPr lang="en-US" sz="2400" dirty="0">
                          <a:latin typeface="Times New Roman"/>
                          <a:ea typeface="Calibri"/>
                          <a:cs typeface="Mangal"/>
                        </a:rPr>
                        <a:t>20000000</a:t>
                      </a:r>
                      <a:endParaRPr lang="en-US" sz="2000" dirty="0">
                        <a:latin typeface="Calibri"/>
                        <a:ea typeface="Calibri"/>
                        <a:cs typeface="Mangal"/>
                      </a:endParaRPr>
                    </a:p>
                  </a:txBody>
                  <a:tcPr marL="68580" marR="68580" marT="0" marB="0"/>
                </a:tc>
                <a:tc>
                  <a:txBody>
                    <a:bodyPr/>
                    <a:lstStyle/>
                    <a:p>
                      <a:pPr marL="0" marR="0" algn="ctr">
                        <a:lnSpc>
                          <a:spcPct val="150000"/>
                        </a:lnSpc>
                        <a:spcBef>
                          <a:spcPts val="0"/>
                        </a:spcBef>
                      </a:pPr>
                      <a:r>
                        <a:rPr lang="en-US" sz="2400" dirty="0">
                          <a:latin typeface="Times New Roman"/>
                          <a:ea typeface="Calibri"/>
                          <a:cs typeface="Mangal"/>
                        </a:rPr>
                        <a:t>15000000</a:t>
                      </a:r>
                      <a:endParaRPr lang="en-US" sz="2000" dirty="0">
                        <a:latin typeface="Calibri"/>
                        <a:ea typeface="Calibri"/>
                        <a:cs typeface="Mangal"/>
                      </a:endParaRPr>
                    </a:p>
                  </a:txBody>
                  <a:tcPr marL="68580" marR="68580" marT="0" marB="0"/>
                </a:tc>
              </a:tr>
              <a:tr h="877584">
                <a:tc>
                  <a:txBody>
                    <a:bodyPr/>
                    <a:lstStyle/>
                    <a:p>
                      <a:pPr marL="0" marR="0" algn="ctr">
                        <a:lnSpc>
                          <a:spcPct val="150000"/>
                        </a:lnSpc>
                        <a:spcBef>
                          <a:spcPts val="0"/>
                        </a:spcBef>
                        <a:spcAft>
                          <a:spcPts val="0"/>
                        </a:spcAft>
                      </a:pPr>
                      <a:r>
                        <a:rPr lang="en-US" sz="2400">
                          <a:latin typeface="Times New Roman"/>
                          <a:ea typeface="Calibri"/>
                          <a:cs typeface="Mangal"/>
                        </a:rPr>
                        <a:t>2013-14</a:t>
                      </a:r>
                      <a:endParaRPr lang="en-US" sz="2000">
                        <a:latin typeface="Calibri"/>
                        <a:ea typeface="Calibri"/>
                        <a:cs typeface="Mangal"/>
                      </a:endParaRPr>
                    </a:p>
                  </a:txBody>
                  <a:tcPr marL="68580" marR="68580" marT="0" marB="0"/>
                </a:tc>
                <a:tc>
                  <a:txBody>
                    <a:bodyPr/>
                    <a:lstStyle/>
                    <a:p>
                      <a:pPr marL="0" marR="0" algn="ctr">
                        <a:lnSpc>
                          <a:spcPct val="150000"/>
                        </a:lnSpc>
                        <a:spcBef>
                          <a:spcPts val="0"/>
                        </a:spcBef>
                      </a:pPr>
                      <a:r>
                        <a:rPr lang="en-US" sz="2400">
                          <a:latin typeface="Times New Roman"/>
                          <a:ea typeface="Calibri"/>
                          <a:cs typeface="Mangal"/>
                        </a:rPr>
                        <a:t>20000000</a:t>
                      </a:r>
                      <a:endParaRPr lang="en-US" sz="2000">
                        <a:latin typeface="Calibri"/>
                        <a:ea typeface="Calibri"/>
                        <a:cs typeface="Mangal"/>
                      </a:endParaRPr>
                    </a:p>
                  </a:txBody>
                  <a:tcPr marL="68580" marR="68580" marT="0" marB="0"/>
                </a:tc>
                <a:tc>
                  <a:txBody>
                    <a:bodyPr/>
                    <a:lstStyle/>
                    <a:p>
                      <a:pPr marL="0" marR="0" algn="ctr">
                        <a:lnSpc>
                          <a:spcPct val="150000"/>
                        </a:lnSpc>
                        <a:spcBef>
                          <a:spcPts val="0"/>
                        </a:spcBef>
                      </a:pPr>
                      <a:r>
                        <a:rPr lang="en-US" sz="2400" dirty="0">
                          <a:latin typeface="Times New Roman"/>
                          <a:ea typeface="Calibri"/>
                          <a:cs typeface="Mangal"/>
                        </a:rPr>
                        <a:t>15000000</a:t>
                      </a:r>
                      <a:endParaRPr lang="en-US" sz="2000" dirty="0">
                        <a:latin typeface="Calibri"/>
                        <a:ea typeface="Calibri"/>
                        <a:cs typeface="Mangal"/>
                      </a:endParaRPr>
                    </a:p>
                  </a:txBody>
                  <a:tcPr marL="68580" marR="68580" marT="0" marB="0"/>
                </a:tc>
              </a:tr>
              <a:tr h="877584">
                <a:tc>
                  <a:txBody>
                    <a:bodyPr/>
                    <a:lstStyle/>
                    <a:p>
                      <a:pPr marL="0" marR="0" algn="ctr">
                        <a:lnSpc>
                          <a:spcPct val="150000"/>
                        </a:lnSpc>
                        <a:spcBef>
                          <a:spcPts val="0"/>
                        </a:spcBef>
                        <a:spcAft>
                          <a:spcPts val="0"/>
                        </a:spcAft>
                      </a:pPr>
                      <a:r>
                        <a:rPr lang="en-US" sz="2400">
                          <a:latin typeface="Times New Roman"/>
                          <a:ea typeface="Calibri"/>
                          <a:cs typeface="Mangal"/>
                        </a:rPr>
                        <a:t>2014-15</a:t>
                      </a:r>
                      <a:endParaRPr lang="en-US" sz="2000">
                        <a:latin typeface="Calibri"/>
                        <a:ea typeface="Calibri"/>
                        <a:cs typeface="Mangal"/>
                      </a:endParaRPr>
                    </a:p>
                  </a:txBody>
                  <a:tcPr marL="68580" marR="68580" marT="0" marB="0"/>
                </a:tc>
                <a:tc>
                  <a:txBody>
                    <a:bodyPr/>
                    <a:lstStyle/>
                    <a:p>
                      <a:pPr marL="0" marR="0" algn="ctr">
                        <a:lnSpc>
                          <a:spcPct val="150000"/>
                        </a:lnSpc>
                        <a:spcBef>
                          <a:spcPts val="0"/>
                        </a:spcBef>
                      </a:pPr>
                      <a:r>
                        <a:rPr lang="en-US" sz="2400">
                          <a:latin typeface="Times New Roman"/>
                          <a:ea typeface="Calibri"/>
                          <a:cs typeface="Mangal"/>
                        </a:rPr>
                        <a:t>20000000</a:t>
                      </a:r>
                      <a:endParaRPr lang="en-US" sz="2000">
                        <a:latin typeface="Calibri"/>
                        <a:ea typeface="Calibri"/>
                        <a:cs typeface="Mangal"/>
                      </a:endParaRPr>
                    </a:p>
                  </a:txBody>
                  <a:tcPr marL="68580" marR="68580" marT="0" marB="0"/>
                </a:tc>
                <a:tc>
                  <a:txBody>
                    <a:bodyPr/>
                    <a:lstStyle/>
                    <a:p>
                      <a:pPr marL="0" marR="0" algn="ctr">
                        <a:lnSpc>
                          <a:spcPct val="150000"/>
                        </a:lnSpc>
                        <a:spcBef>
                          <a:spcPts val="0"/>
                        </a:spcBef>
                      </a:pPr>
                      <a:r>
                        <a:rPr lang="en-US" sz="2400" dirty="0">
                          <a:latin typeface="Times New Roman"/>
                          <a:ea typeface="Calibri"/>
                          <a:cs typeface="Mangal"/>
                        </a:rPr>
                        <a:t>15000000</a:t>
                      </a:r>
                      <a:endParaRPr lang="en-US" sz="2000" dirty="0">
                        <a:latin typeface="Calibri"/>
                        <a:ea typeface="Calibri"/>
                        <a:cs typeface="Mangal"/>
                      </a:endParaRPr>
                    </a:p>
                  </a:txBody>
                  <a:tcPr marL="68580" marR="68580" marT="0" marB="0"/>
                </a:tc>
              </a:tr>
            </a:tbl>
          </a:graphicData>
        </a:graphic>
      </p:graphicFrame>
      <p:sp>
        <p:nvSpPr>
          <p:cNvPr id="5" name="Date Placeholder 4"/>
          <p:cNvSpPr>
            <a:spLocks noGrp="1"/>
          </p:cNvSpPr>
          <p:nvPr>
            <p:ph type="dt" sz="half" idx="10"/>
          </p:nvPr>
        </p:nvSpPr>
        <p:spPr/>
        <p:txBody>
          <a:bodyPr/>
          <a:lstStyle/>
          <a:p>
            <a:fld id="{2B4F3BF4-C978-446C-ACDD-C51809C0D7F5}"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lnSpc>
                <a:spcPct val="150000"/>
              </a:lnSpc>
              <a:buNone/>
            </a:pPr>
            <a:r>
              <a:rPr lang="en-US" dirty="0" smtClean="0"/>
              <a:t>	A good computer infrastructure is not only essential; rather it is mandatory for making maximum use of e-resources. In order to achieve the maximum use of e-resources, the </a:t>
            </a:r>
            <a:r>
              <a:rPr lang="en-US" dirty="0" err="1" smtClean="0"/>
              <a:t>Indira</a:t>
            </a:r>
            <a:r>
              <a:rPr lang="en-US" dirty="0" smtClean="0"/>
              <a:t> Gandhi National Open University has an excellent infrastructure of computers in place for their users.</a:t>
            </a:r>
          </a:p>
          <a:p>
            <a:endParaRPr lang="en-US" dirty="0"/>
          </a:p>
        </p:txBody>
      </p:sp>
      <p:sp>
        <p:nvSpPr>
          <p:cNvPr id="2" name="Title 1"/>
          <p:cNvSpPr>
            <a:spLocks noGrp="1"/>
          </p:cNvSpPr>
          <p:nvPr>
            <p:ph type="title"/>
          </p:nvPr>
        </p:nvSpPr>
        <p:spPr>
          <a:xfrm>
            <a:off x="457200" y="533400"/>
            <a:ext cx="8229600" cy="1143000"/>
          </a:xfrm>
        </p:spPr>
        <p:txBody>
          <a:bodyPr>
            <a:normAutofit fontScale="90000"/>
          </a:bodyPr>
          <a:lstStyle/>
          <a:p>
            <a:r>
              <a:rPr lang="en-US" b="1" dirty="0" smtClean="0"/>
              <a:t>Information Technology Infrastructure:</a:t>
            </a:r>
            <a:r>
              <a:rPr lang="en-US" dirty="0" smtClean="0"/>
              <a:t/>
            </a:r>
            <a:br>
              <a:rPr lang="en-US" dirty="0" smtClean="0"/>
            </a:br>
            <a:endParaRPr lang="en-US" dirty="0"/>
          </a:p>
        </p:txBody>
      </p:sp>
      <p:sp>
        <p:nvSpPr>
          <p:cNvPr id="4" name="Date Placeholder 3"/>
          <p:cNvSpPr>
            <a:spLocks noGrp="1"/>
          </p:cNvSpPr>
          <p:nvPr>
            <p:ph type="dt" sz="half" idx="10"/>
          </p:nvPr>
        </p:nvSpPr>
        <p:spPr/>
        <p:txBody>
          <a:bodyPr/>
          <a:lstStyle/>
          <a:p>
            <a:fld id="{4CDE35CF-B3FF-4A01-91FC-779A06085DFE}"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458200" cy="5410200"/>
          </a:xfrm>
        </p:spPr>
        <p:txBody>
          <a:bodyPr>
            <a:normAutofit fontScale="70000" lnSpcReduction="20000"/>
          </a:bodyPr>
          <a:lstStyle/>
          <a:p>
            <a:pPr algn="just">
              <a:lnSpc>
                <a:spcPct val="160000"/>
              </a:lnSpc>
              <a:buNone/>
            </a:pPr>
            <a:r>
              <a:rPr lang="en-US" dirty="0" smtClean="0"/>
              <a:t>	The IGNOU provides various computing and networking services with adequate routing and switching devices coupled with a thoroughly protected gateway. The IGNOU library has implemented EZ proxy access system that contains functions for remote log-in, user authentication and authorization. With the implementation of this technology, Regional Centers have since been enabled for remote log-in from their respective centers and gain access online to e-resources through the Internet. In addition, IGNOU has obtained Associate membership of UGC-INFONET, INDEST consortia for e-resources &amp; NODLINET.</a:t>
            </a:r>
            <a:endParaRPr lang="en-US" dirty="0"/>
          </a:p>
        </p:txBody>
      </p:sp>
      <p:sp>
        <p:nvSpPr>
          <p:cNvPr id="2" name="Title 1"/>
          <p:cNvSpPr>
            <a:spLocks noGrp="1"/>
          </p:cNvSpPr>
          <p:nvPr>
            <p:ph type="title"/>
          </p:nvPr>
        </p:nvSpPr>
        <p:spPr>
          <a:xfrm>
            <a:off x="457200" y="152400"/>
            <a:ext cx="8229600" cy="838200"/>
          </a:xfrm>
        </p:spPr>
        <p:txBody>
          <a:bodyPr/>
          <a:lstStyle/>
          <a:p>
            <a:r>
              <a:rPr lang="en-US" b="1" dirty="0" smtClean="0"/>
              <a:t>Networking:</a:t>
            </a:r>
            <a:endParaRPr lang="en-US" dirty="0"/>
          </a:p>
        </p:txBody>
      </p:sp>
      <p:sp>
        <p:nvSpPr>
          <p:cNvPr id="4" name="Date Placeholder 3"/>
          <p:cNvSpPr>
            <a:spLocks noGrp="1"/>
          </p:cNvSpPr>
          <p:nvPr>
            <p:ph type="dt" sz="half" idx="10"/>
          </p:nvPr>
        </p:nvSpPr>
        <p:spPr/>
        <p:txBody>
          <a:bodyPr/>
          <a:lstStyle/>
          <a:p>
            <a:fld id="{AE142E36-05BA-4819-9C56-71833F1E0069}"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029200"/>
          </a:xfrm>
        </p:spPr>
        <p:txBody>
          <a:bodyPr>
            <a:normAutofit/>
          </a:bodyPr>
          <a:lstStyle/>
          <a:p>
            <a:pPr algn="just">
              <a:lnSpc>
                <a:spcPct val="150000"/>
              </a:lnSpc>
              <a:buNone/>
            </a:pPr>
            <a:r>
              <a:rPr lang="en-US" sz="2800" dirty="0" smtClean="0"/>
              <a:t>  The University library is back-boon of the higher academic system and main sources of information resources.</a:t>
            </a:r>
            <a:r>
              <a:rPr lang="en-US" dirty="0" smtClean="0"/>
              <a:t> The information resources are valuable if made it available at the right time for the right user.</a:t>
            </a:r>
          </a:p>
          <a:p>
            <a:pPr>
              <a:buNone/>
            </a:pPr>
            <a:endParaRPr lang="en-US" dirty="0"/>
          </a:p>
        </p:txBody>
      </p:sp>
      <p:sp>
        <p:nvSpPr>
          <p:cNvPr id="2" name="Title 1"/>
          <p:cNvSpPr>
            <a:spLocks noGrp="1"/>
          </p:cNvSpPr>
          <p:nvPr>
            <p:ph type="title"/>
          </p:nvPr>
        </p:nvSpPr>
        <p:spPr>
          <a:xfrm>
            <a:off x="5867400" y="0"/>
            <a:ext cx="3276600" cy="334962"/>
          </a:xfrm>
        </p:spPr>
        <p:txBody>
          <a:bodyPr>
            <a:normAutofit fontScale="90000"/>
          </a:bodyPr>
          <a:lstStyle/>
          <a:p>
            <a:r>
              <a:rPr lang="en-US" sz="2400" b="0" dirty="0" smtClean="0"/>
              <a:t>Introduction (</a:t>
            </a:r>
            <a:r>
              <a:rPr lang="en-US" sz="2400" b="0" dirty="0" err="1" smtClean="0"/>
              <a:t>Contd</a:t>
            </a:r>
            <a:r>
              <a:rPr lang="en-US" sz="2400" b="0" dirty="0" smtClean="0"/>
              <a:t>…)</a:t>
            </a:r>
            <a:endParaRPr lang="en-US" sz="2400" b="0" dirty="0"/>
          </a:p>
        </p:txBody>
      </p:sp>
      <p:sp>
        <p:nvSpPr>
          <p:cNvPr id="4" name="Date Placeholder 3"/>
          <p:cNvSpPr>
            <a:spLocks noGrp="1"/>
          </p:cNvSpPr>
          <p:nvPr>
            <p:ph type="dt" sz="half" idx="10"/>
          </p:nvPr>
        </p:nvSpPr>
        <p:spPr/>
        <p:txBody>
          <a:bodyPr/>
          <a:lstStyle/>
          <a:p>
            <a:fld id="{73B1A6DD-EA30-4293-8AF7-444A9FFBBFA5}" type="datetime2">
              <a:rPr lang="en-US" smtClean="0"/>
              <a:pPr/>
              <a:t>Thursday, November 30, 2017</a:t>
            </a:fld>
            <a:endParaRPr lang="en-US"/>
          </a:p>
        </p:txBody>
      </p:sp>
      <p:sp>
        <p:nvSpPr>
          <p:cNvPr id="5" name="Title 1"/>
          <p:cNvSpPr txBox="1">
            <a:spLocks/>
          </p:cNvSpPr>
          <p:nvPr/>
        </p:nvSpPr>
        <p:spPr>
          <a:xfrm>
            <a:off x="-533400" y="6599238"/>
            <a:ext cx="2590800" cy="334962"/>
          </a:xfrm>
          <a:prstGeom prst="rect">
            <a:avLst/>
          </a:prstGeom>
        </p:spPr>
        <p:txBody>
          <a:bodyPr vert="horz" anchor="b">
            <a:noAutofit/>
            <a:scene3d>
              <a:camera prst="orthographicFront"/>
              <a:lightRig rig="soft" dir="t"/>
            </a:scene3d>
            <a:sp3d prstMaterial="softEdge">
              <a:bevelT w="25400" h="25400"/>
            </a:sp3d>
          </a:bodyPr>
          <a:lstStyle/>
          <a:p>
            <a:pPr lvl="1">
              <a:spcBef>
                <a:spcPct val="0"/>
              </a:spcBef>
            </a:pPr>
            <a:r>
              <a:rPr lang="en-US" sz="2000" b="1" dirty="0" smtClean="0">
                <a:effectLst>
                  <a:outerShdw blurRad="38100" dist="38100" dir="2700000" algn="tl">
                    <a:srgbClr val="000000">
                      <a:alpha val="43137"/>
                    </a:srgbClr>
                  </a:outerShdw>
                </a:effectLst>
                <a:latin typeface="+mj-lt"/>
                <a:ea typeface="+mj-ea"/>
                <a:cs typeface="+mj-cs"/>
              </a:rPr>
              <a:t>NACLIN 2017</a:t>
            </a:r>
            <a:endParaRPr kumimoji="0" lang="en-US" sz="2000" b="1" i="0" u="none" strike="noStrike" kern="1200" cap="none" spc="0" normalizeH="0" baseline="0" noProof="0" dirty="0">
              <a:ln>
                <a:noFill/>
              </a:ln>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3"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3"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12536"/>
          </a:xfrm>
        </p:spPr>
        <p:txBody>
          <a:bodyPr>
            <a:normAutofit fontScale="85000" lnSpcReduction="10000"/>
          </a:bodyPr>
          <a:lstStyle/>
          <a:p>
            <a:pPr algn="just">
              <a:lnSpc>
                <a:spcPct val="150000"/>
              </a:lnSpc>
              <a:buNone/>
            </a:pPr>
            <a:r>
              <a:rPr lang="en-US" dirty="0" smtClean="0"/>
              <a:t>	NODLINET is a national network of distance learning libraries for sharing collections, e-resources and services on a common platform. Currently, the access to the network resources is open to IGNOU Community and soon it would be extended to state open universities and distance education institutes. Apart from this, 90 mbps Internet bandwidth connectivity has been provided through Reliance Communication. A Campus networking of approximately 2000 nodes with various VLANS &amp;Wi-Fi have been provided in the campus.</a:t>
            </a:r>
          </a:p>
          <a:p>
            <a:endParaRPr lang="en-US" dirty="0"/>
          </a:p>
        </p:txBody>
      </p:sp>
      <p:sp>
        <p:nvSpPr>
          <p:cNvPr id="2" name="Title 1"/>
          <p:cNvSpPr>
            <a:spLocks noGrp="1"/>
          </p:cNvSpPr>
          <p:nvPr>
            <p:ph type="title"/>
          </p:nvPr>
        </p:nvSpPr>
        <p:spPr>
          <a:xfrm>
            <a:off x="6781800" y="0"/>
            <a:ext cx="2362200" cy="533400"/>
          </a:xfrm>
        </p:spPr>
        <p:txBody>
          <a:bodyPr>
            <a:normAutofit/>
          </a:bodyPr>
          <a:lstStyle/>
          <a:p>
            <a:r>
              <a:rPr lang="en-US" sz="1600" b="0" dirty="0" smtClean="0"/>
              <a:t>Networking (</a:t>
            </a:r>
            <a:r>
              <a:rPr lang="en-US" sz="1600" b="0" dirty="0" err="1" smtClean="0"/>
              <a:t>Contd</a:t>
            </a:r>
            <a:r>
              <a:rPr lang="en-US" sz="1600" b="0" dirty="0" smtClean="0"/>
              <a:t>…)</a:t>
            </a:r>
            <a:endParaRPr lang="en-US" sz="1600" b="0" dirty="0"/>
          </a:p>
        </p:txBody>
      </p:sp>
      <p:sp>
        <p:nvSpPr>
          <p:cNvPr id="4" name="Date Placeholder 3"/>
          <p:cNvSpPr>
            <a:spLocks noGrp="1"/>
          </p:cNvSpPr>
          <p:nvPr>
            <p:ph type="dt" sz="half" idx="10"/>
          </p:nvPr>
        </p:nvSpPr>
        <p:spPr/>
        <p:txBody>
          <a:bodyPr/>
          <a:lstStyle/>
          <a:p>
            <a:fld id="{64D74ABE-65E0-4DBA-984E-C8AAA15F9021}" type="datetime2">
              <a:rPr lang="en-US" smtClean="0"/>
              <a:pPr/>
              <a:t>Thursday, November 30, 2017</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15400" cy="5583936"/>
          </a:xfrm>
        </p:spPr>
        <p:txBody>
          <a:bodyPr>
            <a:normAutofit fontScale="70000" lnSpcReduction="20000"/>
          </a:bodyPr>
          <a:lstStyle/>
          <a:p>
            <a:pPr algn="just">
              <a:lnSpc>
                <a:spcPct val="170000"/>
              </a:lnSpc>
              <a:buNone/>
            </a:pPr>
            <a:r>
              <a:rPr lang="en-US" dirty="0" smtClean="0"/>
              <a:t>	</a:t>
            </a:r>
          </a:p>
          <a:p>
            <a:pPr algn="just">
              <a:lnSpc>
                <a:spcPct val="170000"/>
              </a:lnSpc>
            </a:pPr>
            <a:r>
              <a:rPr lang="en-US" dirty="0" smtClean="0"/>
              <a:t>The IGNOU Library has set up a separate &amp; dedicated digital resource center having 44 computers to access e-resources &amp; Internet facility. </a:t>
            </a:r>
          </a:p>
          <a:p>
            <a:pPr algn="just">
              <a:lnSpc>
                <a:spcPct val="170000"/>
              </a:lnSpc>
            </a:pPr>
            <a:r>
              <a:rPr lang="en-US" dirty="0" smtClean="0"/>
              <a:t>Apart from this, 28 computers are available for the library staff. The central library has been using the LIBSYS, an integrated library management software package with all the modules for the library housekeeping operations.</a:t>
            </a:r>
          </a:p>
          <a:p>
            <a:pPr algn="just">
              <a:lnSpc>
                <a:spcPct val="170000"/>
              </a:lnSpc>
            </a:pPr>
            <a:r>
              <a:rPr lang="en-US" dirty="0" smtClean="0"/>
              <a:t>	Through Web OPAC, users can search the library online catalogue by Author, Title, Subject and Keywords. As part of its ongoing activity on e-journals acquisition, IGNOU library has procured sixty online databases..</a:t>
            </a:r>
          </a:p>
          <a:p>
            <a:endParaRPr lang="en-US" dirty="0" smtClean="0"/>
          </a:p>
          <a:p>
            <a:endParaRPr lang="en-US" dirty="0"/>
          </a:p>
        </p:txBody>
      </p:sp>
      <p:sp>
        <p:nvSpPr>
          <p:cNvPr id="2" name="Title 1"/>
          <p:cNvSpPr>
            <a:spLocks noGrp="1"/>
          </p:cNvSpPr>
          <p:nvPr>
            <p:ph type="title"/>
          </p:nvPr>
        </p:nvSpPr>
        <p:spPr>
          <a:xfrm>
            <a:off x="457200" y="228600"/>
            <a:ext cx="8229600" cy="533400"/>
          </a:xfrm>
        </p:spPr>
        <p:txBody>
          <a:bodyPr>
            <a:normAutofit fontScale="90000"/>
          </a:bodyPr>
          <a:lstStyle/>
          <a:p>
            <a:r>
              <a:rPr lang="en-US" b="1" dirty="0" smtClean="0"/>
              <a:t/>
            </a:r>
            <a:br>
              <a:rPr lang="en-US" b="1" dirty="0" smtClean="0"/>
            </a:br>
            <a:r>
              <a:rPr lang="en-US" b="1" dirty="0" smtClean="0"/>
              <a:t>Computer Infrastructure:</a:t>
            </a:r>
            <a:r>
              <a:rPr lang="en-US" dirty="0" smtClean="0"/>
              <a:t/>
            </a:r>
            <a:br>
              <a:rPr lang="en-US" dirty="0" smtClean="0"/>
            </a:br>
            <a:endParaRPr lang="en-US" dirty="0"/>
          </a:p>
        </p:txBody>
      </p:sp>
      <p:sp>
        <p:nvSpPr>
          <p:cNvPr id="4" name="Date Placeholder 3"/>
          <p:cNvSpPr>
            <a:spLocks noGrp="1"/>
          </p:cNvSpPr>
          <p:nvPr>
            <p:ph type="dt" sz="half" idx="10"/>
          </p:nvPr>
        </p:nvSpPr>
        <p:spPr/>
        <p:txBody>
          <a:bodyPr/>
          <a:lstStyle/>
          <a:p>
            <a:fld id="{5CF3CE4C-F8A2-4754-B7FD-C7B177A7A9DE}"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9"/>
            <a:ext cx="8229600" cy="2938271"/>
          </a:xfrm>
        </p:spPr>
        <p:txBody>
          <a:bodyPr>
            <a:normAutofit fontScale="92500"/>
          </a:bodyPr>
          <a:lstStyle/>
          <a:p>
            <a:pPr algn="just">
              <a:lnSpc>
                <a:spcPct val="150000"/>
              </a:lnSpc>
              <a:buNone/>
            </a:pPr>
            <a:r>
              <a:rPr lang="en-US" b="1" i="1" dirty="0" smtClean="0"/>
              <a:t>	The e-resources of the library have been increased and more I.T. skilled human capital required for handling these e-resources. The annual budget for e-resources also increased</a:t>
            </a:r>
            <a:r>
              <a:rPr lang="en-US" b="1" dirty="0" smtClean="0"/>
              <a:t>.</a:t>
            </a:r>
            <a:endParaRPr lang="en-US" b="1" dirty="0"/>
          </a:p>
        </p:txBody>
      </p:sp>
      <p:sp>
        <p:nvSpPr>
          <p:cNvPr id="2" name="Title 1"/>
          <p:cNvSpPr>
            <a:spLocks noGrp="1"/>
          </p:cNvSpPr>
          <p:nvPr>
            <p:ph type="title"/>
          </p:nvPr>
        </p:nvSpPr>
        <p:spPr>
          <a:xfrm>
            <a:off x="457200" y="533400"/>
            <a:ext cx="8229600" cy="1143000"/>
          </a:xfrm>
        </p:spPr>
        <p:txBody>
          <a:bodyPr>
            <a:normAutofit fontScale="90000"/>
          </a:bodyPr>
          <a:lstStyle/>
          <a:p>
            <a:r>
              <a:rPr lang="en-US" b="1" i="1" dirty="0" smtClean="0"/>
              <a:t>OBSERVATION:</a:t>
            </a:r>
            <a:r>
              <a:rPr lang="en-US" dirty="0" smtClean="0"/>
              <a:t/>
            </a:r>
            <a:br>
              <a:rPr lang="en-US" dirty="0" smtClean="0"/>
            </a:br>
            <a:endParaRPr lang="en-US" dirty="0"/>
          </a:p>
        </p:txBody>
      </p:sp>
      <p:sp>
        <p:nvSpPr>
          <p:cNvPr id="4" name="Date Placeholder 3"/>
          <p:cNvSpPr>
            <a:spLocks noGrp="1"/>
          </p:cNvSpPr>
          <p:nvPr>
            <p:ph type="dt" sz="half" idx="10"/>
          </p:nvPr>
        </p:nvSpPr>
        <p:spPr/>
        <p:txBody>
          <a:bodyPr/>
          <a:lstStyle/>
          <a:p>
            <a:fld id="{287BCAF5-232D-4C45-9C88-F884775CDC56}"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458200" cy="4495800"/>
          </a:xfrm>
        </p:spPr>
        <p:txBody>
          <a:bodyPr>
            <a:normAutofit fontScale="77500" lnSpcReduction="20000"/>
          </a:bodyPr>
          <a:lstStyle/>
          <a:p>
            <a:pPr algn="just">
              <a:lnSpc>
                <a:spcPct val="150000"/>
              </a:lnSpc>
            </a:pPr>
            <a:r>
              <a:rPr lang="en-US" dirty="0" smtClean="0"/>
              <a:t>The Library has about 1275 setting capacity along with stack capacity for about six </a:t>
            </a:r>
            <a:r>
              <a:rPr lang="en-US" dirty="0" err="1" smtClean="0"/>
              <a:t>lakh</a:t>
            </a:r>
            <a:r>
              <a:rPr lang="en-US" dirty="0" smtClean="0"/>
              <a:t> books. </a:t>
            </a:r>
          </a:p>
          <a:p>
            <a:pPr algn="just">
              <a:lnSpc>
                <a:spcPct val="150000"/>
              </a:lnSpc>
            </a:pPr>
            <a:r>
              <a:rPr lang="en-US" dirty="0" smtClean="0"/>
              <a:t>The library has facility to access e-resources. </a:t>
            </a:r>
          </a:p>
          <a:p>
            <a:pPr algn="just">
              <a:lnSpc>
                <a:spcPct val="150000"/>
              </a:lnSpc>
            </a:pPr>
            <a:r>
              <a:rPr lang="en-US" dirty="0" smtClean="0"/>
              <a:t>For visually impaired students library providing services. The bibliographical information of the library resources (viz.  English, Hindi, Urdu, Arabic and Persian books) are integrated and access through single window search i.e. EDS (</a:t>
            </a:r>
            <a:r>
              <a:rPr lang="en-US" dirty="0" err="1" smtClean="0"/>
              <a:t>Ebsco</a:t>
            </a:r>
            <a:r>
              <a:rPr lang="en-US" dirty="0" smtClean="0"/>
              <a:t> Discovery Service) and  </a:t>
            </a:r>
            <a:r>
              <a:rPr lang="en-US" i="1" dirty="0" err="1" smtClean="0"/>
              <a:t>Knimbus</a:t>
            </a:r>
            <a:r>
              <a:rPr lang="en-US" dirty="0" smtClean="0"/>
              <a:t>, is available to search articles in multiple database</a:t>
            </a:r>
            <a:r>
              <a:rPr lang="en-US" baseline="30000" dirty="0" smtClean="0"/>
              <a:t>.</a:t>
            </a:r>
            <a:endParaRPr lang="en-US" dirty="0" smtClean="0"/>
          </a:p>
          <a:p>
            <a:endParaRPr lang="en-US" dirty="0"/>
          </a:p>
        </p:txBody>
      </p:sp>
      <p:sp>
        <p:nvSpPr>
          <p:cNvPr id="2" name="Title 1"/>
          <p:cNvSpPr>
            <a:spLocks noGrp="1"/>
          </p:cNvSpPr>
          <p:nvPr>
            <p:ph type="title"/>
          </p:nvPr>
        </p:nvSpPr>
        <p:spPr>
          <a:xfrm>
            <a:off x="457200" y="533400"/>
            <a:ext cx="8229600" cy="1143000"/>
          </a:xfrm>
        </p:spPr>
        <p:txBody>
          <a:bodyPr>
            <a:normAutofit fontScale="90000"/>
          </a:bodyPr>
          <a:lstStyle/>
          <a:p>
            <a:r>
              <a:rPr lang="en-US" b="1" dirty="0" smtClean="0"/>
              <a:t>4. Dr. </a:t>
            </a:r>
            <a:r>
              <a:rPr lang="en-US" b="1" dirty="0" err="1" smtClean="0"/>
              <a:t>Zakir</a:t>
            </a:r>
            <a:r>
              <a:rPr lang="en-US" b="1" dirty="0" smtClean="0"/>
              <a:t> </a:t>
            </a:r>
            <a:r>
              <a:rPr lang="en-US" b="1" dirty="0" err="1" smtClean="0"/>
              <a:t>Hussain</a:t>
            </a:r>
            <a:r>
              <a:rPr lang="en-US" b="1" dirty="0" smtClean="0"/>
              <a:t> Library (Central Library), </a:t>
            </a:r>
            <a:r>
              <a:rPr lang="en-US" b="1" dirty="0" err="1" smtClean="0"/>
              <a:t>Jamia</a:t>
            </a:r>
            <a:r>
              <a:rPr lang="en-US" b="1" dirty="0" smtClean="0"/>
              <a:t> </a:t>
            </a:r>
            <a:r>
              <a:rPr lang="en-US" b="1" dirty="0" err="1" smtClean="0"/>
              <a:t>Millia</a:t>
            </a:r>
            <a:r>
              <a:rPr lang="en-US" b="1" dirty="0" smtClean="0"/>
              <a:t> </a:t>
            </a:r>
            <a:r>
              <a:rPr lang="en-US" b="1" dirty="0" err="1" smtClean="0"/>
              <a:t>Islamia</a:t>
            </a:r>
            <a:r>
              <a:rPr lang="en-US" b="1" dirty="0" smtClean="0"/>
              <a:t>, New Delhi</a:t>
            </a:r>
            <a:endParaRPr lang="en-US" dirty="0"/>
          </a:p>
        </p:txBody>
      </p:sp>
      <p:sp>
        <p:nvSpPr>
          <p:cNvPr id="4" name="Date Placeholder 3"/>
          <p:cNvSpPr>
            <a:spLocks noGrp="1"/>
          </p:cNvSpPr>
          <p:nvPr>
            <p:ph type="dt" sz="half" idx="10"/>
          </p:nvPr>
        </p:nvSpPr>
        <p:spPr/>
        <p:txBody>
          <a:bodyPr/>
          <a:lstStyle/>
          <a:p>
            <a:fld id="{B782DEB3-88FD-4B15-95B2-1B10F2886B91}"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1"/>
            <a:ext cx="8229600" cy="3276600"/>
          </a:xfrm>
        </p:spPr>
        <p:txBody>
          <a:bodyPr>
            <a:normAutofit fontScale="77500" lnSpcReduction="20000"/>
          </a:bodyPr>
          <a:lstStyle/>
          <a:p>
            <a:pPr algn="just">
              <a:lnSpc>
                <a:spcPct val="150000"/>
              </a:lnSpc>
            </a:pPr>
            <a:r>
              <a:rPr lang="en-US" dirty="0" smtClean="0"/>
              <a:t>The current status of library shown in Table 9 and the collection development in JMI library during the five financial years  shows in Table 10.</a:t>
            </a:r>
          </a:p>
          <a:p>
            <a:pPr algn="just">
              <a:lnSpc>
                <a:spcPct val="150000"/>
              </a:lnSpc>
            </a:pPr>
            <a:endParaRPr lang="en-US" dirty="0" smtClean="0"/>
          </a:p>
          <a:p>
            <a:pPr algn="just">
              <a:lnSpc>
                <a:spcPct val="150000"/>
              </a:lnSpc>
            </a:pPr>
            <a:r>
              <a:rPr lang="en-US" dirty="0" smtClean="0"/>
              <a:t>The Table 11 shows the annual budget of JMI library for print and electronic resources for the five financial years. </a:t>
            </a:r>
          </a:p>
          <a:p>
            <a:endParaRPr lang="en-US" dirty="0"/>
          </a:p>
        </p:txBody>
      </p:sp>
      <p:sp>
        <p:nvSpPr>
          <p:cNvPr id="2" name="Title 1"/>
          <p:cNvSpPr>
            <a:spLocks noGrp="1"/>
          </p:cNvSpPr>
          <p:nvPr>
            <p:ph type="title"/>
          </p:nvPr>
        </p:nvSpPr>
        <p:spPr>
          <a:xfrm>
            <a:off x="7696200" y="0"/>
            <a:ext cx="1447800" cy="334962"/>
          </a:xfrm>
        </p:spPr>
        <p:txBody>
          <a:bodyPr>
            <a:normAutofit fontScale="90000"/>
          </a:bodyPr>
          <a:lstStyle/>
          <a:p>
            <a:r>
              <a:rPr lang="en-US" sz="2200" dirty="0" err="1" smtClean="0"/>
              <a:t>Contd</a:t>
            </a:r>
            <a:r>
              <a:rPr lang="en-US" sz="2200" dirty="0" smtClean="0"/>
              <a:t>…</a:t>
            </a:r>
            <a:endParaRPr lang="en-US" dirty="0"/>
          </a:p>
        </p:txBody>
      </p:sp>
      <p:sp>
        <p:nvSpPr>
          <p:cNvPr id="4" name="Date Placeholder 3"/>
          <p:cNvSpPr>
            <a:spLocks noGrp="1"/>
          </p:cNvSpPr>
          <p:nvPr>
            <p:ph type="dt" sz="half" idx="10"/>
          </p:nvPr>
        </p:nvSpPr>
        <p:spPr/>
        <p:txBody>
          <a:bodyPr/>
          <a:lstStyle/>
          <a:p>
            <a:fld id="{4EAAFBA7-4B31-44B4-AAD0-3AF28C200A37}" type="datetime2">
              <a:rPr lang="en-US" smtClean="0"/>
              <a:pPr/>
              <a:t>Thursday, November 30, 2017</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2135"/>
          <a:ext cx="9144000" cy="6437902"/>
        </p:xfrm>
        <a:graphic>
          <a:graphicData uri="http://schemas.openxmlformats.org/drawingml/2006/table">
            <a:tbl>
              <a:tblPr firstRow="1" bandRow="1">
                <a:tableStyleId>{5C22544A-7EE6-4342-B048-85BDC9FD1C3A}</a:tableStyleId>
              </a:tblPr>
              <a:tblGrid>
                <a:gridCol w="5181600"/>
                <a:gridCol w="3962400"/>
              </a:tblGrid>
              <a:tr h="567494">
                <a:tc gridSpan="2">
                  <a:txBody>
                    <a:bodyPr/>
                    <a:lstStyle/>
                    <a:p>
                      <a:pPr marL="0" marR="0" algn="ctr">
                        <a:lnSpc>
                          <a:spcPct val="100000"/>
                        </a:lnSpc>
                        <a:spcBef>
                          <a:spcPts val="0"/>
                        </a:spcBef>
                        <a:spcAft>
                          <a:spcPts val="0"/>
                        </a:spcAft>
                      </a:pPr>
                      <a:r>
                        <a:rPr lang="en-US" sz="2400" b="1" dirty="0" smtClean="0">
                          <a:latin typeface="Times New Roman"/>
                          <a:ea typeface="Calibri"/>
                          <a:cs typeface="Mangal"/>
                        </a:rPr>
                        <a:t>Table 9 : </a:t>
                      </a:r>
                      <a:r>
                        <a:rPr lang="en-US" sz="2400" b="1" dirty="0">
                          <a:latin typeface="Times New Roman"/>
                          <a:ea typeface="Calibri"/>
                          <a:cs typeface="Mangal"/>
                        </a:rPr>
                        <a:t>Current status of library resources in the </a:t>
                      </a:r>
                      <a:r>
                        <a:rPr lang="en-US" sz="2400" b="1" dirty="0" smtClean="0">
                          <a:latin typeface="Times New Roman"/>
                          <a:ea typeface="Calibri"/>
                          <a:cs typeface="Mangal"/>
                        </a:rPr>
                        <a:t>JMI</a:t>
                      </a:r>
                      <a:endParaRPr lang="en-US" sz="2000" dirty="0">
                        <a:latin typeface="Calibri"/>
                        <a:ea typeface="Calibri"/>
                        <a:cs typeface="Mangal"/>
                      </a:endParaRPr>
                    </a:p>
                  </a:txBody>
                  <a:tcPr marL="68580" marR="68580" marT="0" marB="0"/>
                </a:tc>
                <a:tc hMerge="1">
                  <a:txBody>
                    <a:bodyPr/>
                    <a:lstStyle/>
                    <a:p>
                      <a:endParaRPr lang="en-US"/>
                    </a:p>
                  </a:txBody>
                  <a:tcPr/>
                </a:tc>
              </a:tr>
              <a:tr h="384008">
                <a:tc>
                  <a:txBody>
                    <a:bodyPr/>
                    <a:lstStyle/>
                    <a:p>
                      <a:pPr marL="0" marR="0" algn="just">
                        <a:lnSpc>
                          <a:spcPct val="100000"/>
                        </a:lnSpc>
                        <a:spcBef>
                          <a:spcPts val="0"/>
                        </a:spcBef>
                        <a:spcAft>
                          <a:spcPts val="0"/>
                        </a:spcAft>
                      </a:pPr>
                      <a:r>
                        <a:rPr lang="en-US" sz="2400" b="1" dirty="0">
                          <a:latin typeface="Times New Roman"/>
                          <a:ea typeface="Calibri"/>
                          <a:cs typeface="Mangal"/>
                        </a:rPr>
                        <a:t>Document Type</a:t>
                      </a:r>
                      <a:endParaRPr lang="en-US" sz="2000" dirty="0">
                        <a:latin typeface="Calibri"/>
                        <a:ea typeface="Calibri"/>
                        <a:cs typeface="Mangal"/>
                      </a:endParaRPr>
                    </a:p>
                  </a:txBody>
                  <a:tcPr marL="68580" marR="68580" marT="0" marB="0"/>
                </a:tc>
                <a:tc>
                  <a:txBody>
                    <a:bodyPr/>
                    <a:lstStyle/>
                    <a:p>
                      <a:pPr marL="0" marR="0" algn="just">
                        <a:lnSpc>
                          <a:spcPct val="100000"/>
                        </a:lnSpc>
                        <a:spcBef>
                          <a:spcPts val="0"/>
                        </a:spcBef>
                        <a:spcAft>
                          <a:spcPts val="0"/>
                        </a:spcAft>
                      </a:pPr>
                      <a:r>
                        <a:rPr lang="en-US" sz="2400" b="1" dirty="0">
                          <a:latin typeface="Times New Roman"/>
                          <a:ea typeface="Calibri"/>
                          <a:cs typeface="Mangal"/>
                        </a:rPr>
                        <a:t> </a:t>
                      </a:r>
                      <a:r>
                        <a:rPr lang="en-US" sz="2400" b="1" dirty="0" smtClean="0">
                          <a:latin typeface="Times New Roman"/>
                          <a:ea typeface="Calibri"/>
                          <a:cs typeface="Mangal"/>
                        </a:rPr>
                        <a:t>Collections</a:t>
                      </a:r>
                      <a:endParaRPr lang="en-US" sz="2000" dirty="0">
                        <a:latin typeface="Calibri"/>
                        <a:ea typeface="Calibri"/>
                        <a:cs typeface="Mangal"/>
                      </a:endParaRPr>
                    </a:p>
                  </a:txBody>
                  <a:tcPr marL="68580" marR="68580" marT="0" marB="0"/>
                </a:tc>
              </a:tr>
              <a:tr h="716698">
                <a:tc>
                  <a:txBody>
                    <a:bodyPr/>
                    <a:lstStyle/>
                    <a:p>
                      <a:pPr marL="0" marR="0" algn="just">
                        <a:lnSpc>
                          <a:spcPct val="100000"/>
                        </a:lnSpc>
                        <a:spcBef>
                          <a:spcPts val="0"/>
                        </a:spcBef>
                        <a:spcAft>
                          <a:spcPts val="0"/>
                        </a:spcAft>
                      </a:pPr>
                      <a:r>
                        <a:rPr lang="en-US" sz="2400" dirty="0">
                          <a:latin typeface="Times New Roman"/>
                          <a:ea typeface="Calibri"/>
                          <a:cs typeface="Mangal"/>
                        </a:rPr>
                        <a:t>Books (include government publications, Statistical publication etc.)</a:t>
                      </a:r>
                      <a:endParaRPr lang="en-US" sz="2000" dirty="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a:latin typeface="Times New Roman"/>
                          <a:ea typeface="Calibri"/>
                          <a:cs typeface="Mangal"/>
                        </a:rPr>
                        <a:t>359322</a:t>
                      </a:r>
                      <a:endParaRPr lang="en-US" sz="2000">
                        <a:latin typeface="Calibri"/>
                        <a:ea typeface="Calibri"/>
                        <a:cs typeface="Mangal"/>
                      </a:endParaRPr>
                    </a:p>
                  </a:txBody>
                  <a:tcPr marL="68580" marR="68580" marT="0" marB="0"/>
                </a:tc>
              </a:tr>
              <a:tr h="358349">
                <a:tc>
                  <a:txBody>
                    <a:bodyPr/>
                    <a:lstStyle/>
                    <a:p>
                      <a:pPr marL="0" marR="0" algn="just">
                        <a:lnSpc>
                          <a:spcPct val="100000"/>
                        </a:lnSpc>
                        <a:spcBef>
                          <a:spcPts val="0"/>
                        </a:spcBef>
                        <a:spcAft>
                          <a:spcPts val="0"/>
                        </a:spcAft>
                      </a:pPr>
                      <a:r>
                        <a:rPr lang="en-US" sz="2400">
                          <a:latin typeface="Times New Roman"/>
                          <a:ea typeface="Calibri"/>
                          <a:cs typeface="Mangal"/>
                        </a:rPr>
                        <a:t>Number of Back Volumes</a:t>
                      </a:r>
                      <a:endParaRPr lang="en-US" sz="200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a:latin typeface="Times New Roman"/>
                          <a:ea typeface="Calibri"/>
                          <a:cs typeface="Mangal"/>
                        </a:rPr>
                        <a:t>7810</a:t>
                      </a:r>
                      <a:endParaRPr lang="en-US" sz="2000">
                        <a:latin typeface="Calibri"/>
                        <a:ea typeface="Calibri"/>
                        <a:cs typeface="Mangal"/>
                      </a:endParaRPr>
                    </a:p>
                  </a:txBody>
                  <a:tcPr marL="68580" marR="68580" marT="0" marB="0"/>
                </a:tc>
              </a:tr>
              <a:tr h="358349">
                <a:tc>
                  <a:txBody>
                    <a:bodyPr/>
                    <a:lstStyle/>
                    <a:p>
                      <a:pPr marL="0" marR="0" algn="just">
                        <a:lnSpc>
                          <a:spcPct val="100000"/>
                        </a:lnSpc>
                        <a:spcBef>
                          <a:spcPts val="0"/>
                        </a:spcBef>
                        <a:spcAft>
                          <a:spcPts val="0"/>
                        </a:spcAft>
                      </a:pPr>
                      <a:r>
                        <a:rPr lang="en-US" sz="2400" dirty="0">
                          <a:latin typeface="Times New Roman"/>
                          <a:ea typeface="Calibri"/>
                          <a:cs typeface="Mangal"/>
                        </a:rPr>
                        <a:t>Thesis and dissertations</a:t>
                      </a:r>
                      <a:endParaRPr lang="en-US" sz="2000" dirty="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a:latin typeface="Times New Roman"/>
                          <a:ea typeface="Calibri"/>
                          <a:cs typeface="Mangal"/>
                        </a:rPr>
                        <a:t>-</a:t>
                      </a:r>
                      <a:endParaRPr lang="en-US" sz="2000">
                        <a:latin typeface="Calibri"/>
                        <a:ea typeface="Calibri"/>
                        <a:cs typeface="Mangal"/>
                      </a:endParaRPr>
                    </a:p>
                  </a:txBody>
                  <a:tcPr marL="68580" marR="68580" marT="0" marB="0"/>
                </a:tc>
              </a:tr>
              <a:tr h="358349">
                <a:tc>
                  <a:txBody>
                    <a:bodyPr/>
                    <a:lstStyle/>
                    <a:p>
                      <a:pPr marL="0" marR="0" algn="just">
                        <a:lnSpc>
                          <a:spcPct val="100000"/>
                        </a:lnSpc>
                        <a:spcBef>
                          <a:spcPts val="0"/>
                        </a:spcBef>
                        <a:spcAft>
                          <a:spcPts val="0"/>
                        </a:spcAft>
                      </a:pPr>
                      <a:r>
                        <a:rPr lang="en-US" sz="2400" dirty="0">
                          <a:latin typeface="Times New Roman"/>
                          <a:ea typeface="Calibri"/>
                          <a:cs typeface="Mangal"/>
                        </a:rPr>
                        <a:t>Annual Reports</a:t>
                      </a:r>
                      <a:endParaRPr lang="en-US" sz="2000" dirty="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a:latin typeface="Times New Roman"/>
                          <a:ea typeface="Calibri"/>
                          <a:cs typeface="Mangal"/>
                        </a:rPr>
                        <a:t>1</a:t>
                      </a:r>
                      <a:endParaRPr lang="en-US" sz="2000">
                        <a:latin typeface="Calibri"/>
                        <a:ea typeface="Calibri"/>
                        <a:cs typeface="Mangal"/>
                      </a:endParaRPr>
                    </a:p>
                  </a:txBody>
                  <a:tcPr marL="68580" marR="68580" marT="0" marB="0"/>
                </a:tc>
              </a:tr>
              <a:tr h="358349">
                <a:tc>
                  <a:txBody>
                    <a:bodyPr/>
                    <a:lstStyle/>
                    <a:p>
                      <a:pPr marL="0" marR="0" algn="just">
                        <a:lnSpc>
                          <a:spcPct val="100000"/>
                        </a:lnSpc>
                        <a:spcBef>
                          <a:spcPts val="0"/>
                        </a:spcBef>
                        <a:spcAft>
                          <a:spcPts val="0"/>
                        </a:spcAft>
                      </a:pPr>
                      <a:r>
                        <a:rPr lang="en-US" sz="2400" dirty="0">
                          <a:latin typeface="Times New Roman"/>
                          <a:ea typeface="Calibri"/>
                          <a:cs typeface="Mangal"/>
                        </a:rPr>
                        <a:t>E-Journal</a:t>
                      </a:r>
                      <a:endParaRPr lang="en-US" sz="2000" dirty="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a:latin typeface="Times New Roman"/>
                          <a:ea typeface="Calibri"/>
                          <a:cs typeface="Mangal"/>
                        </a:rPr>
                        <a:t>7500</a:t>
                      </a:r>
                      <a:endParaRPr lang="en-US" sz="2000">
                        <a:latin typeface="Calibri"/>
                        <a:ea typeface="Calibri"/>
                        <a:cs typeface="Mangal"/>
                      </a:endParaRPr>
                    </a:p>
                  </a:txBody>
                  <a:tcPr marL="68580" marR="68580" marT="0" marB="0"/>
                </a:tc>
              </a:tr>
              <a:tr h="358349">
                <a:tc>
                  <a:txBody>
                    <a:bodyPr/>
                    <a:lstStyle/>
                    <a:p>
                      <a:pPr marL="0" marR="0" algn="just">
                        <a:lnSpc>
                          <a:spcPct val="100000"/>
                        </a:lnSpc>
                        <a:spcBef>
                          <a:spcPts val="0"/>
                        </a:spcBef>
                        <a:spcAft>
                          <a:spcPts val="0"/>
                        </a:spcAft>
                      </a:pPr>
                      <a:r>
                        <a:rPr lang="en-US" sz="2400" dirty="0">
                          <a:latin typeface="Times New Roman"/>
                          <a:ea typeface="Calibri"/>
                          <a:cs typeface="Mangal"/>
                        </a:rPr>
                        <a:t>Online Databases</a:t>
                      </a:r>
                      <a:endParaRPr lang="en-US" sz="2000" dirty="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a:latin typeface="Times New Roman"/>
                          <a:ea typeface="Calibri"/>
                          <a:cs typeface="Mangal"/>
                        </a:rPr>
                        <a:t>8</a:t>
                      </a:r>
                      <a:endParaRPr lang="en-US" sz="2000">
                        <a:latin typeface="Calibri"/>
                        <a:ea typeface="Calibri"/>
                        <a:cs typeface="Mangal"/>
                      </a:endParaRPr>
                    </a:p>
                  </a:txBody>
                  <a:tcPr marL="68580" marR="68580" marT="0" marB="0"/>
                </a:tc>
              </a:tr>
              <a:tr h="358349">
                <a:tc>
                  <a:txBody>
                    <a:bodyPr/>
                    <a:lstStyle/>
                    <a:p>
                      <a:pPr marL="0" marR="0" algn="just">
                        <a:lnSpc>
                          <a:spcPct val="100000"/>
                        </a:lnSpc>
                        <a:spcBef>
                          <a:spcPts val="0"/>
                        </a:spcBef>
                        <a:spcAft>
                          <a:spcPts val="0"/>
                        </a:spcAft>
                      </a:pPr>
                      <a:r>
                        <a:rPr lang="en-US" sz="2400" dirty="0">
                          <a:latin typeface="Times New Roman"/>
                          <a:ea typeface="Calibri"/>
                          <a:cs typeface="Mangal"/>
                        </a:rPr>
                        <a:t>CD-ROMs</a:t>
                      </a:r>
                      <a:endParaRPr lang="en-US" sz="2000" dirty="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a:latin typeface="Times New Roman"/>
                          <a:ea typeface="Calibri"/>
                          <a:cs typeface="Mangal"/>
                        </a:rPr>
                        <a:t>-</a:t>
                      </a:r>
                      <a:endParaRPr lang="en-US" sz="2000">
                        <a:latin typeface="Calibri"/>
                        <a:ea typeface="Calibri"/>
                        <a:cs typeface="Mangal"/>
                      </a:endParaRPr>
                    </a:p>
                  </a:txBody>
                  <a:tcPr marL="68580" marR="68580" marT="0" marB="0"/>
                </a:tc>
              </a:tr>
              <a:tr h="358349">
                <a:tc>
                  <a:txBody>
                    <a:bodyPr/>
                    <a:lstStyle/>
                    <a:p>
                      <a:pPr marL="0" marR="0" algn="just">
                        <a:lnSpc>
                          <a:spcPct val="100000"/>
                        </a:lnSpc>
                        <a:spcBef>
                          <a:spcPts val="0"/>
                        </a:spcBef>
                        <a:spcAft>
                          <a:spcPts val="0"/>
                        </a:spcAft>
                      </a:pPr>
                      <a:r>
                        <a:rPr lang="en-US" sz="2400" dirty="0">
                          <a:latin typeface="Times New Roman"/>
                          <a:ea typeface="Calibri"/>
                          <a:cs typeface="Mangal"/>
                        </a:rPr>
                        <a:t>E-Thesis/Dissertation</a:t>
                      </a:r>
                      <a:endParaRPr lang="en-US" sz="2000" dirty="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dirty="0">
                          <a:latin typeface="Times New Roman"/>
                          <a:ea typeface="Calibri"/>
                          <a:cs typeface="Mangal"/>
                        </a:rPr>
                        <a:t>-</a:t>
                      </a:r>
                      <a:endParaRPr lang="en-US" sz="2000" dirty="0">
                        <a:latin typeface="Calibri"/>
                        <a:ea typeface="Calibri"/>
                        <a:cs typeface="Mangal"/>
                      </a:endParaRPr>
                    </a:p>
                  </a:txBody>
                  <a:tcPr marL="68580" marR="68580" marT="0" marB="0"/>
                </a:tc>
              </a:tr>
              <a:tr h="358349">
                <a:tc>
                  <a:txBody>
                    <a:bodyPr/>
                    <a:lstStyle/>
                    <a:p>
                      <a:pPr marL="0" marR="0" algn="just">
                        <a:lnSpc>
                          <a:spcPct val="100000"/>
                        </a:lnSpc>
                        <a:spcBef>
                          <a:spcPts val="0"/>
                        </a:spcBef>
                        <a:spcAft>
                          <a:spcPts val="0"/>
                        </a:spcAft>
                      </a:pPr>
                      <a:r>
                        <a:rPr lang="en-US" sz="2400" dirty="0">
                          <a:latin typeface="Times New Roman"/>
                          <a:ea typeface="Calibri"/>
                          <a:cs typeface="Mangal"/>
                        </a:rPr>
                        <a:t>E-books</a:t>
                      </a:r>
                      <a:endParaRPr lang="en-US" sz="2000" dirty="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dirty="0">
                          <a:latin typeface="Times New Roman"/>
                          <a:ea typeface="Calibri"/>
                          <a:cs typeface="Mangal"/>
                        </a:rPr>
                        <a:t>-</a:t>
                      </a:r>
                      <a:endParaRPr lang="en-US" sz="2000" dirty="0">
                        <a:latin typeface="Calibri"/>
                        <a:ea typeface="Calibri"/>
                        <a:cs typeface="Mangal"/>
                      </a:endParaRPr>
                    </a:p>
                  </a:txBody>
                  <a:tcPr marL="68580" marR="68580" marT="0" marB="0"/>
                </a:tc>
              </a:tr>
              <a:tr h="358349">
                <a:tc>
                  <a:txBody>
                    <a:bodyPr/>
                    <a:lstStyle/>
                    <a:p>
                      <a:pPr marL="0" marR="0" algn="just">
                        <a:lnSpc>
                          <a:spcPct val="100000"/>
                        </a:lnSpc>
                        <a:spcBef>
                          <a:spcPts val="0"/>
                        </a:spcBef>
                        <a:spcAft>
                          <a:spcPts val="0"/>
                        </a:spcAft>
                      </a:pPr>
                      <a:r>
                        <a:rPr lang="en-US" sz="2400" dirty="0">
                          <a:latin typeface="Times New Roman"/>
                          <a:ea typeface="Calibri"/>
                          <a:cs typeface="Mangal"/>
                        </a:rPr>
                        <a:t>Journal (Print)</a:t>
                      </a:r>
                      <a:endParaRPr lang="en-US" sz="2000" dirty="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dirty="0">
                          <a:latin typeface="Times New Roman"/>
                          <a:ea typeface="Calibri"/>
                          <a:cs typeface="Mangal"/>
                        </a:rPr>
                        <a:t>310</a:t>
                      </a:r>
                      <a:endParaRPr lang="en-US" sz="2000" dirty="0">
                        <a:latin typeface="Calibri"/>
                        <a:ea typeface="Calibri"/>
                        <a:cs typeface="Mangal"/>
                      </a:endParaRPr>
                    </a:p>
                  </a:txBody>
                  <a:tcPr marL="68580" marR="68580" marT="0" marB="0"/>
                </a:tc>
              </a:tr>
              <a:tr h="358349">
                <a:tc>
                  <a:txBody>
                    <a:bodyPr/>
                    <a:lstStyle/>
                    <a:p>
                      <a:pPr marL="0" marR="0" algn="just">
                        <a:lnSpc>
                          <a:spcPct val="100000"/>
                        </a:lnSpc>
                        <a:spcBef>
                          <a:spcPts val="0"/>
                        </a:spcBef>
                        <a:spcAft>
                          <a:spcPts val="0"/>
                        </a:spcAft>
                      </a:pPr>
                      <a:r>
                        <a:rPr lang="en-US" sz="2400">
                          <a:latin typeface="Times New Roman"/>
                          <a:ea typeface="Calibri"/>
                          <a:cs typeface="Mangal"/>
                        </a:rPr>
                        <a:t>M.Phil Dissertations</a:t>
                      </a:r>
                      <a:endParaRPr lang="en-US" sz="200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dirty="0">
                          <a:latin typeface="Times New Roman"/>
                          <a:ea typeface="Calibri"/>
                          <a:cs typeface="Mangal"/>
                        </a:rPr>
                        <a:t>-</a:t>
                      </a:r>
                      <a:endParaRPr lang="en-US" sz="2000" dirty="0">
                        <a:latin typeface="Calibri"/>
                        <a:ea typeface="Calibri"/>
                        <a:cs typeface="Mangal"/>
                      </a:endParaRPr>
                    </a:p>
                  </a:txBody>
                  <a:tcPr marL="68580" marR="68580" marT="0" marB="0"/>
                </a:tc>
              </a:tr>
              <a:tr h="358349">
                <a:tc>
                  <a:txBody>
                    <a:bodyPr/>
                    <a:lstStyle/>
                    <a:p>
                      <a:pPr marL="0" marR="0" algn="just">
                        <a:lnSpc>
                          <a:spcPct val="100000"/>
                        </a:lnSpc>
                        <a:spcBef>
                          <a:spcPts val="0"/>
                        </a:spcBef>
                        <a:spcAft>
                          <a:spcPts val="0"/>
                        </a:spcAft>
                      </a:pPr>
                      <a:r>
                        <a:rPr lang="en-US" sz="2400">
                          <a:latin typeface="Times New Roman"/>
                          <a:ea typeface="Calibri"/>
                          <a:cs typeface="Mangal"/>
                        </a:rPr>
                        <a:t>Manuscript</a:t>
                      </a:r>
                      <a:endParaRPr lang="en-US" sz="200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dirty="0">
                          <a:latin typeface="Times New Roman"/>
                          <a:ea typeface="Calibri"/>
                          <a:cs typeface="Mangal"/>
                        </a:rPr>
                        <a:t>-</a:t>
                      </a:r>
                      <a:endParaRPr lang="en-US" sz="2000" dirty="0">
                        <a:latin typeface="Calibri"/>
                        <a:ea typeface="Calibri"/>
                        <a:cs typeface="Mangal"/>
                      </a:endParaRPr>
                    </a:p>
                  </a:txBody>
                  <a:tcPr marL="68580" marR="68580" marT="0" marB="0"/>
                </a:tc>
              </a:tr>
              <a:tr h="358349">
                <a:tc>
                  <a:txBody>
                    <a:bodyPr/>
                    <a:lstStyle/>
                    <a:p>
                      <a:pPr marL="0" marR="0" algn="just">
                        <a:lnSpc>
                          <a:spcPct val="100000"/>
                        </a:lnSpc>
                        <a:spcBef>
                          <a:spcPts val="0"/>
                        </a:spcBef>
                        <a:spcAft>
                          <a:spcPts val="0"/>
                        </a:spcAft>
                      </a:pPr>
                      <a:r>
                        <a:rPr lang="en-US" sz="2400">
                          <a:latin typeface="Times New Roman"/>
                          <a:ea typeface="Calibri"/>
                          <a:cs typeface="Mangal"/>
                        </a:rPr>
                        <a:t>Audio Cassettes</a:t>
                      </a:r>
                      <a:endParaRPr lang="en-US" sz="200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dirty="0">
                          <a:latin typeface="Times New Roman"/>
                          <a:ea typeface="Calibri"/>
                          <a:cs typeface="Mangal"/>
                        </a:rPr>
                        <a:t>-</a:t>
                      </a:r>
                      <a:endParaRPr lang="en-US" sz="2000" dirty="0">
                        <a:latin typeface="Calibri"/>
                        <a:ea typeface="Calibri"/>
                        <a:cs typeface="Mangal"/>
                      </a:endParaRPr>
                    </a:p>
                  </a:txBody>
                  <a:tcPr marL="68580" marR="68580" marT="0" marB="0"/>
                </a:tc>
              </a:tr>
              <a:tr h="358349">
                <a:tc>
                  <a:txBody>
                    <a:bodyPr/>
                    <a:lstStyle/>
                    <a:p>
                      <a:pPr marL="0" marR="0" algn="just">
                        <a:lnSpc>
                          <a:spcPct val="100000"/>
                        </a:lnSpc>
                        <a:spcBef>
                          <a:spcPts val="0"/>
                        </a:spcBef>
                        <a:spcAft>
                          <a:spcPts val="0"/>
                        </a:spcAft>
                      </a:pPr>
                      <a:r>
                        <a:rPr lang="en-US" sz="2400" dirty="0">
                          <a:latin typeface="Times New Roman"/>
                          <a:ea typeface="Calibri"/>
                          <a:cs typeface="Mangal"/>
                        </a:rPr>
                        <a:t>Video Cassettes</a:t>
                      </a:r>
                      <a:endParaRPr lang="en-US" sz="2000" dirty="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dirty="0">
                          <a:latin typeface="Times New Roman"/>
                          <a:ea typeface="Calibri"/>
                          <a:cs typeface="Mangal"/>
                        </a:rPr>
                        <a:t>-</a:t>
                      </a:r>
                      <a:endParaRPr lang="en-US" sz="2000" dirty="0">
                        <a:latin typeface="Calibri"/>
                        <a:ea typeface="Calibri"/>
                        <a:cs typeface="Mangal"/>
                      </a:endParaRPr>
                    </a:p>
                  </a:txBody>
                  <a:tcPr marL="68580" marR="68580" marT="0" marB="0"/>
                </a:tc>
              </a:tr>
            </a:tbl>
          </a:graphicData>
        </a:graphic>
      </p:graphicFrame>
      <p:sp>
        <p:nvSpPr>
          <p:cNvPr id="5" name="Date Placeholder 4"/>
          <p:cNvSpPr>
            <a:spLocks noGrp="1"/>
          </p:cNvSpPr>
          <p:nvPr>
            <p:ph type="dt" sz="half" idx="10"/>
          </p:nvPr>
        </p:nvSpPr>
        <p:spPr/>
        <p:txBody>
          <a:bodyPr/>
          <a:lstStyle/>
          <a:p>
            <a:fld id="{EB5F24E9-CF44-4952-A0E1-F9173891BF56}" type="datetime2">
              <a:rPr lang="en-US" smtClean="0"/>
              <a:pPr/>
              <a:t>Thursday, November 30, 2017</a:t>
            </a:fld>
            <a:endParaRPr lang="en-US"/>
          </a:p>
        </p:txBody>
      </p:sp>
      <p:sp>
        <p:nvSpPr>
          <p:cNvPr id="6" name="Title 1"/>
          <p:cNvSpPr txBox="1">
            <a:spLocks/>
          </p:cNvSpPr>
          <p:nvPr/>
        </p:nvSpPr>
        <p:spPr>
          <a:xfrm>
            <a:off x="-533400" y="6523038"/>
            <a:ext cx="2590800" cy="334962"/>
          </a:xfrm>
          <a:prstGeom prst="rect">
            <a:avLst/>
          </a:prstGeom>
        </p:spPr>
        <p:txBody>
          <a:bodyPr vert="horz" anchor="b">
            <a:noAutofit/>
            <a:scene3d>
              <a:camera prst="orthographicFront"/>
              <a:lightRig rig="soft" dir="t"/>
            </a:scene3d>
            <a:sp3d prstMaterial="softEdge">
              <a:bevelT w="25400" h="25400"/>
            </a:sp3d>
          </a:bodyPr>
          <a:lstStyle/>
          <a:p>
            <a:pPr lvl="1">
              <a:spcBef>
                <a:spcPct val="0"/>
              </a:spcBef>
            </a:pPr>
            <a:r>
              <a:rPr lang="en-US" sz="2000" b="1" dirty="0" smtClean="0">
                <a:effectLst>
                  <a:outerShdw blurRad="38100" dist="38100" dir="2700000" algn="tl">
                    <a:srgbClr val="000000">
                      <a:alpha val="43137"/>
                    </a:srgbClr>
                  </a:outerShdw>
                </a:effectLst>
                <a:latin typeface="+mj-lt"/>
                <a:ea typeface="+mj-ea"/>
                <a:cs typeface="+mj-cs"/>
              </a:rPr>
              <a:t>NACLIN 2017</a:t>
            </a:r>
            <a:endParaRPr kumimoji="0" lang="en-US" sz="2000" b="1" i="0" u="none" strike="noStrike" kern="1200" cap="none" spc="0" normalizeH="0" baseline="0" noProof="0" dirty="0">
              <a:ln>
                <a:noFill/>
              </a:ln>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1"/>
          <a:ext cx="9144000" cy="6425064"/>
        </p:xfrm>
        <a:graphic>
          <a:graphicData uri="http://schemas.openxmlformats.org/drawingml/2006/table">
            <a:tbl>
              <a:tblPr firstRow="1" bandRow="1">
                <a:tableStyleId>{5C22544A-7EE6-4342-B048-85BDC9FD1C3A}</a:tableStyleId>
              </a:tblPr>
              <a:tblGrid>
                <a:gridCol w="2286000"/>
                <a:gridCol w="2286000"/>
                <a:gridCol w="2286000"/>
                <a:gridCol w="2286000"/>
              </a:tblGrid>
              <a:tr h="766044">
                <a:tc gridSpan="4">
                  <a:txBody>
                    <a:bodyPr/>
                    <a:lstStyle/>
                    <a:p>
                      <a:pPr marL="0" marR="0" algn="ctr">
                        <a:lnSpc>
                          <a:spcPct val="150000"/>
                        </a:lnSpc>
                        <a:spcBef>
                          <a:spcPts val="0"/>
                        </a:spcBef>
                        <a:spcAft>
                          <a:spcPts val="0"/>
                        </a:spcAft>
                      </a:pPr>
                      <a:r>
                        <a:rPr lang="en-US" sz="2000" b="1" dirty="0" smtClean="0">
                          <a:latin typeface="Times New Roman"/>
                          <a:ea typeface="Calibri"/>
                          <a:cs typeface="Mangal"/>
                        </a:rPr>
                        <a:t>Table 10 : </a:t>
                      </a:r>
                      <a:r>
                        <a:rPr lang="en-US" sz="2000" b="1" dirty="0">
                          <a:latin typeface="Times New Roman"/>
                          <a:ea typeface="Calibri"/>
                          <a:cs typeface="Mangal"/>
                        </a:rPr>
                        <a:t>Collection development of JMI library during the five financial years</a:t>
                      </a:r>
                      <a:endParaRPr lang="en-US" sz="1800" dirty="0">
                        <a:latin typeface="Calibri"/>
                        <a:ea typeface="Calibri"/>
                        <a:cs typeface="Mang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r>
              <a:tr h="1804534">
                <a:tc>
                  <a:txBody>
                    <a:bodyPr/>
                    <a:lstStyle/>
                    <a:p>
                      <a:pPr marL="0" marR="0" algn="just">
                        <a:lnSpc>
                          <a:spcPct val="150000"/>
                        </a:lnSpc>
                        <a:spcBef>
                          <a:spcPts val="0"/>
                        </a:spcBef>
                        <a:spcAft>
                          <a:spcPts val="0"/>
                        </a:spcAft>
                      </a:pPr>
                      <a:r>
                        <a:rPr lang="en-US" sz="2000" b="1" dirty="0" smtClean="0">
                          <a:latin typeface="Times New Roman"/>
                          <a:ea typeface="Calibri"/>
                          <a:cs typeface="Mangal"/>
                        </a:rPr>
                        <a:t>         Period</a:t>
                      </a:r>
                      <a:endParaRPr lang="en-US" sz="1800" dirty="0">
                        <a:latin typeface="Calibri"/>
                        <a:ea typeface="Calibri"/>
                        <a:cs typeface="Mangal"/>
                      </a:endParaRPr>
                    </a:p>
                  </a:txBody>
                  <a:tcPr marL="68580" marR="68580" marT="0" marB="0"/>
                </a:tc>
                <a:tc>
                  <a:txBody>
                    <a:bodyPr/>
                    <a:lstStyle/>
                    <a:p>
                      <a:pPr marL="0" marR="0" algn="l">
                        <a:lnSpc>
                          <a:spcPct val="150000"/>
                        </a:lnSpc>
                        <a:spcBef>
                          <a:spcPts val="0"/>
                        </a:spcBef>
                        <a:spcAft>
                          <a:spcPts val="0"/>
                        </a:spcAft>
                      </a:pPr>
                      <a:r>
                        <a:rPr lang="en-US" sz="2000" b="1" dirty="0">
                          <a:latin typeface="Times New Roman"/>
                          <a:ea typeface="Calibri"/>
                          <a:cs typeface="Mangal"/>
                        </a:rPr>
                        <a:t>Number of books and other printed material added</a:t>
                      </a:r>
                      <a:endParaRPr lang="en-US" sz="1800" dirty="0">
                        <a:latin typeface="Calibri"/>
                        <a:ea typeface="Calibri"/>
                        <a:cs typeface="Mangal"/>
                      </a:endParaRPr>
                    </a:p>
                  </a:txBody>
                  <a:tcPr marL="68580" marR="68580" marT="0" marB="0"/>
                </a:tc>
                <a:tc>
                  <a:txBody>
                    <a:bodyPr/>
                    <a:lstStyle/>
                    <a:p>
                      <a:pPr marL="0" marR="0" algn="l">
                        <a:lnSpc>
                          <a:spcPct val="150000"/>
                        </a:lnSpc>
                        <a:spcBef>
                          <a:spcPts val="0"/>
                        </a:spcBef>
                        <a:spcAft>
                          <a:spcPts val="0"/>
                        </a:spcAft>
                      </a:pPr>
                      <a:r>
                        <a:rPr lang="en-US" sz="2000" b="1" dirty="0">
                          <a:latin typeface="Times New Roman"/>
                          <a:ea typeface="Calibri"/>
                          <a:cs typeface="Mangal"/>
                        </a:rPr>
                        <a:t>Number of journals, e-journals subscribed annually</a:t>
                      </a:r>
                      <a:endParaRPr lang="en-US" sz="1800" dirty="0">
                        <a:latin typeface="Calibri"/>
                        <a:ea typeface="Calibri"/>
                        <a:cs typeface="Mangal"/>
                      </a:endParaRPr>
                    </a:p>
                  </a:txBody>
                  <a:tcPr marL="68580" marR="68580" marT="0" marB="0"/>
                </a:tc>
                <a:tc>
                  <a:txBody>
                    <a:bodyPr/>
                    <a:lstStyle/>
                    <a:p>
                      <a:pPr marL="0" marR="0" algn="l">
                        <a:lnSpc>
                          <a:spcPct val="150000"/>
                        </a:lnSpc>
                        <a:spcBef>
                          <a:spcPts val="0"/>
                        </a:spcBef>
                        <a:spcAft>
                          <a:spcPts val="0"/>
                        </a:spcAft>
                      </a:pPr>
                      <a:r>
                        <a:rPr lang="en-US" sz="2000" b="1">
                          <a:latin typeface="Times New Roman"/>
                          <a:ea typeface="Calibri"/>
                          <a:cs typeface="Mangal"/>
                        </a:rPr>
                        <a:t>Number of online databases procured annually</a:t>
                      </a:r>
                      <a:endParaRPr lang="en-US" sz="1800">
                        <a:latin typeface="Calibri"/>
                        <a:ea typeface="Calibri"/>
                        <a:cs typeface="Mangal"/>
                      </a:endParaRPr>
                    </a:p>
                  </a:txBody>
                  <a:tcPr marL="68580" marR="68580" marT="0" marB="0"/>
                </a:tc>
              </a:tr>
              <a:tr h="766044">
                <a:tc>
                  <a:txBody>
                    <a:bodyPr/>
                    <a:lstStyle/>
                    <a:p>
                      <a:pPr marL="0" marR="0" algn="ctr">
                        <a:lnSpc>
                          <a:spcPct val="150000"/>
                        </a:lnSpc>
                        <a:spcBef>
                          <a:spcPts val="0"/>
                        </a:spcBef>
                        <a:spcAft>
                          <a:spcPts val="0"/>
                        </a:spcAft>
                      </a:pPr>
                      <a:r>
                        <a:rPr lang="en-US" sz="2000">
                          <a:latin typeface="Times New Roman"/>
                          <a:ea typeface="Calibri"/>
                          <a:cs typeface="Mangal"/>
                        </a:rPr>
                        <a:t>2010-11</a:t>
                      </a:r>
                      <a:endParaRPr lang="en-US" sz="1800">
                        <a:latin typeface="Calibri"/>
                        <a:ea typeface="Calibri"/>
                        <a:cs typeface="Mangal"/>
                      </a:endParaRPr>
                    </a:p>
                  </a:txBody>
                  <a:tcPr marL="68580" marR="68580" marT="0" marB="0"/>
                </a:tc>
                <a:tc>
                  <a:txBody>
                    <a:bodyPr/>
                    <a:lstStyle/>
                    <a:p>
                      <a:pPr marL="0" marR="0" algn="ctr">
                        <a:lnSpc>
                          <a:spcPct val="150000"/>
                        </a:lnSpc>
                        <a:spcBef>
                          <a:spcPts val="0"/>
                        </a:spcBef>
                        <a:spcAft>
                          <a:spcPts val="0"/>
                        </a:spcAft>
                      </a:pPr>
                      <a:r>
                        <a:rPr lang="en-US" sz="2000">
                          <a:latin typeface="Times New Roman"/>
                          <a:ea typeface="Calibri"/>
                          <a:cs typeface="Mangal"/>
                        </a:rPr>
                        <a:t>10643</a:t>
                      </a:r>
                      <a:endParaRPr lang="en-US" sz="1800">
                        <a:latin typeface="Calibri"/>
                        <a:ea typeface="Calibri"/>
                        <a:cs typeface="Mangal"/>
                      </a:endParaRPr>
                    </a:p>
                  </a:txBody>
                  <a:tcPr marL="68580" marR="68580" marT="0" marB="0"/>
                </a:tc>
                <a:tc>
                  <a:txBody>
                    <a:bodyPr/>
                    <a:lstStyle/>
                    <a:p>
                      <a:pPr marL="0" marR="0" algn="ctr">
                        <a:lnSpc>
                          <a:spcPct val="150000"/>
                        </a:lnSpc>
                        <a:spcBef>
                          <a:spcPts val="0"/>
                        </a:spcBef>
                        <a:spcAft>
                          <a:spcPts val="0"/>
                        </a:spcAft>
                      </a:pPr>
                      <a:r>
                        <a:rPr lang="en-US" sz="2000" dirty="0">
                          <a:latin typeface="Times New Roman"/>
                          <a:ea typeface="Calibri"/>
                          <a:cs typeface="Mangal"/>
                        </a:rPr>
                        <a:t>448</a:t>
                      </a:r>
                      <a:endParaRPr lang="en-US" sz="1800" dirty="0">
                        <a:latin typeface="Calibri"/>
                        <a:ea typeface="Calibri"/>
                        <a:cs typeface="Mangal"/>
                      </a:endParaRPr>
                    </a:p>
                  </a:txBody>
                  <a:tcPr marL="68580" marR="68580" marT="0" marB="0"/>
                </a:tc>
                <a:tc>
                  <a:txBody>
                    <a:bodyPr/>
                    <a:lstStyle/>
                    <a:p>
                      <a:pPr marL="0" marR="0" algn="ctr">
                        <a:lnSpc>
                          <a:spcPct val="150000"/>
                        </a:lnSpc>
                        <a:spcBef>
                          <a:spcPts val="0"/>
                        </a:spcBef>
                        <a:spcAft>
                          <a:spcPts val="0"/>
                        </a:spcAft>
                      </a:pPr>
                      <a:r>
                        <a:rPr lang="en-US" sz="2000">
                          <a:latin typeface="Times New Roman"/>
                          <a:ea typeface="Calibri"/>
                          <a:cs typeface="Mangal"/>
                        </a:rPr>
                        <a:t>-</a:t>
                      </a:r>
                      <a:endParaRPr lang="en-US" sz="1800">
                        <a:latin typeface="Calibri"/>
                        <a:ea typeface="Calibri"/>
                        <a:cs typeface="Mangal"/>
                      </a:endParaRPr>
                    </a:p>
                  </a:txBody>
                  <a:tcPr marL="68580" marR="68580" marT="0" marB="0"/>
                </a:tc>
              </a:tr>
              <a:tr h="766044">
                <a:tc>
                  <a:txBody>
                    <a:bodyPr/>
                    <a:lstStyle/>
                    <a:p>
                      <a:pPr marL="0" marR="0" algn="ctr">
                        <a:lnSpc>
                          <a:spcPct val="150000"/>
                        </a:lnSpc>
                        <a:spcBef>
                          <a:spcPts val="0"/>
                        </a:spcBef>
                        <a:spcAft>
                          <a:spcPts val="0"/>
                        </a:spcAft>
                      </a:pPr>
                      <a:r>
                        <a:rPr lang="en-US" sz="2000">
                          <a:latin typeface="Times New Roman"/>
                          <a:ea typeface="Calibri"/>
                          <a:cs typeface="Mangal"/>
                        </a:rPr>
                        <a:t>2011-12</a:t>
                      </a:r>
                      <a:endParaRPr lang="en-US" sz="1800">
                        <a:latin typeface="Calibri"/>
                        <a:ea typeface="Calibri"/>
                        <a:cs typeface="Mangal"/>
                      </a:endParaRPr>
                    </a:p>
                  </a:txBody>
                  <a:tcPr marL="68580" marR="68580" marT="0" marB="0"/>
                </a:tc>
                <a:tc>
                  <a:txBody>
                    <a:bodyPr/>
                    <a:lstStyle/>
                    <a:p>
                      <a:pPr marL="0" marR="0" algn="ctr">
                        <a:lnSpc>
                          <a:spcPct val="150000"/>
                        </a:lnSpc>
                        <a:spcBef>
                          <a:spcPts val="0"/>
                        </a:spcBef>
                        <a:spcAft>
                          <a:spcPts val="0"/>
                        </a:spcAft>
                      </a:pPr>
                      <a:r>
                        <a:rPr lang="en-US" sz="2000" dirty="0">
                          <a:latin typeface="Times New Roman"/>
                          <a:ea typeface="Calibri"/>
                          <a:cs typeface="Mangal"/>
                        </a:rPr>
                        <a:t>9585</a:t>
                      </a:r>
                      <a:endParaRPr lang="en-US" sz="1800" dirty="0">
                        <a:latin typeface="Calibri"/>
                        <a:ea typeface="Calibri"/>
                        <a:cs typeface="Mangal"/>
                      </a:endParaRPr>
                    </a:p>
                  </a:txBody>
                  <a:tcPr marL="68580" marR="68580" marT="0" marB="0"/>
                </a:tc>
                <a:tc>
                  <a:txBody>
                    <a:bodyPr/>
                    <a:lstStyle/>
                    <a:p>
                      <a:pPr marL="0" marR="0" algn="ctr">
                        <a:lnSpc>
                          <a:spcPct val="150000"/>
                        </a:lnSpc>
                        <a:spcBef>
                          <a:spcPts val="0"/>
                        </a:spcBef>
                        <a:spcAft>
                          <a:spcPts val="0"/>
                        </a:spcAft>
                      </a:pPr>
                      <a:r>
                        <a:rPr lang="en-US" sz="2000" dirty="0">
                          <a:latin typeface="Times New Roman"/>
                          <a:ea typeface="Calibri"/>
                          <a:cs typeface="Mangal"/>
                        </a:rPr>
                        <a:t>7065</a:t>
                      </a:r>
                      <a:endParaRPr lang="en-US" sz="1800" dirty="0">
                        <a:latin typeface="Calibri"/>
                        <a:ea typeface="Calibri"/>
                        <a:cs typeface="Mangal"/>
                      </a:endParaRPr>
                    </a:p>
                  </a:txBody>
                  <a:tcPr marL="68580" marR="68580" marT="0" marB="0"/>
                </a:tc>
                <a:tc>
                  <a:txBody>
                    <a:bodyPr/>
                    <a:lstStyle/>
                    <a:p>
                      <a:pPr marL="0" marR="0" algn="ctr">
                        <a:lnSpc>
                          <a:spcPct val="150000"/>
                        </a:lnSpc>
                        <a:spcBef>
                          <a:spcPts val="0"/>
                        </a:spcBef>
                        <a:spcAft>
                          <a:spcPts val="0"/>
                        </a:spcAft>
                      </a:pPr>
                      <a:r>
                        <a:rPr lang="en-US" sz="2000" dirty="0">
                          <a:latin typeface="Times New Roman"/>
                          <a:ea typeface="Calibri"/>
                          <a:cs typeface="Mangal"/>
                        </a:rPr>
                        <a:t>-</a:t>
                      </a:r>
                      <a:endParaRPr lang="en-US" sz="1800" dirty="0">
                        <a:latin typeface="Calibri"/>
                        <a:ea typeface="Calibri"/>
                        <a:cs typeface="Mangal"/>
                      </a:endParaRPr>
                    </a:p>
                  </a:txBody>
                  <a:tcPr marL="68580" marR="68580" marT="0" marB="0"/>
                </a:tc>
              </a:tr>
              <a:tr h="766044">
                <a:tc>
                  <a:txBody>
                    <a:bodyPr/>
                    <a:lstStyle/>
                    <a:p>
                      <a:pPr marL="0" marR="0" algn="ctr">
                        <a:lnSpc>
                          <a:spcPct val="150000"/>
                        </a:lnSpc>
                        <a:spcBef>
                          <a:spcPts val="0"/>
                        </a:spcBef>
                        <a:spcAft>
                          <a:spcPts val="0"/>
                        </a:spcAft>
                      </a:pPr>
                      <a:r>
                        <a:rPr lang="en-US" sz="2000">
                          <a:latin typeface="Times New Roman"/>
                          <a:ea typeface="Calibri"/>
                          <a:cs typeface="Mangal"/>
                        </a:rPr>
                        <a:t>2012-13</a:t>
                      </a:r>
                      <a:endParaRPr lang="en-US" sz="1800">
                        <a:latin typeface="Calibri"/>
                        <a:ea typeface="Calibri"/>
                        <a:cs typeface="Mangal"/>
                      </a:endParaRPr>
                    </a:p>
                  </a:txBody>
                  <a:tcPr marL="68580" marR="68580" marT="0" marB="0"/>
                </a:tc>
                <a:tc>
                  <a:txBody>
                    <a:bodyPr/>
                    <a:lstStyle/>
                    <a:p>
                      <a:pPr marL="0" marR="0" algn="ctr">
                        <a:lnSpc>
                          <a:spcPct val="150000"/>
                        </a:lnSpc>
                        <a:spcBef>
                          <a:spcPts val="0"/>
                        </a:spcBef>
                        <a:spcAft>
                          <a:spcPts val="0"/>
                        </a:spcAft>
                      </a:pPr>
                      <a:r>
                        <a:rPr lang="en-US" sz="2000">
                          <a:latin typeface="Times New Roman"/>
                          <a:ea typeface="Calibri"/>
                          <a:cs typeface="Mangal"/>
                        </a:rPr>
                        <a:t>10339</a:t>
                      </a:r>
                      <a:endParaRPr lang="en-US" sz="1800">
                        <a:latin typeface="Calibri"/>
                        <a:ea typeface="Calibri"/>
                        <a:cs typeface="Mangal"/>
                      </a:endParaRPr>
                    </a:p>
                  </a:txBody>
                  <a:tcPr marL="68580" marR="68580" marT="0" marB="0"/>
                </a:tc>
                <a:tc>
                  <a:txBody>
                    <a:bodyPr/>
                    <a:lstStyle/>
                    <a:p>
                      <a:pPr marL="0" marR="0" algn="ctr">
                        <a:lnSpc>
                          <a:spcPct val="150000"/>
                        </a:lnSpc>
                        <a:spcBef>
                          <a:spcPts val="0"/>
                        </a:spcBef>
                        <a:spcAft>
                          <a:spcPts val="0"/>
                        </a:spcAft>
                      </a:pPr>
                      <a:r>
                        <a:rPr lang="en-US" sz="2000" dirty="0">
                          <a:latin typeface="Times New Roman"/>
                          <a:ea typeface="Calibri"/>
                          <a:cs typeface="Mangal"/>
                        </a:rPr>
                        <a:t>336</a:t>
                      </a:r>
                      <a:endParaRPr lang="en-US" sz="1800" dirty="0">
                        <a:latin typeface="Calibri"/>
                        <a:ea typeface="Calibri"/>
                        <a:cs typeface="Mangal"/>
                      </a:endParaRPr>
                    </a:p>
                  </a:txBody>
                  <a:tcPr marL="68580" marR="68580" marT="0" marB="0"/>
                </a:tc>
                <a:tc>
                  <a:txBody>
                    <a:bodyPr/>
                    <a:lstStyle/>
                    <a:p>
                      <a:pPr marL="0" marR="0" algn="ctr">
                        <a:lnSpc>
                          <a:spcPct val="150000"/>
                        </a:lnSpc>
                        <a:spcBef>
                          <a:spcPts val="0"/>
                        </a:spcBef>
                        <a:spcAft>
                          <a:spcPts val="0"/>
                        </a:spcAft>
                      </a:pPr>
                      <a:r>
                        <a:rPr lang="en-US" sz="2000" dirty="0">
                          <a:latin typeface="Times New Roman"/>
                          <a:ea typeface="Calibri"/>
                          <a:cs typeface="Mangal"/>
                        </a:rPr>
                        <a:t>-</a:t>
                      </a:r>
                      <a:endParaRPr lang="en-US" sz="1800" dirty="0">
                        <a:latin typeface="Calibri"/>
                        <a:ea typeface="Calibri"/>
                        <a:cs typeface="Mangal"/>
                      </a:endParaRPr>
                    </a:p>
                  </a:txBody>
                  <a:tcPr marL="68580" marR="68580" marT="0" marB="0"/>
                </a:tc>
              </a:tr>
              <a:tr h="766044">
                <a:tc>
                  <a:txBody>
                    <a:bodyPr/>
                    <a:lstStyle/>
                    <a:p>
                      <a:pPr marL="0" marR="0" algn="ctr">
                        <a:lnSpc>
                          <a:spcPct val="150000"/>
                        </a:lnSpc>
                        <a:spcBef>
                          <a:spcPts val="0"/>
                        </a:spcBef>
                        <a:spcAft>
                          <a:spcPts val="0"/>
                        </a:spcAft>
                      </a:pPr>
                      <a:r>
                        <a:rPr lang="en-US" sz="2000">
                          <a:latin typeface="Times New Roman"/>
                          <a:ea typeface="Calibri"/>
                          <a:cs typeface="Mangal"/>
                        </a:rPr>
                        <a:t>2013-14</a:t>
                      </a:r>
                      <a:endParaRPr lang="en-US" sz="1800">
                        <a:latin typeface="Calibri"/>
                        <a:ea typeface="Calibri"/>
                        <a:cs typeface="Mangal"/>
                      </a:endParaRPr>
                    </a:p>
                  </a:txBody>
                  <a:tcPr marL="68580" marR="68580" marT="0" marB="0"/>
                </a:tc>
                <a:tc>
                  <a:txBody>
                    <a:bodyPr/>
                    <a:lstStyle/>
                    <a:p>
                      <a:pPr marL="0" marR="0" algn="ctr">
                        <a:lnSpc>
                          <a:spcPct val="150000"/>
                        </a:lnSpc>
                        <a:spcBef>
                          <a:spcPts val="0"/>
                        </a:spcBef>
                        <a:spcAft>
                          <a:spcPts val="0"/>
                        </a:spcAft>
                      </a:pPr>
                      <a:r>
                        <a:rPr lang="en-US" sz="2000">
                          <a:latin typeface="Times New Roman"/>
                          <a:ea typeface="Calibri"/>
                          <a:cs typeface="Mangal"/>
                        </a:rPr>
                        <a:t>3824</a:t>
                      </a:r>
                      <a:endParaRPr lang="en-US" sz="1800">
                        <a:latin typeface="Calibri"/>
                        <a:ea typeface="Calibri"/>
                        <a:cs typeface="Mangal"/>
                      </a:endParaRPr>
                    </a:p>
                  </a:txBody>
                  <a:tcPr marL="68580" marR="68580" marT="0" marB="0"/>
                </a:tc>
                <a:tc>
                  <a:txBody>
                    <a:bodyPr/>
                    <a:lstStyle/>
                    <a:p>
                      <a:pPr marL="0" marR="0" algn="ctr">
                        <a:lnSpc>
                          <a:spcPct val="150000"/>
                        </a:lnSpc>
                        <a:spcBef>
                          <a:spcPts val="0"/>
                        </a:spcBef>
                        <a:spcAft>
                          <a:spcPts val="0"/>
                        </a:spcAft>
                      </a:pPr>
                      <a:r>
                        <a:rPr lang="en-US" sz="2000">
                          <a:latin typeface="Times New Roman"/>
                          <a:ea typeface="Calibri"/>
                          <a:cs typeface="Mangal"/>
                        </a:rPr>
                        <a:t>7306</a:t>
                      </a:r>
                      <a:endParaRPr lang="en-US" sz="1800">
                        <a:latin typeface="Calibri"/>
                        <a:ea typeface="Calibri"/>
                        <a:cs typeface="Mangal"/>
                      </a:endParaRPr>
                    </a:p>
                  </a:txBody>
                  <a:tcPr marL="68580" marR="68580" marT="0" marB="0"/>
                </a:tc>
                <a:tc>
                  <a:txBody>
                    <a:bodyPr/>
                    <a:lstStyle/>
                    <a:p>
                      <a:pPr marL="0" marR="0" algn="ctr">
                        <a:lnSpc>
                          <a:spcPct val="150000"/>
                        </a:lnSpc>
                        <a:spcBef>
                          <a:spcPts val="0"/>
                        </a:spcBef>
                        <a:spcAft>
                          <a:spcPts val="0"/>
                        </a:spcAft>
                      </a:pPr>
                      <a:r>
                        <a:rPr lang="en-US" sz="2000" dirty="0">
                          <a:latin typeface="Times New Roman"/>
                          <a:ea typeface="Calibri"/>
                          <a:cs typeface="Mangal"/>
                        </a:rPr>
                        <a:t>7</a:t>
                      </a:r>
                      <a:endParaRPr lang="en-US" sz="1800" dirty="0">
                        <a:latin typeface="Calibri"/>
                        <a:ea typeface="Calibri"/>
                        <a:cs typeface="Mangal"/>
                      </a:endParaRPr>
                    </a:p>
                  </a:txBody>
                  <a:tcPr marL="68580" marR="68580" marT="0" marB="0"/>
                </a:tc>
              </a:tr>
              <a:tr h="766044">
                <a:tc>
                  <a:txBody>
                    <a:bodyPr/>
                    <a:lstStyle/>
                    <a:p>
                      <a:pPr marL="0" marR="0" algn="ctr">
                        <a:lnSpc>
                          <a:spcPct val="150000"/>
                        </a:lnSpc>
                        <a:spcBef>
                          <a:spcPts val="0"/>
                        </a:spcBef>
                        <a:spcAft>
                          <a:spcPts val="0"/>
                        </a:spcAft>
                      </a:pPr>
                      <a:r>
                        <a:rPr lang="en-US" sz="2000">
                          <a:latin typeface="Times New Roman"/>
                          <a:ea typeface="Calibri"/>
                          <a:cs typeface="Mangal"/>
                        </a:rPr>
                        <a:t>2014-15</a:t>
                      </a:r>
                      <a:endParaRPr lang="en-US" sz="1800">
                        <a:latin typeface="Calibri"/>
                        <a:ea typeface="Calibri"/>
                        <a:cs typeface="Mangal"/>
                      </a:endParaRPr>
                    </a:p>
                  </a:txBody>
                  <a:tcPr marL="68580" marR="68580" marT="0" marB="0"/>
                </a:tc>
                <a:tc>
                  <a:txBody>
                    <a:bodyPr/>
                    <a:lstStyle/>
                    <a:p>
                      <a:pPr marL="0" marR="0" algn="ctr">
                        <a:lnSpc>
                          <a:spcPct val="150000"/>
                        </a:lnSpc>
                        <a:spcBef>
                          <a:spcPts val="0"/>
                        </a:spcBef>
                        <a:spcAft>
                          <a:spcPts val="0"/>
                        </a:spcAft>
                      </a:pPr>
                      <a:r>
                        <a:rPr lang="en-US" sz="2000">
                          <a:latin typeface="Times New Roman"/>
                          <a:ea typeface="Calibri"/>
                          <a:cs typeface="Mangal"/>
                        </a:rPr>
                        <a:t>3329</a:t>
                      </a:r>
                      <a:endParaRPr lang="en-US" sz="1800">
                        <a:latin typeface="Calibri"/>
                        <a:ea typeface="Calibri"/>
                        <a:cs typeface="Mangal"/>
                      </a:endParaRPr>
                    </a:p>
                  </a:txBody>
                  <a:tcPr marL="68580" marR="68580" marT="0" marB="0"/>
                </a:tc>
                <a:tc>
                  <a:txBody>
                    <a:bodyPr/>
                    <a:lstStyle/>
                    <a:p>
                      <a:pPr marL="0" marR="0" algn="ctr">
                        <a:lnSpc>
                          <a:spcPct val="150000"/>
                        </a:lnSpc>
                        <a:spcBef>
                          <a:spcPts val="0"/>
                        </a:spcBef>
                        <a:spcAft>
                          <a:spcPts val="0"/>
                        </a:spcAft>
                      </a:pPr>
                      <a:r>
                        <a:rPr lang="en-US" sz="2000" dirty="0">
                          <a:latin typeface="Times New Roman"/>
                          <a:ea typeface="Calibri"/>
                          <a:cs typeface="Mangal"/>
                        </a:rPr>
                        <a:t>7880</a:t>
                      </a:r>
                      <a:endParaRPr lang="en-US" sz="1800" dirty="0">
                        <a:latin typeface="Calibri"/>
                        <a:ea typeface="Calibri"/>
                        <a:cs typeface="Mangal"/>
                      </a:endParaRPr>
                    </a:p>
                  </a:txBody>
                  <a:tcPr marL="68580" marR="68580" marT="0" marB="0"/>
                </a:tc>
                <a:tc>
                  <a:txBody>
                    <a:bodyPr/>
                    <a:lstStyle/>
                    <a:p>
                      <a:pPr marL="0" marR="0" algn="ctr">
                        <a:lnSpc>
                          <a:spcPct val="150000"/>
                        </a:lnSpc>
                        <a:spcBef>
                          <a:spcPts val="0"/>
                        </a:spcBef>
                        <a:spcAft>
                          <a:spcPts val="0"/>
                        </a:spcAft>
                      </a:pPr>
                      <a:r>
                        <a:rPr lang="en-US" sz="2000" dirty="0">
                          <a:latin typeface="Times New Roman"/>
                          <a:ea typeface="Calibri"/>
                          <a:cs typeface="Mangal"/>
                        </a:rPr>
                        <a:t>8</a:t>
                      </a:r>
                      <a:endParaRPr lang="en-US" sz="1800" dirty="0">
                        <a:latin typeface="Calibri"/>
                        <a:ea typeface="Calibri"/>
                        <a:cs typeface="Mangal"/>
                      </a:endParaRPr>
                    </a:p>
                  </a:txBody>
                  <a:tcPr marL="68580" marR="68580" marT="0" marB="0"/>
                </a:tc>
              </a:tr>
            </a:tbl>
          </a:graphicData>
        </a:graphic>
      </p:graphicFrame>
      <p:sp>
        <p:nvSpPr>
          <p:cNvPr id="5" name="Date Placeholder 4"/>
          <p:cNvSpPr>
            <a:spLocks noGrp="1"/>
          </p:cNvSpPr>
          <p:nvPr>
            <p:ph type="dt" sz="half" idx="10"/>
          </p:nvPr>
        </p:nvSpPr>
        <p:spPr/>
        <p:txBody>
          <a:bodyPr/>
          <a:lstStyle/>
          <a:p>
            <a:fld id="{B177A396-F1AB-43D5-BB33-276C31BD422D}" type="datetime2">
              <a:rPr lang="en-US" smtClean="0"/>
              <a:pPr/>
              <a:t>Thursday, November 30, 2017</a:t>
            </a:fld>
            <a:endParaRPr lang="en-US"/>
          </a:p>
        </p:txBody>
      </p:sp>
      <p:sp>
        <p:nvSpPr>
          <p:cNvPr id="6" name="Title 1"/>
          <p:cNvSpPr txBox="1">
            <a:spLocks/>
          </p:cNvSpPr>
          <p:nvPr/>
        </p:nvSpPr>
        <p:spPr>
          <a:xfrm>
            <a:off x="-533400" y="6523038"/>
            <a:ext cx="2590800" cy="334962"/>
          </a:xfrm>
          <a:prstGeom prst="rect">
            <a:avLst/>
          </a:prstGeom>
        </p:spPr>
        <p:txBody>
          <a:bodyPr vert="horz" anchor="b">
            <a:noAutofit/>
            <a:scene3d>
              <a:camera prst="orthographicFront"/>
              <a:lightRig rig="soft" dir="t"/>
            </a:scene3d>
            <a:sp3d prstMaterial="softEdge">
              <a:bevelT w="25400" h="25400"/>
            </a:sp3d>
          </a:bodyPr>
          <a:lstStyle/>
          <a:p>
            <a:pPr lvl="1">
              <a:spcBef>
                <a:spcPct val="0"/>
              </a:spcBef>
            </a:pPr>
            <a:r>
              <a:rPr lang="en-US" sz="2000" b="1" dirty="0" smtClean="0">
                <a:effectLst>
                  <a:outerShdw blurRad="38100" dist="38100" dir="2700000" algn="tl">
                    <a:srgbClr val="000000">
                      <a:alpha val="43137"/>
                    </a:srgbClr>
                  </a:outerShdw>
                </a:effectLst>
                <a:latin typeface="+mj-lt"/>
                <a:ea typeface="+mj-ea"/>
                <a:cs typeface="+mj-cs"/>
              </a:rPr>
              <a:t>NACLIN 2017</a:t>
            </a:r>
            <a:endParaRPr kumimoji="0" lang="en-US" sz="2000" b="1" i="0" u="none" strike="noStrike" kern="1200" cap="none" spc="0" normalizeH="0" baseline="0" noProof="0" dirty="0">
              <a:ln>
                <a:noFill/>
              </a:ln>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0"/>
          <a:ext cx="9144000" cy="6324600"/>
        </p:xfrm>
        <a:graphic>
          <a:graphicData uri="http://schemas.openxmlformats.org/drawingml/2006/table">
            <a:tbl>
              <a:tblPr firstRow="1" bandRow="1">
                <a:tableStyleId>{5C22544A-7EE6-4342-B048-85BDC9FD1C3A}</a:tableStyleId>
              </a:tblPr>
              <a:tblGrid>
                <a:gridCol w="2286000"/>
                <a:gridCol w="2286000"/>
                <a:gridCol w="2286000"/>
                <a:gridCol w="2286000"/>
              </a:tblGrid>
              <a:tr h="790575">
                <a:tc gridSpan="4">
                  <a:txBody>
                    <a:bodyPr/>
                    <a:lstStyle/>
                    <a:p>
                      <a:pPr marL="356870" marR="0" algn="ctr">
                        <a:lnSpc>
                          <a:spcPct val="100000"/>
                        </a:lnSpc>
                        <a:spcBef>
                          <a:spcPts val="0"/>
                        </a:spcBef>
                        <a:spcAft>
                          <a:spcPts val="0"/>
                        </a:spcAft>
                        <a:tabLst>
                          <a:tab pos="5029200" algn="l"/>
                        </a:tabLst>
                      </a:pPr>
                      <a:r>
                        <a:rPr lang="en-US" sz="2400" b="1" dirty="0">
                          <a:latin typeface="Times New Roman"/>
                          <a:ea typeface="Calibri"/>
                          <a:cs typeface="Mangal"/>
                        </a:rPr>
                        <a:t>Table </a:t>
                      </a:r>
                      <a:r>
                        <a:rPr lang="en-US" sz="2400" b="1" dirty="0" smtClean="0">
                          <a:latin typeface="Times New Roman"/>
                          <a:ea typeface="Calibri"/>
                          <a:cs typeface="Mangal"/>
                        </a:rPr>
                        <a:t> 11: </a:t>
                      </a:r>
                      <a:r>
                        <a:rPr lang="en-US" sz="2400" b="1" dirty="0">
                          <a:latin typeface="Times New Roman"/>
                          <a:ea typeface="Calibri"/>
                          <a:cs typeface="Mangal"/>
                        </a:rPr>
                        <a:t>Annual budget of JMI library during last five years</a:t>
                      </a:r>
                      <a:endParaRPr lang="en-US" sz="2000" dirty="0">
                        <a:latin typeface="Calibri"/>
                        <a:ea typeface="Calibri"/>
                        <a:cs typeface="Mang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r>
              <a:tr h="790575">
                <a:tc rowSpan="2">
                  <a:txBody>
                    <a:bodyPr/>
                    <a:lstStyle/>
                    <a:p>
                      <a:pPr marL="356870" marR="0" algn="just">
                        <a:lnSpc>
                          <a:spcPct val="100000"/>
                        </a:lnSpc>
                        <a:spcBef>
                          <a:spcPts val="0"/>
                        </a:spcBef>
                        <a:spcAft>
                          <a:spcPts val="0"/>
                        </a:spcAft>
                      </a:pPr>
                      <a:r>
                        <a:rPr lang="en-US" sz="2400" b="1" dirty="0" smtClean="0">
                          <a:latin typeface="Times New Roman"/>
                          <a:ea typeface="Calibri"/>
                          <a:cs typeface="Mangal"/>
                        </a:rPr>
                        <a:t> Period</a:t>
                      </a:r>
                      <a:endParaRPr lang="en-US" sz="2000" dirty="0">
                        <a:latin typeface="Calibri"/>
                        <a:ea typeface="Calibri"/>
                        <a:cs typeface="Mangal"/>
                      </a:endParaRPr>
                    </a:p>
                  </a:txBody>
                  <a:tcPr marL="68580" marR="68580" marT="0" marB="0"/>
                </a:tc>
                <a:tc gridSpan="2">
                  <a:txBody>
                    <a:bodyPr/>
                    <a:lstStyle/>
                    <a:p>
                      <a:pPr marL="356870" marR="0" algn="just">
                        <a:lnSpc>
                          <a:spcPct val="100000"/>
                        </a:lnSpc>
                        <a:spcBef>
                          <a:spcPts val="0"/>
                        </a:spcBef>
                        <a:spcAft>
                          <a:spcPts val="0"/>
                        </a:spcAft>
                      </a:pPr>
                      <a:r>
                        <a:rPr lang="en-US" sz="2400" b="1" dirty="0">
                          <a:latin typeface="Times New Roman"/>
                          <a:ea typeface="Calibri"/>
                          <a:cs typeface="Mangal"/>
                        </a:rPr>
                        <a:t>Print Resources (Rs.)</a:t>
                      </a:r>
                      <a:endParaRPr lang="en-US" sz="2000" dirty="0">
                        <a:latin typeface="Calibri"/>
                        <a:ea typeface="Calibri"/>
                        <a:cs typeface="Mangal"/>
                      </a:endParaRPr>
                    </a:p>
                  </a:txBody>
                  <a:tcPr marL="68580" marR="68580" marT="0" marB="0"/>
                </a:tc>
                <a:tc hMerge="1">
                  <a:txBody>
                    <a:bodyPr/>
                    <a:lstStyle/>
                    <a:p>
                      <a:endParaRPr lang="en-US"/>
                    </a:p>
                  </a:txBody>
                  <a:tcPr/>
                </a:tc>
                <a:tc rowSpan="2">
                  <a:txBody>
                    <a:bodyPr/>
                    <a:lstStyle/>
                    <a:p>
                      <a:pPr marL="356870" marR="0" algn="just">
                        <a:lnSpc>
                          <a:spcPct val="100000"/>
                        </a:lnSpc>
                        <a:spcBef>
                          <a:spcPts val="0"/>
                        </a:spcBef>
                        <a:spcAft>
                          <a:spcPts val="0"/>
                        </a:spcAft>
                      </a:pPr>
                      <a:r>
                        <a:rPr lang="en-US" sz="2400" b="1">
                          <a:latin typeface="Times New Roman"/>
                          <a:ea typeface="Calibri"/>
                          <a:cs typeface="Mangal"/>
                        </a:rPr>
                        <a:t>E-Resources (Rs.)</a:t>
                      </a:r>
                      <a:endParaRPr lang="en-US" sz="2000">
                        <a:latin typeface="Calibri"/>
                        <a:ea typeface="Calibri"/>
                        <a:cs typeface="Mangal"/>
                      </a:endParaRPr>
                    </a:p>
                  </a:txBody>
                  <a:tcPr marL="68580" marR="68580" marT="0" marB="0"/>
                </a:tc>
              </a:tr>
              <a:tr h="790575">
                <a:tc vMerge="1">
                  <a:txBody>
                    <a:bodyPr/>
                    <a:lstStyle/>
                    <a:p>
                      <a:endParaRPr lang="en-US"/>
                    </a:p>
                  </a:txBody>
                  <a:tcPr/>
                </a:tc>
                <a:tc>
                  <a:txBody>
                    <a:bodyPr/>
                    <a:lstStyle/>
                    <a:p>
                      <a:pPr marL="356870" marR="0" algn="just">
                        <a:lnSpc>
                          <a:spcPct val="100000"/>
                        </a:lnSpc>
                        <a:spcBef>
                          <a:spcPts val="0"/>
                        </a:spcBef>
                        <a:spcAft>
                          <a:spcPts val="0"/>
                        </a:spcAft>
                      </a:pPr>
                      <a:r>
                        <a:rPr lang="en-US" sz="2400" b="1" dirty="0">
                          <a:latin typeface="Times New Roman"/>
                          <a:ea typeface="Calibri"/>
                          <a:cs typeface="Mangal"/>
                        </a:rPr>
                        <a:t>Books</a:t>
                      </a:r>
                      <a:endParaRPr lang="en-US" sz="20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pPr>
                      <a:r>
                        <a:rPr lang="en-US" sz="2400" b="1" dirty="0">
                          <a:latin typeface="Times New Roman"/>
                          <a:ea typeface="Calibri"/>
                          <a:cs typeface="Mangal"/>
                        </a:rPr>
                        <a:t>Periodicals</a:t>
                      </a:r>
                      <a:endParaRPr lang="en-US" sz="2000" dirty="0">
                        <a:latin typeface="Calibri"/>
                        <a:ea typeface="Calibri"/>
                        <a:cs typeface="Mangal"/>
                      </a:endParaRPr>
                    </a:p>
                  </a:txBody>
                  <a:tcPr marL="68580" marR="68580" marT="0" marB="0"/>
                </a:tc>
                <a:tc vMerge="1">
                  <a:txBody>
                    <a:bodyPr/>
                    <a:lstStyle/>
                    <a:p>
                      <a:endParaRPr lang="en-US"/>
                    </a:p>
                  </a:txBody>
                  <a:tcPr/>
                </a:tc>
              </a:tr>
              <a:tr h="790575">
                <a:tc>
                  <a:txBody>
                    <a:bodyPr/>
                    <a:lstStyle/>
                    <a:p>
                      <a:pPr marL="0" marR="0" algn="ctr">
                        <a:lnSpc>
                          <a:spcPct val="100000"/>
                        </a:lnSpc>
                        <a:spcBef>
                          <a:spcPts val="0"/>
                        </a:spcBef>
                        <a:spcAft>
                          <a:spcPts val="0"/>
                        </a:spcAft>
                      </a:pPr>
                      <a:r>
                        <a:rPr lang="en-US" sz="2400">
                          <a:latin typeface="Times New Roman"/>
                          <a:ea typeface="Calibri"/>
                          <a:cs typeface="Mangal"/>
                        </a:rPr>
                        <a:t>2010-11</a:t>
                      </a:r>
                      <a:endParaRPr lang="en-US" sz="2000">
                        <a:latin typeface="Calibri"/>
                        <a:ea typeface="Calibri"/>
                        <a:cs typeface="Mangal"/>
                      </a:endParaRPr>
                    </a:p>
                  </a:txBody>
                  <a:tcPr marL="68580" marR="68580" marT="0" marB="0"/>
                </a:tc>
                <a:tc>
                  <a:txBody>
                    <a:bodyPr/>
                    <a:lstStyle/>
                    <a:p>
                      <a:pPr marL="0" marR="0" algn="just">
                        <a:lnSpc>
                          <a:spcPct val="100000"/>
                        </a:lnSpc>
                        <a:spcBef>
                          <a:spcPts val="0"/>
                        </a:spcBef>
                        <a:spcAft>
                          <a:spcPts val="0"/>
                        </a:spcAft>
                      </a:pPr>
                      <a:r>
                        <a:rPr lang="en-US" sz="2400">
                          <a:latin typeface="Times New Roman"/>
                          <a:ea typeface="Calibri"/>
                          <a:cs typeface="Mangal"/>
                        </a:rPr>
                        <a:t>1000000</a:t>
                      </a:r>
                      <a:endParaRPr lang="en-US" sz="2000">
                        <a:latin typeface="Calibri"/>
                        <a:ea typeface="Calibri"/>
                        <a:cs typeface="Mangal"/>
                      </a:endParaRPr>
                    </a:p>
                  </a:txBody>
                  <a:tcPr marL="68580" marR="68580" marT="0" marB="0"/>
                </a:tc>
                <a:tc>
                  <a:txBody>
                    <a:bodyPr/>
                    <a:lstStyle/>
                    <a:p>
                      <a:pPr marL="0" marR="0" algn="just">
                        <a:lnSpc>
                          <a:spcPct val="100000"/>
                        </a:lnSpc>
                        <a:spcBef>
                          <a:spcPts val="0"/>
                        </a:spcBef>
                        <a:spcAft>
                          <a:spcPts val="0"/>
                        </a:spcAft>
                      </a:pPr>
                      <a:r>
                        <a:rPr lang="en-US" sz="2400" dirty="0">
                          <a:latin typeface="Times New Roman"/>
                          <a:ea typeface="Calibri"/>
                          <a:cs typeface="Mangal"/>
                        </a:rPr>
                        <a:t>5000000</a:t>
                      </a:r>
                      <a:endParaRPr lang="en-US" sz="20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pPr>
                      <a:r>
                        <a:rPr lang="en-US" sz="2400" dirty="0" smtClean="0">
                          <a:latin typeface="Times New Roman"/>
                          <a:ea typeface="Calibri"/>
                          <a:cs typeface="Mangal"/>
                        </a:rPr>
                        <a:t>      -</a:t>
                      </a:r>
                      <a:endParaRPr lang="en-US" sz="2000" dirty="0">
                        <a:latin typeface="Calibri"/>
                        <a:ea typeface="Calibri"/>
                        <a:cs typeface="Mangal"/>
                      </a:endParaRPr>
                    </a:p>
                  </a:txBody>
                  <a:tcPr marL="68580" marR="68580" marT="0" marB="0"/>
                </a:tc>
              </a:tr>
              <a:tr h="790575">
                <a:tc>
                  <a:txBody>
                    <a:bodyPr/>
                    <a:lstStyle/>
                    <a:p>
                      <a:pPr marL="0" marR="0" algn="ctr">
                        <a:lnSpc>
                          <a:spcPct val="100000"/>
                        </a:lnSpc>
                        <a:spcBef>
                          <a:spcPts val="0"/>
                        </a:spcBef>
                        <a:spcAft>
                          <a:spcPts val="0"/>
                        </a:spcAft>
                      </a:pPr>
                      <a:r>
                        <a:rPr lang="en-US" sz="2400">
                          <a:latin typeface="Times New Roman"/>
                          <a:ea typeface="Calibri"/>
                          <a:cs typeface="Mangal"/>
                        </a:rPr>
                        <a:t>2011-12</a:t>
                      </a:r>
                      <a:endParaRPr lang="en-US" sz="2000">
                        <a:latin typeface="Calibri"/>
                        <a:ea typeface="Calibri"/>
                        <a:cs typeface="Mangal"/>
                      </a:endParaRPr>
                    </a:p>
                  </a:txBody>
                  <a:tcPr marL="68580" marR="68580" marT="0" marB="0"/>
                </a:tc>
                <a:tc>
                  <a:txBody>
                    <a:bodyPr/>
                    <a:lstStyle/>
                    <a:p>
                      <a:pPr marL="0" marR="0" algn="just">
                        <a:lnSpc>
                          <a:spcPct val="100000"/>
                        </a:lnSpc>
                        <a:spcBef>
                          <a:spcPts val="0"/>
                        </a:spcBef>
                        <a:spcAft>
                          <a:spcPts val="0"/>
                        </a:spcAft>
                      </a:pPr>
                      <a:r>
                        <a:rPr lang="en-US" sz="2400">
                          <a:latin typeface="Times New Roman"/>
                          <a:ea typeface="Calibri"/>
                          <a:cs typeface="Mangal"/>
                        </a:rPr>
                        <a:t>1000000</a:t>
                      </a:r>
                      <a:endParaRPr lang="en-US" sz="2000">
                        <a:latin typeface="Calibri"/>
                        <a:ea typeface="Calibri"/>
                        <a:cs typeface="Mangal"/>
                      </a:endParaRPr>
                    </a:p>
                  </a:txBody>
                  <a:tcPr marL="68580" marR="68580" marT="0" marB="0"/>
                </a:tc>
                <a:tc>
                  <a:txBody>
                    <a:bodyPr/>
                    <a:lstStyle/>
                    <a:p>
                      <a:pPr marL="0" marR="0" algn="just">
                        <a:lnSpc>
                          <a:spcPct val="100000"/>
                        </a:lnSpc>
                        <a:spcBef>
                          <a:spcPts val="0"/>
                        </a:spcBef>
                        <a:spcAft>
                          <a:spcPts val="0"/>
                        </a:spcAft>
                      </a:pPr>
                      <a:r>
                        <a:rPr lang="en-US" sz="2400" dirty="0">
                          <a:latin typeface="Times New Roman"/>
                          <a:ea typeface="Calibri"/>
                          <a:cs typeface="Mangal"/>
                        </a:rPr>
                        <a:t>4160000</a:t>
                      </a:r>
                      <a:endParaRPr lang="en-US" sz="20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pPr>
                      <a:r>
                        <a:rPr lang="en-US" sz="2400" dirty="0">
                          <a:latin typeface="Times New Roman"/>
                          <a:ea typeface="Calibri"/>
                          <a:cs typeface="Mangal"/>
                        </a:rPr>
                        <a:t>8400000</a:t>
                      </a:r>
                      <a:endParaRPr lang="en-US" sz="2000" dirty="0">
                        <a:latin typeface="Calibri"/>
                        <a:ea typeface="Calibri"/>
                        <a:cs typeface="Mangal"/>
                      </a:endParaRPr>
                    </a:p>
                  </a:txBody>
                  <a:tcPr marL="68580" marR="68580" marT="0" marB="0"/>
                </a:tc>
              </a:tr>
              <a:tr h="790575">
                <a:tc>
                  <a:txBody>
                    <a:bodyPr/>
                    <a:lstStyle/>
                    <a:p>
                      <a:pPr marL="0" marR="0" algn="ctr">
                        <a:lnSpc>
                          <a:spcPct val="100000"/>
                        </a:lnSpc>
                        <a:spcBef>
                          <a:spcPts val="0"/>
                        </a:spcBef>
                        <a:spcAft>
                          <a:spcPts val="0"/>
                        </a:spcAft>
                      </a:pPr>
                      <a:r>
                        <a:rPr lang="en-US" sz="2400">
                          <a:latin typeface="Times New Roman"/>
                          <a:ea typeface="Calibri"/>
                          <a:cs typeface="Mangal"/>
                        </a:rPr>
                        <a:t>2012-13</a:t>
                      </a:r>
                      <a:endParaRPr lang="en-US" sz="2000">
                        <a:latin typeface="Calibri"/>
                        <a:ea typeface="Calibri"/>
                        <a:cs typeface="Mangal"/>
                      </a:endParaRPr>
                    </a:p>
                  </a:txBody>
                  <a:tcPr marL="68580" marR="68580" marT="0" marB="0"/>
                </a:tc>
                <a:tc>
                  <a:txBody>
                    <a:bodyPr/>
                    <a:lstStyle/>
                    <a:p>
                      <a:pPr marL="0" marR="0" algn="just">
                        <a:lnSpc>
                          <a:spcPct val="100000"/>
                        </a:lnSpc>
                        <a:spcBef>
                          <a:spcPts val="0"/>
                        </a:spcBef>
                        <a:spcAft>
                          <a:spcPts val="0"/>
                        </a:spcAft>
                      </a:pPr>
                      <a:r>
                        <a:rPr lang="en-US" sz="2400">
                          <a:latin typeface="Times New Roman"/>
                          <a:ea typeface="Calibri"/>
                          <a:cs typeface="Mangal"/>
                        </a:rPr>
                        <a:t>13300000</a:t>
                      </a:r>
                      <a:endParaRPr lang="en-US" sz="2000">
                        <a:latin typeface="Calibri"/>
                        <a:ea typeface="Calibri"/>
                        <a:cs typeface="Mangal"/>
                      </a:endParaRPr>
                    </a:p>
                  </a:txBody>
                  <a:tcPr marL="68580" marR="68580" marT="0" marB="0"/>
                </a:tc>
                <a:tc>
                  <a:txBody>
                    <a:bodyPr/>
                    <a:lstStyle/>
                    <a:p>
                      <a:pPr marL="0" marR="0" algn="just">
                        <a:lnSpc>
                          <a:spcPct val="100000"/>
                        </a:lnSpc>
                        <a:spcBef>
                          <a:spcPts val="0"/>
                        </a:spcBef>
                        <a:spcAft>
                          <a:spcPts val="0"/>
                        </a:spcAft>
                      </a:pPr>
                      <a:r>
                        <a:rPr lang="en-US" sz="2400">
                          <a:latin typeface="Times New Roman"/>
                          <a:ea typeface="Calibri"/>
                          <a:cs typeface="Mangal"/>
                        </a:rPr>
                        <a:t>4040000</a:t>
                      </a:r>
                      <a:endParaRPr lang="en-US" sz="20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pPr>
                      <a:r>
                        <a:rPr lang="en-US" sz="2400">
                          <a:latin typeface="Times New Roman"/>
                          <a:ea typeface="Calibri"/>
                          <a:cs typeface="Mangal"/>
                        </a:rPr>
                        <a:t>9600000</a:t>
                      </a:r>
                      <a:endParaRPr lang="en-US" sz="2000">
                        <a:latin typeface="Calibri"/>
                        <a:ea typeface="Calibri"/>
                        <a:cs typeface="Mangal"/>
                      </a:endParaRPr>
                    </a:p>
                  </a:txBody>
                  <a:tcPr marL="68580" marR="68580" marT="0" marB="0"/>
                </a:tc>
              </a:tr>
              <a:tr h="790575">
                <a:tc>
                  <a:txBody>
                    <a:bodyPr/>
                    <a:lstStyle/>
                    <a:p>
                      <a:pPr marL="0" marR="0" algn="ctr">
                        <a:lnSpc>
                          <a:spcPct val="100000"/>
                        </a:lnSpc>
                        <a:spcBef>
                          <a:spcPts val="0"/>
                        </a:spcBef>
                        <a:spcAft>
                          <a:spcPts val="0"/>
                        </a:spcAft>
                      </a:pPr>
                      <a:r>
                        <a:rPr lang="en-US" sz="2400">
                          <a:latin typeface="Times New Roman"/>
                          <a:ea typeface="Calibri"/>
                          <a:cs typeface="Mangal"/>
                        </a:rPr>
                        <a:t>2013-14</a:t>
                      </a:r>
                      <a:endParaRPr lang="en-US" sz="2000">
                        <a:latin typeface="Calibri"/>
                        <a:ea typeface="Calibri"/>
                        <a:cs typeface="Mangal"/>
                      </a:endParaRPr>
                    </a:p>
                  </a:txBody>
                  <a:tcPr marL="68580" marR="68580" marT="0" marB="0"/>
                </a:tc>
                <a:tc>
                  <a:txBody>
                    <a:bodyPr/>
                    <a:lstStyle/>
                    <a:p>
                      <a:pPr marL="0" marR="0" algn="just">
                        <a:lnSpc>
                          <a:spcPct val="100000"/>
                        </a:lnSpc>
                        <a:spcBef>
                          <a:spcPts val="0"/>
                        </a:spcBef>
                        <a:spcAft>
                          <a:spcPts val="0"/>
                        </a:spcAft>
                      </a:pPr>
                      <a:r>
                        <a:rPr lang="en-US" sz="2400">
                          <a:latin typeface="Times New Roman"/>
                          <a:ea typeface="Calibri"/>
                          <a:cs typeface="Mangal"/>
                        </a:rPr>
                        <a:t>1954000</a:t>
                      </a:r>
                      <a:endParaRPr lang="en-US" sz="2000">
                        <a:latin typeface="Calibri"/>
                        <a:ea typeface="Calibri"/>
                        <a:cs typeface="Mangal"/>
                      </a:endParaRPr>
                    </a:p>
                  </a:txBody>
                  <a:tcPr marL="68580" marR="68580" marT="0" marB="0"/>
                </a:tc>
                <a:tc>
                  <a:txBody>
                    <a:bodyPr/>
                    <a:lstStyle/>
                    <a:p>
                      <a:pPr marL="0" marR="0" algn="just">
                        <a:lnSpc>
                          <a:spcPct val="100000"/>
                        </a:lnSpc>
                        <a:spcBef>
                          <a:spcPts val="0"/>
                        </a:spcBef>
                        <a:spcAft>
                          <a:spcPts val="0"/>
                        </a:spcAft>
                      </a:pPr>
                      <a:r>
                        <a:rPr lang="en-US" sz="2400">
                          <a:latin typeface="Times New Roman"/>
                          <a:ea typeface="Calibri"/>
                          <a:cs typeface="Mangal"/>
                        </a:rPr>
                        <a:t>8702000</a:t>
                      </a:r>
                      <a:endParaRPr lang="en-US" sz="20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pPr>
                      <a:r>
                        <a:rPr lang="en-US" sz="2400" dirty="0">
                          <a:latin typeface="Times New Roman"/>
                          <a:ea typeface="Calibri"/>
                          <a:cs typeface="Mangal"/>
                        </a:rPr>
                        <a:t>1298000</a:t>
                      </a:r>
                      <a:endParaRPr lang="en-US" sz="2000" dirty="0">
                        <a:latin typeface="Calibri"/>
                        <a:ea typeface="Calibri"/>
                        <a:cs typeface="Mangal"/>
                      </a:endParaRPr>
                    </a:p>
                  </a:txBody>
                  <a:tcPr marL="68580" marR="68580" marT="0" marB="0"/>
                </a:tc>
              </a:tr>
              <a:tr h="790575">
                <a:tc>
                  <a:txBody>
                    <a:bodyPr/>
                    <a:lstStyle/>
                    <a:p>
                      <a:pPr marL="0" marR="0" algn="ctr">
                        <a:lnSpc>
                          <a:spcPct val="100000"/>
                        </a:lnSpc>
                        <a:spcBef>
                          <a:spcPts val="0"/>
                        </a:spcBef>
                        <a:spcAft>
                          <a:spcPts val="0"/>
                        </a:spcAft>
                      </a:pPr>
                      <a:r>
                        <a:rPr lang="en-US" sz="2400">
                          <a:latin typeface="Times New Roman"/>
                          <a:ea typeface="Calibri"/>
                          <a:cs typeface="Mangal"/>
                        </a:rPr>
                        <a:t>2014-15</a:t>
                      </a:r>
                      <a:endParaRPr lang="en-US" sz="2000">
                        <a:latin typeface="Calibri"/>
                        <a:ea typeface="Calibri"/>
                        <a:cs typeface="Mangal"/>
                      </a:endParaRPr>
                    </a:p>
                  </a:txBody>
                  <a:tcPr marL="68580" marR="68580" marT="0" marB="0"/>
                </a:tc>
                <a:tc>
                  <a:txBody>
                    <a:bodyPr/>
                    <a:lstStyle/>
                    <a:p>
                      <a:pPr marL="0" marR="0" algn="just">
                        <a:lnSpc>
                          <a:spcPct val="100000"/>
                        </a:lnSpc>
                        <a:spcBef>
                          <a:spcPts val="0"/>
                        </a:spcBef>
                        <a:spcAft>
                          <a:spcPts val="0"/>
                        </a:spcAft>
                      </a:pPr>
                      <a:r>
                        <a:rPr lang="en-US" sz="2400">
                          <a:latin typeface="Times New Roman"/>
                          <a:ea typeface="Calibri"/>
                          <a:cs typeface="Mangal"/>
                        </a:rPr>
                        <a:t>2383000</a:t>
                      </a:r>
                      <a:endParaRPr lang="en-US" sz="2000">
                        <a:latin typeface="Calibri"/>
                        <a:ea typeface="Calibri"/>
                        <a:cs typeface="Mangal"/>
                      </a:endParaRPr>
                    </a:p>
                  </a:txBody>
                  <a:tcPr marL="68580" marR="68580" marT="0" marB="0"/>
                </a:tc>
                <a:tc>
                  <a:txBody>
                    <a:bodyPr/>
                    <a:lstStyle/>
                    <a:p>
                      <a:pPr marL="0" marR="0" algn="just">
                        <a:lnSpc>
                          <a:spcPct val="100000"/>
                        </a:lnSpc>
                        <a:spcBef>
                          <a:spcPts val="0"/>
                        </a:spcBef>
                        <a:spcAft>
                          <a:spcPts val="0"/>
                        </a:spcAft>
                      </a:pPr>
                      <a:r>
                        <a:rPr lang="en-US" sz="2400">
                          <a:latin typeface="Times New Roman"/>
                          <a:ea typeface="Calibri"/>
                          <a:cs typeface="Mangal"/>
                        </a:rPr>
                        <a:t>8731000</a:t>
                      </a:r>
                      <a:endParaRPr lang="en-US" sz="20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pPr>
                      <a:r>
                        <a:rPr lang="en-US" sz="2400" dirty="0">
                          <a:latin typeface="Times New Roman"/>
                          <a:ea typeface="Calibri"/>
                          <a:cs typeface="Mangal"/>
                        </a:rPr>
                        <a:t>1269000</a:t>
                      </a:r>
                      <a:endParaRPr lang="en-US" sz="2000" dirty="0">
                        <a:latin typeface="Calibri"/>
                        <a:ea typeface="Calibri"/>
                        <a:cs typeface="Mangal"/>
                      </a:endParaRPr>
                    </a:p>
                  </a:txBody>
                  <a:tcPr marL="68580" marR="68580" marT="0" marB="0"/>
                </a:tc>
              </a:tr>
            </a:tbl>
          </a:graphicData>
        </a:graphic>
      </p:graphicFrame>
      <p:sp>
        <p:nvSpPr>
          <p:cNvPr id="5" name="Date Placeholder 4"/>
          <p:cNvSpPr>
            <a:spLocks noGrp="1"/>
          </p:cNvSpPr>
          <p:nvPr>
            <p:ph type="dt" sz="half" idx="10"/>
          </p:nvPr>
        </p:nvSpPr>
        <p:spPr/>
        <p:txBody>
          <a:bodyPr/>
          <a:lstStyle/>
          <a:p>
            <a:fld id="{644408A1-01E4-4BC7-802C-4B602126B1DF}"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525963"/>
          </a:xfrm>
        </p:spPr>
        <p:txBody>
          <a:bodyPr/>
          <a:lstStyle/>
          <a:p>
            <a:endParaRPr lang="en-US" dirty="0" smtClean="0"/>
          </a:p>
          <a:p>
            <a:pPr algn="just">
              <a:buNone/>
            </a:pPr>
            <a:r>
              <a:rPr lang="en-US" b="1" i="1" dirty="0" smtClean="0"/>
              <a:t>	The budget of library has increased during the past five years. In view of large e-resources, trained and more IT skilled manpower is required to handle electronic resources.</a:t>
            </a:r>
            <a:endParaRPr lang="en-US" b="1" dirty="0" smtClean="0"/>
          </a:p>
          <a:p>
            <a:endParaRPr lang="en-US" dirty="0"/>
          </a:p>
        </p:txBody>
      </p:sp>
      <p:sp>
        <p:nvSpPr>
          <p:cNvPr id="2" name="Title 1"/>
          <p:cNvSpPr>
            <a:spLocks noGrp="1"/>
          </p:cNvSpPr>
          <p:nvPr>
            <p:ph type="title"/>
          </p:nvPr>
        </p:nvSpPr>
        <p:spPr/>
        <p:txBody>
          <a:bodyPr/>
          <a:lstStyle/>
          <a:p>
            <a:r>
              <a:rPr lang="en-US" b="1" i="1" dirty="0" smtClean="0"/>
              <a:t>OBSERVATION:</a:t>
            </a:r>
            <a:endParaRPr lang="en-US" dirty="0"/>
          </a:p>
        </p:txBody>
      </p:sp>
      <p:sp>
        <p:nvSpPr>
          <p:cNvPr id="4" name="Date Placeholder 3"/>
          <p:cNvSpPr>
            <a:spLocks noGrp="1"/>
          </p:cNvSpPr>
          <p:nvPr>
            <p:ph type="dt" sz="half" idx="10"/>
          </p:nvPr>
        </p:nvSpPr>
        <p:spPr/>
        <p:txBody>
          <a:bodyPr/>
          <a:lstStyle/>
          <a:p>
            <a:fld id="{E743B736-FB99-4DE7-8CF6-8ACAAE55A19C}"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lnSpc>
                <a:spcPct val="150000"/>
              </a:lnSpc>
              <a:buNone/>
            </a:pPr>
            <a:r>
              <a:rPr lang="en-US" i="1" dirty="0" smtClean="0"/>
              <a:t>	A comparative presentation of electronic resources (Full text, Bibliographic Databases and Open Access Resources) and collections development are described below</a:t>
            </a:r>
            <a:endParaRPr lang="en-US" dirty="0"/>
          </a:p>
        </p:txBody>
      </p:sp>
      <p:sp>
        <p:nvSpPr>
          <p:cNvPr id="2" name="Title 1"/>
          <p:cNvSpPr>
            <a:spLocks noGrp="1"/>
          </p:cNvSpPr>
          <p:nvPr>
            <p:ph type="title"/>
          </p:nvPr>
        </p:nvSpPr>
        <p:spPr>
          <a:xfrm>
            <a:off x="457200" y="533400"/>
            <a:ext cx="8229600" cy="1143000"/>
          </a:xfrm>
        </p:spPr>
        <p:txBody>
          <a:bodyPr>
            <a:normAutofit fontScale="90000"/>
          </a:bodyPr>
          <a:lstStyle/>
          <a:p>
            <a:r>
              <a:rPr lang="en-US" b="1" i="1" dirty="0" smtClean="0"/>
              <a:t>COMPARATIVE PRESENTATION:</a:t>
            </a:r>
            <a:r>
              <a:rPr lang="en-US" dirty="0" smtClean="0"/>
              <a:t/>
            </a:r>
            <a:br>
              <a:rPr lang="en-US" dirty="0" smtClean="0"/>
            </a:br>
            <a:endParaRPr lang="en-US" dirty="0"/>
          </a:p>
        </p:txBody>
      </p:sp>
      <p:sp>
        <p:nvSpPr>
          <p:cNvPr id="4" name="Date Placeholder 3"/>
          <p:cNvSpPr>
            <a:spLocks noGrp="1"/>
          </p:cNvSpPr>
          <p:nvPr>
            <p:ph type="dt" sz="half" idx="10"/>
          </p:nvPr>
        </p:nvSpPr>
        <p:spPr/>
        <p:txBody>
          <a:bodyPr/>
          <a:lstStyle/>
          <a:p>
            <a:fld id="{CF571974-5344-49E4-99A7-FC59FEC6208B}"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22437"/>
            <a:ext cx="8229600" cy="4525963"/>
          </a:xfrm>
        </p:spPr>
        <p:txBody>
          <a:bodyPr/>
          <a:lstStyle/>
          <a:p>
            <a:pPr lvl="0">
              <a:buFont typeface="Wingdings" pitchFamily="2" charset="2"/>
              <a:buChar char="§"/>
            </a:pPr>
            <a:r>
              <a:rPr lang="en-US" dirty="0" smtClean="0"/>
              <a:t>To assess the different type of  information resources available in the library.</a:t>
            </a:r>
          </a:p>
          <a:p>
            <a:pPr lvl="0">
              <a:buFont typeface="Wingdings" pitchFamily="2" charset="2"/>
              <a:buChar char="§"/>
            </a:pPr>
            <a:endParaRPr lang="en-US" dirty="0" smtClean="0"/>
          </a:p>
          <a:p>
            <a:pPr lvl="0">
              <a:buFont typeface="Wingdings" pitchFamily="2" charset="2"/>
              <a:buChar char="§"/>
            </a:pPr>
            <a:r>
              <a:rPr lang="en-US" dirty="0" smtClean="0"/>
              <a:t>To assess the budget allocated for procurement of information resources.</a:t>
            </a:r>
          </a:p>
          <a:p>
            <a:pPr lvl="0">
              <a:buFont typeface="Wingdings" pitchFamily="2" charset="2"/>
              <a:buChar char="§"/>
            </a:pPr>
            <a:endParaRPr lang="en-US" dirty="0" smtClean="0"/>
          </a:p>
          <a:p>
            <a:pPr lvl="0">
              <a:buFont typeface="Wingdings" pitchFamily="2" charset="2"/>
              <a:buChar char="§"/>
            </a:pPr>
            <a:r>
              <a:rPr lang="en-US" dirty="0" smtClean="0"/>
              <a:t>To evaluate the IT infrastructure available in the  library.</a:t>
            </a:r>
          </a:p>
          <a:p>
            <a:endParaRPr lang="en-US" dirty="0" smtClean="0"/>
          </a:p>
          <a:p>
            <a:endParaRPr lang="en-US" dirty="0"/>
          </a:p>
        </p:txBody>
      </p:sp>
      <p:sp>
        <p:nvSpPr>
          <p:cNvPr id="2" name="Title 1"/>
          <p:cNvSpPr>
            <a:spLocks noGrp="1"/>
          </p:cNvSpPr>
          <p:nvPr>
            <p:ph type="title"/>
          </p:nvPr>
        </p:nvSpPr>
        <p:spPr>
          <a:xfrm>
            <a:off x="457200" y="457200"/>
            <a:ext cx="8229600" cy="1143000"/>
          </a:xfrm>
        </p:spPr>
        <p:txBody>
          <a:bodyPr>
            <a:normAutofit fontScale="90000"/>
          </a:bodyPr>
          <a:lstStyle/>
          <a:p>
            <a:pPr lvl="0"/>
            <a:r>
              <a:rPr lang="en-US" sz="4400" b="1" dirty="0" smtClean="0"/>
              <a:t>OBJECTIVE OF THE STUDY</a:t>
            </a:r>
            <a:r>
              <a:rPr lang="en-US" dirty="0" smtClean="0"/>
              <a:t/>
            </a:r>
            <a:br>
              <a:rPr lang="en-US" dirty="0" smtClean="0"/>
            </a:br>
            <a:endParaRPr lang="en-US" dirty="0"/>
          </a:p>
        </p:txBody>
      </p:sp>
      <p:sp>
        <p:nvSpPr>
          <p:cNvPr id="4" name="Date Placeholder 3"/>
          <p:cNvSpPr>
            <a:spLocks noGrp="1"/>
          </p:cNvSpPr>
          <p:nvPr>
            <p:ph type="dt" sz="half" idx="10"/>
          </p:nvPr>
        </p:nvSpPr>
        <p:spPr/>
        <p:txBody>
          <a:bodyPr/>
          <a:lstStyle/>
          <a:p>
            <a:fld id="{A241FF73-1762-43F3-9267-A9F620663510}"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0"/>
          <a:ext cx="9067801" cy="6324601"/>
        </p:xfrm>
        <a:graphic>
          <a:graphicData uri="http://schemas.openxmlformats.org/drawingml/2006/table">
            <a:tbl>
              <a:tblPr firstRow="1" bandRow="1">
                <a:tableStyleId>{5C22544A-7EE6-4342-B048-85BDC9FD1C3A}</a:tableStyleId>
              </a:tblPr>
              <a:tblGrid>
                <a:gridCol w="2305373"/>
                <a:gridCol w="1383224"/>
                <a:gridCol w="2035088"/>
                <a:gridCol w="1653509"/>
                <a:gridCol w="1690607"/>
              </a:tblGrid>
              <a:tr h="455771">
                <a:tc gridSpan="5">
                  <a:txBody>
                    <a:bodyPr/>
                    <a:lstStyle/>
                    <a:p>
                      <a:pPr marL="0" marR="0" algn="ctr">
                        <a:lnSpc>
                          <a:spcPct val="100000"/>
                        </a:lnSpc>
                        <a:spcBef>
                          <a:spcPts val="0"/>
                        </a:spcBef>
                      </a:pPr>
                      <a:r>
                        <a:rPr lang="en-US" sz="2000" b="1" dirty="0">
                          <a:solidFill>
                            <a:srgbClr val="000000"/>
                          </a:solidFill>
                          <a:latin typeface="Times New Roman"/>
                          <a:ea typeface="Calibri"/>
                          <a:cs typeface="Mangal"/>
                        </a:rPr>
                        <a:t>Table </a:t>
                      </a:r>
                      <a:r>
                        <a:rPr lang="en-US" sz="2000" b="1" dirty="0" smtClean="0">
                          <a:solidFill>
                            <a:srgbClr val="000000"/>
                          </a:solidFill>
                          <a:latin typeface="Times New Roman"/>
                          <a:ea typeface="Calibri"/>
                          <a:cs typeface="Mangal"/>
                        </a:rPr>
                        <a:t>12: </a:t>
                      </a:r>
                      <a:r>
                        <a:rPr lang="en-US" sz="2000" b="1" dirty="0">
                          <a:solidFill>
                            <a:srgbClr val="000000"/>
                          </a:solidFill>
                          <a:latin typeface="Times New Roman"/>
                          <a:ea typeface="Calibri"/>
                          <a:cs typeface="Mangal"/>
                        </a:rPr>
                        <a:t>Availability of e-resources in select four central  university libraries</a:t>
                      </a:r>
                      <a:endParaRPr lang="en-US" sz="2000" dirty="0">
                        <a:latin typeface="Calibri"/>
                        <a:ea typeface="Calibri"/>
                        <a:cs typeface="Mang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74291">
                <a:tc>
                  <a:txBody>
                    <a:bodyPr/>
                    <a:lstStyle/>
                    <a:p>
                      <a:pPr marL="0" marR="0" algn="l">
                        <a:lnSpc>
                          <a:spcPct val="100000"/>
                        </a:lnSpc>
                        <a:spcBef>
                          <a:spcPts val="0"/>
                        </a:spcBef>
                      </a:pPr>
                      <a:r>
                        <a:rPr lang="en-US" sz="1800" dirty="0">
                          <a:solidFill>
                            <a:srgbClr val="000000"/>
                          </a:solidFill>
                          <a:latin typeface="Times New Roman"/>
                          <a:ea typeface="Calibri"/>
                          <a:cs typeface="Mangal"/>
                        </a:rPr>
                        <a:t>Electronic Resources</a:t>
                      </a:r>
                      <a:endParaRPr lang="en-US" sz="1800" dirty="0">
                        <a:latin typeface="Calibri"/>
                        <a:ea typeface="Calibri"/>
                        <a:cs typeface="Mangal"/>
                      </a:endParaRPr>
                    </a:p>
                  </a:txBody>
                  <a:tcPr marL="68580" marR="68580" marT="0" marB="0"/>
                </a:tc>
                <a:tc>
                  <a:txBody>
                    <a:bodyPr/>
                    <a:lstStyle/>
                    <a:p>
                      <a:pPr marL="0" marR="0" algn="l">
                        <a:lnSpc>
                          <a:spcPct val="100000"/>
                        </a:lnSpc>
                        <a:spcBef>
                          <a:spcPts val="0"/>
                        </a:spcBef>
                      </a:pPr>
                      <a:r>
                        <a:rPr lang="en-US" sz="1800" dirty="0">
                          <a:solidFill>
                            <a:srgbClr val="000000"/>
                          </a:solidFill>
                          <a:latin typeface="Times New Roman"/>
                          <a:ea typeface="Calibri"/>
                          <a:cs typeface="Mangal"/>
                        </a:rPr>
                        <a:t>DULS</a:t>
                      </a:r>
                      <a:endParaRPr lang="en-US" sz="1800" dirty="0">
                        <a:latin typeface="Calibri"/>
                        <a:ea typeface="Calibri"/>
                        <a:cs typeface="Mangal"/>
                      </a:endParaRPr>
                    </a:p>
                  </a:txBody>
                  <a:tcPr marL="68580" marR="68580" marT="0" marB="0"/>
                </a:tc>
                <a:tc>
                  <a:txBody>
                    <a:bodyPr/>
                    <a:lstStyle/>
                    <a:p>
                      <a:pPr marL="0" marR="0" algn="l">
                        <a:lnSpc>
                          <a:spcPct val="100000"/>
                        </a:lnSpc>
                        <a:spcBef>
                          <a:spcPts val="0"/>
                        </a:spcBef>
                      </a:pPr>
                      <a:r>
                        <a:rPr lang="en-US" sz="1800">
                          <a:solidFill>
                            <a:srgbClr val="000000"/>
                          </a:solidFill>
                          <a:latin typeface="Times New Roman"/>
                          <a:ea typeface="Calibri"/>
                          <a:cs typeface="Mangal"/>
                        </a:rPr>
                        <a:t>Dr. B.R. Ambedkar Central  Library</a:t>
                      </a:r>
                      <a:endParaRPr lang="en-US" sz="1800">
                        <a:latin typeface="Calibri"/>
                        <a:ea typeface="Calibri"/>
                        <a:cs typeface="Mangal"/>
                      </a:endParaRPr>
                    </a:p>
                  </a:txBody>
                  <a:tcPr marL="68580" marR="68580" marT="0" marB="0"/>
                </a:tc>
                <a:tc>
                  <a:txBody>
                    <a:bodyPr/>
                    <a:lstStyle/>
                    <a:p>
                      <a:pPr marL="0" marR="0" algn="l">
                        <a:lnSpc>
                          <a:spcPct val="100000"/>
                        </a:lnSpc>
                        <a:spcBef>
                          <a:spcPts val="0"/>
                        </a:spcBef>
                      </a:pPr>
                      <a:r>
                        <a:rPr lang="en-US" sz="1800">
                          <a:solidFill>
                            <a:srgbClr val="000000"/>
                          </a:solidFill>
                          <a:latin typeface="Times New Roman"/>
                          <a:ea typeface="Calibri"/>
                          <a:cs typeface="Mangal"/>
                        </a:rPr>
                        <a:t>IGNOU Library</a:t>
                      </a:r>
                      <a:endParaRPr lang="en-US" sz="1800">
                        <a:latin typeface="Calibri"/>
                        <a:ea typeface="Calibri"/>
                        <a:cs typeface="Mangal"/>
                      </a:endParaRPr>
                    </a:p>
                  </a:txBody>
                  <a:tcPr marL="68580" marR="68580" marT="0" marB="0"/>
                </a:tc>
                <a:tc>
                  <a:txBody>
                    <a:bodyPr/>
                    <a:lstStyle/>
                    <a:p>
                      <a:pPr marL="0" marR="0" algn="l">
                        <a:lnSpc>
                          <a:spcPct val="100000"/>
                        </a:lnSpc>
                        <a:spcBef>
                          <a:spcPts val="0"/>
                        </a:spcBef>
                      </a:pPr>
                      <a:r>
                        <a:rPr lang="en-US" sz="1800" dirty="0" smtClean="0">
                          <a:solidFill>
                            <a:srgbClr val="000000"/>
                          </a:solidFill>
                          <a:latin typeface="Times New Roman"/>
                          <a:ea typeface="Calibri"/>
                          <a:cs typeface="Mangal"/>
                        </a:rPr>
                        <a:t>JMI Library</a:t>
                      </a:r>
                      <a:endParaRPr lang="en-US" sz="1800" dirty="0">
                        <a:latin typeface="Calibri"/>
                        <a:ea typeface="Calibri"/>
                        <a:cs typeface="Mangal"/>
                      </a:endParaRPr>
                    </a:p>
                  </a:txBody>
                  <a:tcPr marL="68580" marR="68580" marT="0" marB="0"/>
                </a:tc>
              </a:tr>
              <a:tr h="455771">
                <a:tc gridSpan="5">
                  <a:txBody>
                    <a:bodyPr/>
                    <a:lstStyle/>
                    <a:p>
                      <a:pPr marL="0" marR="0" algn="just">
                        <a:lnSpc>
                          <a:spcPct val="100000"/>
                        </a:lnSpc>
                        <a:spcBef>
                          <a:spcPts val="0"/>
                        </a:spcBef>
                      </a:pPr>
                      <a:r>
                        <a:rPr lang="en-US" sz="1800" i="1" dirty="0">
                          <a:solidFill>
                            <a:srgbClr val="000000"/>
                          </a:solidFill>
                          <a:latin typeface="Times New Roman"/>
                          <a:ea typeface="Calibri"/>
                          <a:cs typeface="Mangal"/>
                        </a:rPr>
                        <a:t>Full-Text E-Resources</a:t>
                      </a:r>
                      <a:endParaRPr lang="en-US" sz="1800" dirty="0">
                        <a:latin typeface="Calibri"/>
                        <a:ea typeface="Calibri"/>
                        <a:cs typeface="Mang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74291">
                <a:tc>
                  <a:txBody>
                    <a:bodyPr/>
                    <a:lstStyle/>
                    <a:p>
                      <a:pPr marL="0" marR="0" algn="l">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American Chemical Society</a:t>
                      </a:r>
                      <a:endParaRPr lang="en-US" sz="18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Yes</a:t>
                      </a:r>
                      <a:endParaRPr lang="en-US" sz="18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a:solidFill>
                            <a:srgbClr val="000000"/>
                          </a:solidFill>
                          <a:latin typeface="Times New Roman"/>
                          <a:ea typeface="Calibri"/>
                          <a:cs typeface="Mangal"/>
                        </a:rPr>
                        <a:t>Yes</a:t>
                      </a:r>
                      <a:endParaRPr lang="en-US" sz="18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a:solidFill>
                            <a:srgbClr val="000000"/>
                          </a:solidFill>
                          <a:latin typeface="Times New Roman"/>
                          <a:ea typeface="Calibri"/>
                          <a:cs typeface="Mangal"/>
                        </a:rPr>
                        <a:t>No</a:t>
                      </a:r>
                      <a:endParaRPr lang="en-US" sz="18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a:solidFill>
                            <a:srgbClr val="000000"/>
                          </a:solidFill>
                          <a:latin typeface="Times New Roman"/>
                          <a:ea typeface="Calibri"/>
                          <a:cs typeface="Mangal"/>
                        </a:rPr>
                        <a:t>Yes</a:t>
                      </a:r>
                      <a:endParaRPr lang="en-US" sz="1800">
                        <a:latin typeface="Calibri"/>
                        <a:ea typeface="Calibri"/>
                        <a:cs typeface="Mangal"/>
                      </a:endParaRPr>
                    </a:p>
                  </a:txBody>
                  <a:tcPr marL="68580" marR="68580" marT="0" marB="0"/>
                </a:tc>
              </a:tr>
              <a:tr h="674291">
                <a:tc>
                  <a:txBody>
                    <a:bodyPr/>
                    <a:lstStyle/>
                    <a:p>
                      <a:pPr marL="0" marR="0" algn="l">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American Institute of Physics</a:t>
                      </a:r>
                      <a:endParaRPr lang="en-US" sz="18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a:solidFill>
                            <a:srgbClr val="000000"/>
                          </a:solidFill>
                          <a:latin typeface="Times New Roman"/>
                          <a:ea typeface="Calibri"/>
                          <a:cs typeface="Mangal"/>
                        </a:rPr>
                        <a:t>Yes</a:t>
                      </a:r>
                      <a:endParaRPr lang="en-US" sz="18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Yes</a:t>
                      </a:r>
                      <a:endParaRPr lang="en-US" sz="18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a:solidFill>
                            <a:srgbClr val="000000"/>
                          </a:solidFill>
                          <a:latin typeface="Times New Roman"/>
                          <a:ea typeface="Calibri"/>
                          <a:cs typeface="Mangal"/>
                        </a:rPr>
                        <a:t>Yes</a:t>
                      </a:r>
                      <a:endParaRPr lang="en-US" sz="18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a:solidFill>
                            <a:srgbClr val="000000"/>
                          </a:solidFill>
                          <a:latin typeface="Times New Roman"/>
                          <a:ea typeface="Calibri"/>
                          <a:cs typeface="Mangal"/>
                        </a:rPr>
                        <a:t>Yes</a:t>
                      </a:r>
                      <a:endParaRPr lang="en-US" sz="1800">
                        <a:latin typeface="Calibri"/>
                        <a:ea typeface="Calibri"/>
                        <a:cs typeface="Mangal"/>
                      </a:endParaRPr>
                    </a:p>
                  </a:txBody>
                  <a:tcPr marL="68580" marR="68580" marT="0" marB="0"/>
                </a:tc>
              </a:tr>
              <a:tr h="674291">
                <a:tc>
                  <a:txBody>
                    <a:bodyPr/>
                    <a:lstStyle/>
                    <a:p>
                      <a:pPr marL="0" marR="0" algn="l">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American Physical Society</a:t>
                      </a:r>
                      <a:endParaRPr lang="en-US" sz="18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Yes</a:t>
                      </a:r>
                      <a:endParaRPr lang="en-US" sz="18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Yes</a:t>
                      </a:r>
                      <a:endParaRPr lang="en-US" sz="18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a:solidFill>
                            <a:srgbClr val="000000"/>
                          </a:solidFill>
                          <a:latin typeface="Times New Roman"/>
                          <a:ea typeface="Calibri"/>
                          <a:cs typeface="Mangal"/>
                        </a:rPr>
                        <a:t>Yes</a:t>
                      </a:r>
                      <a:endParaRPr lang="en-US" sz="18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Yes</a:t>
                      </a:r>
                      <a:endParaRPr lang="en-US" sz="1800" dirty="0">
                        <a:latin typeface="Calibri"/>
                        <a:ea typeface="Calibri"/>
                        <a:cs typeface="Mangal"/>
                      </a:endParaRPr>
                    </a:p>
                  </a:txBody>
                  <a:tcPr marL="68580" marR="68580" marT="0" marB="0"/>
                </a:tc>
              </a:tr>
              <a:tr h="455771">
                <a:tc>
                  <a:txBody>
                    <a:bodyPr/>
                    <a:lstStyle/>
                    <a:p>
                      <a:pPr marL="0" marR="0" algn="l">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Annual Reviews</a:t>
                      </a:r>
                      <a:endParaRPr lang="en-US" sz="18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Yes</a:t>
                      </a:r>
                      <a:endParaRPr lang="en-US" sz="18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a:solidFill>
                            <a:srgbClr val="000000"/>
                          </a:solidFill>
                          <a:latin typeface="Times New Roman"/>
                          <a:ea typeface="Calibri"/>
                          <a:cs typeface="Mangal"/>
                        </a:rPr>
                        <a:t>Yes</a:t>
                      </a:r>
                      <a:endParaRPr lang="en-US" sz="18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No</a:t>
                      </a:r>
                      <a:endParaRPr lang="en-US" sz="18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a:solidFill>
                            <a:srgbClr val="000000"/>
                          </a:solidFill>
                          <a:latin typeface="Times New Roman"/>
                          <a:ea typeface="Calibri"/>
                          <a:cs typeface="Mangal"/>
                        </a:rPr>
                        <a:t>Yes</a:t>
                      </a:r>
                      <a:endParaRPr lang="en-US" sz="1800">
                        <a:latin typeface="Calibri"/>
                        <a:ea typeface="Calibri"/>
                        <a:cs typeface="Mangal"/>
                      </a:endParaRPr>
                    </a:p>
                  </a:txBody>
                  <a:tcPr marL="68580" marR="68580" marT="0" marB="0"/>
                </a:tc>
              </a:tr>
              <a:tr h="674291">
                <a:tc>
                  <a:txBody>
                    <a:bodyPr/>
                    <a:lstStyle/>
                    <a:p>
                      <a:pPr marL="0" marR="0" algn="l">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Wiley-Blackwell Publishing</a:t>
                      </a:r>
                      <a:endParaRPr lang="en-US" sz="18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Yes</a:t>
                      </a:r>
                      <a:endParaRPr lang="en-US" sz="18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a:solidFill>
                            <a:srgbClr val="000000"/>
                          </a:solidFill>
                          <a:latin typeface="Times New Roman"/>
                          <a:ea typeface="Calibri"/>
                          <a:cs typeface="Mangal"/>
                        </a:rPr>
                        <a:t>Yes</a:t>
                      </a:r>
                      <a:endParaRPr lang="en-US" sz="18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No</a:t>
                      </a:r>
                      <a:endParaRPr lang="en-US" sz="18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a:solidFill>
                            <a:srgbClr val="000000"/>
                          </a:solidFill>
                          <a:latin typeface="Times New Roman"/>
                          <a:ea typeface="Calibri"/>
                          <a:cs typeface="Mangal"/>
                        </a:rPr>
                        <a:t>Yes</a:t>
                      </a:r>
                      <a:endParaRPr lang="en-US" sz="1800">
                        <a:latin typeface="Calibri"/>
                        <a:ea typeface="Calibri"/>
                        <a:cs typeface="Mangal"/>
                      </a:endParaRPr>
                    </a:p>
                  </a:txBody>
                  <a:tcPr marL="68580" marR="68580" marT="0" marB="0"/>
                </a:tc>
              </a:tr>
              <a:tr h="674291">
                <a:tc>
                  <a:txBody>
                    <a:bodyPr/>
                    <a:lstStyle/>
                    <a:p>
                      <a:pPr marL="0" marR="0" algn="l">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Cambridge University Press</a:t>
                      </a:r>
                      <a:endParaRPr lang="en-US" sz="18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Yes</a:t>
                      </a:r>
                      <a:endParaRPr lang="en-US" sz="18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Yes</a:t>
                      </a:r>
                      <a:endParaRPr lang="en-US" sz="18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Yes</a:t>
                      </a:r>
                      <a:endParaRPr lang="en-US" sz="18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Yes</a:t>
                      </a:r>
                      <a:endParaRPr lang="en-US" sz="1800" dirty="0">
                        <a:latin typeface="Calibri"/>
                        <a:ea typeface="Calibri"/>
                        <a:cs typeface="Mangal"/>
                      </a:endParaRPr>
                    </a:p>
                  </a:txBody>
                  <a:tcPr marL="68580" marR="68580" marT="0" marB="0"/>
                </a:tc>
              </a:tr>
              <a:tr h="455771">
                <a:tc>
                  <a:txBody>
                    <a:bodyPr/>
                    <a:lstStyle/>
                    <a:p>
                      <a:pPr marL="0" marR="0" algn="l">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Elsevier Science</a:t>
                      </a:r>
                      <a:endParaRPr lang="en-US" sz="18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a:solidFill>
                            <a:srgbClr val="000000"/>
                          </a:solidFill>
                          <a:latin typeface="Times New Roman"/>
                          <a:ea typeface="Calibri"/>
                          <a:cs typeface="Mangal"/>
                        </a:rPr>
                        <a:t>No</a:t>
                      </a:r>
                      <a:endParaRPr lang="en-US" sz="18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No</a:t>
                      </a:r>
                      <a:endParaRPr lang="en-US" sz="18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No</a:t>
                      </a:r>
                      <a:endParaRPr lang="en-US" sz="18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No</a:t>
                      </a:r>
                      <a:endParaRPr lang="en-US" sz="1800" dirty="0">
                        <a:latin typeface="Calibri"/>
                        <a:ea typeface="Calibri"/>
                        <a:cs typeface="Mangal"/>
                      </a:endParaRPr>
                    </a:p>
                  </a:txBody>
                  <a:tcPr marL="68580" marR="68580" marT="0" marB="0"/>
                </a:tc>
              </a:tr>
              <a:tr h="455771">
                <a:tc>
                  <a:txBody>
                    <a:bodyPr/>
                    <a:lstStyle/>
                    <a:p>
                      <a:pPr marL="0" marR="0" algn="l">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Emerald</a:t>
                      </a:r>
                      <a:endParaRPr lang="en-US" sz="18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a:solidFill>
                            <a:srgbClr val="000000"/>
                          </a:solidFill>
                          <a:latin typeface="Times New Roman"/>
                          <a:ea typeface="Calibri"/>
                          <a:cs typeface="Mangal"/>
                        </a:rPr>
                        <a:t>Yes</a:t>
                      </a:r>
                      <a:endParaRPr lang="en-US" sz="18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a:solidFill>
                            <a:srgbClr val="000000"/>
                          </a:solidFill>
                          <a:latin typeface="Times New Roman"/>
                          <a:ea typeface="Calibri"/>
                          <a:cs typeface="Mangal"/>
                        </a:rPr>
                        <a:t>No</a:t>
                      </a:r>
                      <a:endParaRPr lang="en-US" sz="18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No</a:t>
                      </a:r>
                      <a:endParaRPr lang="en-US" sz="18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800" dirty="0">
                          <a:solidFill>
                            <a:srgbClr val="000000"/>
                          </a:solidFill>
                          <a:latin typeface="Times New Roman"/>
                          <a:ea typeface="Calibri"/>
                          <a:cs typeface="Mangal"/>
                        </a:rPr>
                        <a:t>Yes</a:t>
                      </a:r>
                      <a:endParaRPr lang="en-US" sz="1800" dirty="0">
                        <a:latin typeface="Calibri"/>
                        <a:ea typeface="Calibri"/>
                        <a:cs typeface="Mangal"/>
                      </a:endParaRPr>
                    </a:p>
                  </a:txBody>
                  <a:tcPr marL="68580" marR="68580" marT="0" marB="0"/>
                </a:tc>
              </a:tr>
            </a:tbl>
          </a:graphicData>
        </a:graphic>
      </p:graphicFrame>
      <p:sp>
        <p:nvSpPr>
          <p:cNvPr id="5" name="Date Placeholder 4"/>
          <p:cNvSpPr>
            <a:spLocks noGrp="1"/>
          </p:cNvSpPr>
          <p:nvPr>
            <p:ph type="dt" sz="half" idx="10"/>
          </p:nvPr>
        </p:nvSpPr>
        <p:spPr/>
        <p:txBody>
          <a:bodyPr/>
          <a:lstStyle/>
          <a:p>
            <a:fld id="{B06CD9DD-9AEC-4F8E-83E5-89B69A3514EE}" type="datetime2">
              <a:rPr lang="en-US" smtClean="0"/>
              <a:pPr/>
              <a:t>Thursday, November 30, 2017</a:t>
            </a:fld>
            <a:endParaRPr lang="en-US"/>
          </a:p>
        </p:txBody>
      </p:sp>
      <p:sp>
        <p:nvSpPr>
          <p:cNvPr id="6" name="Title 1"/>
          <p:cNvSpPr txBox="1">
            <a:spLocks/>
          </p:cNvSpPr>
          <p:nvPr/>
        </p:nvSpPr>
        <p:spPr>
          <a:xfrm>
            <a:off x="-533400" y="6523038"/>
            <a:ext cx="2590800" cy="334962"/>
          </a:xfrm>
          <a:prstGeom prst="rect">
            <a:avLst/>
          </a:prstGeom>
        </p:spPr>
        <p:txBody>
          <a:bodyPr vert="horz" anchor="b">
            <a:noAutofit/>
            <a:scene3d>
              <a:camera prst="orthographicFront"/>
              <a:lightRig rig="soft" dir="t"/>
            </a:scene3d>
            <a:sp3d prstMaterial="softEdge">
              <a:bevelT w="25400" h="25400"/>
            </a:sp3d>
          </a:bodyPr>
          <a:lstStyle/>
          <a:p>
            <a:pPr lvl="1">
              <a:spcBef>
                <a:spcPct val="0"/>
              </a:spcBef>
            </a:pPr>
            <a:r>
              <a:rPr lang="en-US" sz="2000" b="1" dirty="0" smtClean="0">
                <a:effectLst>
                  <a:outerShdw blurRad="38100" dist="38100" dir="2700000" algn="tl">
                    <a:srgbClr val="000000">
                      <a:alpha val="43137"/>
                    </a:srgbClr>
                  </a:outerShdw>
                </a:effectLst>
                <a:latin typeface="+mj-lt"/>
                <a:ea typeface="+mj-ea"/>
                <a:cs typeface="+mj-cs"/>
              </a:rPr>
              <a:t>NACLIN 2017</a:t>
            </a:r>
            <a:endParaRPr kumimoji="0" lang="en-US" sz="2000" b="1" i="0" u="none" strike="noStrike" kern="1200" cap="none" spc="0" normalizeH="0" baseline="0" noProof="0" dirty="0">
              <a:ln>
                <a:noFill/>
              </a:ln>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0"/>
          <a:ext cx="9144000" cy="6400806"/>
        </p:xfrm>
        <a:graphic>
          <a:graphicData uri="http://schemas.openxmlformats.org/drawingml/2006/table">
            <a:tbl>
              <a:tblPr firstRow="1" bandRow="1">
                <a:effectLst>
                  <a:outerShdw blurRad="50800" dist="50800" dir="5400000" algn="ctr" rotWithShape="0">
                    <a:schemeClr val="bg2"/>
                  </a:outerShdw>
                </a:effectLst>
                <a:tableStyleId>{5C22544A-7EE6-4342-B048-85BDC9FD1C3A}</a:tableStyleId>
              </a:tblPr>
              <a:tblGrid>
                <a:gridCol w="2514600"/>
                <a:gridCol w="1600200"/>
                <a:gridCol w="1600200"/>
                <a:gridCol w="1828800"/>
                <a:gridCol w="1600200"/>
              </a:tblGrid>
              <a:tr h="527902">
                <a:tc>
                  <a:txBody>
                    <a:bodyPr/>
                    <a:lstStyle/>
                    <a:p>
                      <a:pPr marL="0" marR="0" algn="l">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Economic &amp; Political Weekly</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Yes</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Yes</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No</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Yes</a:t>
                      </a:r>
                      <a:endParaRPr lang="en-US" sz="1600" dirty="0">
                        <a:latin typeface="Calibri"/>
                        <a:ea typeface="Calibri"/>
                        <a:cs typeface="Mangal"/>
                      </a:endParaRPr>
                    </a:p>
                  </a:txBody>
                  <a:tcPr marL="68580" marR="68580" marT="0" marB="0"/>
                </a:tc>
              </a:tr>
              <a:tr h="401425">
                <a:tc>
                  <a:txBody>
                    <a:bodyPr/>
                    <a:lstStyle/>
                    <a:p>
                      <a:pPr marL="0" marR="0" algn="l">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Hein Online</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No</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No</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No</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No</a:t>
                      </a:r>
                      <a:endParaRPr lang="en-US" sz="1600">
                        <a:latin typeface="Calibri"/>
                        <a:ea typeface="Calibri"/>
                        <a:cs typeface="Mangal"/>
                      </a:endParaRPr>
                    </a:p>
                  </a:txBody>
                  <a:tcPr marL="68580" marR="68580" marT="0" marB="0"/>
                </a:tc>
              </a:tr>
              <a:tr h="401425">
                <a:tc>
                  <a:txBody>
                    <a:bodyPr/>
                    <a:lstStyle/>
                    <a:p>
                      <a:pPr marL="0" marR="0" algn="l">
                        <a:lnSpc>
                          <a:spcPct val="100000"/>
                        </a:lnSpc>
                        <a:spcBef>
                          <a:spcPts val="0"/>
                        </a:spcBef>
                        <a:spcAft>
                          <a:spcPts val="0"/>
                        </a:spcAft>
                        <a:tabLst>
                          <a:tab pos="5029200" algn="l"/>
                        </a:tabLst>
                      </a:pPr>
                      <a:r>
                        <a:rPr lang="en-US" sz="1600">
                          <a:solidFill>
                            <a:srgbClr val="000000"/>
                          </a:solidFill>
                          <a:latin typeface="Times New Roman"/>
                          <a:ea typeface="Calibri"/>
                          <a:cs typeface="Mangal"/>
                        </a:rPr>
                        <a:t>Institute of Physics</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Yes</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Yes</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Yes</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Yes</a:t>
                      </a:r>
                      <a:endParaRPr lang="en-US" sz="1600">
                        <a:latin typeface="Calibri"/>
                        <a:ea typeface="Calibri"/>
                        <a:cs typeface="Mangal"/>
                      </a:endParaRPr>
                    </a:p>
                  </a:txBody>
                  <a:tcPr marL="68580" marR="68580" marT="0" marB="0"/>
                </a:tc>
              </a:tr>
              <a:tr h="401425">
                <a:tc>
                  <a:txBody>
                    <a:bodyPr/>
                    <a:lstStyle/>
                    <a:p>
                      <a:pPr marL="0" marR="0" algn="l">
                        <a:lnSpc>
                          <a:spcPct val="100000"/>
                        </a:lnSpc>
                        <a:spcBef>
                          <a:spcPts val="0"/>
                        </a:spcBef>
                        <a:spcAft>
                          <a:spcPts val="0"/>
                        </a:spcAft>
                        <a:tabLst>
                          <a:tab pos="5029200" algn="l"/>
                        </a:tabLst>
                      </a:pPr>
                      <a:r>
                        <a:rPr lang="en-US" sz="1600">
                          <a:solidFill>
                            <a:srgbClr val="000000"/>
                          </a:solidFill>
                          <a:latin typeface="Times New Roman"/>
                          <a:ea typeface="Calibri"/>
                          <a:cs typeface="Mangal"/>
                        </a:rPr>
                        <a:t>J-STOR</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Yes</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Yes</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Yes</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Yes</a:t>
                      </a:r>
                      <a:endParaRPr lang="en-US" sz="1600">
                        <a:latin typeface="Calibri"/>
                        <a:ea typeface="Calibri"/>
                        <a:cs typeface="Mangal"/>
                      </a:endParaRPr>
                    </a:p>
                  </a:txBody>
                  <a:tcPr marL="68580" marR="68580" marT="0" marB="0"/>
                </a:tc>
              </a:tr>
              <a:tr h="401425">
                <a:tc>
                  <a:txBody>
                    <a:bodyPr/>
                    <a:lstStyle/>
                    <a:p>
                      <a:pPr marL="0" marR="0" algn="l">
                        <a:lnSpc>
                          <a:spcPct val="100000"/>
                        </a:lnSpc>
                        <a:spcBef>
                          <a:spcPts val="0"/>
                        </a:spcBef>
                        <a:spcAft>
                          <a:spcPts val="0"/>
                        </a:spcAft>
                        <a:tabLst>
                          <a:tab pos="5029200" algn="l"/>
                        </a:tabLst>
                      </a:pPr>
                      <a:r>
                        <a:rPr lang="en-US" sz="1600" dirty="0" err="1">
                          <a:solidFill>
                            <a:srgbClr val="000000"/>
                          </a:solidFill>
                          <a:latin typeface="Times New Roman"/>
                          <a:ea typeface="Calibri"/>
                          <a:cs typeface="Mangal"/>
                        </a:rPr>
                        <a:t>Manupatra</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No</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No</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No</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No</a:t>
                      </a:r>
                      <a:endParaRPr lang="en-US" sz="1600">
                        <a:latin typeface="Calibri"/>
                        <a:ea typeface="Calibri"/>
                        <a:cs typeface="Mangal"/>
                      </a:endParaRPr>
                    </a:p>
                  </a:txBody>
                  <a:tcPr marL="68580" marR="68580" marT="0" marB="0"/>
                </a:tc>
              </a:tr>
              <a:tr h="401425">
                <a:tc>
                  <a:txBody>
                    <a:bodyPr/>
                    <a:lstStyle/>
                    <a:p>
                      <a:pPr marL="0" marR="0" algn="l">
                        <a:lnSpc>
                          <a:spcPct val="100000"/>
                        </a:lnSpc>
                        <a:spcBef>
                          <a:spcPts val="0"/>
                        </a:spcBef>
                        <a:spcAft>
                          <a:spcPts val="0"/>
                        </a:spcAft>
                        <a:tabLst>
                          <a:tab pos="5029200" algn="l"/>
                        </a:tabLst>
                      </a:pPr>
                      <a:r>
                        <a:rPr lang="en-US" sz="1600">
                          <a:solidFill>
                            <a:srgbClr val="000000"/>
                          </a:solidFill>
                          <a:latin typeface="Times New Roman"/>
                          <a:ea typeface="Calibri"/>
                          <a:cs typeface="Mangal"/>
                        </a:rPr>
                        <a:t>Nature</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Yes</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Yes</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Yes</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No</a:t>
                      </a:r>
                      <a:endParaRPr lang="en-US" sz="1600">
                        <a:latin typeface="Calibri"/>
                        <a:ea typeface="Calibri"/>
                        <a:cs typeface="Mangal"/>
                      </a:endParaRPr>
                    </a:p>
                  </a:txBody>
                  <a:tcPr marL="68580" marR="68580" marT="0" marB="0"/>
                </a:tc>
              </a:tr>
              <a:tr h="527902">
                <a:tc>
                  <a:txBody>
                    <a:bodyPr/>
                    <a:lstStyle/>
                    <a:p>
                      <a:pPr marL="0" marR="0" algn="l">
                        <a:lnSpc>
                          <a:spcPct val="100000"/>
                        </a:lnSpc>
                        <a:spcBef>
                          <a:spcPts val="0"/>
                        </a:spcBef>
                        <a:spcAft>
                          <a:spcPts val="0"/>
                        </a:spcAft>
                        <a:tabLst>
                          <a:tab pos="5029200" algn="l"/>
                        </a:tabLst>
                      </a:pPr>
                      <a:r>
                        <a:rPr lang="en-US" sz="1600">
                          <a:solidFill>
                            <a:srgbClr val="000000"/>
                          </a:solidFill>
                          <a:latin typeface="Times New Roman"/>
                          <a:ea typeface="Calibri"/>
                          <a:cs typeface="Mangal"/>
                        </a:rPr>
                        <a:t>Oxford University Press</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Yes</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Yes</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Yes</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Yes</a:t>
                      </a:r>
                      <a:endParaRPr lang="en-US" sz="1600">
                        <a:latin typeface="Calibri"/>
                        <a:ea typeface="Calibri"/>
                        <a:cs typeface="Mangal"/>
                      </a:endParaRPr>
                    </a:p>
                  </a:txBody>
                  <a:tcPr marL="68580" marR="68580" marT="0" marB="0"/>
                </a:tc>
              </a:tr>
              <a:tr h="401425">
                <a:tc>
                  <a:txBody>
                    <a:bodyPr/>
                    <a:lstStyle/>
                    <a:p>
                      <a:pPr marL="0" marR="0" algn="l">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Portland Press</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Yes</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Yes</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No</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Yes</a:t>
                      </a:r>
                      <a:endParaRPr lang="en-US" sz="1600">
                        <a:latin typeface="Calibri"/>
                        <a:ea typeface="Calibri"/>
                        <a:cs typeface="Mangal"/>
                      </a:endParaRPr>
                    </a:p>
                  </a:txBody>
                  <a:tcPr marL="68580" marR="68580" marT="0" marB="0"/>
                </a:tc>
              </a:tr>
              <a:tr h="401425">
                <a:tc>
                  <a:txBody>
                    <a:bodyPr/>
                    <a:lstStyle/>
                    <a:p>
                      <a:pPr marL="0" marR="0" algn="l">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Project Euclid</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Yes</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Yes</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No</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Yes</a:t>
                      </a:r>
                      <a:endParaRPr lang="en-US" sz="1600">
                        <a:latin typeface="Calibri"/>
                        <a:ea typeface="Calibri"/>
                        <a:cs typeface="Mangal"/>
                      </a:endParaRPr>
                    </a:p>
                  </a:txBody>
                  <a:tcPr marL="68580" marR="68580" marT="0" marB="0"/>
                </a:tc>
              </a:tr>
              <a:tr h="401425">
                <a:tc>
                  <a:txBody>
                    <a:bodyPr/>
                    <a:lstStyle/>
                    <a:p>
                      <a:pPr marL="0" marR="0" algn="l">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Project Muse</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Yes</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Yes</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No</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Yes</a:t>
                      </a:r>
                      <a:endParaRPr lang="en-US" sz="1600" dirty="0">
                        <a:latin typeface="Calibri"/>
                        <a:ea typeface="Calibri"/>
                        <a:cs typeface="Mangal"/>
                      </a:endParaRPr>
                    </a:p>
                  </a:txBody>
                  <a:tcPr marL="68580" marR="68580" marT="0" marB="0"/>
                </a:tc>
              </a:tr>
              <a:tr h="527902">
                <a:tc>
                  <a:txBody>
                    <a:bodyPr/>
                    <a:lstStyle/>
                    <a:p>
                      <a:pPr marL="0" marR="0" algn="l">
                        <a:lnSpc>
                          <a:spcPct val="100000"/>
                        </a:lnSpc>
                        <a:spcBef>
                          <a:spcPts val="0"/>
                        </a:spcBef>
                        <a:spcAft>
                          <a:spcPts val="0"/>
                        </a:spcAft>
                        <a:tabLst>
                          <a:tab pos="5029200" algn="l"/>
                        </a:tabLst>
                      </a:pPr>
                      <a:r>
                        <a:rPr lang="en-US" sz="1600">
                          <a:solidFill>
                            <a:srgbClr val="000000"/>
                          </a:solidFill>
                          <a:latin typeface="Times New Roman"/>
                          <a:ea typeface="Calibri"/>
                          <a:cs typeface="Mangal"/>
                        </a:rPr>
                        <a:t>Royal Society of Chemistry</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Yes</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Yes</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No</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Yes</a:t>
                      </a:r>
                      <a:endParaRPr lang="en-US" sz="1600" dirty="0">
                        <a:latin typeface="Calibri"/>
                        <a:ea typeface="Calibri"/>
                        <a:cs typeface="Mangal"/>
                      </a:endParaRPr>
                    </a:p>
                  </a:txBody>
                  <a:tcPr marL="68580" marR="68580" marT="0" marB="0"/>
                </a:tc>
              </a:tr>
              <a:tr h="401425">
                <a:tc>
                  <a:txBody>
                    <a:bodyPr/>
                    <a:lstStyle/>
                    <a:p>
                      <a:pPr marL="0" marR="0" algn="l">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SIAM</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Yes</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Yes</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No</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Yes</a:t>
                      </a:r>
                      <a:endParaRPr lang="en-US" sz="1600" dirty="0">
                        <a:latin typeface="Calibri"/>
                        <a:ea typeface="Calibri"/>
                        <a:cs typeface="Mangal"/>
                      </a:endParaRPr>
                    </a:p>
                  </a:txBody>
                  <a:tcPr marL="68580" marR="68580" marT="0" marB="0"/>
                </a:tc>
              </a:tr>
              <a:tr h="401425">
                <a:tc>
                  <a:txBody>
                    <a:bodyPr/>
                    <a:lstStyle/>
                    <a:p>
                      <a:pPr marL="0" marR="0" algn="l">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Springer Link</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Yes</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Yes</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Yes</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Yes</a:t>
                      </a:r>
                      <a:endParaRPr lang="en-US" sz="1600" dirty="0">
                        <a:latin typeface="Calibri"/>
                        <a:ea typeface="Calibri"/>
                        <a:cs typeface="Mangal"/>
                      </a:endParaRPr>
                    </a:p>
                  </a:txBody>
                  <a:tcPr marL="68580" marR="68580" marT="0" marB="0"/>
                </a:tc>
              </a:tr>
              <a:tr h="401425">
                <a:tc>
                  <a:txBody>
                    <a:bodyPr/>
                    <a:lstStyle/>
                    <a:p>
                      <a:pPr marL="0" marR="0" algn="l">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Taylor and Francis</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Yes</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Yes</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Yes</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Yes</a:t>
                      </a:r>
                      <a:endParaRPr lang="en-US" sz="1600" dirty="0">
                        <a:latin typeface="Calibri"/>
                        <a:ea typeface="Calibri"/>
                        <a:cs typeface="Mangal"/>
                      </a:endParaRPr>
                    </a:p>
                  </a:txBody>
                  <a:tcPr marL="68580" marR="68580" marT="0" marB="0"/>
                </a:tc>
              </a:tr>
              <a:tr h="401425">
                <a:tc>
                  <a:txBody>
                    <a:bodyPr/>
                    <a:lstStyle/>
                    <a:p>
                      <a:pPr marL="0" marR="0" algn="l">
                        <a:lnSpc>
                          <a:spcPct val="100000"/>
                        </a:lnSpc>
                        <a:spcBef>
                          <a:spcPts val="0"/>
                        </a:spcBef>
                        <a:spcAft>
                          <a:spcPts val="0"/>
                        </a:spcAft>
                        <a:tabLst>
                          <a:tab pos="5029200" algn="l"/>
                        </a:tabLst>
                      </a:pPr>
                      <a:r>
                        <a:rPr lang="en-US" sz="1600" dirty="0" smtClean="0">
                          <a:solidFill>
                            <a:srgbClr val="000000"/>
                          </a:solidFill>
                          <a:latin typeface="Times New Roman"/>
                          <a:ea typeface="Calibri"/>
                          <a:cs typeface="Mangal"/>
                        </a:rPr>
                        <a:t>Westlaw </a:t>
                      </a:r>
                      <a:r>
                        <a:rPr lang="en-US" sz="1600" dirty="0">
                          <a:solidFill>
                            <a:srgbClr val="000000"/>
                          </a:solidFill>
                          <a:latin typeface="Times New Roman"/>
                          <a:ea typeface="Calibri"/>
                          <a:cs typeface="Mangal"/>
                        </a:rPr>
                        <a:t>India</a:t>
                      </a:r>
                      <a:endParaRPr lang="en-US" sz="1600" dirty="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No</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No</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a:solidFill>
                            <a:srgbClr val="000000"/>
                          </a:solidFill>
                          <a:latin typeface="Times New Roman"/>
                          <a:ea typeface="Calibri"/>
                          <a:cs typeface="Mangal"/>
                        </a:rPr>
                        <a:t>No</a:t>
                      </a:r>
                      <a:endParaRPr lang="en-US" sz="1600">
                        <a:latin typeface="Calibri"/>
                        <a:ea typeface="Calibri"/>
                        <a:cs typeface="Mangal"/>
                      </a:endParaRPr>
                    </a:p>
                  </a:txBody>
                  <a:tcPr marL="68580" marR="68580" marT="0" marB="0"/>
                </a:tc>
                <a:tc>
                  <a:txBody>
                    <a:bodyPr/>
                    <a:lstStyle/>
                    <a:p>
                      <a:pPr marL="356870" marR="0" algn="just">
                        <a:lnSpc>
                          <a:spcPct val="100000"/>
                        </a:lnSpc>
                        <a:spcBef>
                          <a:spcPts val="0"/>
                        </a:spcBef>
                        <a:spcAft>
                          <a:spcPts val="0"/>
                        </a:spcAft>
                        <a:tabLst>
                          <a:tab pos="5029200" algn="l"/>
                        </a:tabLst>
                      </a:pPr>
                      <a:r>
                        <a:rPr lang="en-US" sz="1600" dirty="0">
                          <a:solidFill>
                            <a:srgbClr val="000000"/>
                          </a:solidFill>
                          <a:latin typeface="Times New Roman"/>
                          <a:ea typeface="Calibri"/>
                          <a:cs typeface="Mangal"/>
                        </a:rPr>
                        <a:t>No</a:t>
                      </a:r>
                      <a:endParaRPr lang="en-US" sz="1600" dirty="0">
                        <a:latin typeface="Calibri"/>
                        <a:ea typeface="Calibri"/>
                        <a:cs typeface="Mangal"/>
                      </a:endParaRPr>
                    </a:p>
                  </a:txBody>
                  <a:tcPr marL="68580" marR="68580" marT="0" marB="0"/>
                </a:tc>
              </a:tr>
            </a:tbl>
          </a:graphicData>
        </a:graphic>
      </p:graphicFrame>
      <p:sp>
        <p:nvSpPr>
          <p:cNvPr id="5" name="Date Placeholder 4"/>
          <p:cNvSpPr>
            <a:spLocks noGrp="1"/>
          </p:cNvSpPr>
          <p:nvPr>
            <p:ph type="dt" sz="half" idx="10"/>
          </p:nvPr>
        </p:nvSpPr>
        <p:spPr/>
        <p:txBody>
          <a:bodyPr/>
          <a:lstStyle/>
          <a:p>
            <a:fld id="{26866296-256F-4007-9633-28DB746DEE5B}" type="datetime2">
              <a:rPr lang="en-US" smtClean="0"/>
              <a:pPr/>
              <a:t>Thursday, November 30, 2017</a:t>
            </a:fld>
            <a:endParaRPr lang="en-US"/>
          </a:p>
        </p:txBody>
      </p:sp>
      <p:sp>
        <p:nvSpPr>
          <p:cNvPr id="6" name="Title 1"/>
          <p:cNvSpPr txBox="1">
            <a:spLocks/>
          </p:cNvSpPr>
          <p:nvPr/>
        </p:nvSpPr>
        <p:spPr>
          <a:xfrm>
            <a:off x="-533400" y="6523038"/>
            <a:ext cx="2590800" cy="334962"/>
          </a:xfrm>
          <a:prstGeom prst="rect">
            <a:avLst/>
          </a:prstGeom>
        </p:spPr>
        <p:txBody>
          <a:bodyPr vert="horz" anchor="b">
            <a:noAutofit/>
            <a:scene3d>
              <a:camera prst="orthographicFront"/>
              <a:lightRig rig="soft" dir="t"/>
            </a:scene3d>
            <a:sp3d prstMaterial="softEdge">
              <a:bevelT w="25400" h="25400"/>
            </a:sp3d>
          </a:bodyPr>
          <a:lstStyle/>
          <a:p>
            <a:pPr lvl="1">
              <a:spcBef>
                <a:spcPct val="0"/>
              </a:spcBef>
            </a:pPr>
            <a:r>
              <a:rPr lang="en-US" sz="2000" b="1" dirty="0" smtClean="0">
                <a:effectLst>
                  <a:outerShdw blurRad="38100" dist="38100" dir="2700000" algn="tl">
                    <a:srgbClr val="000000">
                      <a:alpha val="43137"/>
                    </a:srgbClr>
                  </a:outerShdw>
                </a:effectLst>
                <a:latin typeface="+mj-lt"/>
                <a:ea typeface="+mj-ea"/>
                <a:cs typeface="+mj-cs"/>
              </a:rPr>
              <a:t>NACLIN 2017</a:t>
            </a:r>
            <a:endParaRPr kumimoji="0" lang="en-US" sz="2000" b="1" i="0" u="none" strike="noStrike" kern="1200" cap="none" spc="0" normalizeH="0" baseline="0" noProof="0" dirty="0">
              <a:ln>
                <a:noFill/>
              </a:ln>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pPr algn="l"/>
            <a:r>
              <a:rPr lang="en-US" sz="3100" b="1" i="1" dirty="0" smtClean="0"/>
              <a:t>Number of books and other printed material added in selected university libraries</a:t>
            </a:r>
            <a:r>
              <a:rPr lang="en-US" sz="3600" dirty="0" smtClean="0"/>
              <a:t/>
            </a:r>
            <a:br>
              <a:rPr lang="en-US" sz="3600" dirty="0" smtClean="0"/>
            </a:br>
            <a:endParaRPr lang="en-US" dirty="0"/>
          </a:p>
        </p:txBody>
      </p:sp>
      <p:graphicFrame>
        <p:nvGraphicFramePr>
          <p:cNvPr id="5" name="Chart 4"/>
          <p:cNvGraphicFramePr/>
          <p:nvPr/>
        </p:nvGraphicFramePr>
        <p:xfrm>
          <a:off x="228600" y="1219200"/>
          <a:ext cx="8915400" cy="5334000"/>
        </p:xfrm>
        <a:graphic>
          <a:graphicData uri="http://schemas.openxmlformats.org/drawingml/2006/chart">
            <c:chart xmlns:c="http://schemas.openxmlformats.org/drawingml/2006/chart" xmlns:r="http://schemas.openxmlformats.org/officeDocument/2006/relationships" r:id="rId2"/>
          </a:graphicData>
        </a:graphic>
      </p:graphicFrame>
      <p:sp>
        <p:nvSpPr>
          <p:cNvPr id="4" name="Date Placeholder 3"/>
          <p:cNvSpPr>
            <a:spLocks noGrp="1"/>
          </p:cNvSpPr>
          <p:nvPr>
            <p:ph type="dt" sz="half" idx="10"/>
          </p:nvPr>
        </p:nvSpPr>
        <p:spPr/>
        <p:txBody>
          <a:bodyPr/>
          <a:lstStyle/>
          <a:p>
            <a:fld id="{D4FB1C2D-479C-4011-B69F-A13DB8D4870F}"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Effect transition="in" filter="fade">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AsOne/>
      </p:bldGraphic>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Autofit/>
          </a:bodyPr>
          <a:lstStyle/>
          <a:p>
            <a:pPr algn="l"/>
            <a:r>
              <a:rPr lang="en-US" sz="2800" b="1" i="1" dirty="0" smtClean="0"/>
              <a:t>Number of journals, e-journals subscribed annually in selected university libraries</a:t>
            </a:r>
            <a:endParaRPr lang="en-US" sz="2800" dirty="0"/>
          </a:p>
        </p:txBody>
      </p:sp>
      <p:graphicFrame>
        <p:nvGraphicFramePr>
          <p:cNvPr id="4" name="Chart 3"/>
          <p:cNvGraphicFramePr/>
          <p:nvPr/>
        </p:nvGraphicFramePr>
        <p:xfrm>
          <a:off x="0" y="1295400"/>
          <a:ext cx="9144000" cy="4993005"/>
        </p:xfrm>
        <a:graphic>
          <a:graphicData uri="http://schemas.openxmlformats.org/drawingml/2006/chart">
            <c:chart xmlns:c="http://schemas.openxmlformats.org/drawingml/2006/chart" xmlns:r="http://schemas.openxmlformats.org/officeDocument/2006/relationships" r:id="rId2"/>
          </a:graphicData>
        </a:graphic>
      </p:graphicFrame>
      <p:sp>
        <p:nvSpPr>
          <p:cNvPr id="5" name="Date Placeholder 4"/>
          <p:cNvSpPr>
            <a:spLocks noGrp="1"/>
          </p:cNvSpPr>
          <p:nvPr>
            <p:ph type="dt" sz="half" idx="10"/>
          </p:nvPr>
        </p:nvSpPr>
        <p:spPr/>
        <p:txBody>
          <a:bodyPr/>
          <a:lstStyle/>
          <a:p>
            <a:fld id="{ABE5F60D-C2C9-4A4D-A0CA-03058030FDA5}"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Autofit/>
          </a:bodyPr>
          <a:lstStyle/>
          <a:p>
            <a:pPr algn="l"/>
            <a:r>
              <a:rPr lang="en-US" sz="3200" b="1" i="1" dirty="0" smtClean="0"/>
              <a:t>Number of online databases procured annually in selected university libraries</a:t>
            </a:r>
            <a:endParaRPr lang="en-US" sz="3200" dirty="0"/>
          </a:p>
        </p:txBody>
      </p:sp>
      <p:graphicFrame>
        <p:nvGraphicFramePr>
          <p:cNvPr id="4" name="Chart 3"/>
          <p:cNvGraphicFramePr/>
          <p:nvPr/>
        </p:nvGraphicFramePr>
        <p:xfrm>
          <a:off x="0" y="1219200"/>
          <a:ext cx="9144000" cy="5157788"/>
        </p:xfrm>
        <a:graphic>
          <a:graphicData uri="http://schemas.openxmlformats.org/drawingml/2006/chart">
            <c:chart xmlns:c="http://schemas.openxmlformats.org/drawingml/2006/chart" xmlns:r="http://schemas.openxmlformats.org/officeDocument/2006/relationships" r:id="rId2"/>
          </a:graphicData>
        </a:graphic>
      </p:graphicFrame>
      <p:sp>
        <p:nvSpPr>
          <p:cNvPr id="5" name="Date Placeholder 4"/>
          <p:cNvSpPr>
            <a:spLocks noGrp="1"/>
          </p:cNvSpPr>
          <p:nvPr>
            <p:ph type="dt" sz="half" idx="10"/>
          </p:nvPr>
        </p:nvSpPr>
        <p:spPr/>
        <p:txBody>
          <a:bodyPr/>
          <a:lstStyle/>
          <a:p>
            <a:fld id="{1E0D543D-7D72-4B4E-9150-A4CC24C6AF59}"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763000" cy="5583936"/>
          </a:xfrm>
        </p:spPr>
        <p:txBody>
          <a:bodyPr>
            <a:normAutofit fontScale="85000" lnSpcReduction="10000"/>
          </a:bodyPr>
          <a:lstStyle/>
          <a:p>
            <a:pPr algn="just">
              <a:lnSpc>
                <a:spcPct val="170000"/>
              </a:lnSpc>
              <a:buNone/>
            </a:pPr>
            <a:r>
              <a:rPr lang="en-US" dirty="0" smtClean="0"/>
              <a:t>	Libraries are playing vital role in any academic institution/ university. The resources available in the library are the main source for research and academic development in any academic institution / library. It has been noticed that these Central University Libraries are allocating more budget for the e-resources in compare to printed resources. Day-by-day these libraries are also procuring latest IT infrastructure and related software for access the electronic resources.</a:t>
            </a:r>
            <a:endParaRPr lang="en-US" dirty="0"/>
          </a:p>
        </p:txBody>
      </p:sp>
      <p:sp>
        <p:nvSpPr>
          <p:cNvPr id="2" name="Title 1"/>
          <p:cNvSpPr>
            <a:spLocks noGrp="1"/>
          </p:cNvSpPr>
          <p:nvPr>
            <p:ph type="title"/>
          </p:nvPr>
        </p:nvSpPr>
        <p:spPr>
          <a:xfrm>
            <a:off x="381000" y="76200"/>
            <a:ext cx="8229600" cy="990600"/>
          </a:xfrm>
        </p:spPr>
        <p:txBody>
          <a:bodyPr>
            <a:normAutofit/>
          </a:bodyPr>
          <a:lstStyle/>
          <a:p>
            <a:pPr lvl="0" algn="l"/>
            <a:r>
              <a:rPr lang="en-US" b="1" dirty="0" smtClean="0"/>
              <a:t>CONCLUSION</a:t>
            </a:r>
            <a:endParaRPr lang="en-US" dirty="0"/>
          </a:p>
        </p:txBody>
      </p:sp>
      <p:sp>
        <p:nvSpPr>
          <p:cNvPr id="4" name="Date Placeholder 3"/>
          <p:cNvSpPr>
            <a:spLocks noGrp="1"/>
          </p:cNvSpPr>
          <p:nvPr>
            <p:ph type="dt" sz="half" idx="10"/>
          </p:nvPr>
        </p:nvSpPr>
        <p:spPr/>
        <p:txBody>
          <a:bodyPr/>
          <a:lstStyle/>
          <a:p>
            <a:fld id="{ECD7C17E-F34F-4BB0-B358-0191694E395E}"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624078" indent="-514350" algn="just">
              <a:buAutoNum type="arabicPeriod"/>
            </a:pPr>
            <a:r>
              <a:rPr lang="en-US" dirty="0" smtClean="0"/>
              <a:t>Information resources should be user centric.</a:t>
            </a:r>
          </a:p>
          <a:p>
            <a:pPr marL="624078" indent="-514350" algn="just">
              <a:buAutoNum type="arabicPeriod"/>
            </a:pPr>
            <a:r>
              <a:rPr lang="en-US" dirty="0" smtClean="0"/>
              <a:t>More Budget required for E-resources.</a:t>
            </a:r>
          </a:p>
          <a:p>
            <a:pPr marL="624078" indent="-514350" algn="just">
              <a:buAutoNum type="arabicPeriod"/>
            </a:pPr>
            <a:r>
              <a:rPr lang="en-US" dirty="0" smtClean="0"/>
              <a:t>More IT Infrastructure is also required.</a:t>
            </a:r>
          </a:p>
          <a:p>
            <a:pPr marL="624078" indent="-514350" algn="just">
              <a:buAutoNum type="arabicPeriod"/>
            </a:pPr>
            <a:r>
              <a:rPr lang="en-US" dirty="0" smtClean="0"/>
              <a:t>More IT Skilled Human Capital required for University Libraries.</a:t>
            </a:r>
          </a:p>
          <a:p>
            <a:pPr marL="624078" indent="-514350" algn="just">
              <a:buAutoNum type="arabicPeriod"/>
            </a:pPr>
            <a:r>
              <a:rPr lang="en-US" dirty="0" smtClean="0"/>
              <a:t>More Training facilities should be provided by the University Libraries.</a:t>
            </a:r>
          </a:p>
          <a:p>
            <a:pPr>
              <a:buNone/>
            </a:pPr>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pPr marL="624078" indent="-514350">
              <a:buFont typeface="Wingdings" pitchFamily="2" charset="2"/>
              <a:buChar char="v"/>
            </a:pPr>
            <a:endParaRPr lang="en-US" dirty="0" smtClean="0"/>
          </a:p>
          <a:p>
            <a:endParaRPr lang="en-US" dirty="0"/>
          </a:p>
        </p:txBody>
      </p:sp>
      <p:sp>
        <p:nvSpPr>
          <p:cNvPr id="3" name="Date Placeholder 2"/>
          <p:cNvSpPr>
            <a:spLocks noGrp="1"/>
          </p:cNvSpPr>
          <p:nvPr>
            <p:ph type="dt" sz="half" idx="10"/>
          </p:nvPr>
        </p:nvSpPr>
        <p:spPr/>
        <p:txBody>
          <a:bodyPr/>
          <a:lstStyle/>
          <a:p>
            <a:fld id="{FDAC7090-A391-4CC2-9B1F-62B7DAD7179C}" type="datetime2">
              <a:rPr lang="en-US" smtClean="0"/>
              <a:pPr/>
              <a:t>Thursday, November 30, 2017</a:t>
            </a:fld>
            <a:endParaRPr lang="en-US"/>
          </a:p>
        </p:txBody>
      </p:sp>
      <p:sp>
        <p:nvSpPr>
          <p:cNvPr id="4" name="Title 3"/>
          <p:cNvSpPr>
            <a:spLocks noGrp="1"/>
          </p:cNvSpPr>
          <p:nvPr>
            <p:ph type="title"/>
          </p:nvPr>
        </p:nvSpPr>
        <p:spPr/>
        <p:txBody>
          <a:bodyPr/>
          <a:lstStyle/>
          <a:p>
            <a:r>
              <a:rPr lang="en-US" dirty="0" smtClean="0"/>
              <a:t>RECOMMENDATIONS: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 calcmode="lin" valueType="num">
                                      <p:cBhvr>
                                        <p:cTn id="12"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2">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p:cTn id="19"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2">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2">
                                            <p:txEl>
                                              <p:pRg st="2" end="2"/>
                                            </p:txEl>
                                          </p:spTgt>
                                        </p:tgtEl>
                                        <p:attrNameLst>
                                          <p:attrName>style.visibility</p:attrName>
                                        </p:attrNameLst>
                                      </p:cBhvr>
                                      <p:to>
                                        <p:strVal val="visible"/>
                                      </p:to>
                                    </p:set>
                                    <p:anim calcmode="lin" valueType="num">
                                      <p:cBhvr>
                                        <p:cTn id="26"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2">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0" fill="hold" grpId="0" nodeType="clickEffect">
                                  <p:stCondLst>
                                    <p:cond delay="0"/>
                                  </p:stCondLst>
                                  <p:childTnLst>
                                    <p:set>
                                      <p:cBhvr>
                                        <p:cTn id="32" dur="1" fill="hold">
                                          <p:stCondLst>
                                            <p:cond delay="0"/>
                                          </p:stCondLst>
                                        </p:cTn>
                                        <p:tgtEl>
                                          <p:spTgt spid="2">
                                            <p:txEl>
                                              <p:pRg st="3" end="3"/>
                                            </p:txEl>
                                          </p:spTgt>
                                        </p:tgtEl>
                                        <p:attrNameLst>
                                          <p:attrName>style.visibility</p:attrName>
                                        </p:attrNameLst>
                                      </p:cBhvr>
                                      <p:to>
                                        <p:strVal val="visible"/>
                                      </p:to>
                                    </p:set>
                                    <p:anim calcmode="lin" valueType="num">
                                      <p:cBhvr>
                                        <p:cTn id="33"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2">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0" fill="hold" grpId="0" nodeType="clickEffect">
                                  <p:stCondLst>
                                    <p:cond delay="0"/>
                                  </p:stCondLst>
                                  <p:childTnLst>
                                    <p:set>
                                      <p:cBhvr>
                                        <p:cTn id="39" dur="1" fill="hold">
                                          <p:stCondLst>
                                            <p:cond delay="0"/>
                                          </p:stCondLst>
                                        </p:cTn>
                                        <p:tgtEl>
                                          <p:spTgt spid="2">
                                            <p:txEl>
                                              <p:pRg st="4" end="4"/>
                                            </p:txEl>
                                          </p:spTgt>
                                        </p:tgtEl>
                                        <p:attrNameLst>
                                          <p:attrName>style.visibility</p:attrName>
                                        </p:attrNameLst>
                                      </p:cBhvr>
                                      <p:to>
                                        <p:strVal val="visible"/>
                                      </p:to>
                                    </p:set>
                                    <p:anim calcmode="lin" valueType="num">
                                      <p:cBhvr>
                                        <p:cTn id="40"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41"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4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4"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Image result for thank you images for presentation"/>
          <p:cNvPicPr>
            <a:picLocks noChangeAspect="1" noChangeArrowheads="1"/>
          </p:cNvPicPr>
          <p:nvPr/>
        </p:nvPicPr>
        <p:blipFill>
          <a:blip r:embed="rId2" cstate="print"/>
          <a:srcRect/>
          <a:stretch>
            <a:fillRect/>
          </a:stretch>
        </p:blipFill>
        <p:spPr bwMode="auto">
          <a:xfrm rot="20544688">
            <a:off x="1333417" y="1778368"/>
            <a:ext cx="7614392" cy="2476501"/>
          </a:xfrm>
          <a:prstGeom prst="rect">
            <a:avLst/>
          </a:prstGeom>
          <a:noFill/>
        </p:spPr>
      </p:pic>
      <p:sp>
        <p:nvSpPr>
          <p:cNvPr id="5" name="Title 1"/>
          <p:cNvSpPr txBox="1">
            <a:spLocks/>
          </p:cNvSpPr>
          <p:nvPr/>
        </p:nvSpPr>
        <p:spPr>
          <a:xfrm>
            <a:off x="-533400" y="6523038"/>
            <a:ext cx="2590800" cy="334962"/>
          </a:xfrm>
          <a:prstGeom prst="rect">
            <a:avLst/>
          </a:prstGeom>
        </p:spPr>
        <p:txBody>
          <a:bodyPr vert="horz" anchor="b">
            <a:noAutofit/>
            <a:scene3d>
              <a:camera prst="orthographicFront"/>
              <a:lightRig rig="soft" dir="t"/>
            </a:scene3d>
            <a:sp3d prstMaterial="softEdge">
              <a:bevelT w="25400" h="25400"/>
            </a:sp3d>
          </a:bodyPr>
          <a:lstStyle/>
          <a:p>
            <a:pPr lvl="1">
              <a:spcBef>
                <a:spcPct val="0"/>
              </a:spcBef>
            </a:pPr>
            <a:r>
              <a:rPr lang="en-US" sz="2000" b="1" dirty="0" smtClean="0">
                <a:effectLst>
                  <a:outerShdw blurRad="38100" dist="38100" dir="2700000" algn="tl">
                    <a:srgbClr val="000000">
                      <a:alpha val="43137"/>
                    </a:srgbClr>
                  </a:outerShdw>
                </a:effectLst>
                <a:latin typeface="+mj-lt"/>
                <a:ea typeface="+mj-ea"/>
                <a:cs typeface="+mj-cs"/>
              </a:rPr>
              <a:t>NACLIN 2017</a:t>
            </a:r>
            <a:endParaRPr kumimoji="0" lang="en-US" sz="2000" b="1" i="0" u="none" strike="noStrike" kern="1200" cap="none" spc="0" normalizeH="0" baseline="0" noProof="0" dirty="0">
              <a:ln>
                <a:noFill/>
              </a:ln>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ransition>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029200"/>
          </a:xfrm>
        </p:spPr>
        <p:txBody>
          <a:bodyPr>
            <a:normAutofit fontScale="77500" lnSpcReduction="20000"/>
          </a:bodyPr>
          <a:lstStyle/>
          <a:p>
            <a:pPr algn="just">
              <a:lnSpc>
                <a:spcPct val="220000"/>
              </a:lnSpc>
              <a:buNone/>
            </a:pPr>
            <a:r>
              <a:rPr lang="en-US" dirty="0" smtClean="0"/>
              <a:t>	The scope of the study was limited to four central university libraries namely, Delhi University Library System (DULS), Dr. B.R. </a:t>
            </a:r>
            <a:r>
              <a:rPr lang="en-US" dirty="0" err="1" smtClean="0"/>
              <a:t>Ambedkar</a:t>
            </a:r>
            <a:r>
              <a:rPr lang="en-US" dirty="0" smtClean="0"/>
              <a:t> Central Library (formerly known as JNU Library), Central Library </a:t>
            </a:r>
            <a:r>
              <a:rPr lang="en-US" dirty="0" err="1" smtClean="0"/>
              <a:t>Jamia</a:t>
            </a:r>
            <a:r>
              <a:rPr lang="en-US" dirty="0" smtClean="0"/>
              <a:t> </a:t>
            </a:r>
            <a:r>
              <a:rPr lang="en-US" dirty="0" err="1" smtClean="0"/>
              <a:t>Millia</a:t>
            </a:r>
            <a:r>
              <a:rPr lang="en-US" dirty="0" smtClean="0"/>
              <a:t> </a:t>
            </a:r>
            <a:r>
              <a:rPr lang="en-US" dirty="0" err="1" smtClean="0"/>
              <a:t>Islamia</a:t>
            </a:r>
            <a:r>
              <a:rPr lang="en-US" dirty="0" smtClean="0"/>
              <a:t> and Central Library, IGNOU, New Delhi. The period also defined in this study i.e. five financial years 2010-11, 2011-12, 2012-13, 2013-14 and 2014-15.</a:t>
            </a:r>
          </a:p>
          <a:p>
            <a:pPr>
              <a:lnSpc>
                <a:spcPct val="220000"/>
              </a:lnSpc>
              <a:buNone/>
            </a:pPr>
            <a:endParaRPr lang="en-US" dirty="0"/>
          </a:p>
        </p:txBody>
      </p:sp>
      <p:sp>
        <p:nvSpPr>
          <p:cNvPr id="2" name="Title 1"/>
          <p:cNvSpPr>
            <a:spLocks noGrp="1"/>
          </p:cNvSpPr>
          <p:nvPr>
            <p:ph type="title"/>
          </p:nvPr>
        </p:nvSpPr>
        <p:spPr/>
        <p:txBody>
          <a:bodyPr>
            <a:normAutofit fontScale="90000"/>
          </a:bodyPr>
          <a:lstStyle/>
          <a:p>
            <a:pPr lvl="0"/>
            <a:r>
              <a:rPr lang="en-US" sz="4400" b="1" dirty="0" smtClean="0"/>
              <a:t>SCOPE OF THE STUDY</a:t>
            </a:r>
            <a:r>
              <a:rPr lang="en-US" dirty="0" smtClean="0"/>
              <a:t/>
            </a:r>
            <a:br>
              <a:rPr lang="en-US" dirty="0" smtClean="0"/>
            </a:br>
            <a:endParaRPr lang="en-US" dirty="0"/>
          </a:p>
        </p:txBody>
      </p:sp>
      <p:sp>
        <p:nvSpPr>
          <p:cNvPr id="4" name="Date Placeholder 3"/>
          <p:cNvSpPr>
            <a:spLocks noGrp="1"/>
          </p:cNvSpPr>
          <p:nvPr>
            <p:ph type="dt" sz="half" idx="10"/>
          </p:nvPr>
        </p:nvSpPr>
        <p:spPr/>
        <p:txBody>
          <a:bodyPr/>
          <a:lstStyle/>
          <a:p>
            <a:fld id="{E127B129-7272-4EA5-9A56-70833092DBCB}"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6019800"/>
          </a:xfrm>
        </p:spPr>
        <p:txBody>
          <a:bodyPr>
            <a:normAutofit fontScale="70000" lnSpcReduction="20000"/>
          </a:bodyPr>
          <a:lstStyle/>
          <a:p>
            <a:pPr>
              <a:lnSpc>
                <a:spcPct val="170000"/>
              </a:lnSpc>
              <a:buNone/>
            </a:pPr>
            <a:r>
              <a:rPr lang="en-US" dirty="0" smtClean="0"/>
              <a:t>	1. Delhi University (Established in 1922)</a:t>
            </a:r>
          </a:p>
          <a:p>
            <a:pPr>
              <a:lnSpc>
                <a:spcPct val="170000"/>
              </a:lnSpc>
              <a:buNone/>
            </a:pPr>
            <a:endParaRPr lang="en-US" dirty="0" smtClean="0"/>
          </a:p>
          <a:p>
            <a:pPr>
              <a:lnSpc>
                <a:spcPct val="170000"/>
              </a:lnSpc>
              <a:buNone/>
            </a:pPr>
            <a:r>
              <a:rPr lang="en-US" dirty="0" smtClean="0"/>
              <a:t>	2. </a:t>
            </a:r>
            <a:r>
              <a:rPr lang="en-US" dirty="0" err="1" smtClean="0"/>
              <a:t>Jamia</a:t>
            </a:r>
            <a:r>
              <a:rPr lang="en-US" dirty="0" smtClean="0"/>
              <a:t> </a:t>
            </a:r>
            <a:r>
              <a:rPr lang="en-US" dirty="0" err="1" smtClean="0"/>
              <a:t>Millia</a:t>
            </a:r>
            <a:r>
              <a:rPr lang="en-US" dirty="0" smtClean="0"/>
              <a:t> </a:t>
            </a:r>
            <a:r>
              <a:rPr lang="en-US" dirty="0" err="1" smtClean="0"/>
              <a:t>Islamia</a:t>
            </a:r>
            <a:r>
              <a:rPr lang="en-US" dirty="0" smtClean="0"/>
              <a:t> University (Established in 1920 at Aligarh and was shifted to Delhi in 1925) </a:t>
            </a:r>
          </a:p>
          <a:p>
            <a:pPr>
              <a:lnSpc>
                <a:spcPct val="170000"/>
              </a:lnSpc>
              <a:buNone/>
            </a:pPr>
            <a:endParaRPr lang="en-US" dirty="0" smtClean="0"/>
          </a:p>
          <a:p>
            <a:pPr>
              <a:lnSpc>
                <a:spcPct val="170000"/>
              </a:lnSpc>
              <a:buNone/>
            </a:pPr>
            <a:r>
              <a:rPr lang="en-US" dirty="0" smtClean="0"/>
              <a:t>	3. Jawaharlal Nehru University  (Established in April 22, 1969), and</a:t>
            </a:r>
          </a:p>
          <a:p>
            <a:pPr>
              <a:lnSpc>
                <a:spcPct val="170000"/>
              </a:lnSpc>
              <a:buNone/>
            </a:pPr>
            <a:endParaRPr lang="en-US" dirty="0" smtClean="0"/>
          </a:p>
          <a:p>
            <a:pPr>
              <a:lnSpc>
                <a:spcPct val="170000"/>
              </a:lnSpc>
              <a:buNone/>
            </a:pPr>
            <a:r>
              <a:rPr lang="en-US" dirty="0" smtClean="0"/>
              <a:t>	4. </a:t>
            </a:r>
            <a:r>
              <a:rPr lang="en-US" dirty="0" err="1" smtClean="0"/>
              <a:t>Indira</a:t>
            </a:r>
            <a:r>
              <a:rPr lang="en-US" dirty="0" smtClean="0"/>
              <a:t> Gandhi National Open University (Established in Sept. 1985) </a:t>
            </a:r>
          </a:p>
          <a:p>
            <a:pPr>
              <a:lnSpc>
                <a:spcPct val="170000"/>
              </a:lnSpc>
              <a:buNone/>
            </a:pPr>
            <a:endParaRPr lang="en-US" dirty="0" smtClean="0"/>
          </a:p>
          <a:p>
            <a:pPr>
              <a:lnSpc>
                <a:spcPct val="170000"/>
              </a:lnSpc>
              <a:buNone/>
            </a:pPr>
            <a:r>
              <a:rPr lang="en-US" dirty="0" smtClean="0"/>
              <a:t> </a:t>
            </a:r>
          </a:p>
          <a:p>
            <a:pPr>
              <a:buNone/>
            </a:pPr>
            <a:endParaRPr lang="en-US" dirty="0" smtClean="0"/>
          </a:p>
          <a:p>
            <a:pPr>
              <a:buNone/>
            </a:pPr>
            <a:endParaRPr lang="en-US" dirty="0"/>
          </a:p>
        </p:txBody>
      </p:sp>
      <p:sp>
        <p:nvSpPr>
          <p:cNvPr id="2" name="Title 1"/>
          <p:cNvSpPr>
            <a:spLocks noGrp="1"/>
          </p:cNvSpPr>
          <p:nvPr>
            <p:ph type="title"/>
          </p:nvPr>
        </p:nvSpPr>
        <p:spPr/>
        <p:txBody>
          <a:bodyPr>
            <a:noAutofit/>
          </a:bodyPr>
          <a:lstStyle/>
          <a:p>
            <a:r>
              <a:rPr lang="en-US" sz="2800" b="1" dirty="0" smtClean="0"/>
              <a:t>CENTRAL UNIVERSITY LIBRARIES IN DELHI</a:t>
            </a:r>
            <a:endParaRPr lang="en-US" sz="2800" dirty="0"/>
          </a:p>
        </p:txBody>
      </p:sp>
      <p:sp>
        <p:nvSpPr>
          <p:cNvPr id="4" name="Date Placeholder 3"/>
          <p:cNvSpPr>
            <a:spLocks noGrp="1"/>
          </p:cNvSpPr>
          <p:nvPr>
            <p:ph type="dt" sz="half" idx="10"/>
          </p:nvPr>
        </p:nvSpPr>
        <p:spPr/>
        <p:txBody>
          <a:bodyPr/>
          <a:lstStyle/>
          <a:p>
            <a:fld id="{13F55989-CB78-400C-9821-F510CB8845DA}"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p:cTn id="26"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8" dur="5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p:cTn id="3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5" dur="500"/>
                                        <p:tgtEl>
                                          <p:spTgt spid="3">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0" fill="hold" grpId="0" nodeType="click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anim calcmode="lin" valueType="num">
                                      <p:cBhvr>
                                        <p:cTn id="40"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1"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257800"/>
          </a:xfrm>
        </p:spPr>
        <p:txBody>
          <a:bodyPr>
            <a:normAutofit fontScale="85000" lnSpcReduction="20000"/>
          </a:bodyPr>
          <a:lstStyle/>
          <a:p>
            <a:pPr algn="just">
              <a:buNone/>
            </a:pPr>
            <a:r>
              <a:rPr lang="en-US" dirty="0" smtClean="0"/>
              <a:t>	The Delhi University Library System (DULS) presently has major units under its system such as </a:t>
            </a:r>
          </a:p>
          <a:p>
            <a:pPr algn="just">
              <a:buNone/>
            </a:pPr>
            <a:r>
              <a:rPr lang="en-US" dirty="0" smtClean="0"/>
              <a:t>		</a:t>
            </a:r>
          </a:p>
          <a:p>
            <a:pPr algn="just">
              <a:buNone/>
            </a:pPr>
            <a:r>
              <a:rPr lang="en-US" dirty="0" smtClean="0"/>
              <a:t>		(</a:t>
            </a:r>
            <a:r>
              <a:rPr lang="en-US" dirty="0" err="1" smtClean="0"/>
              <a:t>i</a:t>
            </a:r>
            <a:r>
              <a:rPr lang="en-US" dirty="0" smtClean="0"/>
              <a:t>) the Central Reference Library, </a:t>
            </a:r>
          </a:p>
          <a:p>
            <a:pPr algn="just">
              <a:buNone/>
            </a:pPr>
            <a:r>
              <a:rPr lang="en-US" dirty="0" smtClean="0"/>
              <a:t>		(ii) the </a:t>
            </a:r>
            <a:r>
              <a:rPr lang="en-US" dirty="0" err="1" smtClean="0"/>
              <a:t>Ratan</a:t>
            </a:r>
            <a:r>
              <a:rPr lang="en-US" dirty="0" smtClean="0"/>
              <a:t> Tata Library, </a:t>
            </a:r>
          </a:p>
          <a:p>
            <a:pPr algn="just">
              <a:buNone/>
            </a:pPr>
            <a:r>
              <a:rPr lang="en-US" dirty="0" smtClean="0"/>
              <a:t>		(iii) the South Campus Library, </a:t>
            </a:r>
          </a:p>
          <a:p>
            <a:pPr algn="just">
              <a:buNone/>
            </a:pPr>
            <a:r>
              <a:rPr lang="en-US" dirty="0" smtClean="0"/>
              <a:t>		(iv) Arts Library, </a:t>
            </a:r>
          </a:p>
          <a:p>
            <a:pPr algn="just">
              <a:buNone/>
            </a:pPr>
            <a:r>
              <a:rPr lang="en-US" dirty="0" smtClean="0"/>
              <a:t>		(v) Central Science Library, </a:t>
            </a:r>
          </a:p>
          <a:p>
            <a:pPr algn="just">
              <a:buNone/>
            </a:pPr>
            <a:r>
              <a:rPr lang="en-US" dirty="0" smtClean="0"/>
              <a:t>		(vi) Law Faculty Library and </a:t>
            </a:r>
          </a:p>
          <a:p>
            <a:pPr algn="just">
              <a:buNone/>
            </a:pPr>
            <a:r>
              <a:rPr lang="en-US" dirty="0" smtClean="0"/>
              <a:t>		(vii) DUCC Library. </a:t>
            </a:r>
          </a:p>
          <a:p>
            <a:pPr algn="just">
              <a:buNone/>
            </a:pPr>
            <a:endParaRPr lang="en-US" dirty="0" smtClean="0"/>
          </a:p>
          <a:p>
            <a:pPr algn="just">
              <a:buNone/>
            </a:pPr>
            <a:r>
              <a:rPr lang="en-US" dirty="0" smtClean="0"/>
              <a:t>	Having more than 37 libraries in its fold, the DULS is accomplishing its task of reaching to a wider academic community. It provides advanced search of 63 high quality electronic databases being made available through a campus network to the readers.</a:t>
            </a:r>
          </a:p>
          <a:p>
            <a:pPr>
              <a:buNone/>
            </a:pPr>
            <a:endParaRPr lang="en-US" dirty="0"/>
          </a:p>
        </p:txBody>
      </p:sp>
      <p:sp>
        <p:nvSpPr>
          <p:cNvPr id="2" name="Title 1"/>
          <p:cNvSpPr>
            <a:spLocks noGrp="1"/>
          </p:cNvSpPr>
          <p:nvPr>
            <p:ph type="title"/>
          </p:nvPr>
        </p:nvSpPr>
        <p:spPr>
          <a:xfrm>
            <a:off x="304800" y="274638"/>
            <a:ext cx="8382000" cy="1143000"/>
          </a:xfrm>
        </p:spPr>
        <p:txBody>
          <a:bodyPr>
            <a:normAutofit fontScale="90000"/>
          </a:bodyPr>
          <a:lstStyle/>
          <a:p>
            <a:r>
              <a:rPr lang="en-US" sz="3600" b="1" dirty="0" smtClean="0"/>
              <a:t>1. Delhi University Library System (DULS)</a:t>
            </a:r>
            <a:r>
              <a:rPr lang="en-US" dirty="0" smtClean="0"/>
              <a:t/>
            </a:r>
            <a:br>
              <a:rPr lang="en-US" dirty="0" smtClean="0"/>
            </a:br>
            <a:endParaRPr lang="en-US" dirty="0"/>
          </a:p>
        </p:txBody>
      </p:sp>
      <p:sp>
        <p:nvSpPr>
          <p:cNvPr id="4" name="Date Placeholder 3"/>
          <p:cNvSpPr>
            <a:spLocks noGrp="1"/>
          </p:cNvSpPr>
          <p:nvPr>
            <p:ph type="dt" sz="half" idx="10"/>
          </p:nvPr>
        </p:nvSpPr>
        <p:spPr/>
        <p:txBody>
          <a:bodyPr/>
          <a:lstStyle/>
          <a:p>
            <a:fld id="{0BF05436-D300-4A94-BD2F-29635ED41DF8}" type="datetime2">
              <a:rPr lang="en-US" smtClean="0"/>
              <a:pPr/>
              <a:t>Thursday, November 30, 2017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1"/>
          <a:ext cx="9144000" cy="6949440"/>
        </p:xfrm>
        <a:graphic>
          <a:graphicData uri="http://schemas.openxmlformats.org/drawingml/2006/table">
            <a:tbl>
              <a:tblPr firstRow="1" bandRow="1">
                <a:tableStyleId>{5C22544A-7EE6-4342-B048-85BDC9FD1C3A}</a:tableStyleId>
              </a:tblPr>
              <a:tblGrid>
                <a:gridCol w="2286000"/>
                <a:gridCol w="2286000"/>
                <a:gridCol w="2286000"/>
                <a:gridCol w="2286000"/>
              </a:tblGrid>
              <a:tr h="1327187">
                <a:tc gridSpan="4">
                  <a:txBody>
                    <a:bodyPr/>
                    <a:lstStyle/>
                    <a:p>
                      <a:pPr marL="356870" marR="0" algn="ctr">
                        <a:lnSpc>
                          <a:spcPct val="200000"/>
                        </a:lnSpc>
                        <a:spcBef>
                          <a:spcPts val="0"/>
                        </a:spcBef>
                        <a:spcAft>
                          <a:spcPts val="0"/>
                        </a:spcAft>
                        <a:tabLst>
                          <a:tab pos="5029200" algn="l"/>
                        </a:tabLst>
                      </a:pPr>
                      <a:r>
                        <a:rPr lang="en-US" sz="2400" b="1" dirty="0" smtClean="0">
                          <a:latin typeface="Times New Roman"/>
                          <a:ea typeface="Calibri"/>
                          <a:cs typeface="Mangal"/>
                        </a:rPr>
                        <a:t>Table1 : </a:t>
                      </a:r>
                      <a:r>
                        <a:rPr lang="en-US" sz="2400" b="1" dirty="0">
                          <a:latin typeface="Times New Roman"/>
                          <a:ea typeface="Calibri"/>
                          <a:cs typeface="Mangal"/>
                        </a:rPr>
                        <a:t>Collection development of DULS during the five financial years</a:t>
                      </a:r>
                      <a:endParaRPr lang="en-US" sz="2400" dirty="0">
                        <a:latin typeface="Calibri"/>
                        <a:ea typeface="Calibri"/>
                        <a:cs typeface="Mang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r>
              <a:tr h="1786371">
                <a:tc>
                  <a:txBody>
                    <a:bodyPr/>
                    <a:lstStyle/>
                    <a:p>
                      <a:pPr marL="0" marR="0" algn="l">
                        <a:lnSpc>
                          <a:spcPct val="100000"/>
                        </a:lnSpc>
                        <a:spcBef>
                          <a:spcPts val="0"/>
                        </a:spcBef>
                        <a:spcAft>
                          <a:spcPts val="0"/>
                        </a:spcAft>
                      </a:pPr>
                      <a:r>
                        <a:rPr lang="en-US" sz="2400" b="1" dirty="0">
                          <a:solidFill>
                            <a:srgbClr val="000000"/>
                          </a:solidFill>
                          <a:latin typeface="Times New Roman"/>
                          <a:ea typeface="Calibri"/>
                          <a:cs typeface="Mangal"/>
                        </a:rPr>
                        <a:t>Period</a:t>
                      </a:r>
                      <a:endParaRPr lang="en-US" sz="2000" dirty="0">
                        <a:latin typeface="Calibri"/>
                        <a:ea typeface="Calibri"/>
                        <a:cs typeface="Mangal"/>
                      </a:endParaRPr>
                    </a:p>
                  </a:txBody>
                  <a:tcPr marL="68580" marR="68580" marT="0" marB="0"/>
                </a:tc>
                <a:tc>
                  <a:txBody>
                    <a:bodyPr/>
                    <a:lstStyle/>
                    <a:p>
                      <a:pPr marL="0" marR="0" algn="l">
                        <a:lnSpc>
                          <a:spcPct val="100000"/>
                        </a:lnSpc>
                        <a:spcBef>
                          <a:spcPts val="0"/>
                        </a:spcBef>
                        <a:spcAft>
                          <a:spcPts val="0"/>
                        </a:spcAft>
                      </a:pPr>
                      <a:r>
                        <a:rPr lang="en-US" sz="2400" b="1" dirty="0">
                          <a:solidFill>
                            <a:srgbClr val="000000"/>
                          </a:solidFill>
                          <a:latin typeface="Times New Roman"/>
                          <a:ea typeface="Calibri"/>
                          <a:cs typeface="Mangal"/>
                        </a:rPr>
                        <a:t>Number of books and other printed material added</a:t>
                      </a:r>
                      <a:endParaRPr lang="en-US" sz="2000" dirty="0">
                        <a:latin typeface="Calibri"/>
                        <a:ea typeface="Calibri"/>
                        <a:cs typeface="Mangal"/>
                      </a:endParaRPr>
                    </a:p>
                  </a:txBody>
                  <a:tcPr marL="68580" marR="68580" marT="0" marB="0"/>
                </a:tc>
                <a:tc>
                  <a:txBody>
                    <a:bodyPr/>
                    <a:lstStyle/>
                    <a:p>
                      <a:pPr marL="0" marR="0" algn="l">
                        <a:lnSpc>
                          <a:spcPct val="100000"/>
                        </a:lnSpc>
                        <a:spcBef>
                          <a:spcPts val="0"/>
                        </a:spcBef>
                        <a:spcAft>
                          <a:spcPts val="0"/>
                        </a:spcAft>
                      </a:pPr>
                      <a:r>
                        <a:rPr lang="en-US" sz="2400" b="1" dirty="0">
                          <a:solidFill>
                            <a:srgbClr val="000000"/>
                          </a:solidFill>
                          <a:latin typeface="Times New Roman"/>
                          <a:ea typeface="Calibri"/>
                          <a:cs typeface="Mangal"/>
                        </a:rPr>
                        <a:t>Number of journals, e-journals subscribed annually</a:t>
                      </a:r>
                      <a:endParaRPr lang="en-US" sz="2000" dirty="0">
                        <a:latin typeface="Calibri"/>
                        <a:ea typeface="Calibri"/>
                        <a:cs typeface="Mangal"/>
                      </a:endParaRPr>
                    </a:p>
                  </a:txBody>
                  <a:tcPr marL="68580" marR="68580" marT="0" marB="0"/>
                </a:tc>
                <a:tc>
                  <a:txBody>
                    <a:bodyPr/>
                    <a:lstStyle/>
                    <a:p>
                      <a:pPr marL="0" marR="0" algn="l">
                        <a:lnSpc>
                          <a:spcPct val="100000"/>
                        </a:lnSpc>
                        <a:spcBef>
                          <a:spcPts val="0"/>
                        </a:spcBef>
                        <a:spcAft>
                          <a:spcPts val="0"/>
                        </a:spcAft>
                      </a:pPr>
                      <a:r>
                        <a:rPr lang="en-US" sz="2400" b="1" dirty="0">
                          <a:solidFill>
                            <a:srgbClr val="000000"/>
                          </a:solidFill>
                          <a:latin typeface="Times New Roman"/>
                          <a:ea typeface="Calibri"/>
                          <a:cs typeface="Mangal"/>
                        </a:rPr>
                        <a:t>Number of online databases procured annually</a:t>
                      </a:r>
                      <a:endParaRPr lang="en-US" sz="2000" dirty="0">
                        <a:latin typeface="Calibri"/>
                        <a:ea typeface="Calibri"/>
                        <a:cs typeface="Mangal"/>
                      </a:endParaRPr>
                    </a:p>
                  </a:txBody>
                  <a:tcPr marL="68580" marR="68580" marT="0" marB="0"/>
                </a:tc>
              </a:tr>
              <a:tr h="642209">
                <a:tc>
                  <a:txBody>
                    <a:bodyPr/>
                    <a:lstStyle/>
                    <a:p>
                      <a:pPr marL="0" marR="0" algn="ctr">
                        <a:lnSpc>
                          <a:spcPct val="200000"/>
                        </a:lnSpc>
                        <a:spcBef>
                          <a:spcPts val="0"/>
                        </a:spcBef>
                        <a:spcAft>
                          <a:spcPts val="0"/>
                        </a:spcAft>
                      </a:pPr>
                      <a:r>
                        <a:rPr lang="en-US" sz="2400">
                          <a:solidFill>
                            <a:srgbClr val="000000"/>
                          </a:solidFill>
                          <a:latin typeface="Times New Roman"/>
                          <a:ea typeface="Calibri"/>
                          <a:cs typeface="Mangal"/>
                        </a:rPr>
                        <a:t>2010-11</a:t>
                      </a:r>
                      <a:endParaRPr lang="en-US" sz="2000">
                        <a:latin typeface="Calibri"/>
                        <a:ea typeface="Calibri"/>
                        <a:cs typeface="Mangal"/>
                      </a:endParaRPr>
                    </a:p>
                  </a:txBody>
                  <a:tcPr marL="68580" marR="68580" marT="0" marB="0"/>
                </a:tc>
                <a:tc>
                  <a:txBody>
                    <a:bodyPr/>
                    <a:lstStyle/>
                    <a:p>
                      <a:pPr marL="0" marR="0" algn="ctr">
                        <a:lnSpc>
                          <a:spcPct val="200000"/>
                        </a:lnSpc>
                        <a:spcBef>
                          <a:spcPts val="0"/>
                        </a:spcBef>
                        <a:spcAft>
                          <a:spcPts val="0"/>
                        </a:spcAft>
                      </a:pPr>
                      <a:r>
                        <a:rPr lang="en-US" sz="2400">
                          <a:solidFill>
                            <a:srgbClr val="000000"/>
                          </a:solidFill>
                          <a:latin typeface="Times New Roman"/>
                          <a:ea typeface="Calibri"/>
                          <a:cs typeface="Mangal"/>
                        </a:rPr>
                        <a:t>30452</a:t>
                      </a:r>
                      <a:endParaRPr lang="en-US" sz="2000">
                        <a:latin typeface="Calibri"/>
                        <a:ea typeface="Calibri"/>
                        <a:cs typeface="Mangal"/>
                      </a:endParaRPr>
                    </a:p>
                  </a:txBody>
                  <a:tcPr marL="68580" marR="68580" marT="0" marB="0"/>
                </a:tc>
                <a:tc>
                  <a:txBody>
                    <a:bodyPr/>
                    <a:lstStyle/>
                    <a:p>
                      <a:pPr marL="0" marR="0" algn="ctr">
                        <a:lnSpc>
                          <a:spcPct val="200000"/>
                        </a:lnSpc>
                        <a:spcBef>
                          <a:spcPts val="0"/>
                        </a:spcBef>
                        <a:spcAft>
                          <a:spcPts val="0"/>
                        </a:spcAft>
                      </a:pPr>
                      <a:r>
                        <a:rPr lang="en-US" sz="2400" dirty="0">
                          <a:solidFill>
                            <a:srgbClr val="000000"/>
                          </a:solidFill>
                          <a:latin typeface="Times New Roman"/>
                          <a:ea typeface="Calibri"/>
                          <a:cs typeface="Mangal"/>
                        </a:rPr>
                        <a:t>-</a:t>
                      </a:r>
                      <a:endParaRPr lang="en-US" sz="2000" dirty="0">
                        <a:latin typeface="Calibri"/>
                        <a:ea typeface="Calibri"/>
                        <a:cs typeface="Mangal"/>
                      </a:endParaRPr>
                    </a:p>
                  </a:txBody>
                  <a:tcPr marL="68580" marR="68580" marT="0" marB="0"/>
                </a:tc>
                <a:tc>
                  <a:txBody>
                    <a:bodyPr/>
                    <a:lstStyle/>
                    <a:p>
                      <a:pPr marL="0" marR="0" algn="ctr">
                        <a:lnSpc>
                          <a:spcPct val="200000"/>
                        </a:lnSpc>
                        <a:spcBef>
                          <a:spcPts val="0"/>
                        </a:spcBef>
                        <a:spcAft>
                          <a:spcPts val="0"/>
                        </a:spcAft>
                      </a:pPr>
                      <a:r>
                        <a:rPr lang="en-US" sz="2400">
                          <a:solidFill>
                            <a:srgbClr val="000000"/>
                          </a:solidFill>
                          <a:latin typeface="Times New Roman"/>
                          <a:ea typeface="Calibri"/>
                          <a:cs typeface="Mangal"/>
                        </a:rPr>
                        <a:t>57</a:t>
                      </a:r>
                      <a:endParaRPr lang="en-US" sz="2000">
                        <a:latin typeface="Calibri"/>
                        <a:ea typeface="Calibri"/>
                        <a:cs typeface="Mangal"/>
                      </a:endParaRPr>
                    </a:p>
                  </a:txBody>
                  <a:tcPr marL="68580" marR="68580" marT="0" marB="0"/>
                </a:tc>
              </a:tr>
              <a:tr h="642209">
                <a:tc>
                  <a:txBody>
                    <a:bodyPr/>
                    <a:lstStyle/>
                    <a:p>
                      <a:pPr marL="0" marR="0" algn="ctr">
                        <a:lnSpc>
                          <a:spcPct val="200000"/>
                        </a:lnSpc>
                        <a:spcBef>
                          <a:spcPts val="0"/>
                        </a:spcBef>
                        <a:spcAft>
                          <a:spcPts val="0"/>
                        </a:spcAft>
                      </a:pPr>
                      <a:r>
                        <a:rPr lang="en-US" sz="2400">
                          <a:solidFill>
                            <a:srgbClr val="000000"/>
                          </a:solidFill>
                          <a:latin typeface="Times New Roman"/>
                          <a:ea typeface="Calibri"/>
                          <a:cs typeface="Mangal"/>
                        </a:rPr>
                        <a:t>2011-12</a:t>
                      </a:r>
                      <a:endParaRPr lang="en-US" sz="2000">
                        <a:latin typeface="Calibri"/>
                        <a:ea typeface="Calibri"/>
                        <a:cs typeface="Mangal"/>
                      </a:endParaRPr>
                    </a:p>
                  </a:txBody>
                  <a:tcPr marL="68580" marR="68580" marT="0" marB="0"/>
                </a:tc>
                <a:tc>
                  <a:txBody>
                    <a:bodyPr/>
                    <a:lstStyle/>
                    <a:p>
                      <a:pPr marL="0" marR="0" algn="ctr">
                        <a:lnSpc>
                          <a:spcPct val="200000"/>
                        </a:lnSpc>
                        <a:spcBef>
                          <a:spcPts val="0"/>
                        </a:spcBef>
                        <a:spcAft>
                          <a:spcPts val="0"/>
                        </a:spcAft>
                      </a:pPr>
                      <a:r>
                        <a:rPr lang="en-US" sz="2400">
                          <a:solidFill>
                            <a:srgbClr val="000000"/>
                          </a:solidFill>
                          <a:latin typeface="Times New Roman"/>
                          <a:ea typeface="Calibri"/>
                          <a:cs typeface="Mangal"/>
                        </a:rPr>
                        <a:t>22360</a:t>
                      </a:r>
                      <a:endParaRPr lang="en-US" sz="2000">
                        <a:latin typeface="Calibri"/>
                        <a:ea typeface="Calibri"/>
                        <a:cs typeface="Mangal"/>
                      </a:endParaRPr>
                    </a:p>
                  </a:txBody>
                  <a:tcPr marL="68580" marR="68580" marT="0" marB="0"/>
                </a:tc>
                <a:tc>
                  <a:txBody>
                    <a:bodyPr/>
                    <a:lstStyle/>
                    <a:p>
                      <a:pPr marL="0" marR="0" algn="ctr">
                        <a:lnSpc>
                          <a:spcPct val="200000"/>
                        </a:lnSpc>
                        <a:spcBef>
                          <a:spcPts val="0"/>
                        </a:spcBef>
                        <a:spcAft>
                          <a:spcPts val="0"/>
                        </a:spcAft>
                      </a:pPr>
                      <a:r>
                        <a:rPr lang="en-US" sz="2400" dirty="0">
                          <a:solidFill>
                            <a:srgbClr val="000000"/>
                          </a:solidFill>
                          <a:latin typeface="Times New Roman"/>
                          <a:ea typeface="Calibri"/>
                          <a:cs typeface="Mangal"/>
                        </a:rPr>
                        <a:t>43209</a:t>
                      </a:r>
                      <a:endParaRPr lang="en-US" sz="2000" dirty="0">
                        <a:latin typeface="Calibri"/>
                        <a:ea typeface="Calibri"/>
                        <a:cs typeface="Mangal"/>
                      </a:endParaRPr>
                    </a:p>
                  </a:txBody>
                  <a:tcPr marL="68580" marR="68580" marT="0" marB="0"/>
                </a:tc>
                <a:tc>
                  <a:txBody>
                    <a:bodyPr/>
                    <a:lstStyle/>
                    <a:p>
                      <a:pPr marL="0" marR="0" algn="ctr">
                        <a:lnSpc>
                          <a:spcPct val="200000"/>
                        </a:lnSpc>
                        <a:spcBef>
                          <a:spcPts val="0"/>
                        </a:spcBef>
                        <a:spcAft>
                          <a:spcPts val="0"/>
                        </a:spcAft>
                      </a:pPr>
                      <a:r>
                        <a:rPr lang="en-US" sz="2400">
                          <a:solidFill>
                            <a:srgbClr val="000000"/>
                          </a:solidFill>
                          <a:latin typeface="Times New Roman"/>
                          <a:ea typeface="Calibri"/>
                          <a:cs typeface="Mangal"/>
                        </a:rPr>
                        <a:t>56</a:t>
                      </a:r>
                      <a:endParaRPr lang="en-US" sz="2000">
                        <a:latin typeface="Calibri"/>
                        <a:ea typeface="Calibri"/>
                        <a:cs typeface="Mangal"/>
                      </a:endParaRPr>
                    </a:p>
                  </a:txBody>
                  <a:tcPr marL="68580" marR="68580" marT="0" marB="0"/>
                </a:tc>
              </a:tr>
              <a:tr h="642209">
                <a:tc>
                  <a:txBody>
                    <a:bodyPr/>
                    <a:lstStyle/>
                    <a:p>
                      <a:pPr marL="0" marR="0" algn="ctr">
                        <a:lnSpc>
                          <a:spcPct val="200000"/>
                        </a:lnSpc>
                        <a:spcBef>
                          <a:spcPts val="0"/>
                        </a:spcBef>
                        <a:spcAft>
                          <a:spcPts val="0"/>
                        </a:spcAft>
                      </a:pPr>
                      <a:r>
                        <a:rPr lang="en-US" sz="2400">
                          <a:solidFill>
                            <a:srgbClr val="000000"/>
                          </a:solidFill>
                          <a:latin typeface="Times New Roman"/>
                          <a:ea typeface="Calibri"/>
                          <a:cs typeface="Mangal"/>
                        </a:rPr>
                        <a:t>2012-13</a:t>
                      </a:r>
                      <a:endParaRPr lang="en-US" sz="2000">
                        <a:latin typeface="Calibri"/>
                        <a:ea typeface="Calibri"/>
                        <a:cs typeface="Mangal"/>
                      </a:endParaRPr>
                    </a:p>
                  </a:txBody>
                  <a:tcPr marL="68580" marR="68580" marT="0" marB="0"/>
                </a:tc>
                <a:tc>
                  <a:txBody>
                    <a:bodyPr/>
                    <a:lstStyle/>
                    <a:p>
                      <a:pPr marL="0" marR="0" algn="ctr">
                        <a:lnSpc>
                          <a:spcPct val="200000"/>
                        </a:lnSpc>
                        <a:spcBef>
                          <a:spcPts val="0"/>
                        </a:spcBef>
                        <a:spcAft>
                          <a:spcPts val="0"/>
                        </a:spcAft>
                      </a:pPr>
                      <a:r>
                        <a:rPr lang="en-US" sz="2400">
                          <a:solidFill>
                            <a:srgbClr val="000000"/>
                          </a:solidFill>
                          <a:latin typeface="Times New Roman"/>
                          <a:ea typeface="Calibri"/>
                          <a:cs typeface="Mangal"/>
                        </a:rPr>
                        <a:t>23951</a:t>
                      </a:r>
                      <a:endParaRPr lang="en-US" sz="2000">
                        <a:latin typeface="Calibri"/>
                        <a:ea typeface="Calibri"/>
                        <a:cs typeface="Mangal"/>
                      </a:endParaRPr>
                    </a:p>
                  </a:txBody>
                  <a:tcPr marL="68580" marR="68580" marT="0" marB="0"/>
                </a:tc>
                <a:tc>
                  <a:txBody>
                    <a:bodyPr/>
                    <a:lstStyle/>
                    <a:p>
                      <a:pPr marL="0" marR="0" algn="ctr">
                        <a:lnSpc>
                          <a:spcPct val="200000"/>
                        </a:lnSpc>
                        <a:spcBef>
                          <a:spcPts val="0"/>
                        </a:spcBef>
                        <a:spcAft>
                          <a:spcPts val="0"/>
                        </a:spcAft>
                      </a:pPr>
                      <a:r>
                        <a:rPr lang="en-US" sz="2400" dirty="0">
                          <a:solidFill>
                            <a:srgbClr val="000000"/>
                          </a:solidFill>
                          <a:latin typeface="Times New Roman"/>
                          <a:ea typeface="Calibri"/>
                          <a:cs typeface="Mangal"/>
                        </a:rPr>
                        <a:t>43209</a:t>
                      </a:r>
                      <a:endParaRPr lang="en-US" sz="2000" dirty="0">
                        <a:latin typeface="Calibri"/>
                        <a:ea typeface="Calibri"/>
                        <a:cs typeface="Mangal"/>
                      </a:endParaRPr>
                    </a:p>
                  </a:txBody>
                  <a:tcPr marL="68580" marR="68580" marT="0" marB="0"/>
                </a:tc>
                <a:tc>
                  <a:txBody>
                    <a:bodyPr/>
                    <a:lstStyle/>
                    <a:p>
                      <a:pPr marL="0" marR="0" algn="ctr">
                        <a:lnSpc>
                          <a:spcPct val="200000"/>
                        </a:lnSpc>
                        <a:spcBef>
                          <a:spcPts val="0"/>
                        </a:spcBef>
                        <a:spcAft>
                          <a:spcPts val="0"/>
                        </a:spcAft>
                      </a:pPr>
                      <a:r>
                        <a:rPr lang="en-US" sz="2400" dirty="0">
                          <a:solidFill>
                            <a:srgbClr val="000000"/>
                          </a:solidFill>
                          <a:latin typeface="Times New Roman"/>
                          <a:ea typeface="Calibri"/>
                          <a:cs typeface="Mangal"/>
                        </a:rPr>
                        <a:t>56</a:t>
                      </a:r>
                      <a:endParaRPr lang="en-US" sz="2000" dirty="0">
                        <a:latin typeface="Calibri"/>
                        <a:ea typeface="Calibri"/>
                        <a:cs typeface="Mangal"/>
                      </a:endParaRPr>
                    </a:p>
                  </a:txBody>
                  <a:tcPr marL="68580" marR="68580" marT="0" marB="0"/>
                </a:tc>
              </a:tr>
              <a:tr h="642209">
                <a:tc>
                  <a:txBody>
                    <a:bodyPr/>
                    <a:lstStyle/>
                    <a:p>
                      <a:pPr marL="0" marR="0" algn="ctr">
                        <a:lnSpc>
                          <a:spcPct val="200000"/>
                        </a:lnSpc>
                        <a:spcBef>
                          <a:spcPts val="0"/>
                        </a:spcBef>
                        <a:spcAft>
                          <a:spcPts val="0"/>
                        </a:spcAft>
                      </a:pPr>
                      <a:r>
                        <a:rPr lang="en-US" sz="2400">
                          <a:solidFill>
                            <a:srgbClr val="000000"/>
                          </a:solidFill>
                          <a:latin typeface="Times New Roman"/>
                          <a:ea typeface="Calibri"/>
                          <a:cs typeface="Mangal"/>
                        </a:rPr>
                        <a:t>2013-14</a:t>
                      </a:r>
                      <a:endParaRPr lang="en-US" sz="2000">
                        <a:latin typeface="Calibri"/>
                        <a:ea typeface="Calibri"/>
                        <a:cs typeface="Mangal"/>
                      </a:endParaRPr>
                    </a:p>
                  </a:txBody>
                  <a:tcPr marL="68580" marR="68580" marT="0" marB="0"/>
                </a:tc>
                <a:tc>
                  <a:txBody>
                    <a:bodyPr/>
                    <a:lstStyle/>
                    <a:p>
                      <a:pPr marL="0" marR="0" algn="ctr">
                        <a:lnSpc>
                          <a:spcPct val="200000"/>
                        </a:lnSpc>
                        <a:spcBef>
                          <a:spcPts val="0"/>
                        </a:spcBef>
                        <a:spcAft>
                          <a:spcPts val="0"/>
                        </a:spcAft>
                      </a:pPr>
                      <a:r>
                        <a:rPr lang="en-US" sz="2400">
                          <a:solidFill>
                            <a:srgbClr val="000000"/>
                          </a:solidFill>
                          <a:latin typeface="Times New Roman"/>
                          <a:ea typeface="Calibri"/>
                          <a:cs typeface="Mangal"/>
                        </a:rPr>
                        <a:t>23764</a:t>
                      </a:r>
                      <a:endParaRPr lang="en-US" sz="2000">
                        <a:latin typeface="Calibri"/>
                        <a:ea typeface="Calibri"/>
                        <a:cs typeface="Mangal"/>
                      </a:endParaRPr>
                    </a:p>
                  </a:txBody>
                  <a:tcPr marL="68580" marR="68580" marT="0" marB="0"/>
                </a:tc>
                <a:tc>
                  <a:txBody>
                    <a:bodyPr/>
                    <a:lstStyle/>
                    <a:p>
                      <a:pPr marL="0" marR="0" algn="ctr">
                        <a:lnSpc>
                          <a:spcPct val="200000"/>
                        </a:lnSpc>
                        <a:spcBef>
                          <a:spcPts val="0"/>
                        </a:spcBef>
                        <a:spcAft>
                          <a:spcPts val="0"/>
                        </a:spcAft>
                      </a:pPr>
                      <a:r>
                        <a:rPr lang="en-US" sz="2400">
                          <a:solidFill>
                            <a:srgbClr val="000000"/>
                          </a:solidFill>
                          <a:latin typeface="Times New Roman"/>
                          <a:ea typeface="Calibri"/>
                          <a:cs typeface="Mangal"/>
                        </a:rPr>
                        <a:t>43209</a:t>
                      </a:r>
                      <a:endParaRPr lang="en-US" sz="2000">
                        <a:latin typeface="Calibri"/>
                        <a:ea typeface="Calibri"/>
                        <a:cs typeface="Mangal"/>
                      </a:endParaRPr>
                    </a:p>
                  </a:txBody>
                  <a:tcPr marL="68580" marR="68580" marT="0" marB="0"/>
                </a:tc>
                <a:tc>
                  <a:txBody>
                    <a:bodyPr/>
                    <a:lstStyle/>
                    <a:p>
                      <a:pPr marL="0" marR="0" algn="ctr">
                        <a:lnSpc>
                          <a:spcPct val="200000"/>
                        </a:lnSpc>
                        <a:spcBef>
                          <a:spcPts val="0"/>
                        </a:spcBef>
                        <a:spcAft>
                          <a:spcPts val="0"/>
                        </a:spcAft>
                      </a:pPr>
                      <a:r>
                        <a:rPr lang="en-US" sz="2400" dirty="0">
                          <a:solidFill>
                            <a:srgbClr val="000000"/>
                          </a:solidFill>
                          <a:latin typeface="Times New Roman"/>
                          <a:ea typeface="Calibri"/>
                          <a:cs typeface="Mangal"/>
                        </a:rPr>
                        <a:t>56</a:t>
                      </a:r>
                      <a:endParaRPr lang="en-US" sz="2000" dirty="0">
                        <a:latin typeface="Calibri"/>
                        <a:ea typeface="Calibri"/>
                        <a:cs typeface="Mangal"/>
                      </a:endParaRPr>
                    </a:p>
                  </a:txBody>
                  <a:tcPr marL="68580" marR="68580" marT="0" marB="0"/>
                </a:tc>
              </a:tr>
              <a:tr h="642209">
                <a:tc>
                  <a:txBody>
                    <a:bodyPr/>
                    <a:lstStyle/>
                    <a:p>
                      <a:pPr marL="0" marR="0" algn="ctr">
                        <a:lnSpc>
                          <a:spcPct val="200000"/>
                        </a:lnSpc>
                        <a:spcBef>
                          <a:spcPts val="0"/>
                        </a:spcBef>
                        <a:spcAft>
                          <a:spcPts val="0"/>
                        </a:spcAft>
                      </a:pPr>
                      <a:r>
                        <a:rPr lang="en-US" sz="2400">
                          <a:solidFill>
                            <a:srgbClr val="000000"/>
                          </a:solidFill>
                          <a:latin typeface="Times New Roman"/>
                          <a:ea typeface="Calibri"/>
                          <a:cs typeface="Mangal"/>
                        </a:rPr>
                        <a:t>2014-15</a:t>
                      </a:r>
                      <a:endParaRPr lang="en-US" sz="2000">
                        <a:latin typeface="Calibri"/>
                        <a:ea typeface="Calibri"/>
                        <a:cs typeface="Mangal"/>
                      </a:endParaRPr>
                    </a:p>
                  </a:txBody>
                  <a:tcPr marL="68580" marR="68580" marT="0" marB="0"/>
                </a:tc>
                <a:tc>
                  <a:txBody>
                    <a:bodyPr/>
                    <a:lstStyle/>
                    <a:p>
                      <a:pPr marL="0" marR="0" algn="ctr">
                        <a:lnSpc>
                          <a:spcPct val="200000"/>
                        </a:lnSpc>
                        <a:spcBef>
                          <a:spcPts val="0"/>
                        </a:spcBef>
                        <a:spcAft>
                          <a:spcPts val="0"/>
                        </a:spcAft>
                      </a:pPr>
                      <a:r>
                        <a:rPr lang="en-US" sz="2400" dirty="0">
                          <a:solidFill>
                            <a:srgbClr val="000000"/>
                          </a:solidFill>
                          <a:latin typeface="Times New Roman"/>
                          <a:ea typeface="Calibri"/>
                          <a:cs typeface="Mangal"/>
                        </a:rPr>
                        <a:t>21195</a:t>
                      </a:r>
                      <a:endParaRPr lang="en-US" sz="2000" dirty="0">
                        <a:latin typeface="Calibri"/>
                        <a:ea typeface="Calibri"/>
                        <a:cs typeface="Mangal"/>
                      </a:endParaRPr>
                    </a:p>
                  </a:txBody>
                  <a:tcPr marL="68580" marR="68580" marT="0" marB="0"/>
                </a:tc>
                <a:tc>
                  <a:txBody>
                    <a:bodyPr/>
                    <a:lstStyle/>
                    <a:p>
                      <a:pPr marL="0" marR="0" algn="ctr">
                        <a:lnSpc>
                          <a:spcPct val="200000"/>
                        </a:lnSpc>
                        <a:spcBef>
                          <a:spcPts val="0"/>
                        </a:spcBef>
                        <a:spcAft>
                          <a:spcPts val="0"/>
                        </a:spcAft>
                      </a:pPr>
                      <a:r>
                        <a:rPr lang="en-US" sz="2400" dirty="0">
                          <a:solidFill>
                            <a:srgbClr val="000000"/>
                          </a:solidFill>
                          <a:latin typeface="Times New Roman"/>
                          <a:ea typeface="Calibri"/>
                          <a:cs typeface="Mangal"/>
                        </a:rPr>
                        <a:t>43209</a:t>
                      </a:r>
                      <a:endParaRPr lang="en-US" sz="2000" dirty="0">
                        <a:latin typeface="Calibri"/>
                        <a:ea typeface="Calibri"/>
                        <a:cs typeface="Mangal"/>
                      </a:endParaRPr>
                    </a:p>
                  </a:txBody>
                  <a:tcPr marL="68580" marR="68580" marT="0" marB="0"/>
                </a:tc>
                <a:tc>
                  <a:txBody>
                    <a:bodyPr/>
                    <a:lstStyle/>
                    <a:p>
                      <a:pPr marL="0" marR="0" algn="ctr">
                        <a:lnSpc>
                          <a:spcPct val="200000"/>
                        </a:lnSpc>
                        <a:spcBef>
                          <a:spcPts val="0"/>
                        </a:spcBef>
                        <a:spcAft>
                          <a:spcPts val="0"/>
                        </a:spcAft>
                      </a:pPr>
                      <a:r>
                        <a:rPr lang="en-US" sz="2400" dirty="0">
                          <a:solidFill>
                            <a:srgbClr val="000000"/>
                          </a:solidFill>
                          <a:latin typeface="Times New Roman"/>
                          <a:ea typeface="Calibri"/>
                          <a:cs typeface="Mangal"/>
                        </a:rPr>
                        <a:t>48</a:t>
                      </a:r>
                      <a:endParaRPr lang="en-US" sz="2000" dirty="0">
                        <a:latin typeface="Calibri"/>
                        <a:ea typeface="Calibri"/>
                        <a:cs typeface="Mangal"/>
                      </a:endParaRPr>
                    </a:p>
                  </a:txBody>
                  <a:tcPr marL="68580" marR="68580" marT="0" marB="0"/>
                </a:tc>
              </a:tr>
            </a:tbl>
          </a:graphicData>
        </a:graphic>
      </p:graphicFrame>
      <p:sp>
        <p:nvSpPr>
          <p:cNvPr id="5" name="Date Placeholder 4"/>
          <p:cNvSpPr>
            <a:spLocks noGrp="1"/>
          </p:cNvSpPr>
          <p:nvPr>
            <p:ph type="dt" sz="half" idx="10"/>
          </p:nvPr>
        </p:nvSpPr>
        <p:spPr/>
        <p:txBody>
          <a:bodyPr/>
          <a:lstStyle/>
          <a:p>
            <a:fld id="{3C300C83-0FF3-483A-9615-40D09F5A0157}" type="datetime2">
              <a:rPr lang="en-US" smtClean="0"/>
              <a:pPr/>
              <a:t>Thursday, November 30, 2017</a:t>
            </a:fld>
            <a:endParaRPr lang="en-US"/>
          </a:p>
        </p:txBody>
      </p:sp>
      <p:sp>
        <p:nvSpPr>
          <p:cNvPr id="6" name="Title 1"/>
          <p:cNvSpPr txBox="1">
            <a:spLocks/>
          </p:cNvSpPr>
          <p:nvPr/>
        </p:nvSpPr>
        <p:spPr>
          <a:xfrm>
            <a:off x="-533400" y="6523038"/>
            <a:ext cx="2590800" cy="334962"/>
          </a:xfrm>
          <a:prstGeom prst="rect">
            <a:avLst/>
          </a:prstGeom>
        </p:spPr>
        <p:txBody>
          <a:bodyPr vert="horz" anchor="b">
            <a:noAutofit/>
            <a:scene3d>
              <a:camera prst="orthographicFront"/>
              <a:lightRig rig="soft" dir="t"/>
            </a:scene3d>
            <a:sp3d prstMaterial="softEdge">
              <a:bevelT w="25400" h="25400"/>
            </a:sp3d>
          </a:bodyPr>
          <a:lstStyle/>
          <a:p>
            <a:pPr lvl="1">
              <a:spcBef>
                <a:spcPct val="0"/>
              </a:spcBef>
            </a:pPr>
            <a:r>
              <a:rPr lang="en-US" sz="2000" b="1" dirty="0" smtClean="0">
                <a:effectLst>
                  <a:outerShdw blurRad="38100" dist="38100" dir="2700000" algn="tl">
                    <a:srgbClr val="000000">
                      <a:alpha val="43137"/>
                    </a:srgbClr>
                  </a:outerShdw>
                </a:effectLst>
                <a:latin typeface="+mj-lt"/>
                <a:ea typeface="+mj-ea"/>
                <a:cs typeface="+mj-cs"/>
              </a:rPr>
              <a:t>NACLIN 2017</a:t>
            </a:r>
            <a:endParaRPr kumimoji="0" lang="en-US" sz="2000" b="1" i="0" u="none" strike="noStrike" kern="1200" cap="none" spc="0" normalizeH="0" baseline="0" noProof="0" dirty="0">
              <a:ln>
                <a:noFill/>
              </a:ln>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1"/>
          <a:ext cx="9144000" cy="6324597"/>
        </p:xfrm>
        <a:graphic>
          <a:graphicData uri="http://schemas.openxmlformats.org/drawingml/2006/table">
            <a:tbl>
              <a:tblPr firstRow="1" bandRow="1">
                <a:tableStyleId>{5C22544A-7EE6-4342-B048-85BDC9FD1C3A}</a:tableStyleId>
              </a:tblPr>
              <a:tblGrid>
                <a:gridCol w="2286000"/>
                <a:gridCol w="2286000"/>
                <a:gridCol w="2286000"/>
                <a:gridCol w="2286000"/>
              </a:tblGrid>
              <a:tr h="1070628">
                <a:tc gridSpan="4">
                  <a:txBody>
                    <a:bodyPr/>
                    <a:lstStyle/>
                    <a:p>
                      <a:pPr marL="356870" marR="0" algn="ctr">
                        <a:lnSpc>
                          <a:spcPct val="100000"/>
                        </a:lnSpc>
                        <a:spcBef>
                          <a:spcPts val="0"/>
                        </a:spcBef>
                        <a:spcAft>
                          <a:spcPts val="0"/>
                        </a:spcAft>
                        <a:tabLst>
                          <a:tab pos="5029200" algn="l"/>
                        </a:tabLst>
                      </a:pPr>
                      <a:r>
                        <a:rPr lang="en-US" sz="2400" b="1" dirty="0" smtClean="0">
                          <a:solidFill>
                            <a:srgbClr val="000000"/>
                          </a:solidFill>
                          <a:latin typeface="Times New Roman"/>
                          <a:ea typeface="Calibri"/>
                          <a:cs typeface="Mangal"/>
                        </a:rPr>
                        <a:t>Table 2  </a:t>
                      </a:r>
                      <a:r>
                        <a:rPr lang="en-US" sz="2400" b="1" dirty="0">
                          <a:solidFill>
                            <a:srgbClr val="000000"/>
                          </a:solidFill>
                          <a:latin typeface="Times New Roman"/>
                          <a:ea typeface="Calibri"/>
                          <a:cs typeface="Mangal"/>
                        </a:rPr>
                        <a:t>: Annual budget of DULS library during five financial years</a:t>
                      </a:r>
                      <a:endParaRPr lang="en-US" sz="2000" dirty="0">
                        <a:latin typeface="Calibri"/>
                        <a:ea typeface="Calibri"/>
                        <a:cs typeface="Mang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r>
              <a:tr h="750567">
                <a:tc rowSpan="2">
                  <a:txBody>
                    <a:bodyPr/>
                    <a:lstStyle/>
                    <a:p>
                      <a:pPr marL="0" marR="0" algn="ctr">
                        <a:lnSpc>
                          <a:spcPct val="100000"/>
                        </a:lnSpc>
                        <a:spcBef>
                          <a:spcPts val="0"/>
                        </a:spcBef>
                        <a:spcAft>
                          <a:spcPts val="0"/>
                        </a:spcAft>
                      </a:pPr>
                      <a:r>
                        <a:rPr lang="en-US" sz="2400" b="1" dirty="0">
                          <a:solidFill>
                            <a:srgbClr val="000000"/>
                          </a:solidFill>
                          <a:latin typeface="Times New Roman"/>
                          <a:ea typeface="Calibri"/>
                          <a:cs typeface="Mangal"/>
                        </a:rPr>
                        <a:t>Period</a:t>
                      </a:r>
                      <a:endParaRPr lang="en-US" sz="2000" dirty="0">
                        <a:latin typeface="Calibri"/>
                        <a:ea typeface="Calibri"/>
                        <a:cs typeface="Mangal"/>
                      </a:endParaRPr>
                    </a:p>
                  </a:txBody>
                  <a:tcPr marL="68580" marR="68580" marT="0" marB="0"/>
                </a:tc>
                <a:tc gridSpan="2">
                  <a:txBody>
                    <a:bodyPr/>
                    <a:lstStyle/>
                    <a:p>
                      <a:pPr marL="356870" marR="0" algn="just">
                        <a:lnSpc>
                          <a:spcPct val="100000"/>
                        </a:lnSpc>
                        <a:spcBef>
                          <a:spcPts val="0"/>
                        </a:spcBef>
                        <a:spcAft>
                          <a:spcPts val="0"/>
                        </a:spcAft>
                      </a:pPr>
                      <a:r>
                        <a:rPr lang="en-US" sz="2400" b="1" dirty="0">
                          <a:solidFill>
                            <a:srgbClr val="000000"/>
                          </a:solidFill>
                          <a:latin typeface="Times New Roman"/>
                          <a:ea typeface="Calibri"/>
                          <a:cs typeface="Mangal"/>
                        </a:rPr>
                        <a:t>Print Resources (Rs.)</a:t>
                      </a:r>
                      <a:endParaRPr lang="en-US" sz="2000" dirty="0">
                        <a:latin typeface="Calibri"/>
                        <a:ea typeface="Calibri"/>
                        <a:cs typeface="Mangal"/>
                      </a:endParaRPr>
                    </a:p>
                  </a:txBody>
                  <a:tcPr marL="68580" marR="68580" marT="0" marB="0"/>
                </a:tc>
                <a:tc hMerge="1">
                  <a:txBody>
                    <a:bodyPr/>
                    <a:lstStyle/>
                    <a:p>
                      <a:endParaRPr lang="en-US"/>
                    </a:p>
                  </a:txBody>
                  <a:tcPr/>
                </a:tc>
                <a:tc rowSpan="2">
                  <a:txBody>
                    <a:bodyPr/>
                    <a:lstStyle/>
                    <a:p>
                      <a:pPr marL="0" marR="0" algn="ctr">
                        <a:lnSpc>
                          <a:spcPct val="100000"/>
                        </a:lnSpc>
                        <a:spcBef>
                          <a:spcPts val="0"/>
                        </a:spcBef>
                        <a:spcAft>
                          <a:spcPts val="0"/>
                        </a:spcAft>
                      </a:pPr>
                      <a:r>
                        <a:rPr lang="en-US" sz="2400" b="1">
                          <a:solidFill>
                            <a:srgbClr val="000000"/>
                          </a:solidFill>
                          <a:latin typeface="Times New Roman"/>
                          <a:ea typeface="Calibri"/>
                          <a:cs typeface="Mangal"/>
                        </a:rPr>
                        <a:t>E-Resources (Rs.)</a:t>
                      </a:r>
                      <a:endParaRPr lang="en-US" sz="2000">
                        <a:latin typeface="Calibri"/>
                        <a:ea typeface="Calibri"/>
                        <a:cs typeface="Mangal"/>
                      </a:endParaRPr>
                    </a:p>
                  </a:txBody>
                  <a:tcPr marL="68580" marR="68580" marT="0" marB="0"/>
                </a:tc>
              </a:tr>
              <a:tr h="750567">
                <a:tc vMerge="1">
                  <a:txBody>
                    <a:bodyPr/>
                    <a:lstStyle/>
                    <a:p>
                      <a:endParaRPr lang="en-US"/>
                    </a:p>
                  </a:txBody>
                  <a:tcPr/>
                </a:tc>
                <a:tc>
                  <a:txBody>
                    <a:bodyPr/>
                    <a:lstStyle/>
                    <a:p>
                      <a:pPr marL="0" marR="0" algn="ctr">
                        <a:lnSpc>
                          <a:spcPct val="100000"/>
                        </a:lnSpc>
                        <a:spcBef>
                          <a:spcPts val="0"/>
                        </a:spcBef>
                        <a:spcAft>
                          <a:spcPts val="0"/>
                        </a:spcAft>
                      </a:pPr>
                      <a:r>
                        <a:rPr lang="en-US" sz="2400" dirty="0">
                          <a:solidFill>
                            <a:srgbClr val="000000"/>
                          </a:solidFill>
                          <a:latin typeface="Times New Roman"/>
                          <a:ea typeface="Calibri"/>
                          <a:cs typeface="Mangal"/>
                        </a:rPr>
                        <a:t>Books</a:t>
                      </a:r>
                      <a:endParaRPr lang="en-US" sz="2000" dirty="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a:solidFill>
                            <a:srgbClr val="000000"/>
                          </a:solidFill>
                          <a:latin typeface="Times New Roman"/>
                          <a:ea typeface="Calibri"/>
                          <a:cs typeface="Mangal"/>
                        </a:rPr>
                        <a:t>Periodicals</a:t>
                      </a:r>
                      <a:endParaRPr lang="en-US" sz="2000">
                        <a:latin typeface="Calibri"/>
                        <a:ea typeface="Calibri"/>
                        <a:cs typeface="Mangal"/>
                      </a:endParaRPr>
                    </a:p>
                  </a:txBody>
                  <a:tcPr marL="68580" marR="68580" marT="0" marB="0"/>
                </a:tc>
                <a:tc vMerge="1">
                  <a:txBody>
                    <a:bodyPr/>
                    <a:lstStyle/>
                    <a:p>
                      <a:endParaRPr lang="en-US"/>
                    </a:p>
                  </a:txBody>
                  <a:tcPr/>
                </a:tc>
              </a:tr>
              <a:tr h="750567">
                <a:tc>
                  <a:txBody>
                    <a:bodyPr/>
                    <a:lstStyle/>
                    <a:p>
                      <a:pPr marL="0" marR="0" algn="ctr">
                        <a:lnSpc>
                          <a:spcPct val="100000"/>
                        </a:lnSpc>
                        <a:spcBef>
                          <a:spcPts val="0"/>
                        </a:spcBef>
                        <a:spcAft>
                          <a:spcPts val="0"/>
                        </a:spcAft>
                      </a:pPr>
                      <a:r>
                        <a:rPr lang="en-US" sz="2400">
                          <a:solidFill>
                            <a:srgbClr val="000000"/>
                          </a:solidFill>
                          <a:latin typeface="Times New Roman"/>
                          <a:ea typeface="Calibri"/>
                          <a:cs typeface="Mangal"/>
                        </a:rPr>
                        <a:t>2010-11</a:t>
                      </a:r>
                      <a:endParaRPr lang="en-US" sz="200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dirty="0">
                          <a:solidFill>
                            <a:srgbClr val="000000"/>
                          </a:solidFill>
                          <a:latin typeface="Times New Roman"/>
                          <a:ea typeface="Calibri"/>
                          <a:cs typeface="Mangal"/>
                        </a:rPr>
                        <a:t>24840522</a:t>
                      </a:r>
                      <a:endParaRPr lang="en-US" sz="2000" dirty="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dirty="0">
                          <a:solidFill>
                            <a:srgbClr val="000000"/>
                          </a:solidFill>
                          <a:latin typeface="Times New Roman"/>
                          <a:ea typeface="Calibri"/>
                          <a:cs typeface="Mangal"/>
                        </a:rPr>
                        <a:t>43112470</a:t>
                      </a:r>
                      <a:endParaRPr lang="en-US" sz="2000" dirty="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a:solidFill>
                            <a:srgbClr val="000000"/>
                          </a:solidFill>
                          <a:latin typeface="Times New Roman"/>
                          <a:ea typeface="Calibri"/>
                          <a:cs typeface="Mangal"/>
                        </a:rPr>
                        <a:t>23724815</a:t>
                      </a:r>
                      <a:endParaRPr lang="en-US" sz="2000">
                        <a:latin typeface="Calibri"/>
                        <a:ea typeface="Calibri"/>
                        <a:cs typeface="Mangal"/>
                      </a:endParaRPr>
                    </a:p>
                  </a:txBody>
                  <a:tcPr marL="68580" marR="68580" marT="0" marB="0"/>
                </a:tc>
              </a:tr>
              <a:tr h="750567">
                <a:tc>
                  <a:txBody>
                    <a:bodyPr/>
                    <a:lstStyle/>
                    <a:p>
                      <a:pPr marL="0" marR="0" algn="ctr">
                        <a:lnSpc>
                          <a:spcPct val="100000"/>
                        </a:lnSpc>
                        <a:spcBef>
                          <a:spcPts val="0"/>
                        </a:spcBef>
                        <a:spcAft>
                          <a:spcPts val="0"/>
                        </a:spcAft>
                      </a:pPr>
                      <a:r>
                        <a:rPr lang="en-US" sz="2400">
                          <a:solidFill>
                            <a:srgbClr val="000000"/>
                          </a:solidFill>
                          <a:latin typeface="Times New Roman"/>
                          <a:ea typeface="Calibri"/>
                          <a:cs typeface="Mangal"/>
                        </a:rPr>
                        <a:t>2011-12</a:t>
                      </a:r>
                      <a:endParaRPr lang="en-US" sz="200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dirty="0">
                          <a:solidFill>
                            <a:srgbClr val="000000"/>
                          </a:solidFill>
                          <a:latin typeface="Times New Roman"/>
                          <a:ea typeface="Calibri"/>
                          <a:cs typeface="Mangal"/>
                        </a:rPr>
                        <a:t>29077524</a:t>
                      </a:r>
                      <a:endParaRPr lang="en-US" sz="2000" dirty="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dirty="0">
                          <a:solidFill>
                            <a:srgbClr val="000000"/>
                          </a:solidFill>
                          <a:latin typeface="Times New Roman"/>
                          <a:ea typeface="Calibri"/>
                          <a:cs typeface="Mangal"/>
                        </a:rPr>
                        <a:t>44680718</a:t>
                      </a:r>
                      <a:endParaRPr lang="en-US" sz="2000" dirty="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dirty="0">
                          <a:solidFill>
                            <a:srgbClr val="000000"/>
                          </a:solidFill>
                          <a:latin typeface="Times New Roman"/>
                          <a:ea typeface="Calibri"/>
                          <a:cs typeface="Mangal"/>
                        </a:rPr>
                        <a:t>32620857</a:t>
                      </a:r>
                      <a:endParaRPr lang="en-US" sz="2000" dirty="0">
                        <a:latin typeface="Calibri"/>
                        <a:ea typeface="Calibri"/>
                        <a:cs typeface="Mangal"/>
                      </a:endParaRPr>
                    </a:p>
                  </a:txBody>
                  <a:tcPr marL="68580" marR="68580" marT="0" marB="0"/>
                </a:tc>
              </a:tr>
              <a:tr h="750567">
                <a:tc>
                  <a:txBody>
                    <a:bodyPr/>
                    <a:lstStyle/>
                    <a:p>
                      <a:pPr marL="0" marR="0" algn="ctr">
                        <a:lnSpc>
                          <a:spcPct val="100000"/>
                        </a:lnSpc>
                        <a:spcBef>
                          <a:spcPts val="0"/>
                        </a:spcBef>
                        <a:spcAft>
                          <a:spcPts val="0"/>
                        </a:spcAft>
                      </a:pPr>
                      <a:r>
                        <a:rPr lang="en-US" sz="2400">
                          <a:solidFill>
                            <a:srgbClr val="000000"/>
                          </a:solidFill>
                          <a:latin typeface="Times New Roman"/>
                          <a:ea typeface="Calibri"/>
                          <a:cs typeface="Mangal"/>
                        </a:rPr>
                        <a:t>2012-13</a:t>
                      </a:r>
                      <a:endParaRPr lang="en-US" sz="200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a:solidFill>
                            <a:srgbClr val="000000"/>
                          </a:solidFill>
                          <a:latin typeface="Times New Roman"/>
                          <a:ea typeface="Calibri"/>
                          <a:cs typeface="Mangal"/>
                        </a:rPr>
                        <a:t>22581318</a:t>
                      </a:r>
                      <a:endParaRPr lang="en-US" sz="200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dirty="0">
                          <a:solidFill>
                            <a:srgbClr val="000000"/>
                          </a:solidFill>
                          <a:latin typeface="Times New Roman"/>
                          <a:ea typeface="Calibri"/>
                          <a:cs typeface="Mangal"/>
                        </a:rPr>
                        <a:t>52489417</a:t>
                      </a:r>
                      <a:endParaRPr lang="en-US" sz="2000" dirty="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dirty="0">
                          <a:solidFill>
                            <a:srgbClr val="000000"/>
                          </a:solidFill>
                          <a:latin typeface="Times New Roman"/>
                          <a:ea typeface="Calibri"/>
                          <a:cs typeface="Mangal"/>
                        </a:rPr>
                        <a:t>34461920</a:t>
                      </a:r>
                      <a:endParaRPr lang="en-US" sz="2000" dirty="0">
                        <a:latin typeface="Calibri"/>
                        <a:ea typeface="Calibri"/>
                        <a:cs typeface="Mangal"/>
                      </a:endParaRPr>
                    </a:p>
                  </a:txBody>
                  <a:tcPr marL="68580" marR="68580" marT="0" marB="0"/>
                </a:tc>
              </a:tr>
              <a:tr h="750567">
                <a:tc>
                  <a:txBody>
                    <a:bodyPr/>
                    <a:lstStyle/>
                    <a:p>
                      <a:pPr marL="0" marR="0" algn="ctr">
                        <a:lnSpc>
                          <a:spcPct val="100000"/>
                        </a:lnSpc>
                        <a:spcBef>
                          <a:spcPts val="0"/>
                        </a:spcBef>
                        <a:spcAft>
                          <a:spcPts val="0"/>
                        </a:spcAft>
                      </a:pPr>
                      <a:r>
                        <a:rPr lang="en-US" sz="2400">
                          <a:solidFill>
                            <a:srgbClr val="000000"/>
                          </a:solidFill>
                          <a:latin typeface="Times New Roman"/>
                          <a:ea typeface="Calibri"/>
                          <a:cs typeface="Mangal"/>
                        </a:rPr>
                        <a:t>2013-14</a:t>
                      </a:r>
                      <a:endParaRPr lang="en-US" sz="200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a:solidFill>
                            <a:srgbClr val="000000"/>
                          </a:solidFill>
                          <a:latin typeface="Times New Roman"/>
                          <a:ea typeface="Calibri"/>
                          <a:cs typeface="Mangal"/>
                        </a:rPr>
                        <a:t>30350959</a:t>
                      </a:r>
                      <a:endParaRPr lang="en-US" sz="200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dirty="0">
                          <a:solidFill>
                            <a:srgbClr val="000000"/>
                          </a:solidFill>
                          <a:latin typeface="Times New Roman"/>
                          <a:ea typeface="Calibri"/>
                          <a:cs typeface="Mangal"/>
                        </a:rPr>
                        <a:t>63519099</a:t>
                      </a:r>
                      <a:endParaRPr lang="en-US" sz="2000" dirty="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dirty="0">
                          <a:solidFill>
                            <a:srgbClr val="000000"/>
                          </a:solidFill>
                          <a:latin typeface="Times New Roman"/>
                          <a:ea typeface="Calibri"/>
                          <a:cs typeface="Mangal"/>
                        </a:rPr>
                        <a:t>37607507</a:t>
                      </a:r>
                      <a:endParaRPr lang="en-US" sz="2000" dirty="0">
                        <a:latin typeface="Calibri"/>
                        <a:ea typeface="Calibri"/>
                        <a:cs typeface="Mangal"/>
                      </a:endParaRPr>
                    </a:p>
                  </a:txBody>
                  <a:tcPr marL="68580" marR="68580" marT="0" marB="0"/>
                </a:tc>
              </a:tr>
              <a:tr h="750567">
                <a:tc>
                  <a:txBody>
                    <a:bodyPr/>
                    <a:lstStyle/>
                    <a:p>
                      <a:pPr marL="0" marR="0" algn="ctr">
                        <a:lnSpc>
                          <a:spcPct val="100000"/>
                        </a:lnSpc>
                        <a:spcBef>
                          <a:spcPts val="0"/>
                        </a:spcBef>
                        <a:spcAft>
                          <a:spcPts val="0"/>
                        </a:spcAft>
                      </a:pPr>
                      <a:r>
                        <a:rPr lang="en-US" sz="2400">
                          <a:solidFill>
                            <a:srgbClr val="000000"/>
                          </a:solidFill>
                          <a:latin typeface="Times New Roman"/>
                          <a:ea typeface="Calibri"/>
                          <a:cs typeface="Mangal"/>
                        </a:rPr>
                        <a:t>2014-15</a:t>
                      </a:r>
                      <a:endParaRPr lang="en-US" sz="200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a:solidFill>
                            <a:srgbClr val="000000"/>
                          </a:solidFill>
                          <a:latin typeface="Times New Roman"/>
                          <a:ea typeface="Calibri"/>
                          <a:cs typeface="Mangal"/>
                        </a:rPr>
                        <a:t>31802644</a:t>
                      </a:r>
                      <a:endParaRPr lang="en-US" sz="200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dirty="0">
                          <a:solidFill>
                            <a:srgbClr val="000000"/>
                          </a:solidFill>
                          <a:latin typeface="Times New Roman"/>
                          <a:ea typeface="Calibri"/>
                          <a:cs typeface="Mangal"/>
                        </a:rPr>
                        <a:t>59443665</a:t>
                      </a:r>
                      <a:endParaRPr lang="en-US" sz="2000" dirty="0">
                        <a:latin typeface="Calibri"/>
                        <a:ea typeface="Calibri"/>
                        <a:cs typeface="Mangal"/>
                      </a:endParaRPr>
                    </a:p>
                  </a:txBody>
                  <a:tcPr marL="68580" marR="68580" marT="0" marB="0"/>
                </a:tc>
                <a:tc>
                  <a:txBody>
                    <a:bodyPr/>
                    <a:lstStyle/>
                    <a:p>
                      <a:pPr marL="0" marR="0" algn="ctr">
                        <a:lnSpc>
                          <a:spcPct val="100000"/>
                        </a:lnSpc>
                        <a:spcBef>
                          <a:spcPts val="0"/>
                        </a:spcBef>
                        <a:spcAft>
                          <a:spcPts val="0"/>
                        </a:spcAft>
                      </a:pPr>
                      <a:r>
                        <a:rPr lang="en-US" sz="2400" dirty="0">
                          <a:solidFill>
                            <a:srgbClr val="000000"/>
                          </a:solidFill>
                          <a:latin typeface="Times New Roman"/>
                          <a:ea typeface="Calibri"/>
                          <a:cs typeface="Mangal"/>
                        </a:rPr>
                        <a:t>3521434</a:t>
                      </a:r>
                      <a:endParaRPr lang="en-US" sz="2000" dirty="0">
                        <a:latin typeface="Calibri"/>
                        <a:ea typeface="Calibri"/>
                        <a:cs typeface="Mangal"/>
                      </a:endParaRPr>
                    </a:p>
                  </a:txBody>
                  <a:tcPr marL="68580" marR="68580" marT="0" marB="0"/>
                </a:tc>
              </a:tr>
            </a:tbl>
          </a:graphicData>
        </a:graphic>
      </p:graphicFrame>
      <p:sp>
        <p:nvSpPr>
          <p:cNvPr id="5" name="Date Placeholder 4"/>
          <p:cNvSpPr>
            <a:spLocks noGrp="1"/>
          </p:cNvSpPr>
          <p:nvPr>
            <p:ph type="dt" sz="half" idx="10"/>
          </p:nvPr>
        </p:nvSpPr>
        <p:spPr/>
        <p:txBody>
          <a:bodyPr/>
          <a:lstStyle/>
          <a:p>
            <a:fld id="{2C7D7751-6E4D-4B51-B216-0D374EEE7ECC}" type="datetime2">
              <a:rPr lang="en-US" smtClean="0"/>
              <a:pPr/>
              <a:t>Thursday, November 30, 2017</a:t>
            </a:fld>
            <a:endParaRPr lang="en-US"/>
          </a:p>
        </p:txBody>
      </p:sp>
      <p:sp>
        <p:nvSpPr>
          <p:cNvPr id="6" name="Title 1"/>
          <p:cNvSpPr txBox="1">
            <a:spLocks/>
          </p:cNvSpPr>
          <p:nvPr/>
        </p:nvSpPr>
        <p:spPr>
          <a:xfrm>
            <a:off x="-533400" y="6523038"/>
            <a:ext cx="2590800" cy="334962"/>
          </a:xfrm>
          <a:prstGeom prst="rect">
            <a:avLst/>
          </a:prstGeom>
        </p:spPr>
        <p:txBody>
          <a:bodyPr vert="horz" anchor="b">
            <a:noAutofit/>
            <a:scene3d>
              <a:camera prst="orthographicFront"/>
              <a:lightRig rig="soft" dir="t"/>
            </a:scene3d>
            <a:sp3d prstMaterial="softEdge">
              <a:bevelT w="25400" h="25400"/>
            </a:sp3d>
          </a:bodyPr>
          <a:lstStyle/>
          <a:p>
            <a:pPr lvl="1">
              <a:spcBef>
                <a:spcPct val="0"/>
              </a:spcBef>
            </a:pPr>
            <a:r>
              <a:rPr lang="en-US" sz="2000" b="1" dirty="0" smtClean="0">
                <a:effectLst>
                  <a:outerShdw blurRad="38100" dist="38100" dir="2700000" algn="tl">
                    <a:srgbClr val="000000">
                      <a:alpha val="43137"/>
                    </a:srgbClr>
                  </a:outerShdw>
                </a:effectLst>
                <a:latin typeface="+mj-lt"/>
                <a:ea typeface="+mj-ea"/>
                <a:cs typeface="+mj-cs"/>
              </a:rPr>
              <a:t>NACLIN 2017</a:t>
            </a:r>
            <a:endParaRPr kumimoji="0" lang="en-US" sz="2000" b="1" i="0" u="none" strike="noStrike" kern="1200" cap="none" spc="0" normalizeH="0" baseline="0" noProof="0" dirty="0">
              <a:ln>
                <a:noFill/>
              </a:ln>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txDef>
      <a:spPr/>
      <a:bodyPr vert="horz" anchor="b">
        <a:noAutofit/>
        <a:scene3d>
          <a:camera prst="orthographicFront"/>
          <a:lightRig rig="soft" dir="t"/>
        </a:scene3d>
        <a:sp3d prstMaterial="softEdge">
          <a:bevelT w="25400" h="25400"/>
        </a:sp3d>
      </a:bodyPr>
      <a:lstStyle>
        <a:defPPr>
          <a:spcBef>
            <a:spcPct val="0"/>
          </a:spcBef>
          <a:defRPr sz="2000" b="1" dirty="0" smtClean="0">
            <a:effectLst>
              <a:outerShdw blurRad="38100" dist="38100" dir="2700000" algn="tl">
                <a:srgbClr val="000000">
                  <a:alpha val="43137"/>
                </a:srgbClr>
              </a:outerShdw>
            </a:effectLst>
            <a:latin typeface="+mj-lt"/>
            <a:ea typeface="+mj-ea"/>
            <a:cs typeface="+mj-cs"/>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600</TotalTime>
  <Words>1614</Words>
  <Application>Microsoft Office PowerPoint</Application>
  <PresentationFormat>On-screen Show (4:3)</PresentationFormat>
  <Paragraphs>609</Paragraphs>
  <Slides>47</Slides>
  <Notes>2</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Concourse</vt:lpstr>
      <vt:lpstr>A Comparative Study of Information Resources in Central University Libraries: Delhi  </vt:lpstr>
      <vt:lpstr>Introduction: </vt:lpstr>
      <vt:lpstr>Introduction (Contd…)</vt:lpstr>
      <vt:lpstr>OBJECTIVE OF THE STUDY </vt:lpstr>
      <vt:lpstr>SCOPE OF THE STUDY </vt:lpstr>
      <vt:lpstr>CENTRAL UNIVERSITY LIBRARIES IN DELHI</vt:lpstr>
      <vt:lpstr>1. Delhi University Library System (DULS) </vt:lpstr>
      <vt:lpstr>Slide 8</vt:lpstr>
      <vt:lpstr>Slide 9</vt:lpstr>
      <vt:lpstr>Information Technology Infrastructure: </vt:lpstr>
      <vt:lpstr>Networking:</vt:lpstr>
      <vt:lpstr>Slide 12</vt:lpstr>
      <vt:lpstr>Computer Infrastructure: </vt:lpstr>
      <vt:lpstr>OBSERVATION:   </vt:lpstr>
      <vt:lpstr>2. Dr. B. R. Ambedkar Central (formerly Jawaharlal Nehru University) Library, New Delhi </vt:lpstr>
      <vt:lpstr>Slide 16</vt:lpstr>
      <vt:lpstr>Slide 17</vt:lpstr>
      <vt:lpstr>Slide 18</vt:lpstr>
      <vt:lpstr>Information Technology Infrastructure:</vt:lpstr>
      <vt:lpstr>Networking: </vt:lpstr>
      <vt:lpstr>Computer Infrastructure:</vt:lpstr>
      <vt:lpstr>OBSERVATION:</vt:lpstr>
      <vt:lpstr>3. Central Library, Indira Gandhi National Open University (IGNOU), New Delhi</vt:lpstr>
      <vt:lpstr>Slide 24</vt:lpstr>
      <vt:lpstr>Slide 25</vt:lpstr>
      <vt:lpstr>Slide 26</vt:lpstr>
      <vt:lpstr>Slide 27</vt:lpstr>
      <vt:lpstr>Information Technology Infrastructure: </vt:lpstr>
      <vt:lpstr>Networking:</vt:lpstr>
      <vt:lpstr>Networking (Contd…)</vt:lpstr>
      <vt:lpstr> Computer Infrastructure: </vt:lpstr>
      <vt:lpstr>OBSERVATION: </vt:lpstr>
      <vt:lpstr>4. Dr. Zakir Hussain Library (Central Library), Jamia Millia Islamia, New Delhi</vt:lpstr>
      <vt:lpstr>Contd…</vt:lpstr>
      <vt:lpstr>Slide 35</vt:lpstr>
      <vt:lpstr>Slide 36</vt:lpstr>
      <vt:lpstr>Slide 37</vt:lpstr>
      <vt:lpstr>OBSERVATION:</vt:lpstr>
      <vt:lpstr>COMPARATIVE PRESENTATION: </vt:lpstr>
      <vt:lpstr>Slide 40</vt:lpstr>
      <vt:lpstr>Slide 41</vt:lpstr>
      <vt:lpstr>Number of books and other printed material added in selected university libraries </vt:lpstr>
      <vt:lpstr>Number of journals, e-journals subscribed annually in selected university libraries</vt:lpstr>
      <vt:lpstr>Number of online databases procured annually in selected university libraries</vt:lpstr>
      <vt:lpstr>CONCLUSION</vt:lpstr>
      <vt:lpstr>RECOMMENDATIONS:</vt:lpstr>
      <vt:lpstr>Slide 47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Comparative Study of Information Resources in Central University Libraries: Delhi  </dc:title>
  <dc:creator>Document</dc:creator>
  <cp:lastModifiedBy>LIO</cp:lastModifiedBy>
  <cp:revision>64</cp:revision>
  <dcterms:created xsi:type="dcterms:W3CDTF">2006-08-16T00:00:00Z</dcterms:created>
  <dcterms:modified xsi:type="dcterms:W3CDTF">2017-11-30T04:27:13Z</dcterms:modified>
</cp:coreProperties>
</file>