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3" r:id="rId6"/>
    <p:sldId id="265" r:id="rId7"/>
    <p:sldId id="267" r:id="rId8"/>
    <p:sldId id="270" r:id="rId9"/>
    <p:sldId id="271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128" b="1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IN"/>
              <a:t>Figure 1: Time spent for using social media in a day.</a:t>
            </a:r>
          </a:p>
        </c:rich>
      </c:tx>
      <c:layout/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tx>
            <c:strRef>
              <c:f>Sheet3!$C$1</c:f>
              <c:strCache>
                <c:ptCount val="1"/>
                <c:pt idx="0">
                  <c:v>Percentage</c:v>
                </c:pt>
              </c:strCache>
            </c:strRef>
          </c:tx>
          <c:dPt>
            <c:idx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1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2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3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600" b="1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Val val="1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Sheet3!$A$2:$A$5</c:f>
              <c:strCache>
                <c:ptCount val="4"/>
                <c:pt idx="0">
                  <c:v>1 hour</c:v>
                </c:pt>
                <c:pt idx="1">
                  <c:v>2-3 hours</c:v>
                </c:pt>
                <c:pt idx="2">
                  <c:v>4-5 hours</c:v>
                </c:pt>
                <c:pt idx="3">
                  <c:v>More than 5 hours</c:v>
                </c:pt>
              </c:strCache>
            </c:strRef>
          </c:cat>
          <c:val>
            <c:numRef>
              <c:f>Sheet3!$C$2:$C$5</c:f>
              <c:numCache>
                <c:formatCode>General</c:formatCode>
                <c:ptCount val="4"/>
                <c:pt idx="0">
                  <c:v>27.2</c:v>
                </c:pt>
                <c:pt idx="1">
                  <c:v>51</c:v>
                </c:pt>
                <c:pt idx="2">
                  <c:v>16.399999999999999</c:v>
                </c:pt>
                <c:pt idx="3">
                  <c:v>5.4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600" b="1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Sheet2!$C$23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Sheet2!$A$24:$A$26</c:f>
              <c:strCache>
                <c:ptCount val="3"/>
                <c:pt idx="0">
                  <c:v>Weekdays </c:v>
                </c:pt>
                <c:pt idx="1">
                  <c:v>Weekends</c:v>
                </c:pt>
                <c:pt idx="2">
                  <c:v>No response</c:v>
                </c:pt>
              </c:strCache>
            </c:strRef>
          </c:cat>
          <c:val>
            <c:numRef>
              <c:f>Sheet2!$C$24:$C$26</c:f>
              <c:numCache>
                <c:formatCode>General</c:formatCode>
                <c:ptCount val="3"/>
                <c:pt idx="0">
                  <c:v>37.300000000000004</c:v>
                </c:pt>
                <c:pt idx="1">
                  <c:v>60</c:v>
                </c:pt>
                <c:pt idx="2">
                  <c:v>2.7</c:v>
                </c:pt>
              </c:numCache>
            </c:numRef>
          </c:val>
        </c:ser>
        <c:gapWidth val="219"/>
        <c:overlap val="-27"/>
        <c:axId val="53900800"/>
        <c:axId val="53902336"/>
      </c:barChart>
      <c:catAx>
        <c:axId val="53900800"/>
        <c:scaling>
          <c:orientation val="minMax"/>
        </c:scaling>
        <c:axPos val="b"/>
        <c:numFmt formatCode="General" sourceLinked="0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3902336"/>
        <c:crosses val="autoZero"/>
        <c:auto val="1"/>
        <c:lblAlgn val="ctr"/>
        <c:lblOffset val="100"/>
      </c:catAx>
      <c:valAx>
        <c:axId val="5390233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39008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800" b="1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I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3: Frequency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Library visit</a:t>
            </a:r>
          </a:p>
        </c:rich>
      </c:tx>
      <c:layout>
        <c:manualLayout>
          <c:xMode val="edge"/>
          <c:yMode val="edge"/>
          <c:x val="0.14661448278798156"/>
          <c:y val="2.5540364736518959E-3"/>
        </c:manualLayout>
      </c:layout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dPt>
            <c:idx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1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2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3"/>
            <c:spPr>
              <a:solidFill>
                <a:schemeClr val="tx1"/>
              </a:solidFill>
              <a:ln>
                <a:noFill/>
              </a:ln>
              <a:effectLst/>
            </c:spPr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3.7%</a:t>
                    </a:r>
                  </a:p>
                </c:rich>
              </c:tx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48.1%</a:t>
                    </a:r>
                  </a:p>
                </c:rich>
              </c:tx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47.3%</a:t>
                    </a:r>
                  </a:p>
                </c:rich>
              </c:tx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0.9%</a:t>
                    </a:r>
                  </a:p>
                </c:rich>
              </c:tx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1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Percent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Everyday</c:v>
                </c:pt>
                <c:pt idx="1">
                  <c:v>2-3 times a week</c:v>
                </c:pt>
                <c:pt idx="2">
                  <c:v>Once a week</c:v>
                </c:pt>
                <c:pt idx="3">
                  <c:v>No answer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3.7</c:v>
                </c:pt>
                <c:pt idx="1">
                  <c:v>49.1</c:v>
                </c:pt>
                <c:pt idx="2">
                  <c:v>47.3</c:v>
                </c:pt>
                <c:pt idx="3">
                  <c:v>0.9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en-IN" dirty="0" smtClean="0"/>
              <a:t>Figure</a:t>
            </a:r>
            <a:r>
              <a:rPr lang="en-IN" baseline="0" dirty="0" smtClean="0"/>
              <a:t> 4: </a:t>
            </a:r>
            <a:r>
              <a:rPr lang="en-IN" dirty="0" smtClean="0"/>
              <a:t>Purpose </a:t>
            </a:r>
            <a:r>
              <a:rPr lang="en-IN" dirty="0"/>
              <a:t>of Library </a:t>
            </a:r>
            <a:r>
              <a:rPr lang="en-IN" dirty="0" smtClean="0"/>
              <a:t>visit.</a:t>
            </a:r>
            <a:endParaRPr lang="en-IN" dirty="0"/>
          </a:p>
        </c:rich>
      </c:tx>
      <c:layout>
        <c:manualLayout>
          <c:xMode val="edge"/>
          <c:yMode val="edge"/>
          <c:x val="0.23211678345456613"/>
          <c:y val="2.729524761798955E-2"/>
        </c:manualLayout>
      </c:layout>
    </c:title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2.3673385026702336E-3"/>
                  <c:y val="-1.39159471698911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86.3%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0672658297052407E-3"/>
                  <c:y val="-2.317583099232361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6254408715421985E-3"/>
                  <c:y val="1.658694668846318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858281051024426E-3"/>
                  <c:y val="3.664606049063333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9.1%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0.9%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2000" b="1"/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Sheet1!$A$10:$A$14</c:f>
              <c:strCache>
                <c:ptCount val="5"/>
                <c:pt idx="0">
                  <c:v>Borrowing books</c:v>
                </c:pt>
                <c:pt idx="1">
                  <c:v>Reading</c:v>
                </c:pt>
                <c:pt idx="2">
                  <c:v>Accessing Internet</c:v>
                </c:pt>
                <c:pt idx="3">
                  <c:v>Photocopy</c:v>
                </c:pt>
                <c:pt idx="4">
                  <c:v>Others</c:v>
                </c:pt>
              </c:strCache>
            </c:strRef>
          </c:cat>
          <c:val>
            <c:numRef>
              <c:f>Sheet1!$C$10:$C$14</c:f>
              <c:numCache>
                <c:formatCode>General</c:formatCode>
                <c:ptCount val="5"/>
                <c:pt idx="0">
                  <c:v>86.3</c:v>
                </c:pt>
                <c:pt idx="1">
                  <c:v>42</c:v>
                </c:pt>
                <c:pt idx="2">
                  <c:v>12</c:v>
                </c:pt>
                <c:pt idx="3">
                  <c:v>9.1</c:v>
                </c:pt>
                <c:pt idx="4">
                  <c:v>0.9</c:v>
                </c:pt>
              </c:numCache>
            </c:numRef>
          </c:val>
        </c:ser>
        <c:firstSliceAng val="0"/>
      </c:pieChart>
    </c:plotArea>
    <c:legend>
      <c:legendPos val="b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zero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87327-6C02-4BBA-B115-E4D2194F515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A0B8F-767C-4C4A-81C9-A2E28E5717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52357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81749EB-DCF5-404F-92A4-0C71CAB4C5E8}" type="datetimeFigureOut">
              <a:rPr lang="en-US" smtClean="0"/>
              <a:pPr/>
              <a:t>11/30/2017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DE75693-ED95-4785-A99F-B1E33C75520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08912" cy="2088232"/>
          </a:xfrm>
        </p:spPr>
        <p:txBody>
          <a:bodyPr>
            <a:normAutofit/>
          </a:bodyPr>
          <a:lstStyle/>
          <a:p>
            <a:pPr algn="ctr"/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STUDY ON THE USAGE OF SOCIAL MEDIA AMONG MIZORAM UNIVERSITY STUDENTS WHO VISIT THE CENTRAL LIBRARY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29924" y="3573016"/>
            <a:ext cx="7498080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I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Lalhlimpuii</a:t>
            </a:r>
            <a:endParaRPr lang="en-I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Librarian</a:t>
            </a:r>
          </a:p>
          <a:p>
            <a:pPr algn="ctr"/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Mizoram University</a:t>
            </a:r>
          </a:p>
          <a:p>
            <a:pPr algn="ctr"/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Aizawl, Mizoram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7886700" cy="857256"/>
          </a:xfrm>
        </p:spPr>
        <p:txBody>
          <a:bodyPr>
            <a:normAutofit/>
          </a:bodyPr>
          <a:lstStyle/>
          <a:p>
            <a:pPr algn="ctr"/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28736"/>
            <a:ext cx="8424936" cy="516861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Libraries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certain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roles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play to attract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by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procuring good quality reading materials, using web-based services and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innovative practices so that the students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relish reading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accessing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library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survive in this advancing technological world,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know and learn how to access the Internet and social media in a meaningful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this, it is highly recommended that the University should arrange proper training programs to orientate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hidden potential of this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technology.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98080" cy="1000132"/>
          </a:xfrm>
        </p:spPr>
        <p:txBody>
          <a:bodyPr>
            <a:normAutofit/>
          </a:bodyPr>
          <a:lstStyle/>
          <a:p>
            <a:pPr algn="ctr"/>
            <a:r>
              <a:rPr lang="en-IN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0" y="1268760"/>
            <a:ext cx="7572428" cy="4800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transforms traditional ways of teaching and learning.</a:t>
            </a:r>
          </a:p>
          <a:p>
            <a:pPr algn="just"/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makes students go beyond the traditional text books and requires them to develop and acquire their skills using computer technology, critical thinking and information seeking strategies. </a:t>
            </a:r>
          </a:p>
          <a:p>
            <a:pPr algn="just"/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of social media applications is common.</a:t>
            </a:r>
          </a:p>
          <a:p>
            <a:pPr algn="just"/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media has negative &amp; positive impact.</a:t>
            </a:r>
          </a:p>
          <a:p>
            <a:pPr algn="just"/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social media a useful teaching-learning aid or is it simply a distraction for the students? </a:t>
            </a:r>
          </a:p>
          <a:p>
            <a:pPr algn="just"/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paper presents the study and findings of social media usage among the students of Mizoram University who visit the Central Library.</a:t>
            </a:r>
            <a:endParaRPr lang="en-IN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404664"/>
            <a:ext cx="7886700" cy="612068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IN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Objectives:</a:t>
            </a:r>
          </a:p>
          <a:p>
            <a:pPr lvl="0">
              <a:buFont typeface="Wingdings" pitchFamily="2" charset="2"/>
              <a:buChar char="Ø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out the purpose for which social media is being used by the students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problems faced by the students while accessing social media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out how much time is spent by the students for accessing social media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out if usage of social media has limited the frequency of library visits among the students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en-IN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Random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sampling method was used to acquire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samples.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questionnaire was developed to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 the primary data.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of 125 questionnaires were distributed among the students of Mizoram University who visited the Central Library, and 110 (88%) questionnaires were received. 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4336" y="642918"/>
            <a:ext cx="8115328" cy="714380"/>
          </a:xfrm>
        </p:spPr>
        <p:txBody>
          <a:bodyPr>
            <a:noAutofit/>
          </a:bodyPr>
          <a:lstStyle/>
          <a:p>
            <a:pPr algn="ctr"/>
            <a:r>
              <a:rPr lang="en-I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683568" y="1659071"/>
            <a:ext cx="3148061" cy="612512"/>
          </a:xfrm>
        </p:spPr>
        <p:txBody>
          <a:bodyPr>
            <a:noAutofit/>
          </a:bodyPr>
          <a:lstStyle/>
          <a:p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1:</a:t>
            </a:r>
            <a:r>
              <a:rPr lang="en-I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of social media applications.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119696811"/>
              </p:ext>
            </p:extLst>
          </p:nvPr>
        </p:nvGraphicFramePr>
        <p:xfrm>
          <a:off x="827584" y="2564904"/>
          <a:ext cx="3148972" cy="323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2788"/>
                <a:gridCol w="16561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media applications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of</a:t>
                      </a:r>
                      <a:r>
                        <a:rPr lang="en-IN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students</a:t>
                      </a:r>
                    </a:p>
                    <a:p>
                      <a:pPr algn="ctr"/>
                      <a:r>
                        <a:rPr lang="en-IN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Facebook</a:t>
                      </a:r>
                      <a:endParaRPr lang="en-IN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 (72.0)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WhatsApp</a:t>
                      </a:r>
                      <a:endParaRPr lang="en-IN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 (92.0)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(11.0)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Skype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(8.2)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(50.0)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Myspace</a:t>
                      </a:r>
                      <a:r>
                        <a:rPr lang="en-IN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(0.9)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Others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IN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(3.7)</a:t>
                      </a:r>
                      <a:endParaRPr lang="en-IN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19135540"/>
              </p:ext>
            </p:extLst>
          </p:nvPr>
        </p:nvGraphicFramePr>
        <p:xfrm>
          <a:off x="4716016" y="2564904"/>
          <a:ext cx="3471256" cy="2860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3064"/>
                <a:gridCol w="17281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of students </a:t>
                      </a:r>
                    </a:p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226692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(58.1)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Entertainment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(55.4)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 (67.2)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Job searching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(16.3)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General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 (23.0)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Others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(7.2)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</a:tbl>
          </a:graphicData>
        </a:graphic>
      </p:graphicFrame>
      <p:sp>
        <p:nvSpPr>
          <p:cNvPr id="8" name="Text Placeholder 4"/>
          <p:cNvSpPr txBox="1">
            <a:spLocks/>
          </p:cNvSpPr>
          <p:nvPr/>
        </p:nvSpPr>
        <p:spPr>
          <a:xfrm>
            <a:off x="4730699" y="1659071"/>
            <a:ext cx="3471256" cy="559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2:  Purpose of using social media.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611560" y="548680"/>
            <a:ext cx="3887914" cy="576064"/>
          </a:xfrm>
        </p:spPr>
        <p:txBody>
          <a:bodyPr>
            <a:noAutofit/>
          </a:bodyPr>
          <a:lstStyle/>
          <a:p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3:   Problems faced while accessing social media.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3992605363"/>
              </p:ext>
            </p:extLst>
          </p:nvPr>
        </p:nvGraphicFramePr>
        <p:xfrm>
          <a:off x="611042" y="1268760"/>
          <a:ext cx="4104974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9018"/>
                <a:gridCol w="21459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Problems</a:t>
                      </a:r>
                      <a:r>
                        <a:rPr lang="en-IN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faced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Of students (%)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Lack of time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(13.7)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Poor connectivity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(63.6)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 cost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(20.0)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Others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(2.7)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(100.0)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19371277"/>
              </p:ext>
            </p:extLst>
          </p:nvPr>
        </p:nvGraphicFramePr>
        <p:xfrm>
          <a:off x="4499474" y="2276872"/>
          <a:ext cx="459142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539552" y="500042"/>
            <a:ext cx="3362146" cy="714380"/>
          </a:xfrm>
        </p:spPr>
        <p:txBody>
          <a:bodyPr>
            <a:normAutofit/>
          </a:bodyPr>
          <a:lstStyle/>
          <a:p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4:   Time of accessing social media.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447763057"/>
              </p:ext>
            </p:extLst>
          </p:nvPr>
        </p:nvGraphicFramePr>
        <p:xfrm>
          <a:off x="642910" y="1214422"/>
          <a:ext cx="3362146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9143"/>
                <a:gridCol w="22530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of</a:t>
                      </a:r>
                      <a:r>
                        <a:rPr lang="en-IN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students (%)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Morning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(8.2)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Daytime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(6.4)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Evening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(21.8)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Night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(63.6)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(100.0)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01892783"/>
              </p:ext>
            </p:extLst>
          </p:nvPr>
        </p:nvGraphicFramePr>
        <p:xfrm>
          <a:off x="4857752" y="1214422"/>
          <a:ext cx="3500462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/>
                <a:gridCol w="22043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Place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r>
                        <a:rPr lang="en-IN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students (%)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Home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(45.4)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(11.0)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Library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(12.7)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Hostel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(26.3)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Others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(4.6)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(100.0)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</a:tbl>
          </a:graphicData>
        </a:graphic>
      </p:graphicFrame>
      <p:sp>
        <p:nvSpPr>
          <p:cNvPr id="7" name="Text Placeholder 4"/>
          <p:cNvSpPr txBox="1">
            <a:spLocks/>
          </p:cNvSpPr>
          <p:nvPr/>
        </p:nvSpPr>
        <p:spPr>
          <a:xfrm>
            <a:off x="4860032" y="500042"/>
            <a:ext cx="3500462" cy="480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5:   Place of using social media.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03270303"/>
              </p:ext>
            </p:extLst>
          </p:nvPr>
        </p:nvGraphicFramePr>
        <p:xfrm>
          <a:off x="1643042" y="4429132"/>
          <a:ext cx="6000795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128"/>
                <a:gridCol w="2634086"/>
                <a:gridCol w="2214581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Helpfulness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Distraction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of students (%)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 of students (%)</a:t>
                      </a:r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 (88.2) 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(25.0)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(11.8)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 (75.0)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(100.0)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(100.0)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93" marR="90593"/>
                </a:tc>
              </a:tr>
            </a:tbl>
          </a:graphicData>
        </a:graphic>
      </p:graphicFrame>
      <p:sp>
        <p:nvSpPr>
          <p:cNvPr id="11" name="Text Placeholder 4"/>
          <p:cNvSpPr txBox="1">
            <a:spLocks/>
          </p:cNvSpPr>
          <p:nvPr/>
        </p:nvSpPr>
        <p:spPr>
          <a:xfrm>
            <a:off x="2395211" y="4000504"/>
            <a:ext cx="4449715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6:   Helpfulness for academic purpose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315888" y="565497"/>
            <a:ext cx="4059845" cy="691803"/>
          </a:xfrm>
        </p:spPr>
        <p:txBody>
          <a:bodyPr>
            <a:noAutofit/>
          </a:bodyPr>
          <a:lstStyle/>
          <a:p>
            <a:pPr algn="ctr"/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2:   Days on which social media are usually accessed.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106562044"/>
              </p:ext>
            </p:extLst>
          </p:nvPr>
        </p:nvGraphicFramePr>
        <p:xfrm>
          <a:off x="315888" y="1412776"/>
          <a:ext cx="4059845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707486688"/>
              </p:ext>
            </p:extLst>
          </p:nvPr>
        </p:nvGraphicFramePr>
        <p:xfrm>
          <a:off x="4375733" y="1052736"/>
          <a:ext cx="4768267" cy="4972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00872683"/>
              </p:ext>
            </p:extLst>
          </p:nvPr>
        </p:nvGraphicFramePr>
        <p:xfrm>
          <a:off x="827584" y="332656"/>
          <a:ext cx="7499350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4664"/>
            <a:ext cx="7886700" cy="68761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4496966"/>
          </a:xfrm>
        </p:spPr>
        <p:txBody>
          <a:bodyPr>
            <a:normAutofit fontScale="77500" lnSpcReduction="2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samples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social media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communication, academic,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entertainment, job searching and general purposes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Poor connectivity is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common problem faced by the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 subjects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accessing social media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followed by ‘high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of using Internet’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‘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time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’.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Majority of the students access social media 2 to 3 hrs a day mostly during night from home and hostels, and spend more time accessing social media on weekends than during weekdays. 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clearly shows that accessing social media does not distract them from their daily academic activities and does not limit their frequency of visiting the Library. 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daily library visit rate by the students is low and their main purpose of visiting the library is to borrow books. </a:t>
            </a:r>
          </a:p>
          <a:p>
            <a:pPr lvl="0" algn="just">
              <a:buFont typeface="Wingdings" pitchFamily="2" charset="2"/>
              <a:buChar char="Ø"/>
            </a:pP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629</TotalTime>
  <Words>791</Words>
  <Application>Microsoft Office PowerPoint</Application>
  <PresentationFormat>On-screen Show (4:3)</PresentationFormat>
  <Paragraphs>136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A STUDY ON THE USAGE OF SOCIAL MEDIA AMONG MIZORAM UNIVERSITY STUDENTS WHO VISIT THE CENTRAL LIBRARY</vt:lpstr>
      <vt:lpstr>Introduction</vt:lpstr>
      <vt:lpstr>Slide 3</vt:lpstr>
      <vt:lpstr>RESULTS</vt:lpstr>
      <vt:lpstr>Slide 5</vt:lpstr>
      <vt:lpstr>Slide 6</vt:lpstr>
      <vt:lpstr> </vt:lpstr>
      <vt:lpstr>Slide 8</vt:lpstr>
      <vt:lpstr> </vt:lpstr>
      <vt:lpstr>Conclusions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ON THE USAGE OF SOCIAL MEDIA AMONG MIZORAM UNIVERSITY STUDENTS WHO VISIT THE CENTRAL LIBRARY</dc:title>
  <dc:creator>mamam-i</dc:creator>
  <cp:lastModifiedBy>hkkaul</cp:lastModifiedBy>
  <cp:revision>149</cp:revision>
  <dcterms:created xsi:type="dcterms:W3CDTF">2017-11-01T05:54:46Z</dcterms:created>
  <dcterms:modified xsi:type="dcterms:W3CDTF">2017-11-30T03:39:34Z</dcterms:modified>
</cp:coreProperties>
</file>