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7" r:id="rId2"/>
    <p:sldId id="308" r:id="rId3"/>
    <p:sldId id="284" r:id="rId4"/>
    <p:sldId id="285" r:id="rId5"/>
    <p:sldId id="286" r:id="rId6"/>
    <p:sldId id="287" r:id="rId7"/>
    <p:sldId id="288" r:id="rId8"/>
    <p:sldId id="310" r:id="rId9"/>
    <p:sldId id="311" r:id="rId10"/>
    <p:sldId id="312" r:id="rId11"/>
    <p:sldId id="259" r:id="rId12"/>
    <p:sldId id="257" r:id="rId13"/>
    <p:sldId id="258" r:id="rId14"/>
    <p:sldId id="263" r:id="rId15"/>
    <p:sldId id="313" r:id="rId16"/>
    <p:sldId id="314" r:id="rId17"/>
    <p:sldId id="268" r:id="rId18"/>
    <p:sldId id="316" r:id="rId19"/>
    <p:sldId id="269" r:id="rId20"/>
    <p:sldId id="321" r:id="rId21"/>
    <p:sldId id="270" r:id="rId22"/>
    <p:sldId id="271" r:id="rId23"/>
    <p:sldId id="272" r:id="rId24"/>
    <p:sldId id="280" r:id="rId25"/>
    <p:sldId id="281" r:id="rId26"/>
    <p:sldId id="292" r:id="rId27"/>
    <p:sldId id="293" r:id="rId28"/>
    <p:sldId id="296" r:id="rId29"/>
    <p:sldId id="297" r:id="rId30"/>
    <p:sldId id="298" r:id="rId31"/>
    <p:sldId id="300" r:id="rId32"/>
    <p:sldId id="317" r:id="rId33"/>
    <p:sldId id="319" r:id="rId34"/>
    <p:sldId id="320" r:id="rId35"/>
    <p:sldId id="318" r:id="rId36"/>
    <p:sldId id="301" r:id="rId37"/>
    <p:sldId id="306" r:id="rId38"/>
    <p:sldId id="315" r:id="rId39"/>
    <p:sldId id="274" r:id="rId40"/>
    <p:sldId id="273" r:id="rId41"/>
    <p:sldId id="277" r:id="rId42"/>
    <p:sldId id="278" r:id="rId43"/>
    <p:sldId id="279" r:id="rId44"/>
    <p:sldId id="282" r:id="rId45"/>
    <p:sldId id="309" r:id="rId46"/>
    <p:sldId id="3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85" autoAdjust="0"/>
    <p:restoredTop sz="86620" autoAdjust="0"/>
  </p:normalViewPr>
  <p:slideViewPr>
    <p:cSldViewPr snapToGrid="0">
      <p:cViewPr varScale="1">
        <p:scale>
          <a:sx n="64" d="100"/>
          <a:sy n="64" d="100"/>
        </p:scale>
        <p:origin x="-88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6F8D8-DCDC-4DBF-841D-15DD01607839}" type="datetimeFigureOut">
              <a:rPr lang="en-US" smtClean="0"/>
              <a:pPr/>
              <a:t>11/28/2017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7559C-C5EB-4D19-809F-7ABB85BBA842}" type="slidenum">
              <a:rPr lang="en-US" smtClean="0"/>
              <a:pPr/>
              <a:t>‹#›</a:t>
            </a:fld>
            <a:endParaRPr lang="en-US" dirty="0"/>
          </a:p>
        </p:txBody>
      </p:sp>
    </p:spTree>
    <p:extLst>
      <p:ext uri="{BB962C8B-B14F-4D97-AF65-F5344CB8AC3E}">
        <p14:creationId xmlns="" xmlns:p14="http://schemas.microsoft.com/office/powerpoint/2010/main" val="184522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Explanation from</a:t>
            </a:r>
            <a:r>
              <a:rPr lang="en-US" baseline="0" dirty="0" smtClean="0"/>
              <a:t> Zafar</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collective intelligence of public in the form of crowdsourcing may also be implemented in libraries’ reference workflow.  The Purdue University Library has developed a crowdsourced reference system namely </a:t>
            </a:r>
            <a:r>
              <a:rPr lang="en-US" sz="1200" kern="1200" dirty="0" err="1" smtClean="0">
                <a:solidFill>
                  <a:schemeClr val="tx1"/>
                </a:solidFill>
                <a:effectLst/>
                <a:latin typeface="+mn-lt"/>
                <a:ea typeface="+mn-ea"/>
                <a:cs typeface="+mn-cs"/>
              </a:rPr>
              <a:t>CrowdAsk</a:t>
            </a:r>
            <a:r>
              <a:rPr lang="en-US" sz="1200" kern="1200" dirty="0" smtClean="0">
                <a:solidFill>
                  <a:schemeClr val="tx1"/>
                </a:solidFill>
                <a:effectLst/>
                <a:latin typeface="+mn-lt"/>
                <a:ea typeface="+mn-ea"/>
                <a:cs typeface="+mn-cs"/>
              </a:rPr>
              <a:t> in order to allow users to ask and answer open questions related to library resources and services.</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19</a:t>
            </a:fld>
            <a:endParaRPr lang="en-US"/>
          </a:p>
        </p:txBody>
      </p:sp>
    </p:spTree>
    <p:extLst>
      <p:ext uri="{BB962C8B-B14F-4D97-AF65-F5344CB8AC3E}">
        <p14:creationId xmlns="" xmlns:p14="http://schemas.microsoft.com/office/powerpoint/2010/main" val="155210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Hartford Public Library implemented crowdsourcing for tagging, reviews and rating of library items. It has deployed next generation OPAC for users to enable them to tag or rate items. Users are also allowed to contribute reader reviews. </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21</a:t>
            </a:fld>
            <a:endParaRPr lang="en-US"/>
          </a:p>
        </p:txBody>
      </p:sp>
    </p:spTree>
    <p:extLst>
      <p:ext uri="{BB962C8B-B14F-4D97-AF65-F5344CB8AC3E}">
        <p14:creationId xmlns="" xmlns:p14="http://schemas.microsoft.com/office/powerpoint/2010/main" val="2467561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Picture Australia initiative is one of the finest examples of crowdsourcing activities performed by National Library of Australia originally launched in 2006. This initiative encouraged the public to add their own digital images to Picture Australia.</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22</a:t>
            </a:fld>
            <a:endParaRPr lang="en-US"/>
          </a:p>
        </p:txBody>
      </p:sp>
    </p:spTree>
    <p:extLst>
      <p:ext uri="{BB962C8B-B14F-4D97-AF65-F5344CB8AC3E}">
        <p14:creationId xmlns="" xmlns:p14="http://schemas.microsoft.com/office/powerpoint/2010/main" val="275647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National Library of Australia use concept of crowdsourcing under its Australian Newspaper Digitization Program in which public involved in enhancing the data by correcting text and adding tags and comments.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57559C-C5EB-4D19-809F-7ABB85BBA842}" type="slidenum">
              <a:rPr lang="en-US" smtClean="0"/>
              <a:pPr/>
              <a:t>23</a:t>
            </a:fld>
            <a:endParaRPr lang="en-US"/>
          </a:p>
        </p:txBody>
      </p:sp>
    </p:spTree>
    <p:extLst>
      <p:ext uri="{BB962C8B-B14F-4D97-AF65-F5344CB8AC3E}">
        <p14:creationId xmlns="" xmlns:p14="http://schemas.microsoft.com/office/powerpoint/2010/main" val="267395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Springshare</a:t>
            </a:r>
            <a:r>
              <a:rPr lang="en-IN" dirty="0" smtClean="0"/>
              <a:t> in USA is</a:t>
            </a:r>
            <a:r>
              <a:rPr lang="en-IN" baseline="0" dirty="0" smtClean="0"/>
              <a:t> the</a:t>
            </a:r>
            <a:r>
              <a:rPr lang="en-IN" dirty="0" smtClean="0"/>
              <a:t> fastest-growing library technology vendors</a:t>
            </a:r>
            <a:r>
              <a:rPr lang="en-IN" baseline="0" dirty="0" smtClean="0"/>
              <a:t> providing Crowdsourcing Service</a:t>
            </a:r>
            <a:endParaRPr lang="en-IN"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24</a:t>
            </a:fld>
            <a:endParaRPr lang="en-US"/>
          </a:p>
        </p:txBody>
      </p:sp>
    </p:spTree>
    <p:extLst>
      <p:ext uri="{BB962C8B-B14F-4D97-AF65-F5344CB8AC3E}">
        <p14:creationId xmlns="" xmlns:p14="http://schemas.microsoft.com/office/powerpoint/2010/main" val="107913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26</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1315875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27</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3562061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28</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1675282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29</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310662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30</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237863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Jeff Howe, contributing editor and Mark Robinson, features editor at Wired Magazine, coined the term "crowdsourcing" in 2005 after conversations about how businesses were using the Internet to outsource work to individuals </a:t>
            </a:r>
          </a:p>
          <a:p>
            <a:pPr algn="just"/>
            <a:r>
              <a:rPr lang="en-IN"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Daren C. Brabham was the first to define "crowdsourcing" in the scientific literature in a February 1, 2008, article: "Crowdsourcing is an online, distributed problem-solving and production model.“</a:t>
            </a:r>
            <a:r>
              <a:rPr lang="en-IN" sz="1000" b="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IN" sz="1000" b="0" dirty="0">
              <a:solidFill>
                <a:schemeClr val="tx1"/>
              </a:solidFill>
            </a:endParaRPr>
          </a:p>
        </p:txBody>
      </p:sp>
      <p:sp>
        <p:nvSpPr>
          <p:cNvPr id="4" name="Slide Number Placeholder 3"/>
          <p:cNvSpPr>
            <a:spLocks noGrp="1"/>
          </p:cNvSpPr>
          <p:nvPr>
            <p:ph type="sldNum" sz="quarter" idx="10"/>
          </p:nvPr>
        </p:nvSpPr>
        <p:spPr/>
        <p:txBody>
          <a:bodyPr/>
          <a:lstStyle/>
          <a:p>
            <a:fld id="{D357559C-C5EB-4D19-809F-7ABB85BBA842}" type="slidenum">
              <a:rPr lang="en-US" smtClean="0"/>
              <a:pPr/>
              <a:t>8</a:t>
            </a:fld>
            <a:endParaRPr lang="en-US" dirty="0"/>
          </a:p>
        </p:txBody>
      </p:sp>
    </p:spTree>
    <p:extLst>
      <p:ext uri="{BB962C8B-B14F-4D97-AF65-F5344CB8AC3E}">
        <p14:creationId xmlns="" xmlns:p14="http://schemas.microsoft.com/office/powerpoint/2010/main" val="363015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31</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216199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36</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387169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40</a:t>
            </a:fld>
            <a:endParaRPr lang="en-US"/>
          </a:p>
        </p:txBody>
      </p:sp>
    </p:spTree>
    <p:extLst>
      <p:ext uri="{BB962C8B-B14F-4D97-AF65-F5344CB8AC3E}">
        <p14:creationId xmlns="" xmlns:p14="http://schemas.microsoft.com/office/powerpoint/2010/main" val="204459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43</a:t>
            </a:fld>
            <a:endParaRPr lang="en-US"/>
          </a:p>
        </p:txBody>
      </p:sp>
    </p:spTree>
    <p:extLst>
      <p:ext uri="{BB962C8B-B14F-4D97-AF65-F5344CB8AC3E}">
        <p14:creationId xmlns="" xmlns:p14="http://schemas.microsoft.com/office/powerpoint/2010/main" val="3328841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44</a:t>
            </a:fld>
            <a:endParaRPr lang="en-US"/>
          </a:p>
        </p:txBody>
      </p:sp>
    </p:spTree>
    <p:extLst>
      <p:ext uri="{BB962C8B-B14F-4D97-AF65-F5344CB8AC3E}">
        <p14:creationId xmlns="" xmlns:p14="http://schemas.microsoft.com/office/powerpoint/2010/main" val="190892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9</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32147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10</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79083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people. The crowd economy is empowering, inclusive, disruptive and human centric.</a:t>
            </a:r>
          </a:p>
          <a:p>
            <a:r>
              <a:rPr lang="en-US" dirty="0" smtClean="0"/>
              <a:t>The purpose. The crowd economy creates meaningful experiences and shared value.</a:t>
            </a:r>
          </a:p>
          <a:p>
            <a:r>
              <a:rPr lang="en-US" sz="1200" b="0" i="0" kern="1200" dirty="0" smtClean="0">
                <a:solidFill>
                  <a:schemeClr val="tx1"/>
                </a:solidFill>
                <a:effectLst/>
                <a:latin typeface="+mn-lt"/>
                <a:ea typeface="+mn-ea"/>
                <a:cs typeface="+mn-cs"/>
              </a:rPr>
              <a:t>The participation.</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Co-creation and participation are emphasized in the crowd economy and communities take an active stake in crafting positive futures.</a:t>
            </a:r>
          </a:p>
          <a:p>
            <a:r>
              <a:rPr lang="en-US" dirty="0" smtClean="0"/>
              <a:t>The platform. Crowds need a medium to interact and produce results.</a:t>
            </a:r>
          </a:p>
          <a:p>
            <a:r>
              <a:rPr lang="en-US" sz="1200" b="0" i="0" kern="1200" dirty="0" smtClean="0">
                <a:solidFill>
                  <a:schemeClr val="tx1"/>
                </a:solidFill>
                <a:effectLst/>
                <a:latin typeface="+mn-lt"/>
                <a:ea typeface="+mn-ea"/>
                <a:cs typeface="+mn-cs"/>
              </a:rPr>
              <a:t>The productivity. Crowd economy fosters faster, cheaper, better and resource efficient processes.</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12</a:t>
            </a:fld>
            <a:endParaRPr lang="en-US" dirty="0"/>
          </a:p>
        </p:txBody>
      </p:sp>
    </p:spTree>
    <p:extLst>
      <p:ext uri="{BB962C8B-B14F-4D97-AF65-F5344CB8AC3E}">
        <p14:creationId xmlns="" xmlns:p14="http://schemas.microsoft.com/office/powerpoint/2010/main" val="295269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Crowd Labor </a:t>
            </a:r>
            <a:r>
              <a:rPr lang="en-US" sz="1200" b="0" i="0" kern="1200" dirty="0" smtClean="0">
                <a:solidFill>
                  <a:schemeClr val="tx1"/>
                </a:solidFill>
                <a:effectLst/>
                <a:latin typeface="+mn-lt"/>
                <a:ea typeface="+mn-ea"/>
                <a:cs typeface="+mn-cs"/>
              </a:rPr>
              <a:t>helps in bridging the gap between labor supply and demand. The vastly distributed labor pool helps in virtually performing tasks that range form being simple in nature to being complex and specialized.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Elance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Gigwalk</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iStockphoto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Samasource</a:t>
            </a:r>
            <a:r>
              <a:rPr lang="en-US" dirty="0" smtClean="0"/>
              <a:t/>
            </a:r>
            <a:br>
              <a:rPr lang="en-US" dirty="0" smtClean="0"/>
            </a:br>
            <a:r>
              <a:rPr lang="en-US" sz="1200" b="1" i="0" kern="1200" dirty="0" smtClean="0">
                <a:solidFill>
                  <a:schemeClr val="tx1"/>
                </a:solidFill>
                <a:effectLst/>
                <a:latin typeface="+mn-lt"/>
                <a:ea typeface="+mn-ea"/>
                <a:cs typeface="+mn-cs"/>
              </a:rPr>
              <a:t>Crowdfunding</a:t>
            </a:r>
            <a:r>
              <a:rPr lang="en-US" sz="1200" b="1"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helpful for profit as well as non profit setups. It helps in raising capital for new projects / businesses by seeking assistance from investors in the form of donation, philanthropy, sponsorships, lending and investment (in exchange for profit/revenue sharing). The monetary contributions often come from online investors or donors. </a:t>
            </a:r>
          </a:p>
          <a:p>
            <a:r>
              <a:rPr lang="en-US" sz="1200" b="1" i="0" kern="1200" dirty="0" smtClean="0">
                <a:solidFill>
                  <a:schemeClr val="tx1"/>
                </a:solidFill>
                <a:effectLst/>
                <a:latin typeface="+mn-lt"/>
                <a:ea typeface="+mn-ea"/>
                <a:cs typeface="+mn-cs"/>
              </a:rPr>
              <a:t>Open Innovation: </a:t>
            </a:r>
            <a:r>
              <a:rPr lang="en-US" sz="1200" b="0" i="0" kern="1200" dirty="0" smtClean="0">
                <a:solidFill>
                  <a:schemeClr val="tx1"/>
                </a:solidFill>
                <a:effectLst/>
                <a:latin typeface="+mn-lt"/>
                <a:ea typeface="+mn-ea"/>
                <a:cs typeface="+mn-cs"/>
              </a:rPr>
              <a:t>In order to maintain their competitive edge in the market, companies often try to garner innovative ideas from people outside of their organization. Hence open innovation is a type of crowdsourcing that takes help from people outside the organization to research, develop and implement ideas regarding product features, range, quality, marketing, etc.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Audi Production Award, GE Ecomagination Award, My Starbucks Idea, Cisco </a:t>
            </a:r>
            <a:r>
              <a:rPr lang="en-US" sz="1200" b="0" i="0" kern="1200" dirty="0" err="1" smtClean="0">
                <a:solidFill>
                  <a:schemeClr val="tx1"/>
                </a:solidFill>
                <a:effectLst/>
                <a:latin typeface="+mn-lt"/>
                <a:ea typeface="+mn-ea"/>
                <a:cs typeface="+mn-cs"/>
              </a:rPr>
              <a:t>iPrize</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Crowdsourcing Design</a:t>
            </a:r>
            <a:r>
              <a:rPr lang="en-US" sz="1200" b="1"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used when companies need product packaging design and logo design. The varied pool of talent outside the company can be told when to deliver the design and what will be the compensation for designing. A large number of designs then come to select from. It can also be done in the form of a competition. This method reduces the cost of designing as compared to getting the work done through freelancers or dedicated team of designers.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99 Designs, </a:t>
            </a:r>
            <a:r>
              <a:rPr lang="en-US" sz="1200" b="0" i="0" kern="1200" dirty="0" err="1" smtClean="0">
                <a:solidFill>
                  <a:schemeClr val="tx1"/>
                </a:solidFill>
                <a:effectLst/>
                <a:latin typeface="+mn-lt"/>
                <a:ea typeface="+mn-ea"/>
                <a:cs typeface="+mn-cs"/>
              </a:rPr>
              <a:t>Crowdspring</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Crowd Creativity: </a:t>
            </a:r>
            <a:r>
              <a:rPr lang="en-US" sz="1200" b="0" i="0" kern="1200" dirty="0" smtClean="0">
                <a:solidFill>
                  <a:schemeClr val="tx1"/>
                </a:solidFill>
                <a:effectLst/>
                <a:latin typeface="+mn-lt"/>
                <a:ea typeface="+mn-ea"/>
                <a:cs typeface="+mn-cs"/>
              </a:rPr>
              <a:t>When crowdsourcing is used to procure innovational media content like photographs, audio clips, video, short films, etc. then it is termed as crowd creativity.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TopCoder</a:t>
            </a:r>
            <a:r>
              <a:rPr lang="en-US" sz="1200" b="0" i="0" kern="1200" dirty="0" smtClean="0">
                <a:solidFill>
                  <a:schemeClr val="tx1"/>
                </a:solidFill>
                <a:effectLst/>
                <a:latin typeface="+mn-lt"/>
                <a:ea typeface="+mn-ea"/>
                <a:cs typeface="+mn-cs"/>
              </a:rPr>
              <a:t>, Threadless.com, NASAs </a:t>
            </a:r>
            <a:r>
              <a:rPr lang="en-US" sz="1200" b="0" i="0" kern="1200" dirty="0" err="1" smtClean="0">
                <a:solidFill>
                  <a:schemeClr val="tx1"/>
                </a:solidFill>
                <a:effectLst/>
                <a:latin typeface="+mn-lt"/>
                <a:ea typeface="+mn-ea"/>
                <a:cs typeface="+mn-cs"/>
              </a:rPr>
              <a:t>Clickworkers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Innocentive</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Distributed Knowledge: </a:t>
            </a:r>
            <a:r>
              <a:rPr lang="en-US" sz="1200" b="0" i="0" kern="1200" dirty="0" smtClean="0">
                <a:solidFill>
                  <a:schemeClr val="tx1"/>
                </a:solidFill>
                <a:effectLst/>
                <a:latin typeface="+mn-lt"/>
                <a:ea typeface="+mn-ea"/>
                <a:cs typeface="+mn-cs"/>
              </a:rPr>
              <a:t>Here crowd sourcing is used to gather information and knowledge on a certain topic. Various methods are used for this like citizen journalism, question and answers, etc.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Wikipedia</a:t>
            </a:r>
          </a:p>
          <a:p>
            <a:r>
              <a:rPr lang="en-US" sz="1200" b="1" i="0" kern="1200" dirty="0" smtClean="0">
                <a:solidFill>
                  <a:schemeClr val="tx1"/>
                </a:solidFill>
                <a:effectLst/>
                <a:latin typeface="+mn-lt"/>
                <a:ea typeface="+mn-ea"/>
                <a:cs typeface="+mn-cs"/>
              </a:rPr>
              <a:t>Micro Tasks </a:t>
            </a:r>
            <a:r>
              <a:rPr lang="en-US" sz="1200" b="0" i="0" kern="1200" dirty="0" smtClean="0">
                <a:solidFill>
                  <a:schemeClr val="tx1"/>
                </a:solidFill>
                <a:effectLst/>
                <a:latin typeface="+mn-lt"/>
                <a:ea typeface="+mn-ea"/>
                <a:cs typeface="+mn-cs"/>
              </a:rPr>
              <a:t>are short run tasks wherein no particular skills are required, for example, captioning of photographs for advertisement sake.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Amazon’s Mechanical Turk, </a:t>
            </a:r>
            <a:r>
              <a:rPr lang="en-US" sz="1200" b="0" i="0" kern="1200" dirty="0" err="1" smtClean="0">
                <a:solidFill>
                  <a:schemeClr val="tx1"/>
                </a:solidFill>
                <a:effectLst/>
                <a:latin typeface="+mn-lt"/>
                <a:ea typeface="+mn-ea"/>
                <a:cs typeface="+mn-cs"/>
              </a:rPr>
              <a:t>LiveOps</a:t>
            </a:r>
            <a:r>
              <a:rPr lang="en-US" sz="1200" b="0" i="0" kern="1200" dirty="0" smtClean="0">
                <a:solidFill>
                  <a:schemeClr val="tx1"/>
                </a:solidFill>
                <a:effectLst/>
                <a:latin typeface="+mn-lt"/>
                <a:ea typeface="+mn-ea"/>
                <a:cs typeface="+mn-cs"/>
              </a:rPr>
              <a:t>, Galaxy Zoo, Red Cross </a:t>
            </a:r>
          </a:p>
          <a:p>
            <a:r>
              <a:rPr lang="en-US" sz="1200" b="1" i="0" kern="1200" dirty="0" smtClean="0">
                <a:solidFill>
                  <a:schemeClr val="tx1"/>
                </a:solidFill>
                <a:effectLst/>
                <a:latin typeface="+mn-lt"/>
                <a:ea typeface="+mn-ea"/>
                <a:cs typeface="+mn-cs"/>
              </a:rPr>
              <a:t>Macro Tasks </a:t>
            </a:r>
            <a:r>
              <a:rPr lang="en-US" sz="1200" b="0" i="0" kern="1200" dirty="0" smtClean="0">
                <a:solidFill>
                  <a:schemeClr val="tx1"/>
                </a:solidFill>
                <a:effectLst/>
                <a:latin typeface="+mn-lt"/>
                <a:ea typeface="+mn-ea"/>
                <a:cs typeface="+mn-cs"/>
              </a:rPr>
              <a:t>are opposite of micro tasks. They take long time to be completed and also require certain skill sets for the task to be completed, for example, web designing.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X – Prize, Netflix Prize</a:t>
            </a:r>
          </a:p>
          <a:p>
            <a:r>
              <a:rPr lang="en-US" sz="1200" b="1" i="0" kern="1200" dirty="0" smtClean="0">
                <a:solidFill>
                  <a:schemeClr val="tx1"/>
                </a:solidFill>
                <a:effectLst/>
                <a:latin typeface="+mn-lt"/>
                <a:ea typeface="+mn-ea"/>
                <a:cs typeface="+mn-cs"/>
              </a:rPr>
              <a:t>Crowd Voting </a:t>
            </a:r>
            <a:r>
              <a:rPr lang="en-US" sz="1200" b="0" i="0" kern="1200" dirty="0" smtClean="0">
                <a:solidFill>
                  <a:schemeClr val="tx1"/>
                </a:solidFill>
                <a:effectLst/>
                <a:latin typeface="+mn-lt"/>
                <a:ea typeface="+mn-ea"/>
                <a:cs typeface="+mn-cs"/>
              </a:rPr>
              <a:t>uses the choice of the community to take decisions regarding products, their designing, quality, etc. different methods are used to take votes from customers like ranking, a simple yes and no vote, etc. Google’s search engine is also developed using the concept of crowd voting. </a:t>
            </a:r>
            <a:r>
              <a:rPr lang="en-US" sz="1200" b="1" i="0" kern="1200" dirty="0" smtClean="0">
                <a:solidFill>
                  <a:schemeClr val="tx1"/>
                </a:solidFill>
                <a:effectLst/>
                <a:latin typeface="+mn-lt"/>
                <a:ea typeface="+mn-ea"/>
                <a:cs typeface="+mn-cs"/>
              </a:rPr>
              <a:t>Example</a:t>
            </a:r>
            <a:r>
              <a:rPr lang="en-US" sz="1200" b="0" i="0" kern="1200" dirty="0" smtClean="0">
                <a:solidFill>
                  <a:schemeClr val="tx1"/>
                </a:solidFill>
                <a:effectLst/>
                <a:latin typeface="+mn-lt"/>
                <a:ea typeface="+mn-ea"/>
                <a:cs typeface="+mn-cs"/>
              </a:rPr>
              <a:t> – Lego Ideas, American Idol, Lays</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14</a:t>
            </a:fld>
            <a:endParaRPr lang="en-US"/>
          </a:p>
        </p:txBody>
      </p:sp>
    </p:spTree>
    <p:extLst>
      <p:ext uri="{BB962C8B-B14F-4D97-AF65-F5344CB8AC3E}">
        <p14:creationId xmlns="" xmlns:p14="http://schemas.microsoft.com/office/powerpoint/2010/main" val="354357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15</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r>
              <a:rPr lang="en-IN" sz="1000" dirty="0">
                <a:cs typeface="Arial" pitchFamily="34" charset="0"/>
              </a:rPr>
              <a:t>e.g. What is the Class no. of Crowdsourcing by DDD/UDC</a:t>
            </a:r>
          </a:p>
          <a:p>
            <a:r>
              <a:rPr lang="en-IN" sz="1000" dirty="0">
                <a:cs typeface="Arial" pitchFamily="34" charset="0"/>
              </a:rPr>
              <a:t>Can some one recognize this photo/Tag it and offer comments</a:t>
            </a:r>
          </a:p>
          <a:p>
            <a:r>
              <a:rPr lang="en-IN" sz="1000" dirty="0">
                <a:cs typeface="Arial" pitchFamily="34" charset="0"/>
              </a:rPr>
              <a:t>Online Questionnaires filling</a:t>
            </a:r>
          </a:p>
          <a:p>
            <a:r>
              <a:rPr lang="en-IN" sz="1000" dirty="0">
                <a:cs typeface="Arial" pitchFamily="34" charset="0"/>
              </a:rPr>
              <a:t>Do any body has the photograph of the former </a:t>
            </a:r>
            <a:r>
              <a:rPr lang="en-IN" sz="1000" dirty="0" smtClean="0">
                <a:cs typeface="Arial" pitchFamily="34" charset="0"/>
              </a:rPr>
              <a:t>AMU Librarian </a:t>
            </a:r>
            <a:r>
              <a:rPr lang="en-IN" sz="1000" dirty="0">
                <a:cs typeface="Arial" pitchFamily="34" charset="0"/>
              </a:rPr>
              <a:t>– </a:t>
            </a:r>
            <a:r>
              <a:rPr lang="en-IN" sz="1000" dirty="0" smtClean="0">
                <a:cs typeface="Arial" pitchFamily="34" charset="0"/>
              </a:rPr>
              <a:t>Padma Shri Prof. Bashiruddin</a:t>
            </a:r>
            <a:endParaRPr lang="en-IN" sz="1000" dirty="0">
              <a:cs typeface="Arial" pitchFamily="34" charset="0"/>
            </a:endParaRPr>
          </a:p>
          <a:p>
            <a:r>
              <a:rPr lang="en-IN" sz="1000" dirty="0">
                <a:cs typeface="Arial" pitchFamily="34" charset="0"/>
              </a:rPr>
              <a:t>Rating of Library services, resources and products</a:t>
            </a:r>
          </a:p>
          <a:p>
            <a:r>
              <a:rPr lang="en-IN" sz="1000" dirty="0">
                <a:cs typeface="Arial" pitchFamily="34" charset="0"/>
              </a:rPr>
              <a:t>Feedback through comments pr questions regarding library automation, RFID management or Digitization vendor</a:t>
            </a:r>
          </a:p>
          <a:p>
            <a:r>
              <a:rPr lang="en-IN" sz="1000" dirty="0">
                <a:cs typeface="Arial" pitchFamily="34" charset="0"/>
              </a:rPr>
              <a:t>Promotion of Open Source services, resources and products like KOHA, DSpace, DOAJ, etc.</a:t>
            </a:r>
          </a:p>
          <a:p>
            <a:r>
              <a:rPr lang="en-IN" dirty="0"/>
              <a:t>rating the reliability of library information/records, OPAC, Bibliographic information, anything on its website</a:t>
            </a:r>
          </a:p>
          <a:p>
            <a:r>
              <a:rPr lang="en-IN" sz="1000" dirty="0">
                <a:cs typeface="Arial" pitchFamily="34" charset="0"/>
              </a:rPr>
              <a:t>All tools used in FB for promotional things are applicable as crowdsourcing use for Libraries and its products</a:t>
            </a:r>
          </a:p>
          <a:p>
            <a:endParaRPr lang="en-IN" sz="1000" dirty="0">
              <a:cs typeface="Arial" pitchFamily="34" charset="0"/>
            </a:endParaRPr>
          </a:p>
          <a:p>
            <a:endParaRPr lang="en-IN" sz="1000" dirty="0">
              <a:cs typeface="Arial" pitchFamily="34" charset="0"/>
            </a:endParaRPr>
          </a:p>
        </p:txBody>
      </p:sp>
    </p:spTree>
    <p:extLst>
      <p:ext uri="{BB962C8B-B14F-4D97-AF65-F5344CB8AC3E}">
        <p14:creationId xmlns="" xmlns:p14="http://schemas.microsoft.com/office/powerpoint/2010/main" val="298555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9645"/>
            <a:fld id="{A6AFE9D1-5853-44A4-806A-ABBA78978B8C}" type="slidenum">
              <a:rPr lang="en-US">
                <a:cs typeface="Arial" pitchFamily="34" charset="0"/>
              </a:rPr>
              <a:pPr defTabSz="919645"/>
              <a:t>16</a:t>
            </a:fld>
            <a:endParaRPr lang="en-US" dirty="0">
              <a:cs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en-IN" dirty="0" smtClean="0">
              <a:cs typeface="Arial" pitchFamily="34" charset="0"/>
            </a:endParaRPr>
          </a:p>
        </p:txBody>
      </p:sp>
    </p:spTree>
    <p:extLst>
      <p:ext uri="{BB962C8B-B14F-4D97-AF65-F5344CB8AC3E}">
        <p14:creationId xmlns="" xmlns:p14="http://schemas.microsoft.com/office/powerpoint/2010/main" val="150471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Library of Congress in partnership with Flickr released a project “The Commons” in 2008 with main objective to increase access to publicly held photography collections and to provide a way for the general public to contribute information and knowledge. Any registered member is able to add tags or comments on these collections. This project allows users to identify places, people and situations presented in the pictures.</a:t>
            </a:r>
            <a:endParaRPr lang="en-US" dirty="0"/>
          </a:p>
        </p:txBody>
      </p:sp>
      <p:sp>
        <p:nvSpPr>
          <p:cNvPr id="4" name="Slide Number Placeholder 3"/>
          <p:cNvSpPr>
            <a:spLocks noGrp="1"/>
          </p:cNvSpPr>
          <p:nvPr>
            <p:ph type="sldNum" sz="quarter" idx="10"/>
          </p:nvPr>
        </p:nvSpPr>
        <p:spPr/>
        <p:txBody>
          <a:bodyPr/>
          <a:lstStyle/>
          <a:p>
            <a:fld id="{D357559C-C5EB-4D19-809F-7ABB85BBA842}" type="slidenum">
              <a:rPr lang="en-US" smtClean="0"/>
              <a:pPr/>
              <a:t>17</a:t>
            </a:fld>
            <a:endParaRPr lang="en-US"/>
          </a:p>
        </p:txBody>
      </p:sp>
    </p:spTree>
    <p:extLst>
      <p:ext uri="{BB962C8B-B14F-4D97-AF65-F5344CB8AC3E}">
        <p14:creationId xmlns="" xmlns:p14="http://schemas.microsoft.com/office/powerpoint/2010/main" val="132049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180290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284372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408459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202668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232938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81474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55515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99242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398817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79590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6FA8E-B865-4FF9-BCF3-74ABA2A4A75A}" type="datetimeFigureOut">
              <a:rPr lang="en-US" smtClean="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2282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6FA8E-B865-4FF9-BCF3-74ABA2A4A75A}" type="datetimeFigureOut">
              <a:rPr lang="en-US" smtClean="0"/>
              <a:pPr/>
              <a:t>11/28/2017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45F7F-631C-4C2A-91FC-42FD92429044}" type="slidenum">
              <a:rPr lang="en-US" smtClean="0"/>
              <a:pPr/>
              <a:t>‹#›</a:t>
            </a:fld>
            <a:endParaRPr lang="en-US" dirty="0"/>
          </a:p>
        </p:txBody>
      </p:sp>
    </p:spTree>
    <p:extLst>
      <p:ext uri="{BB962C8B-B14F-4D97-AF65-F5344CB8AC3E}">
        <p14:creationId xmlns="" xmlns:p14="http://schemas.microsoft.com/office/powerpoint/2010/main" val="50049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abihasan@gmail.com" TargetMode="External"/><Relationship Id="rId2" Type="http://schemas.openxmlformats.org/officeDocument/2006/relationships/hyperlink" Target="http://www.nabihasan.in/" TargetMode="Externa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la.org/alcts/resources/z687/cplpda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menus.nypl.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campusguides.lib.utah.edu/crowdsourc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openlibrary.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www.bodleian.ox.ac.uk/bodley/get-involve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prov.usewod.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blogs.loc.gov/copyrightdigitization/category/crowdsourc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hyperlink" Target="http://blog.lib.uiowa.edu/drp/2012/10/09/diyhistor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dnc.ucr.edu/cgi-bin/cdnc"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diyhistory.lib.uiowa.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pgdp.net/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bbc.co.uk/history/ww2peopleswa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demo.libanswers.com/index.ph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ranker.com/crowdranked-list/list-of-the-best-crowdsourcing-websites-and-pay-per-task-sites?var=11&amp;utm_expid=16418821-358.Sk1eDip9T8eLT3fHkSERJQ.2&amp;utm_referrer=https://www.google.co.in/"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5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5876" y="605118"/>
            <a:ext cx="9668435" cy="1465729"/>
          </a:xfrm>
          <a:solidFill>
            <a:schemeClr val="tx2">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a:normAutofit/>
          </a:bodyPr>
          <a:lstStyle/>
          <a:p>
            <a:r>
              <a:rPr lang="en-US" sz="4200" b="1" dirty="0">
                <a:solidFill>
                  <a:srgbClr val="002060"/>
                </a:solidFill>
                <a:latin typeface="Arial Rounded MT Bold" panose="020F0704030504030204" pitchFamily="34" charset="0"/>
              </a:rPr>
              <a:t>Crowdsourcing and </a:t>
            </a:r>
            <a:r>
              <a:rPr lang="en-US" sz="4200" b="1" dirty="0" smtClean="0">
                <a:solidFill>
                  <a:srgbClr val="002060"/>
                </a:solidFill>
                <a:latin typeface="Arial Rounded MT Bold" panose="020F0704030504030204" pitchFamily="34" charset="0"/>
              </a:rPr>
              <a:t>Crowdfunding </a:t>
            </a:r>
            <a:r>
              <a:rPr lang="en-US" sz="3200" b="1" dirty="0" smtClean="0">
                <a:solidFill>
                  <a:srgbClr val="002060"/>
                </a:solidFill>
                <a:latin typeface="Arial Rounded MT Bold" panose="020F0704030504030204" pitchFamily="34" charset="0"/>
              </a:rPr>
              <a:t/>
            </a:r>
            <a:br>
              <a:rPr lang="en-US" sz="3200" b="1" dirty="0" smtClean="0">
                <a:solidFill>
                  <a:srgbClr val="002060"/>
                </a:solidFill>
                <a:latin typeface="Arial Rounded MT Bold" panose="020F0704030504030204" pitchFamily="34" charset="0"/>
              </a:rPr>
            </a:br>
            <a:r>
              <a:rPr lang="en-US" sz="2800" dirty="0" smtClean="0">
                <a:solidFill>
                  <a:srgbClr val="002060"/>
                </a:solidFill>
                <a:latin typeface="Arial Rounded MT Bold" panose="020F0704030504030204" pitchFamily="34" charset="0"/>
              </a:rPr>
              <a:t>An </a:t>
            </a:r>
            <a:r>
              <a:rPr lang="en-US" sz="2800" dirty="0">
                <a:solidFill>
                  <a:srgbClr val="002060"/>
                </a:solidFill>
                <a:latin typeface="Arial Rounded MT Bold" panose="020F0704030504030204" pitchFamily="34" charset="0"/>
              </a:rPr>
              <a:t>Opportunity to Libraries for Promotion and Resource Generation in the Changing Scenario</a:t>
            </a:r>
          </a:p>
        </p:txBody>
      </p:sp>
      <p:sp>
        <p:nvSpPr>
          <p:cNvPr id="4" name="Rectangle 1"/>
          <p:cNvSpPr>
            <a:spLocks noGrp="1" noChangeArrowheads="1"/>
          </p:cNvSpPr>
          <p:nvPr>
            <p:ph type="subTitle" idx="1"/>
          </p:nvPr>
        </p:nvSpPr>
        <p:spPr>
          <a:xfrm>
            <a:off x="1848659" y="4656694"/>
            <a:ext cx="8534400" cy="1880258"/>
          </a:xfrm>
        </p:spPr>
        <p:txBody>
          <a:bodyPr rtlCol="0">
            <a:spAutoFit/>
          </a:bodyPr>
          <a:lstStyle/>
          <a:p>
            <a:pPr>
              <a:spcBef>
                <a:spcPct val="50000"/>
              </a:spcBef>
              <a:defRPr/>
            </a:pPr>
            <a:r>
              <a:rPr lang="en-US" altLang="en-US" sz="3733" b="1" dirty="0">
                <a:solidFill>
                  <a:srgbClr val="003399"/>
                </a:solidFill>
                <a:latin typeface="Tahoma" pitchFamily="34" charset="0"/>
                <a:cs typeface="Tahoma" pitchFamily="34" charset="0"/>
              </a:rPr>
              <a:t>Nabi Hasan</a:t>
            </a:r>
            <a:endParaRPr lang="en-US" altLang="en-US" sz="2133" b="1" dirty="0">
              <a:solidFill>
                <a:srgbClr val="003399"/>
              </a:solidFill>
              <a:latin typeface="Tahoma" pitchFamily="34" charset="0"/>
              <a:cs typeface="Tahoma" pitchFamily="34" charset="0"/>
            </a:endParaRPr>
          </a:p>
          <a:p>
            <a:pPr>
              <a:defRPr/>
            </a:pPr>
            <a:r>
              <a:rPr lang="en-US" altLang="en-US" sz="2133" b="1" dirty="0">
                <a:solidFill>
                  <a:srgbClr val="003399"/>
                </a:solidFill>
                <a:latin typeface="Tahoma" pitchFamily="34" charset="0"/>
                <a:cs typeface="Tahoma" pitchFamily="34" charset="0"/>
              </a:rPr>
              <a:t>University Librarian</a:t>
            </a:r>
          </a:p>
          <a:p>
            <a:pPr>
              <a:defRPr/>
            </a:pPr>
            <a:r>
              <a:rPr lang="en-US" altLang="en-US" sz="2133" b="1" dirty="0">
                <a:solidFill>
                  <a:srgbClr val="003399"/>
                </a:solidFill>
                <a:latin typeface="Tahoma" pitchFamily="34" charset="0"/>
                <a:cs typeface="Tahoma" pitchFamily="34" charset="0"/>
              </a:rPr>
              <a:t>Aligarh Muslim University (AMU), India</a:t>
            </a:r>
          </a:p>
          <a:p>
            <a:pPr>
              <a:defRPr/>
            </a:pPr>
            <a:r>
              <a:rPr lang="en-US" altLang="en-US" sz="2133" b="1" dirty="0" smtClean="0">
                <a:solidFill>
                  <a:srgbClr val="0000FF"/>
                </a:solidFill>
                <a:latin typeface="Tahoma" pitchFamily="34" charset="0"/>
                <a:cs typeface="Tahoma" pitchFamily="34" charset="0"/>
                <a:hlinkClick r:id="rId2"/>
              </a:rPr>
              <a:t>www.nabihasan.in</a:t>
            </a:r>
            <a:r>
              <a:rPr lang="en-US" altLang="en-US" sz="2133" b="1" dirty="0" smtClean="0">
                <a:solidFill>
                  <a:srgbClr val="0000FF"/>
                </a:solidFill>
                <a:latin typeface="Tahoma" pitchFamily="34" charset="0"/>
                <a:cs typeface="Tahoma" pitchFamily="34" charset="0"/>
              </a:rPr>
              <a:t>      </a:t>
            </a:r>
            <a:r>
              <a:rPr lang="en-US" altLang="en-US" sz="2133" b="1" dirty="0" smtClean="0">
                <a:solidFill>
                  <a:srgbClr val="0000FF"/>
                </a:solidFill>
                <a:latin typeface="Tahoma" pitchFamily="34" charset="0"/>
                <a:cs typeface="Tahoma" pitchFamily="34" charset="0"/>
                <a:hlinkClick r:id="rId3"/>
              </a:rPr>
              <a:t>nabihasan@gmail.com</a:t>
            </a:r>
            <a:r>
              <a:rPr lang="en-US" altLang="en-US" sz="2133" b="1" dirty="0" smtClean="0">
                <a:solidFill>
                  <a:srgbClr val="0000FF"/>
                </a:solidFill>
                <a:latin typeface="Tahoma" pitchFamily="34" charset="0"/>
                <a:cs typeface="Tahoma" pitchFamily="34" charset="0"/>
              </a:rPr>
              <a:t>  </a:t>
            </a:r>
            <a:endParaRPr lang="en-IN" altLang="en-US" sz="2133" b="1" dirty="0"/>
          </a:p>
        </p:txBody>
      </p:sp>
      <p:sp>
        <p:nvSpPr>
          <p:cNvPr id="5" name="Rectangle 4"/>
          <p:cNvSpPr/>
          <p:nvPr/>
        </p:nvSpPr>
        <p:spPr>
          <a:xfrm>
            <a:off x="947087" y="2557516"/>
            <a:ext cx="10306011" cy="369332"/>
          </a:xfrm>
          <a:prstGeom prst="rect">
            <a:avLst/>
          </a:prstGeom>
        </p:spPr>
        <p:txBody>
          <a:bodyPr wrap="square">
            <a:spAutoFit/>
          </a:bodyPr>
          <a:lstStyle/>
          <a:p>
            <a:r>
              <a:rPr lang="en-US" b="1" dirty="0">
                <a:solidFill>
                  <a:srgbClr val="002060"/>
                </a:solidFill>
                <a:latin typeface="Times New Roman, Times, serif"/>
              </a:rPr>
              <a:t>20</a:t>
            </a:r>
            <a:r>
              <a:rPr lang="en-US" b="1" baseline="30000" dirty="0">
                <a:solidFill>
                  <a:srgbClr val="002060"/>
                </a:solidFill>
                <a:latin typeface="Times New Roman, Times, serif"/>
              </a:rPr>
              <a:t>th</a:t>
            </a:r>
            <a:r>
              <a:rPr lang="en-US" b="1" dirty="0">
                <a:solidFill>
                  <a:srgbClr val="002060"/>
                </a:solidFill>
                <a:latin typeface="Times New Roman, Times, serif"/>
              </a:rPr>
              <a:t> </a:t>
            </a:r>
            <a:r>
              <a:rPr lang="en-US" b="1" dirty="0" smtClean="0">
                <a:solidFill>
                  <a:srgbClr val="002060"/>
                </a:solidFill>
                <a:latin typeface="Times New Roman, Times, serif"/>
              </a:rPr>
              <a:t>NAtional</a:t>
            </a:r>
            <a:r>
              <a:rPr lang="en-US" b="1" dirty="0" smtClean="0">
                <a:solidFill>
                  <a:srgbClr val="002060"/>
                </a:solidFill>
                <a:latin typeface="Times New Roman, Times, serif"/>
              </a:rPr>
              <a:t> </a:t>
            </a:r>
            <a:r>
              <a:rPr lang="en-US" b="1" dirty="0">
                <a:solidFill>
                  <a:srgbClr val="002060"/>
                </a:solidFill>
                <a:latin typeface="Times New Roman, Times, serif"/>
              </a:rPr>
              <a:t>Convention on Knowledge, Library </a:t>
            </a:r>
            <a:r>
              <a:rPr lang="en-US" b="1" dirty="0" smtClean="0">
                <a:solidFill>
                  <a:srgbClr val="002060"/>
                </a:solidFill>
                <a:latin typeface="Times New Roman, Times, serif"/>
              </a:rPr>
              <a:t>and </a:t>
            </a:r>
            <a:r>
              <a:rPr lang="en-US" b="1" dirty="0">
                <a:solidFill>
                  <a:srgbClr val="002060"/>
                </a:solidFill>
                <a:latin typeface="Times New Roman, Times, serif"/>
              </a:rPr>
              <a:t>Information </a:t>
            </a:r>
            <a:r>
              <a:rPr lang="en-US" b="1" dirty="0" smtClean="0">
                <a:solidFill>
                  <a:srgbClr val="002060"/>
                </a:solidFill>
                <a:latin typeface="Times New Roman, Times, serif"/>
              </a:rPr>
              <a:t>Networking (NACLIN 2017)</a:t>
            </a:r>
            <a:r>
              <a:rPr lang="en-US" b="1" dirty="0">
                <a:solidFill>
                  <a:srgbClr val="002060"/>
                </a:solidFill>
                <a:latin typeface="Times New Roman, Times, serif"/>
              </a:rPr>
              <a:t> </a:t>
            </a:r>
            <a:endParaRPr lang="en-US" b="1" i="0" dirty="0">
              <a:solidFill>
                <a:srgbClr val="002060"/>
              </a:solidFill>
              <a:effectLst/>
              <a:latin typeface="Helevetica"/>
            </a:endParaRPr>
          </a:p>
        </p:txBody>
      </p:sp>
      <p:sp>
        <p:nvSpPr>
          <p:cNvPr id="7" name="Oval 6"/>
          <p:cNvSpPr/>
          <p:nvPr/>
        </p:nvSpPr>
        <p:spPr>
          <a:xfrm>
            <a:off x="4401208" y="3319993"/>
            <a:ext cx="3421117" cy="94255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solidFill>
                  <a:srgbClr val="000066"/>
                </a:solidFill>
                <a:latin typeface="Times New Roman" panose="02020603050405020304" pitchFamily="18" charset="0"/>
              </a:rPr>
              <a:t>November 28-30, 2017</a:t>
            </a:r>
            <a:endParaRPr lang="en-US" b="1" dirty="0"/>
          </a:p>
        </p:txBody>
      </p:sp>
      <p:pic>
        <p:nvPicPr>
          <p:cNvPr id="6" name="Picture 5" descr="http://blog.leonardo.com/wp-content/uploads/2014/02/crowdsource.png"/>
          <p:cNvPicPr/>
          <p:nvPr/>
        </p:nvPicPr>
        <p:blipFill>
          <a:blip r:embed="rId4">
            <a:extLst>
              <a:ext uri="{28A0092B-C50C-407E-A947-70E740481C1C}">
                <a14:useLocalDpi xmlns="" xmlns:a14="http://schemas.microsoft.com/office/drawing/2010/main" val="0"/>
              </a:ext>
            </a:extLst>
          </a:blip>
          <a:srcRect/>
          <a:stretch>
            <a:fillRect/>
          </a:stretch>
        </p:blipFill>
        <p:spPr bwMode="auto">
          <a:xfrm>
            <a:off x="8550398" y="3109929"/>
            <a:ext cx="1832661" cy="1642532"/>
          </a:xfrm>
          <a:prstGeom prst="rect">
            <a:avLst/>
          </a:prstGeom>
          <a:noFill/>
          <a:ln>
            <a:noFill/>
          </a:ln>
        </p:spPr>
      </p:pic>
      <p:pic>
        <p:nvPicPr>
          <p:cNvPr id="8" name="Picture 4" descr="http://cdn.chiefmarketer.com/wp-content/uploads/2014/02/images.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594022" y="3229488"/>
            <a:ext cx="1902940" cy="14272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3941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1048785" y="1393369"/>
            <a:ext cx="7874500" cy="4677647"/>
          </a:xfrm>
        </p:spPr>
        <p:txBody>
          <a:bodyPr>
            <a:noAutofit/>
          </a:bodyPr>
          <a:lstStyle/>
          <a:p>
            <a:pPr algn="just">
              <a:lnSpc>
                <a:spcPct val="220000"/>
              </a:lnSpc>
              <a:buClr>
                <a:srgbClr val="C00000"/>
              </a:buClr>
              <a:buSzPct val="100000"/>
              <a:buFont typeface="Wingdings" pitchFamily="2" charset="2"/>
              <a:buChar char="Ø"/>
              <a:defRPr/>
            </a:pPr>
            <a:r>
              <a:rPr lang="en-US" sz="2400" b="1" dirty="0" smtClean="0">
                <a:solidFill>
                  <a:srgbClr val="002060"/>
                </a:solidFill>
                <a:latin typeface="Verdana" pitchFamily="34" charset="0"/>
                <a:ea typeface="Verdana" panose="020B0604030504040204" pitchFamily="34" charset="0"/>
                <a:cs typeface="Verdana" panose="020B0604030504040204" pitchFamily="34" charset="0"/>
              </a:rPr>
              <a:t>Large group of unpaid volunteers</a:t>
            </a:r>
          </a:p>
          <a:p>
            <a:pPr algn="just">
              <a:lnSpc>
                <a:spcPct val="220000"/>
              </a:lnSpc>
              <a:buClr>
                <a:srgbClr val="C00000"/>
              </a:buClr>
              <a:buSzPct val="100000"/>
              <a:buFont typeface="Wingdings" pitchFamily="2" charset="2"/>
              <a:buChar char="Ø"/>
              <a:defRPr/>
            </a:pPr>
            <a:r>
              <a:rPr lang="en-US" sz="2400" b="1" dirty="0" smtClean="0">
                <a:solidFill>
                  <a:srgbClr val="002060"/>
                </a:solidFill>
                <a:latin typeface="Verdana" pitchFamily="34" charset="0"/>
                <a:ea typeface="Verdana" panose="020B0604030504040204" pitchFamily="34" charset="0"/>
                <a:cs typeface="Verdana" panose="020B0604030504040204" pitchFamily="34" charset="0"/>
              </a:rPr>
              <a:t>Each doing small tasks</a:t>
            </a:r>
          </a:p>
          <a:p>
            <a:pPr algn="just">
              <a:lnSpc>
                <a:spcPct val="220000"/>
              </a:lnSpc>
              <a:buClr>
                <a:srgbClr val="C00000"/>
              </a:buClr>
              <a:buSzPct val="100000"/>
              <a:buFont typeface="Wingdings" pitchFamily="2" charset="2"/>
              <a:buChar char="Ø"/>
              <a:defRPr/>
            </a:pPr>
            <a:r>
              <a:rPr lang="en-US" sz="2400" b="1" dirty="0" smtClean="0">
                <a:solidFill>
                  <a:srgbClr val="002060"/>
                </a:solidFill>
                <a:latin typeface="Verdana" pitchFamily="34" charset="0"/>
                <a:ea typeface="Verdana" panose="020B0604030504040204" pitchFamily="34" charset="0"/>
                <a:cs typeface="Verdana" panose="020B0604030504040204" pitchFamily="34" charset="0"/>
              </a:rPr>
              <a:t>Working towards a clear goal</a:t>
            </a:r>
          </a:p>
          <a:p>
            <a:pPr algn="just">
              <a:lnSpc>
                <a:spcPct val="220000"/>
              </a:lnSpc>
              <a:buClr>
                <a:srgbClr val="C00000"/>
              </a:buClr>
              <a:buSzPct val="100000"/>
              <a:buFont typeface="Wingdings" pitchFamily="2" charset="2"/>
              <a:buChar char="Ø"/>
              <a:defRPr/>
            </a:pPr>
            <a:r>
              <a:rPr lang="en-US" sz="2400" b="1" dirty="0" smtClean="0">
                <a:solidFill>
                  <a:srgbClr val="002060"/>
                </a:solidFill>
                <a:latin typeface="Verdana" pitchFamily="34" charset="0"/>
                <a:ea typeface="Verdana" panose="020B0604030504040204" pitchFamily="34" charset="0"/>
                <a:cs typeface="Verdana" panose="020B0604030504040204" pitchFamily="34" charset="0"/>
              </a:rPr>
              <a:t>Goal is big and for the common good</a:t>
            </a:r>
          </a:p>
          <a:p>
            <a:pPr algn="just">
              <a:lnSpc>
                <a:spcPct val="220000"/>
              </a:lnSpc>
              <a:buClr>
                <a:srgbClr val="C00000"/>
              </a:buClr>
              <a:buSzPct val="100000"/>
              <a:buFont typeface="Wingdings" pitchFamily="2" charset="2"/>
              <a:buChar char="Ø"/>
            </a:pPr>
            <a:r>
              <a:rPr lang="en-IN"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Usually using social engagement strategies</a:t>
            </a:r>
            <a:endParaRPr lang="en-IN" sz="24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just">
              <a:lnSpc>
                <a:spcPct val="220000"/>
              </a:lnSpc>
              <a:buClr>
                <a:srgbClr val="C00000"/>
              </a:buClr>
              <a:buSzPct val="100000"/>
              <a:buFont typeface="Wingdings" pitchFamily="2" charset="2"/>
              <a:buChar char="Ø"/>
            </a:pPr>
            <a:endPar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554415" y="623507"/>
            <a:ext cx="7265281" cy="584775"/>
          </a:xfrm>
          <a:prstGeom prst="rect">
            <a:avLst/>
          </a:prstGeom>
        </p:spPr>
        <p:txBody>
          <a:bodyPr wrap="square">
            <a:spAutoFit/>
          </a:bodyPr>
          <a:lstStyle/>
          <a:p>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Crowdsourcing?...</a:t>
            </a:r>
            <a:endParaRPr lang="en-US" dirty="0"/>
          </a:p>
        </p:txBody>
      </p:sp>
    </p:spTree>
    <p:extLst>
      <p:ext uri="{BB962C8B-B14F-4D97-AF65-F5344CB8AC3E}">
        <p14:creationId xmlns="" xmlns:p14="http://schemas.microsoft.com/office/powerpoint/2010/main" val="25796268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10657"/>
            <a:ext cx="10515600" cy="1325563"/>
          </a:xfrm>
        </p:spPr>
        <p:txBody>
          <a:bodyPr>
            <a:normAutofit/>
          </a:bodyPr>
          <a:lstStyle/>
          <a:p>
            <a:r>
              <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rPr>
              <a:t>Some Definitions</a:t>
            </a:r>
          </a:p>
        </p:txBody>
      </p:sp>
      <p:sp>
        <p:nvSpPr>
          <p:cNvPr id="3" name="Content Placeholder 2"/>
          <p:cNvSpPr>
            <a:spLocks noGrp="1"/>
          </p:cNvSpPr>
          <p:nvPr>
            <p:ph idx="1"/>
          </p:nvPr>
        </p:nvSpPr>
        <p:spPr>
          <a:xfrm>
            <a:off x="3218544" y="3212643"/>
            <a:ext cx="8625114" cy="885372"/>
          </a:xfrm>
          <a:solidFill>
            <a:schemeClr val="accent1">
              <a:lumMod val="40000"/>
              <a:lumOff val="60000"/>
            </a:schemeClr>
          </a:solidFill>
          <a:ln>
            <a:solidFill>
              <a:srgbClr val="002060"/>
            </a:solidFill>
          </a:ln>
        </p:spPr>
        <p:txBody>
          <a:bodyPr>
            <a:normAutofit lnSpcReduction="10000"/>
          </a:bodyPr>
          <a:lstStyle/>
          <a:p>
            <a:pPr marL="0" indent="0" algn="ctr">
              <a:buNone/>
            </a:pP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An </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online, distributed problem solving and production model that leverages the collective intelligence of online communities for specific purposes set forth by a crowdsourcing organization- corporate, government, or volunteer (</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Brabham</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2013</a:t>
            </a: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188684" y="2264231"/>
            <a:ext cx="2989943" cy="142013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Crowdsourcing</a:t>
            </a:r>
            <a:endParaRPr lang="en-US" dirty="0">
              <a:solidFill>
                <a:srgbClr val="C00000"/>
              </a:solidFill>
            </a:endParaRPr>
          </a:p>
        </p:txBody>
      </p:sp>
      <p:sp>
        <p:nvSpPr>
          <p:cNvPr id="6" name="Oval 5"/>
          <p:cNvSpPr/>
          <p:nvPr/>
        </p:nvSpPr>
        <p:spPr>
          <a:xfrm>
            <a:off x="217713" y="4840510"/>
            <a:ext cx="2960914" cy="142013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Crowdfunding</a:t>
            </a:r>
            <a:endParaRPr lang="en-US" dirty="0">
              <a:solidFill>
                <a:srgbClr val="002060"/>
              </a:solidFill>
            </a:endParaRPr>
          </a:p>
        </p:txBody>
      </p:sp>
      <p:sp>
        <p:nvSpPr>
          <p:cNvPr id="7" name="Content Placeholder 2"/>
          <p:cNvSpPr txBox="1">
            <a:spLocks/>
          </p:cNvSpPr>
          <p:nvPr/>
        </p:nvSpPr>
        <p:spPr>
          <a:xfrm>
            <a:off x="3207659" y="1052517"/>
            <a:ext cx="8625114" cy="1668914"/>
          </a:xfrm>
          <a:prstGeom prst="rect">
            <a:avLst/>
          </a:prstGeom>
          <a:ln>
            <a:solidFill>
              <a:srgbClr val="00206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Crowdsourcing </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represents the act of a company or institution taking a function once performed by employees and outsourcing it to an undefined (and generally large) network of people in the form of an open call. This can take the form of peer-production (when the job is performed collaboratively), but is also often undertaken by sole individuals. The crucial prerequisite is the use of the open call format and the large network of potential laborers (Howe, 2006</a:t>
            </a: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3204030" y="4463144"/>
            <a:ext cx="8610600" cy="861774"/>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The </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practice of obtaining needed funding (as for a new business) by soliciting contributions from a large number of people especially from the online community (Merriam-Webster Dictionary, 2017).</a:t>
            </a:r>
          </a:p>
        </p:txBody>
      </p:sp>
      <p:sp>
        <p:nvSpPr>
          <p:cNvPr id="9" name="Rectangle 8"/>
          <p:cNvSpPr/>
          <p:nvPr/>
        </p:nvSpPr>
        <p:spPr>
          <a:xfrm>
            <a:off x="3207649" y="5812130"/>
            <a:ext cx="8606980" cy="861774"/>
          </a:xfrm>
          <a:prstGeom prst="rect">
            <a:avLst/>
          </a:prstGeom>
          <a:solidFill>
            <a:schemeClr val="accent1">
              <a:lumMod val="40000"/>
              <a:lumOff val="60000"/>
            </a:schemeClr>
          </a:solidFill>
          <a:ln>
            <a:solidFill>
              <a:srgbClr val="002060"/>
            </a:solidFill>
          </a:ln>
        </p:spPr>
        <p:txBody>
          <a:bodyPr wrap="square">
            <a:spAutoFit/>
          </a:bodyPr>
          <a:lstStyle/>
          <a:p>
            <a:pPr algn="ctr"/>
            <a:r>
              <a:rPr lang="en-US" sz="1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The </a:t>
            </a:r>
            <a:r>
              <a:rPr lang="en-US" sz="1600" b="1" dirty="0">
                <a:solidFill>
                  <a:srgbClr val="002060"/>
                </a:solidFill>
                <a:latin typeface="Verdana" panose="020B0604030504040204" pitchFamily="34" charset="0"/>
                <a:ea typeface="Verdana" panose="020B0604030504040204" pitchFamily="34" charset="0"/>
                <a:cs typeface="Verdana" panose="020B0604030504040204" pitchFamily="34" charset="0"/>
              </a:rPr>
              <a:t>practice of funding a project or venture by raising money from a large number of people who each contribute a relatively small amount, typically via the Internet (English Oxford Living Dictionaries, 2017).</a:t>
            </a:r>
          </a:p>
        </p:txBody>
      </p:sp>
      <p:cxnSp>
        <p:nvCxnSpPr>
          <p:cNvPr id="11" name="Straight Connector 10"/>
          <p:cNvCxnSpPr/>
          <p:nvPr/>
        </p:nvCxnSpPr>
        <p:spPr>
          <a:xfrm>
            <a:off x="14516" y="4267199"/>
            <a:ext cx="12104914" cy="14514"/>
          </a:xfrm>
          <a:prstGeom prst="line">
            <a:avLst/>
          </a:prstGeom>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 xmlns:p14="http://schemas.microsoft.com/office/powerpoint/2010/main" val="1170043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382" y="439701"/>
            <a:ext cx="10838046" cy="5714357"/>
          </a:xfrm>
          <a:prstGeom prst="rect">
            <a:avLst/>
          </a:prstGeom>
          <a:ln>
            <a:solidFill>
              <a:srgbClr val="C00000"/>
            </a:solidFill>
          </a:ln>
        </p:spPr>
      </p:pic>
      <p:sp>
        <p:nvSpPr>
          <p:cNvPr id="3" name="Rectangle 2"/>
          <p:cNvSpPr/>
          <p:nvPr/>
        </p:nvSpPr>
        <p:spPr>
          <a:xfrm>
            <a:off x="8244114" y="6611779"/>
            <a:ext cx="4063999" cy="246221"/>
          </a:xfrm>
          <a:prstGeom prst="rect">
            <a:avLst/>
          </a:prstGeom>
        </p:spPr>
        <p:txBody>
          <a:bodyPr wrap="square">
            <a:spAutoFit/>
          </a:bodyPr>
          <a:lstStyle/>
          <a:p>
            <a:r>
              <a:rPr lang="en-US" sz="1000" i="1" dirty="0" smtClean="0">
                <a:solidFill>
                  <a:srgbClr val="002060"/>
                </a:solidFill>
              </a:rPr>
              <a:t>Source: http</a:t>
            </a:r>
            <a:r>
              <a:rPr lang="en-US" sz="1000" i="1" dirty="0">
                <a:solidFill>
                  <a:srgbClr val="002060"/>
                </a:solidFill>
              </a:rPr>
              <a:t>://crowdsourcingweek.com/blog/5ps-of-the-crowd-economy/</a:t>
            </a:r>
          </a:p>
        </p:txBody>
      </p:sp>
    </p:spTree>
    <p:extLst>
      <p:ext uri="{BB962C8B-B14F-4D97-AF65-F5344CB8AC3E}">
        <p14:creationId xmlns="" xmlns:p14="http://schemas.microsoft.com/office/powerpoint/2010/main" val="737711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b="6725"/>
          <a:stretch/>
        </p:blipFill>
        <p:spPr>
          <a:xfrm>
            <a:off x="1204686" y="398056"/>
            <a:ext cx="9942285" cy="6278516"/>
          </a:xfrm>
          <a:prstGeom prst="rect">
            <a:avLst/>
          </a:prstGeom>
          <a:ln w="19050">
            <a:solidFill>
              <a:srgbClr val="002060"/>
            </a:solidFill>
          </a:ln>
        </p:spPr>
      </p:pic>
    </p:spTree>
    <p:extLst>
      <p:ext uri="{BB962C8B-B14F-4D97-AF65-F5344CB8AC3E}">
        <p14:creationId xmlns="" xmlns:p14="http://schemas.microsoft.com/office/powerpoint/2010/main" val="989432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sted Graphic 1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7918" y="252247"/>
            <a:ext cx="10862443" cy="5959365"/>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933090" y="6558485"/>
            <a:ext cx="6258910" cy="246221"/>
          </a:xfrm>
          <a:prstGeom prst="rect">
            <a:avLst/>
          </a:prstGeom>
        </p:spPr>
        <p:txBody>
          <a:bodyPr wrap="square">
            <a:spAutoFit/>
          </a:bodyPr>
          <a:lstStyle/>
          <a:p>
            <a:r>
              <a:rPr lang="en-US" sz="1000" i="1" dirty="0" smtClean="0">
                <a:solidFill>
                  <a:srgbClr val="002060"/>
                </a:solidFill>
              </a:rPr>
              <a:t>Source: http</a:t>
            </a:r>
            <a:r>
              <a:rPr lang="en-US" sz="1000" i="1" dirty="0">
                <a:solidFill>
                  <a:srgbClr val="002060"/>
                </a:solidFill>
              </a:rPr>
              <a:t>://www.thinksimpletoday.com/Simple%20Thoughts/files/2ba9fbe4298cc7d746afaa4bd9685699-10.html</a:t>
            </a:r>
          </a:p>
        </p:txBody>
      </p:sp>
    </p:spTree>
    <p:extLst>
      <p:ext uri="{BB962C8B-B14F-4D97-AF65-F5344CB8AC3E}">
        <p14:creationId xmlns="" xmlns:p14="http://schemas.microsoft.com/office/powerpoint/2010/main" val="3169880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914400" y="1371592"/>
            <a:ext cx="10846676" cy="5486407"/>
          </a:xfrm>
        </p:spPr>
        <p:txBody>
          <a:bodyPr>
            <a:noAutofit/>
          </a:bodyPr>
          <a:lstStyle/>
          <a:p>
            <a:pPr algn="just">
              <a:lnSpc>
                <a:spcPct val="150000"/>
              </a:lnSpc>
              <a:buClr>
                <a:srgbClr val="C00000"/>
              </a:buClr>
              <a:buSzPct val="100000"/>
              <a:buFont typeface="Wingdings" pitchFamily="2" charset="2"/>
              <a:buChar char="Ø"/>
            </a:pPr>
            <a:r>
              <a:rPr lang="en-IN" sz="1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Promotions of different library activities, services and products in general</a:t>
            </a:r>
          </a:p>
          <a:p>
            <a:pPr algn="just">
              <a:lnSpc>
                <a:spcPct val="150000"/>
              </a:lnSpc>
              <a:buClr>
                <a:srgbClr val="C00000"/>
              </a:buClr>
              <a:buSzPct val="100000"/>
              <a:buFont typeface="Wingdings" pitchFamily="2" charset="2"/>
              <a:buChar char="Ø"/>
            </a:pPr>
            <a:r>
              <a:rPr lang="en-IN" sz="1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Resource </a:t>
            </a: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generation for its users, increasing the services and </a:t>
            </a:r>
            <a:r>
              <a:rPr lang="en-IN" sz="1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products</a:t>
            </a:r>
            <a:endPar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Clr>
                <a:srgbClr val="C00000"/>
              </a:buClr>
              <a:buSzPct val="100000"/>
              <a:buFont typeface="Wingdings" pitchFamily="2" charset="2"/>
              <a:buChar char="Ø"/>
            </a:pPr>
            <a:r>
              <a:rPr lang="en-US" sz="1800" b="1" dirty="0">
                <a:solidFill>
                  <a:srgbClr val="002060"/>
                </a:solidFill>
                <a:latin typeface="Verdana" panose="020B0604030504040204" pitchFamily="34" charset="0"/>
                <a:ea typeface="Verdana" panose="020B0604030504040204" pitchFamily="34" charset="0"/>
                <a:cs typeface="Verdana" panose="020B0604030504040204" pitchFamily="34" charset="0"/>
              </a:rPr>
              <a:t>It helps in content management tasks</a:t>
            </a:r>
          </a:p>
          <a:p>
            <a:pPr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Digitisation of newspapers and correction of OCR errors</a:t>
            </a:r>
          </a:p>
          <a:p>
            <a:pPr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Tagging of photos on Flickr, etc.</a:t>
            </a:r>
          </a:p>
          <a:p>
            <a:pPr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Rating and contribution of user reviews of books </a:t>
            </a:r>
          </a:p>
          <a:p>
            <a:pPr lvl="0"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Frequently asked questions</a:t>
            </a:r>
          </a:p>
          <a:p>
            <a:pPr lvl="0"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Comments and suggestions </a:t>
            </a:r>
          </a:p>
          <a:p>
            <a:pPr lvl="0"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Collaborative Cataloguing</a:t>
            </a:r>
          </a:p>
          <a:p>
            <a:pPr algn="just">
              <a:lnSpc>
                <a:spcPct val="150000"/>
              </a:lnSpc>
              <a:buClr>
                <a:srgbClr val="C00000"/>
              </a:buClr>
              <a:buSzPct val="100000"/>
              <a:buFont typeface="Wingdings" pitchFamily="2" charset="2"/>
              <a:buChar char="Ø"/>
            </a:pPr>
            <a:r>
              <a:rPr lang="en-IN" sz="1800" b="1" dirty="0">
                <a:solidFill>
                  <a:srgbClr val="002060"/>
                </a:solidFill>
                <a:latin typeface="Verdana" panose="020B0604030504040204" pitchFamily="34" charset="0"/>
                <a:ea typeface="Verdana" panose="020B0604030504040204" pitchFamily="34" charset="0"/>
                <a:cs typeface="Verdana" panose="020B0604030504040204" pitchFamily="34" charset="0"/>
              </a:rPr>
              <a:t>Building new virtual communities and user groups</a:t>
            </a:r>
          </a:p>
          <a:p>
            <a:pPr algn="just">
              <a:buClr>
                <a:srgbClr val="C00000"/>
              </a:buClr>
              <a:buSzPct val="100000"/>
              <a:buFont typeface="Wingdings" pitchFamily="2" charset="2"/>
              <a:buChar char="Ø"/>
            </a:pPr>
            <a:endParaRPr lang="en-US" sz="1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just">
              <a:buClr>
                <a:srgbClr val="C00000"/>
              </a:buClr>
              <a:buSzPct val="100000"/>
              <a:buFont typeface="Wingdings" pitchFamily="2" charset="2"/>
              <a:buChar char="Ø"/>
            </a:pPr>
            <a:endParaRPr lang="en-US" sz="1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1008401" y="656007"/>
            <a:ext cx="7641836" cy="584775"/>
          </a:xfrm>
          <a:prstGeom prst="rect">
            <a:avLst/>
          </a:prstGeom>
        </p:spPr>
        <p:txBody>
          <a:bodyPr wrap="none">
            <a:spAutoFit/>
          </a:bodyPr>
          <a:lstStyle/>
          <a:p>
            <a:pPr marL="355600" indent="-355600">
              <a:buClr>
                <a:schemeClr val="accent3"/>
              </a:buClr>
              <a:buNone/>
              <a:defRPr/>
            </a:pPr>
            <a:r>
              <a:rPr lang="en-US" sz="3200" b="1" dirty="0">
                <a:solidFill>
                  <a:srgbClr val="C00000"/>
                </a:solidFill>
                <a:latin typeface="Verdana" pitchFamily="34" charset="0"/>
              </a:rPr>
              <a:t>Uses of Crowdsourcing in LICs…</a:t>
            </a:r>
          </a:p>
        </p:txBody>
      </p:sp>
    </p:spTree>
    <p:extLst>
      <p:ext uri="{BB962C8B-B14F-4D97-AF65-F5344CB8AC3E}">
        <p14:creationId xmlns="" xmlns:p14="http://schemas.microsoft.com/office/powerpoint/2010/main" val="40032475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665859" y="1466199"/>
            <a:ext cx="10636725" cy="4799690"/>
          </a:xfrm>
        </p:spPr>
        <p:txBody>
          <a:bodyPr>
            <a:noAutofit/>
          </a:bodyPr>
          <a:lstStyle/>
          <a:p>
            <a:pPr algn="just">
              <a:lnSpc>
                <a:spcPct val="150000"/>
              </a:lnSpc>
              <a:buClr>
                <a:srgbClr val="C00000"/>
              </a:buClr>
              <a:buSzPct val="100000"/>
              <a:buFont typeface="Wingdings" pitchFamily="2" charset="2"/>
              <a:buChar char="Ø"/>
            </a:pP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Utilising </a:t>
            </a:r>
            <a:r>
              <a:rPr lang="en-IN" sz="2000" b="1" dirty="0">
                <a:solidFill>
                  <a:srgbClr val="002060"/>
                </a:solidFill>
                <a:latin typeface="Verdana" panose="020B0604030504040204" pitchFamily="34" charset="0"/>
                <a:ea typeface="Verdana" panose="020B0604030504040204" pitchFamily="34" charset="0"/>
                <a:cs typeface="Verdana" panose="020B0604030504040204" pitchFamily="34" charset="0"/>
              </a:rPr>
              <a:t>the knowledge, expertise and interest of the </a:t>
            </a: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community</a:t>
            </a:r>
          </a:p>
          <a:p>
            <a:pPr algn="just">
              <a:lnSpc>
                <a:spcPct val="150000"/>
              </a:lnSpc>
              <a:buClr>
                <a:srgbClr val="C00000"/>
              </a:buClr>
              <a:buSzPct val="100000"/>
              <a:buFont typeface="Wingdings" pitchFamily="2" charset="2"/>
              <a:buChar char="Ø"/>
            </a:pP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Adding </a:t>
            </a:r>
            <a:r>
              <a:rPr lang="en-IN" sz="2000" b="1" dirty="0">
                <a:solidFill>
                  <a:srgbClr val="002060"/>
                </a:solidFill>
                <a:latin typeface="Verdana" panose="020B0604030504040204" pitchFamily="34" charset="0"/>
                <a:ea typeface="Verdana" panose="020B0604030504040204" pitchFamily="34" charset="0"/>
                <a:cs typeface="Verdana" panose="020B0604030504040204" pitchFamily="34" charset="0"/>
              </a:rPr>
              <a:t>value to data (e.g. by addition of comments, tags, ratings, reviews</a:t>
            </a: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pPr algn="just">
              <a:lnSpc>
                <a:spcPct val="150000"/>
              </a:lnSpc>
              <a:buClr>
                <a:srgbClr val="C00000"/>
              </a:buClr>
              <a:buSzPct val="100000"/>
              <a:buFont typeface="Wingdings" pitchFamily="2" charset="2"/>
              <a:buChar char="Ø"/>
            </a:pP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Making data discoverable </a:t>
            </a:r>
            <a:r>
              <a:rPr lang="en-IN" sz="2000" b="1" dirty="0">
                <a:solidFill>
                  <a:srgbClr val="002060"/>
                </a:solidFill>
                <a:latin typeface="Verdana" panose="020B0604030504040204" pitchFamily="34" charset="0"/>
                <a:ea typeface="Verdana" panose="020B0604030504040204" pitchFamily="34" charset="0"/>
                <a:cs typeface="Verdana" panose="020B0604030504040204" pitchFamily="34" charset="0"/>
              </a:rPr>
              <a:t>in different ways for a more diverse audience (e.g. by tagging</a:t>
            </a: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pPr lvl="0" algn="just">
              <a:lnSpc>
                <a:spcPct val="150000"/>
              </a:lnSpc>
              <a:buClr>
                <a:srgbClr val="C00000"/>
              </a:buClr>
              <a:buSzPct val="100000"/>
              <a:buFont typeface="Wingdings" pitchFamily="2" charset="2"/>
              <a:buChar char="Ø"/>
            </a:pP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Gaining </a:t>
            </a:r>
            <a:r>
              <a:rPr lang="en-IN" sz="2000" b="1" dirty="0">
                <a:solidFill>
                  <a:srgbClr val="002060"/>
                </a:solidFill>
                <a:latin typeface="Verdana" panose="020B0604030504040204" pitchFamily="34" charset="0"/>
                <a:ea typeface="Verdana" panose="020B0604030504040204" pitchFamily="34" charset="0"/>
                <a:cs typeface="Verdana" panose="020B0604030504040204" pitchFamily="34" charset="0"/>
              </a:rPr>
              <a:t>first-hand insight on user desires and the answers to difficult questions by asking and then listening to the </a:t>
            </a: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crowd</a:t>
            </a:r>
          </a:p>
          <a:p>
            <a:pPr lvl="0" algn="just">
              <a:lnSpc>
                <a:spcPct val="150000"/>
              </a:lnSpc>
              <a:buClr>
                <a:srgbClr val="C00000"/>
              </a:buClr>
              <a:buSzPct val="100000"/>
              <a:buFont typeface="Wingdings" pitchFamily="2" charset="2"/>
              <a:buChar char="Ø"/>
            </a:pPr>
            <a:r>
              <a:rPr lang="en-IN"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Demonstrating </a:t>
            </a:r>
            <a:r>
              <a:rPr lang="en-IN" sz="2000" b="1" dirty="0">
                <a:solidFill>
                  <a:srgbClr val="002060"/>
                </a:solidFill>
                <a:latin typeface="Verdana" panose="020B0604030504040204" pitchFamily="34" charset="0"/>
                <a:ea typeface="Verdana" panose="020B0604030504040204" pitchFamily="34" charset="0"/>
                <a:cs typeface="Verdana" panose="020B0604030504040204" pitchFamily="34" charset="0"/>
              </a:rPr>
              <a:t>the value and relevance of the library in the community by the high level of public involvement</a:t>
            </a:r>
            <a:endPar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355600" indent="-355600">
              <a:lnSpc>
                <a:spcPct val="150000"/>
              </a:lnSpc>
              <a:buClr>
                <a:srgbClr val="C00000"/>
              </a:buClr>
              <a:buSzPct val="100000"/>
              <a:buFont typeface="Wingdings" pitchFamily="2" charset="2"/>
              <a:buChar char="Ø"/>
              <a:defRPr/>
            </a:pPr>
            <a:endParaRPr lang="en-US" sz="2000" b="1" dirty="0">
              <a:solidFill>
                <a:srgbClr val="C00000"/>
              </a:solidFill>
              <a:latin typeface="Verdana" pitchFamily="34" charset="0"/>
              <a:ea typeface="Verdana" panose="020B0604030504040204" pitchFamily="34" charset="0"/>
              <a:cs typeface="Verdana" panose="020B0604030504040204" pitchFamily="34" charset="0"/>
            </a:endParaRPr>
          </a:p>
          <a:p>
            <a:pPr algn="just">
              <a:lnSpc>
                <a:spcPct val="150000"/>
              </a:lnSpc>
              <a:buClr>
                <a:srgbClr val="C00000"/>
              </a:buClr>
              <a:buSzPct val="100000"/>
              <a:buFont typeface="Wingdings" pitchFamily="2" charset="2"/>
              <a:buChar char="Ø"/>
            </a:pPr>
            <a:endParaRPr lang="en-US" sz="2000" b="1" dirty="0">
              <a:solidFill>
                <a:srgbClr val="000066"/>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Clr>
                <a:srgbClr val="C00000"/>
              </a:buClr>
              <a:buSzPct val="100000"/>
              <a:buFont typeface="Wingdings" pitchFamily="2" charset="2"/>
              <a:buChar char="Ø"/>
            </a:pPr>
            <a:endParaRPr lang="en-US" sz="2000" b="1" dirty="0">
              <a:solidFill>
                <a:srgbClr val="000066"/>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Clr>
                <a:srgbClr val="C00000"/>
              </a:buClr>
              <a:buSzPct val="100000"/>
              <a:buFont typeface="Wingdings" pitchFamily="2" charset="2"/>
              <a:buChar char="Ø"/>
            </a:pPr>
            <a:endParaRPr lang="en-US" sz="2000" b="1" dirty="0">
              <a:solidFill>
                <a:srgbClr val="000066"/>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Clr>
                <a:srgbClr val="C00000"/>
              </a:buClr>
              <a:buSzPct val="100000"/>
              <a:buFont typeface="Wingdings" pitchFamily="2" charset="2"/>
              <a:buChar char="Ø"/>
            </a:pPr>
            <a:endParaRPr lang="en-US" sz="2000" b="1" dirty="0">
              <a:solidFill>
                <a:srgbClr val="000066"/>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564648" y="548431"/>
            <a:ext cx="7641836" cy="584775"/>
          </a:xfrm>
          <a:prstGeom prst="rect">
            <a:avLst/>
          </a:prstGeom>
        </p:spPr>
        <p:txBody>
          <a:bodyPr wrap="none">
            <a:spAutoFit/>
          </a:bodyPr>
          <a:lstStyle/>
          <a:p>
            <a:pPr marL="355600" indent="-355600">
              <a:buClr>
                <a:schemeClr val="accent3"/>
              </a:buClr>
              <a:buNone/>
              <a:defRPr/>
            </a:pPr>
            <a:r>
              <a:rPr lang="en-US" sz="3200" b="1" dirty="0">
                <a:solidFill>
                  <a:srgbClr val="C00000"/>
                </a:solidFill>
                <a:latin typeface="Verdana" pitchFamily="34" charset="0"/>
              </a:rPr>
              <a:t>Uses of Crowdsourcing in LICs…</a:t>
            </a:r>
          </a:p>
        </p:txBody>
      </p:sp>
    </p:spTree>
    <p:extLst>
      <p:ext uri="{BB962C8B-B14F-4D97-AF65-F5344CB8AC3E}">
        <p14:creationId xmlns="" xmlns:p14="http://schemas.microsoft.com/office/powerpoint/2010/main" val="630204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62" y="0"/>
            <a:ext cx="10515600" cy="1325563"/>
          </a:xfrm>
        </p:spPr>
        <p:txBody>
          <a:bodyPr>
            <a:normAutofit/>
          </a:bodyPr>
          <a:lstStyle/>
          <a:p>
            <a:r>
              <a:rPr lang="en-US" sz="3200" b="1" dirty="0">
                <a:solidFill>
                  <a:srgbClr val="C00000"/>
                </a:solidFill>
                <a:latin typeface="Verdana" pitchFamily="34" charset="0"/>
                <a:ea typeface="+mn-ea"/>
                <a:cs typeface="+mn-cs"/>
              </a:rPr>
              <a:t>Global Trends in Crowdsourcing </a:t>
            </a:r>
            <a:r>
              <a:rPr lang="en-US" sz="3200" b="1" dirty="0" smtClean="0">
                <a:solidFill>
                  <a:srgbClr val="C00000"/>
                </a:solidFill>
                <a:latin typeface="Verdana" pitchFamily="34" charset="0"/>
                <a:ea typeface="+mn-ea"/>
                <a:cs typeface="+mn-cs"/>
              </a:rPr>
              <a:t>Practices…</a:t>
            </a:r>
            <a:endParaRPr lang="en-US" sz="3200" b="1" dirty="0">
              <a:solidFill>
                <a:srgbClr val="C00000"/>
              </a:solidFill>
              <a:latin typeface="Verdana" pitchFamily="34" charset="0"/>
              <a:ea typeface="+mn-ea"/>
              <a:cs typeface="+mn-cs"/>
            </a:endParaRPr>
          </a:p>
        </p:txBody>
      </p:sp>
      <p:pic>
        <p:nvPicPr>
          <p:cNvPr id="2050" name="Picture 2"/>
          <p:cNvPicPr>
            <a:picLocks noChangeArrowheads="1"/>
          </p:cNvPicPr>
          <p:nvPr/>
        </p:nvPicPr>
        <p:blipFill>
          <a:blip r:embed="rId3">
            <a:extLst>
              <a:ext uri="{28A0092B-C50C-407E-A947-70E740481C1C}">
                <a14:useLocalDpi xmlns="" xmlns:a14="http://schemas.microsoft.com/office/drawing/2010/main" val="0"/>
              </a:ext>
            </a:extLst>
          </a:blip>
          <a:srcRect l="6569" t="3992" r="8975" b="5646"/>
          <a:stretch>
            <a:fillRect/>
          </a:stretch>
        </p:blipFill>
        <p:spPr bwMode="auto">
          <a:xfrm>
            <a:off x="946041" y="1325562"/>
            <a:ext cx="10389366" cy="4807223"/>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502123" y="6302845"/>
            <a:ext cx="7313220" cy="369332"/>
          </a:xfrm>
          <a:prstGeom prst="rect">
            <a:avLst/>
          </a:prstGeom>
        </p:spPr>
        <p:txBody>
          <a:bodyPr wrap="none">
            <a:spAutoFit/>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The Commons project of Library of Congress and Flickr</a:t>
            </a:r>
          </a:p>
        </p:txBody>
      </p:sp>
    </p:spTree>
    <p:extLst>
      <p:ext uri="{BB962C8B-B14F-4D97-AF65-F5344CB8AC3E}">
        <p14:creationId xmlns="" xmlns:p14="http://schemas.microsoft.com/office/powerpoint/2010/main" val="194668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2"/>
          </p:cNvPr>
          <p:cNvPicPr>
            <a:picLocks noGrp="1" noChangeAspect="1" noChangeArrowheads="1"/>
          </p:cNvPicPr>
          <p:nvPr>
            <p:ph sz="quarter" idx="1"/>
          </p:nvPr>
        </p:nvPicPr>
        <p:blipFill>
          <a:blip r:embed="rId3"/>
          <a:srcRect t="3204" b="6557"/>
          <a:stretch>
            <a:fillRect/>
          </a:stretch>
        </p:blipFill>
        <p:spPr bwMode="auto">
          <a:xfrm>
            <a:off x="269823" y="374755"/>
            <a:ext cx="11373729" cy="5696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332890" y="6443698"/>
            <a:ext cx="9456435" cy="369332"/>
          </a:xfrm>
          <a:prstGeom prst="rect">
            <a:avLst/>
          </a:prstGeom>
        </p:spPr>
        <p:txBody>
          <a:bodyPr wrap="none">
            <a:spAutoFit/>
          </a:bodyPr>
          <a:lstStyle/>
          <a:p>
            <a:r>
              <a:rPr lang="en-US"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Collection Development using  Crowdsourcing, Chicago Public Library</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rrowheads="1"/>
          </p:cNvPicPr>
          <p:nvPr/>
        </p:nvPicPr>
        <p:blipFill>
          <a:blip r:embed="rId3">
            <a:extLst>
              <a:ext uri="{28A0092B-C50C-407E-A947-70E740481C1C}">
                <a14:useLocalDpi xmlns="" xmlns:a14="http://schemas.microsoft.com/office/drawing/2010/main" val="0"/>
              </a:ext>
            </a:extLst>
          </a:blip>
          <a:srcRect l="6250" t="3992" r="13622" b="5646"/>
          <a:stretch>
            <a:fillRect/>
          </a:stretch>
        </p:blipFill>
        <p:spPr bwMode="auto">
          <a:xfrm>
            <a:off x="749508" y="389744"/>
            <a:ext cx="10538602" cy="5538090"/>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056290" y="6085520"/>
            <a:ext cx="10231820" cy="369332"/>
          </a:xfrm>
          <a:prstGeom prst="rect">
            <a:avLst/>
          </a:prstGeom>
        </p:spPr>
        <p:txBody>
          <a:bodyPr wrap="square">
            <a:spAutoFit/>
          </a:bodyPr>
          <a:lstStyle/>
          <a:p>
            <a:pPr algn="ctr"/>
            <a:r>
              <a:rPr lang="en-US" b="1" dirty="0" err="1">
                <a:solidFill>
                  <a:srgbClr val="C00000"/>
                </a:solidFill>
                <a:latin typeface="Verdana" panose="020B0604030504040204" pitchFamily="34" charset="0"/>
                <a:ea typeface="Verdana" panose="020B0604030504040204" pitchFamily="34" charset="0"/>
                <a:cs typeface="Verdana" panose="020B0604030504040204" pitchFamily="34" charset="0"/>
              </a:rPr>
              <a:t>CrowdAsk</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 Crowdsourced Reference System of Purdue University Library</a:t>
            </a:r>
          </a:p>
        </p:txBody>
      </p:sp>
    </p:spTree>
    <p:extLst>
      <p:ext uri="{BB962C8B-B14F-4D97-AF65-F5344CB8AC3E}">
        <p14:creationId xmlns="" xmlns:p14="http://schemas.microsoft.com/office/powerpoint/2010/main" val="2380303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Agenda</a:t>
            </a: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803050" y="1540785"/>
            <a:ext cx="10515600" cy="4964945"/>
          </a:xfrm>
        </p:spPr>
        <p:txBody>
          <a:bodyPr>
            <a:noAutofit/>
          </a:bodyPr>
          <a:lstStyle/>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Wisdom of Crowd</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Crowdsourcing?</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Defining Crowdsourcing Vs Crowdfunding</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5 P’s of the Crowd Economy</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Pros and Cons of Crowdsourcing</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Types of Crowdsourcing</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Uses of Crowdsourcing in LICs</a:t>
            </a:r>
          </a:p>
          <a:p>
            <a:pPr>
              <a:buClr>
                <a:srgbClr val="C00000"/>
              </a:buClr>
              <a:buSzPct val="100000"/>
              <a:buFont typeface="Wingdings" pitchFamily="2" charset="2"/>
              <a:buChar char="Ø"/>
            </a:pPr>
            <a:r>
              <a:rPr lang="en-US" sz="2200" b="1" dirty="0">
                <a:solidFill>
                  <a:srgbClr val="002060"/>
                </a:solidFill>
                <a:latin typeface="Verdana" panose="020B0604030504040204" pitchFamily="34" charset="0"/>
                <a:ea typeface="Verdana" panose="020B0604030504040204" pitchFamily="34" charset="0"/>
                <a:cs typeface="Verdana" panose="020B0604030504040204" pitchFamily="34" charset="0"/>
              </a:rPr>
              <a:t>Global Trends in Crowdsourcing </a:t>
            </a: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Practices</a:t>
            </a:r>
          </a:p>
          <a:p>
            <a:pPr>
              <a:buClr>
                <a:srgbClr val="C00000"/>
              </a:buClr>
              <a:buSzPct val="100000"/>
              <a:buFont typeface="Wingdings" pitchFamily="2" charset="2"/>
              <a:buChar char="Ø"/>
            </a:pPr>
            <a:r>
              <a:rPr lang="en-US" sz="2200" b="1" dirty="0">
                <a:solidFill>
                  <a:srgbClr val="002060"/>
                </a:solidFill>
                <a:latin typeface="Verdana" panose="020B0604030504040204" pitchFamily="34" charset="0"/>
                <a:ea typeface="Verdana" panose="020B0604030504040204" pitchFamily="34" charset="0"/>
                <a:cs typeface="Verdana" panose="020B0604030504040204" pitchFamily="34" charset="0"/>
              </a:rPr>
              <a:t>Crowdsourcing and Crowdfunding with special reference to AMU Central </a:t>
            </a: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Library</a:t>
            </a:r>
          </a:p>
          <a:p>
            <a:pPr>
              <a:buClr>
                <a:srgbClr val="C00000"/>
              </a:buClr>
              <a:buSzPct val="100000"/>
              <a:buFont typeface="Wingdings" pitchFamily="2" charset="2"/>
              <a:buChar char="Ø"/>
            </a:pPr>
            <a:r>
              <a:rPr lang="en-US" sz="2200" b="1" dirty="0">
                <a:solidFill>
                  <a:srgbClr val="002060"/>
                </a:solidFill>
                <a:latin typeface="Verdana" panose="020B0604030504040204" pitchFamily="34" charset="0"/>
                <a:ea typeface="Verdana" panose="020B0604030504040204" pitchFamily="34" charset="0"/>
                <a:cs typeface="Verdana" panose="020B0604030504040204" pitchFamily="34" charset="0"/>
              </a:rPr>
              <a:t>Increasing popularity of Crowdsourcing </a:t>
            </a: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use</a:t>
            </a:r>
          </a:p>
          <a:p>
            <a:pPr>
              <a:buClr>
                <a:srgbClr val="C00000"/>
              </a:buClr>
              <a:buSzPct val="100000"/>
              <a:buFont typeface="Wingdings" pitchFamily="2" charset="2"/>
              <a:buChar char="Ø"/>
            </a:pPr>
            <a:r>
              <a:rPr lang="en-US" sz="22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Summing up</a:t>
            </a:r>
            <a:endParaRPr lang="en-US" sz="22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buSzPct val="150000"/>
            </a:pPr>
            <a:endParaRPr lang="en-US" sz="2200" dirty="0">
              <a:solidFill>
                <a:srgbClr val="002060"/>
              </a:solidFill>
            </a:endParaRPr>
          </a:p>
          <a:p>
            <a:pPr>
              <a:buSzPct val="150000"/>
            </a:pPr>
            <a:endParaRPr lang="en-US" sz="2200" dirty="0" smtClean="0">
              <a:solidFill>
                <a:srgbClr val="002060"/>
              </a:solidFill>
            </a:endParaRPr>
          </a:p>
          <a:p>
            <a:pPr>
              <a:buSzPct val="150000"/>
            </a:pPr>
            <a:endParaRPr lang="en-US" sz="2200" dirty="0" smtClean="0">
              <a:solidFill>
                <a:srgbClr val="002060"/>
              </a:solidFill>
            </a:endParaRPr>
          </a:p>
          <a:p>
            <a:pPr>
              <a:buSzPct val="150000"/>
            </a:pPr>
            <a:endParaRPr lang="en-US" sz="2200" dirty="0" smtClean="0">
              <a:solidFill>
                <a:srgbClr val="002060"/>
              </a:solidFill>
            </a:endParaRPr>
          </a:p>
          <a:p>
            <a:pPr>
              <a:buSzPct val="150000"/>
            </a:pPr>
            <a:endParaRPr lang="en-US" sz="2200" dirty="0" smtClean="0">
              <a:solidFill>
                <a:srgbClr val="002060"/>
              </a:solidFill>
            </a:endParaRPr>
          </a:p>
          <a:p>
            <a:pPr>
              <a:buSzPct val="150000"/>
            </a:pPr>
            <a:endParaRPr lang="en-US" sz="2200" dirty="0" smtClean="0">
              <a:solidFill>
                <a:srgbClr val="002060"/>
              </a:solidFill>
            </a:endParaRPr>
          </a:p>
          <a:p>
            <a:pPr>
              <a:buSzPct val="150000"/>
            </a:pPr>
            <a:endParaRPr lang="en-US" sz="2200" dirty="0" smtClean="0">
              <a:solidFill>
                <a:srgbClr val="002060"/>
              </a:solidFill>
            </a:endParaRPr>
          </a:p>
          <a:p>
            <a:pPr>
              <a:buSzPct val="150000"/>
            </a:pPr>
            <a:endParaRPr lang="en-US" sz="2200" dirty="0">
              <a:solidFill>
                <a:srgbClr val="002060"/>
              </a:solidFill>
            </a:endParaRPr>
          </a:p>
        </p:txBody>
      </p:sp>
    </p:spTree>
    <p:extLst>
      <p:ext uri="{BB962C8B-B14F-4D97-AF65-F5344CB8AC3E}">
        <p14:creationId xmlns="" xmlns:p14="http://schemas.microsoft.com/office/powerpoint/2010/main" val="449209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p:cNvPr>
          <p:cNvPicPr>
            <a:picLocks noGrp="1" noChangeAspect="1" noChangeArrowheads="1"/>
          </p:cNvPicPr>
          <p:nvPr>
            <p:ph sz="quarter" idx="1"/>
          </p:nvPr>
        </p:nvPicPr>
        <p:blipFill>
          <a:blip r:embed="rId3"/>
          <a:srcRect t="3418" b="4890"/>
          <a:stretch>
            <a:fillRect/>
          </a:stretch>
        </p:blipFill>
        <p:spPr bwMode="auto">
          <a:xfrm>
            <a:off x="348030" y="239843"/>
            <a:ext cx="11447211" cy="5681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490267" y="6259425"/>
            <a:ext cx="3308919" cy="369332"/>
          </a:xfrm>
          <a:prstGeom prst="rect">
            <a:avLst/>
          </a:prstGeom>
        </p:spPr>
        <p:txBody>
          <a:bodyPr wrap="none">
            <a:spAutoFit/>
          </a:bodyPr>
          <a:lstStyle/>
          <a:p>
            <a:r>
              <a:rPr lang="en-US"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New York Public Library</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rrowheads="1"/>
          </p:cNvPicPr>
          <p:nvPr/>
        </p:nvPicPr>
        <p:blipFill>
          <a:blip r:embed="rId3">
            <a:extLst>
              <a:ext uri="{28A0092B-C50C-407E-A947-70E740481C1C}">
                <a14:useLocalDpi xmlns="" xmlns:a14="http://schemas.microsoft.com/office/drawing/2010/main" val="0"/>
              </a:ext>
            </a:extLst>
          </a:blip>
          <a:srcRect l="6731" t="3706" r="13943" b="5074"/>
          <a:stretch>
            <a:fillRect/>
          </a:stretch>
        </p:blipFill>
        <p:spPr bwMode="auto">
          <a:xfrm>
            <a:off x="332110" y="366192"/>
            <a:ext cx="11540100" cy="5090228"/>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09861" y="5747750"/>
            <a:ext cx="11752289" cy="353943"/>
          </a:xfrm>
          <a:prstGeom prst="rect">
            <a:avLst/>
          </a:prstGeom>
        </p:spPr>
        <p:txBody>
          <a:bodyPr wrap="square">
            <a:spAutoFit/>
          </a:bodyPr>
          <a:lstStyle/>
          <a:p>
            <a:pPr algn="ctr"/>
            <a:r>
              <a:rPr lang="en-US" sz="1700" b="1" dirty="0">
                <a:solidFill>
                  <a:srgbClr val="C00000"/>
                </a:solidFill>
                <a:latin typeface="Verdana" panose="020B0604030504040204" pitchFamily="34" charset="0"/>
                <a:ea typeface="Verdana" panose="020B0604030504040204" pitchFamily="34" charset="0"/>
                <a:cs typeface="Verdana" panose="020B0604030504040204" pitchFamily="34" charset="0"/>
              </a:rPr>
              <a:t>Facility for Tagging, Reviews and Rating of Library Item through Hartford Public Library OPAC</a:t>
            </a:r>
          </a:p>
        </p:txBody>
      </p:sp>
    </p:spTree>
    <p:extLst>
      <p:ext uri="{BB962C8B-B14F-4D97-AF65-F5344CB8AC3E}">
        <p14:creationId xmlns="" xmlns:p14="http://schemas.microsoft.com/office/powerpoint/2010/main" val="3366977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575" r="1336" b="5265"/>
          <a:stretch/>
        </p:blipFill>
        <p:spPr>
          <a:xfrm>
            <a:off x="293343" y="261036"/>
            <a:ext cx="11898657" cy="6071125"/>
          </a:xfrm>
          <a:prstGeom prst="rect">
            <a:avLst/>
          </a:prstGeom>
          <a:ln>
            <a:solidFill>
              <a:srgbClr val="C00000"/>
            </a:solidFill>
          </a:ln>
        </p:spPr>
      </p:pic>
      <p:sp>
        <p:nvSpPr>
          <p:cNvPr id="5" name="Rectangle 4"/>
          <p:cNvSpPr/>
          <p:nvPr/>
        </p:nvSpPr>
        <p:spPr>
          <a:xfrm>
            <a:off x="5104863" y="6334375"/>
            <a:ext cx="2334293" cy="369332"/>
          </a:xfrm>
          <a:prstGeom prst="rect">
            <a:avLst/>
          </a:prstGeom>
        </p:spPr>
        <p:txBody>
          <a:bodyPr wrap="none">
            <a:spAutoFit/>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Picture</a:t>
            </a:r>
            <a:r>
              <a:rPr lang="en-US" dirty="0">
                <a:solidFill>
                  <a:srgbClr val="C00000"/>
                </a:solidFill>
                <a:latin typeface="Times New Roman" panose="02020603050405020304" pitchFamily="18" charset="0"/>
                <a:ea typeface="Calibri" panose="020F0502020204030204" pitchFamily="34" charset="0"/>
              </a:rPr>
              <a:t> </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Australia</a:t>
            </a:r>
          </a:p>
        </p:txBody>
      </p:sp>
    </p:spTree>
    <p:extLst>
      <p:ext uri="{BB962C8B-B14F-4D97-AF65-F5344CB8AC3E}">
        <p14:creationId xmlns="" xmlns:p14="http://schemas.microsoft.com/office/powerpoint/2010/main" val="2230010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594" t="4115" r="8060" b="5726"/>
          <a:stretch/>
        </p:blipFill>
        <p:spPr>
          <a:xfrm>
            <a:off x="314792" y="381304"/>
            <a:ext cx="11631977" cy="5839613"/>
          </a:xfrm>
          <a:prstGeom prst="rect">
            <a:avLst/>
          </a:prstGeom>
          <a:ln>
            <a:solidFill>
              <a:srgbClr val="C00000"/>
            </a:solidFill>
          </a:ln>
        </p:spPr>
      </p:pic>
      <p:sp>
        <p:nvSpPr>
          <p:cNvPr id="6" name="Rectangle 5"/>
          <p:cNvSpPr/>
          <p:nvPr/>
        </p:nvSpPr>
        <p:spPr>
          <a:xfrm>
            <a:off x="3176943" y="6331008"/>
            <a:ext cx="5825634" cy="369332"/>
          </a:xfrm>
          <a:prstGeom prst="rect">
            <a:avLst/>
          </a:prstGeom>
        </p:spPr>
        <p:txBody>
          <a:bodyPr wrap="none">
            <a:spAutoFit/>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Australian Newspaper Digitization Program</a:t>
            </a:r>
          </a:p>
        </p:txBody>
      </p:sp>
    </p:spTree>
    <p:extLst>
      <p:ext uri="{BB962C8B-B14F-4D97-AF65-F5344CB8AC3E}">
        <p14:creationId xmlns="" xmlns:p14="http://schemas.microsoft.com/office/powerpoint/2010/main" val="1025456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724" t="4345" r="7673" b="5265"/>
          <a:stretch/>
        </p:blipFill>
        <p:spPr>
          <a:xfrm>
            <a:off x="572212" y="0"/>
            <a:ext cx="10640432" cy="6316752"/>
          </a:xfrm>
          <a:prstGeom prst="rect">
            <a:avLst/>
          </a:prstGeom>
          <a:ln>
            <a:solidFill>
              <a:srgbClr val="C00000"/>
            </a:solidFill>
          </a:ln>
        </p:spPr>
      </p:pic>
      <p:sp>
        <p:nvSpPr>
          <p:cNvPr id="7" name="Rectangle 6"/>
          <p:cNvSpPr/>
          <p:nvPr/>
        </p:nvSpPr>
        <p:spPr>
          <a:xfrm>
            <a:off x="4079051" y="6394072"/>
            <a:ext cx="4079963" cy="369332"/>
          </a:xfrm>
          <a:prstGeom prst="rect">
            <a:avLst/>
          </a:prstGeom>
        </p:spPr>
        <p:txBody>
          <a:bodyPr wrap="none">
            <a:spAutoFit/>
          </a:bodyPr>
          <a:lstStyle/>
          <a:p>
            <a:r>
              <a:rPr lang="en-US" b="1" dirty="0" err="1">
                <a:solidFill>
                  <a:srgbClr val="C00000"/>
                </a:solidFill>
                <a:latin typeface="Verdana" panose="020B0604030504040204" pitchFamily="34" charset="0"/>
                <a:ea typeface="Verdana" panose="020B0604030504040204" pitchFamily="34" charset="0"/>
                <a:cs typeface="Verdana" panose="020B0604030504040204" pitchFamily="34" charset="0"/>
              </a:rPr>
              <a:t>LibAnswers</a:t>
            </a:r>
            <a:r>
              <a:rPr lang="en-US" dirty="0">
                <a:solidFill>
                  <a:srgbClr val="C00000"/>
                </a:solidFill>
              </a:rPr>
              <a:t> </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Reference Service</a:t>
            </a:r>
          </a:p>
        </p:txBody>
      </p:sp>
    </p:spTree>
    <p:extLst>
      <p:ext uri="{BB962C8B-B14F-4D97-AF65-F5344CB8AC3E}">
        <p14:creationId xmlns="" xmlns:p14="http://schemas.microsoft.com/office/powerpoint/2010/main" val="89420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595" t="3885" r="15431" b="5496"/>
          <a:stretch/>
        </p:blipFill>
        <p:spPr>
          <a:xfrm>
            <a:off x="238849" y="238290"/>
            <a:ext cx="11003773" cy="5821236"/>
          </a:xfrm>
          <a:prstGeom prst="rect">
            <a:avLst/>
          </a:prstGeom>
          <a:ln>
            <a:solidFill>
              <a:srgbClr val="C00000"/>
            </a:solidFill>
          </a:ln>
        </p:spPr>
      </p:pic>
      <p:sp>
        <p:nvSpPr>
          <p:cNvPr id="6" name="Rectangle 5"/>
          <p:cNvSpPr/>
          <p:nvPr/>
        </p:nvSpPr>
        <p:spPr>
          <a:xfrm>
            <a:off x="1200806" y="6066763"/>
            <a:ext cx="9955924" cy="646331"/>
          </a:xfrm>
          <a:prstGeom prst="rect">
            <a:avLst/>
          </a:prstGeom>
        </p:spPr>
        <p:txBody>
          <a:bodyPr wrap="square">
            <a:spAutoFit/>
          </a:bodyPr>
          <a:lstStyle/>
          <a:p>
            <a:pPr algn="ctr"/>
            <a:r>
              <a:rPr lang="en-IN" b="1" dirty="0">
                <a:solidFill>
                  <a:srgbClr val="C00000"/>
                </a:solidFill>
                <a:latin typeface="Verdana" panose="020B0604030504040204" pitchFamily="34" charset="0"/>
                <a:ea typeface="Verdana" panose="020B0604030504040204" pitchFamily="34" charset="0"/>
                <a:cs typeface="Verdana" panose="020B0604030504040204" pitchFamily="34" charset="0"/>
              </a:rPr>
              <a:t>The University of Albama Libraries' "Tag it" project allows users around the world to add valuable information to their photograph collections!</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879483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562" t="5208" r="18375" b="5208"/>
          <a:stretch/>
        </p:blipFill>
        <p:spPr>
          <a:xfrm>
            <a:off x="849443" y="218811"/>
            <a:ext cx="9778584" cy="6229321"/>
          </a:xfrm>
          <a:prstGeom prst="rect">
            <a:avLst/>
          </a:prstGeom>
        </p:spPr>
      </p:pic>
      <p:sp>
        <p:nvSpPr>
          <p:cNvPr id="5" name="Rectangle 4"/>
          <p:cNvSpPr/>
          <p:nvPr/>
        </p:nvSpPr>
        <p:spPr>
          <a:xfrm>
            <a:off x="3810000" y="6568533"/>
            <a:ext cx="4572000" cy="338554"/>
          </a:xfrm>
          <a:prstGeom prst="rect">
            <a:avLst/>
          </a:prstGeom>
        </p:spPr>
        <p:txBody>
          <a:bodyPr>
            <a:spAutoFit/>
          </a:bodyPr>
          <a:lstStyle/>
          <a:p>
            <a:r>
              <a:rPr lang="en-US" sz="1600" b="1" dirty="0">
                <a:solidFill>
                  <a:srgbClr val="C00000"/>
                </a:solidFill>
                <a:hlinkClick r:id="rId4"/>
              </a:rPr>
              <a:t>http://campusguides.lib.utah.edu/crowdsourcing</a:t>
            </a:r>
            <a:r>
              <a:rPr lang="en-US" sz="1600" b="1" dirty="0">
                <a:solidFill>
                  <a:srgbClr val="C00000"/>
                </a:solidFill>
              </a:rPr>
              <a:t> </a:t>
            </a:r>
          </a:p>
        </p:txBody>
      </p:sp>
    </p:spTree>
    <p:extLst>
      <p:ext uri="{BB962C8B-B14F-4D97-AF65-F5344CB8AC3E}">
        <p14:creationId xmlns="" xmlns:p14="http://schemas.microsoft.com/office/powerpoint/2010/main" val="34041460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97697" y="6477001"/>
            <a:ext cx="2362200" cy="276999"/>
          </a:xfrm>
          <a:prstGeom prst="rect">
            <a:avLst/>
          </a:prstGeom>
        </p:spPr>
        <p:txBody>
          <a:bodyPr wrap="square">
            <a:spAutoFit/>
          </a:bodyPr>
          <a:lstStyle/>
          <a:p>
            <a:pPr algn="ctr"/>
            <a:r>
              <a:rPr lang="en-US" sz="1200" b="1" dirty="0">
                <a:hlinkClick r:id="rId3"/>
              </a:rPr>
              <a:t>https://openlibrary.org/</a:t>
            </a:r>
            <a:r>
              <a:rPr lang="en-US" sz="1200" b="1" dirty="0"/>
              <a:t> </a:t>
            </a:r>
          </a:p>
        </p:txBody>
      </p:sp>
      <p:pic>
        <p:nvPicPr>
          <p:cNvPr id="3" name="Picture 2"/>
          <p:cNvPicPr>
            <a:picLocks noChangeAspect="1"/>
          </p:cNvPicPr>
          <p:nvPr/>
        </p:nvPicPr>
        <p:blipFill rotWithShape="1">
          <a:blip r:embed="rId4"/>
          <a:srcRect t="4850" r="14166" b="6217"/>
          <a:stretch/>
        </p:blipFill>
        <p:spPr>
          <a:xfrm>
            <a:off x="329784" y="0"/>
            <a:ext cx="11122701" cy="6479244"/>
          </a:xfrm>
          <a:prstGeom prst="rect">
            <a:avLst/>
          </a:prstGeom>
        </p:spPr>
      </p:pic>
    </p:spTree>
    <p:extLst>
      <p:ext uri="{BB962C8B-B14F-4D97-AF65-F5344CB8AC3E}">
        <p14:creationId xmlns="" xmlns:p14="http://schemas.microsoft.com/office/powerpoint/2010/main" val="207346582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2400" y="6550224"/>
            <a:ext cx="4819996" cy="307777"/>
          </a:xfrm>
          <a:prstGeom prst="rect">
            <a:avLst/>
          </a:prstGeom>
        </p:spPr>
        <p:txBody>
          <a:bodyPr wrap="square">
            <a:spAutoFit/>
          </a:bodyPr>
          <a:lstStyle/>
          <a:p>
            <a:r>
              <a:rPr lang="en-US" sz="1400" dirty="0">
                <a:hlinkClick r:id="rId3"/>
              </a:rPr>
              <a:t>http://www.bodleian.ox.ac.uk/bodley/get-involved</a:t>
            </a:r>
            <a:r>
              <a:rPr lang="en-US" sz="1400" dirty="0"/>
              <a:t> </a:t>
            </a:r>
          </a:p>
        </p:txBody>
      </p:sp>
      <p:pic>
        <p:nvPicPr>
          <p:cNvPr id="6" name="Picture 5"/>
          <p:cNvPicPr/>
          <p:nvPr/>
        </p:nvPicPr>
        <p:blipFill rotWithShape="1">
          <a:blip r:embed="rId4"/>
          <a:srcRect t="4211" r="21154" b="10271"/>
          <a:stretch/>
        </p:blipFill>
        <p:spPr bwMode="auto">
          <a:xfrm>
            <a:off x="2438400" y="0"/>
            <a:ext cx="7162800" cy="4191000"/>
          </a:xfrm>
          <a:prstGeom prst="rect">
            <a:avLst/>
          </a:prstGeom>
          <a:ln>
            <a:noFill/>
          </a:ln>
          <a:extLst>
            <a:ext uri="{53640926-AAD7-44D8-BBD7-CCE9431645EC}">
              <a14:shadowObscured xmlns="" xmlns:a14="http://schemas.microsoft.com/office/drawing/2010/main"/>
            </a:ext>
          </a:extLst>
        </p:spPr>
      </p:pic>
      <p:pic>
        <p:nvPicPr>
          <p:cNvPr id="7" name="Picture 6"/>
          <p:cNvPicPr/>
          <p:nvPr/>
        </p:nvPicPr>
        <p:blipFill rotWithShape="1">
          <a:blip r:embed="rId5"/>
          <a:srcRect t="12706" r="21164" b="37899"/>
          <a:stretch/>
        </p:blipFill>
        <p:spPr bwMode="auto">
          <a:xfrm>
            <a:off x="2438400" y="4156394"/>
            <a:ext cx="7162800" cy="22860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25502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0" y="6400800"/>
            <a:ext cx="2743200" cy="304800"/>
          </a:xfrm>
          <a:prstGeom prst="rect">
            <a:avLst/>
          </a:prstGeom>
        </p:spPr>
        <p:txBody>
          <a:bodyPr wrap="square">
            <a:spAutoFit/>
          </a:bodyPr>
          <a:lstStyle/>
          <a:p>
            <a:pPr algn="ctr"/>
            <a:r>
              <a:rPr lang="en-IN" sz="1400" b="1" dirty="0">
                <a:solidFill>
                  <a:srgbClr val="C00000"/>
                </a:solidFill>
                <a:hlinkClick r:id="rId3"/>
              </a:rPr>
              <a:t>http://prov.usewod.org/</a:t>
            </a:r>
            <a:r>
              <a:rPr lang="en-IN" sz="1400" b="1" dirty="0">
                <a:solidFill>
                  <a:srgbClr val="C00000"/>
                </a:solidFill>
              </a:rPr>
              <a:t> </a:t>
            </a:r>
            <a:endParaRPr lang="en-US" sz="1400" b="1" dirty="0">
              <a:solidFill>
                <a:srgbClr val="C00000"/>
              </a:solidFill>
            </a:endParaRPr>
          </a:p>
        </p:txBody>
      </p:sp>
      <p:pic>
        <p:nvPicPr>
          <p:cNvPr id="3" name="Picture 2"/>
          <p:cNvPicPr>
            <a:picLocks noChangeAspect="1"/>
          </p:cNvPicPr>
          <p:nvPr/>
        </p:nvPicPr>
        <p:blipFill rotWithShape="1">
          <a:blip r:embed="rId4"/>
          <a:srcRect b="16394"/>
          <a:stretch/>
        </p:blipFill>
        <p:spPr>
          <a:xfrm>
            <a:off x="194873" y="648323"/>
            <a:ext cx="11557416" cy="5432647"/>
          </a:xfrm>
          <a:prstGeom prst="rect">
            <a:avLst/>
          </a:prstGeom>
        </p:spPr>
      </p:pic>
    </p:spTree>
    <p:extLst>
      <p:ext uri="{BB962C8B-B14F-4D97-AF65-F5344CB8AC3E}">
        <p14:creationId xmlns="" xmlns:p14="http://schemas.microsoft.com/office/powerpoint/2010/main" val="424788331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026" t="27154" r="38060" b="15515"/>
          <a:stretch/>
        </p:blipFill>
        <p:spPr>
          <a:xfrm>
            <a:off x="898634" y="1120503"/>
            <a:ext cx="10830911" cy="5586153"/>
          </a:xfrm>
          <a:prstGeom prst="rect">
            <a:avLst/>
          </a:prstGeom>
        </p:spPr>
      </p:pic>
      <p:sp>
        <p:nvSpPr>
          <p:cNvPr id="3" name="Title 1"/>
          <p:cNvSpPr>
            <a:spLocks noGrp="1"/>
          </p:cNvSpPr>
          <p:nvPr>
            <p:ph type="title"/>
          </p:nvPr>
        </p:nvSpPr>
        <p:spPr>
          <a:xfrm>
            <a:off x="417283" y="147414"/>
            <a:ext cx="10515600" cy="1325563"/>
          </a:xfrm>
        </p:spPr>
        <p:txBody>
          <a:bodyPr>
            <a:normAutofit/>
          </a:bodyPr>
          <a:lstStyle/>
          <a:p>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Wisdom of Crowd</a:t>
            </a: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2497827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4831" y="6550223"/>
            <a:ext cx="8142316" cy="307777"/>
          </a:xfrm>
          <a:prstGeom prst="rect">
            <a:avLst/>
          </a:prstGeom>
        </p:spPr>
        <p:txBody>
          <a:bodyPr wrap="square">
            <a:spAutoFit/>
          </a:bodyPr>
          <a:lstStyle/>
          <a:p>
            <a:pPr algn="ctr"/>
            <a:r>
              <a:rPr lang="en-IN" sz="1400" b="1" dirty="0">
                <a:solidFill>
                  <a:srgbClr val="C00000"/>
                </a:solidFill>
                <a:hlinkClick r:id="rId3"/>
              </a:rPr>
              <a:t>http://blogs.loc.gov/copyrightdigitization/category/crowdsourcing/</a:t>
            </a:r>
            <a:r>
              <a:rPr lang="en-IN" sz="1400" b="1" dirty="0">
                <a:solidFill>
                  <a:srgbClr val="C00000"/>
                </a:solidFill>
              </a:rPr>
              <a:t> </a:t>
            </a:r>
            <a:endParaRPr lang="en-US" sz="1400" b="1" dirty="0">
              <a:solidFill>
                <a:srgbClr val="C00000"/>
              </a:solidFill>
            </a:endParaRPr>
          </a:p>
        </p:txBody>
      </p:sp>
      <p:pic>
        <p:nvPicPr>
          <p:cNvPr id="2" name="Picture 1"/>
          <p:cNvPicPr>
            <a:picLocks noChangeAspect="1"/>
          </p:cNvPicPr>
          <p:nvPr/>
        </p:nvPicPr>
        <p:blipFill rotWithShape="1">
          <a:blip r:embed="rId4"/>
          <a:srcRect t="5066" r="13792" b="5000"/>
          <a:stretch/>
        </p:blipFill>
        <p:spPr>
          <a:xfrm>
            <a:off x="464696" y="135436"/>
            <a:ext cx="10852878" cy="6365448"/>
          </a:xfrm>
          <a:prstGeom prst="rect">
            <a:avLst/>
          </a:prstGeom>
        </p:spPr>
      </p:pic>
    </p:spTree>
    <p:extLst>
      <p:ext uri="{BB962C8B-B14F-4D97-AF65-F5344CB8AC3E}">
        <p14:creationId xmlns="" xmlns:p14="http://schemas.microsoft.com/office/powerpoint/2010/main" val="31385325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6172201"/>
            <a:ext cx="8507506" cy="584775"/>
          </a:xfrm>
          <a:prstGeom prst="rect">
            <a:avLst/>
          </a:prstGeom>
        </p:spPr>
        <p:txBody>
          <a:bodyPr wrap="square">
            <a:spAutoFit/>
          </a:bodyPr>
          <a:lstStyle/>
          <a:p>
            <a:pPr marL="457200" algn="ctr"/>
            <a:r>
              <a:rPr lang="en-IN" sz="1600" b="1" dirty="0">
                <a:solidFill>
                  <a:srgbClr val="000066"/>
                </a:solidFill>
                <a:latin typeface="Times New Roman" panose="02020603050405020304" pitchFamily="18" charset="0"/>
                <a:ea typeface="Calibri" panose="020F0502020204030204" pitchFamily="34" charset="0"/>
                <a:cs typeface="Times New Roman" panose="02020603050405020304" pitchFamily="18" charset="0"/>
              </a:rPr>
              <a:t>The University of Iowa Libraries’ promotional website using crowdsourcing (</a:t>
            </a:r>
            <a:r>
              <a:rPr lang="en-IN" sz="1600" b="1" dirty="0">
                <a:solidFill>
                  <a:srgbClr val="000066"/>
                </a:solidFill>
                <a:latin typeface="Times New Roman" panose="02020603050405020304" pitchFamily="18" charset="0"/>
                <a:ea typeface="Calibri" panose="020F0502020204030204" pitchFamily="34" charset="0"/>
                <a:cs typeface="Times New Roman" panose="02020603050405020304" pitchFamily="18" charset="0"/>
                <a:hlinkClick r:id="rId3"/>
              </a:rPr>
              <a:t>http://blog.lib.uiowa.edu/drp/2012/10/09/diyhistory/</a:t>
            </a:r>
            <a:r>
              <a:rPr lang="en-IN" sz="1600" b="1" dirty="0">
                <a:solidFill>
                  <a:srgbClr val="000066"/>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b="1" dirty="0">
              <a:solidFill>
                <a:srgbClr val="00006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4"/>
          <a:srcRect t="4199" r="12152" b="5958"/>
          <a:stretch/>
        </p:blipFill>
        <p:spPr>
          <a:xfrm>
            <a:off x="584616" y="0"/>
            <a:ext cx="10658007" cy="6128354"/>
          </a:xfrm>
          <a:prstGeom prst="rect">
            <a:avLst/>
          </a:prstGeom>
        </p:spPr>
      </p:pic>
    </p:spTree>
    <p:extLst>
      <p:ext uri="{BB962C8B-B14F-4D97-AF65-F5344CB8AC3E}">
        <p14:creationId xmlns="" xmlns:p14="http://schemas.microsoft.com/office/powerpoint/2010/main" val="28928664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Grp="1" noChangeAspect="1" noChangeArrowheads="1"/>
          </p:cNvPicPr>
          <p:nvPr>
            <p:ph sz="quarter" idx="1"/>
          </p:nvPr>
        </p:nvPicPr>
        <p:blipFill>
          <a:blip r:embed="rId3"/>
          <a:srcRect t="3084" r="1651" b="5891"/>
          <a:stretch>
            <a:fillRect/>
          </a:stretch>
        </p:blipFill>
        <p:spPr bwMode="auto">
          <a:xfrm>
            <a:off x="256548" y="659567"/>
            <a:ext cx="11330850" cy="5246557"/>
          </a:xfrm>
          <a:prstGeom prst="rect">
            <a:avLst/>
          </a:prstGeom>
          <a:noFill/>
          <a:ln w="9525">
            <a:noFill/>
            <a:miter lim="800000"/>
            <a:headEnd/>
            <a:tailEnd/>
          </a:ln>
          <a:effectLst/>
        </p:spPr>
      </p:pic>
      <p:sp>
        <p:nvSpPr>
          <p:cNvPr id="5" name="Rectangle 4"/>
          <p:cNvSpPr/>
          <p:nvPr/>
        </p:nvSpPr>
        <p:spPr>
          <a:xfrm>
            <a:off x="3704297" y="6259160"/>
            <a:ext cx="5256567" cy="369332"/>
          </a:xfrm>
          <a:prstGeom prst="rect">
            <a:avLst/>
          </a:prstGeom>
        </p:spPr>
        <p:txBody>
          <a:bodyPr wrap="none">
            <a:spAutoFit/>
          </a:bodyPr>
          <a:lstStyle/>
          <a:p>
            <a:r>
              <a:rPr lang="en-US"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California Digital Newspaper Collection</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Grp="1" noChangeAspect="1" noChangeArrowheads="1"/>
          </p:cNvPicPr>
          <p:nvPr>
            <p:ph sz="quarter" idx="1"/>
          </p:nvPr>
        </p:nvPicPr>
        <p:blipFill>
          <a:blip r:embed="rId3"/>
          <a:srcRect t="4084" r="3479" b="5891"/>
          <a:stretch>
            <a:fillRect/>
          </a:stretch>
        </p:blipFill>
        <p:spPr bwMode="auto">
          <a:xfrm>
            <a:off x="269820" y="569626"/>
            <a:ext cx="11624982" cy="5261548"/>
          </a:xfrm>
          <a:prstGeom prst="rect">
            <a:avLst/>
          </a:prstGeom>
          <a:noFill/>
          <a:ln w="9525">
            <a:noFill/>
            <a:miter lim="800000"/>
            <a:headEnd/>
            <a:tailEnd/>
          </a:ln>
          <a:effectLst/>
        </p:spPr>
      </p:pic>
      <p:sp>
        <p:nvSpPr>
          <p:cNvPr id="5" name="Rectangle 4"/>
          <p:cNvSpPr/>
          <p:nvPr/>
        </p:nvSpPr>
        <p:spPr>
          <a:xfrm>
            <a:off x="3584376" y="6259160"/>
            <a:ext cx="3262432" cy="369332"/>
          </a:xfrm>
          <a:prstGeom prst="rect">
            <a:avLst/>
          </a:prstGeom>
        </p:spPr>
        <p:txBody>
          <a:bodyPr wrap="none">
            <a:spAutoFit/>
          </a:bodyPr>
          <a:lstStyle/>
          <a:p>
            <a:r>
              <a:rPr lang="en-US"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Iowa University Project</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Grp="1" noChangeAspect="1" noChangeArrowheads="1"/>
          </p:cNvPicPr>
          <p:nvPr>
            <p:ph sz="quarter" idx="1"/>
          </p:nvPr>
        </p:nvPicPr>
        <p:blipFill>
          <a:blip r:embed="rId3"/>
          <a:srcRect t="5418" r="1511" b="7224"/>
          <a:stretch>
            <a:fillRect/>
          </a:stretch>
        </p:blipFill>
        <p:spPr bwMode="auto">
          <a:xfrm>
            <a:off x="434682" y="599607"/>
            <a:ext cx="11437528" cy="5632925"/>
          </a:xfrm>
          <a:prstGeom prst="rect">
            <a:avLst/>
          </a:prstGeom>
          <a:noFill/>
          <a:ln w="9525">
            <a:noFill/>
            <a:miter lim="800000"/>
            <a:headEnd/>
            <a:tailEnd/>
          </a:ln>
          <a:effectLst/>
        </p:spPr>
      </p:pic>
      <p:sp>
        <p:nvSpPr>
          <p:cNvPr id="5" name="Rectangle 4"/>
          <p:cNvSpPr/>
          <p:nvPr/>
        </p:nvSpPr>
        <p:spPr>
          <a:xfrm>
            <a:off x="3164652" y="6293796"/>
            <a:ext cx="6056466" cy="369332"/>
          </a:xfrm>
          <a:prstGeom prst="rect">
            <a:avLst/>
          </a:prstGeom>
        </p:spPr>
        <p:txBody>
          <a:bodyPr wrap="none">
            <a:spAutoFit/>
          </a:bodyPr>
          <a:lstStyle/>
          <a:p>
            <a:r>
              <a:rPr lang="en-US"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Project </a:t>
            </a:r>
            <a:r>
              <a:rPr lang="en-US"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Gutenbert</a:t>
            </a:r>
            <a:r>
              <a:rPr lang="en-US"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–Distributed Proofreaders </a:t>
            </a:r>
            <a:endParaRPr lang="en-US"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Grp="1" noChangeAspect="1" noChangeArrowheads="1"/>
          </p:cNvPicPr>
          <p:nvPr>
            <p:ph sz="quarter" idx="1"/>
          </p:nvPr>
        </p:nvPicPr>
        <p:blipFill>
          <a:blip r:embed="rId3"/>
          <a:srcRect t="4084" b="6224"/>
          <a:stretch>
            <a:fillRect/>
          </a:stretch>
        </p:blipFill>
        <p:spPr bwMode="auto">
          <a:xfrm>
            <a:off x="215936" y="254832"/>
            <a:ext cx="11641283" cy="5957629"/>
          </a:xfrm>
          <a:prstGeom prst="rect">
            <a:avLst/>
          </a:prstGeom>
          <a:noFill/>
          <a:ln w="9525">
            <a:noFill/>
            <a:miter lim="800000"/>
            <a:headEnd/>
            <a:tailEnd/>
          </a:ln>
          <a:effectLst/>
        </p:spPr>
      </p:pic>
      <p:sp>
        <p:nvSpPr>
          <p:cNvPr id="5" name="Rectangle 4"/>
          <p:cNvSpPr/>
          <p:nvPr/>
        </p:nvSpPr>
        <p:spPr>
          <a:xfrm>
            <a:off x="2040389" y="6473678"/>
            <a:ext cx="6274475" cy="369332"/>
          </a:xfrm>
          <a:prstGeom prst="rect">
            <a:avLst/>
          </a:prstGeom>
        </p:spPr>
        <p:txBody>
          <a:bodyPr wrap="none">
            <a:spAutoFit/>
          </a:bodyPr>
          <a:lstStyle/>
          <a:p>
            <a:r>
              <a:rPr lang="en-US"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BBC World War 2 Archive using Crowdsourcing</a:t>
            </a:r>
            <a:endParaRPr lang="en-US"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6466" y="6581001"/>
            <a:ext cx="3657600" cy="276999"/>
          </a:xfrm>
          <a:prstGeom prst="rect">
            <a:avLst/>
          </a:prstGeom>
        </p:spPr>
        <p:txBody>
          <a:bodyPr wrap="square">
            <a:spAutoFit/>
          </a:bodyPr>
          <a:lstStyle/>
          <a:p>
            <a:r>
              <a:rPr lang="en-US" sz="1200" b="1" dirty="0">
                <a:solidFill>
                  <a:srgbClr val="C00000"/>
                </a:solidFill>
                <a:hlinkClick r:id="rId3"/>
              </a:rPr>
              <a:t>http://demo.libanswers.com/index.php</a:t>
            </a:r>
            <a:r>
              <a:rPr lang="en-US" sz="1200" b="1" dirty="0">
                <a:solidFill>
                  <a:srgbClr val="C00000"/>
                </a:solidFill>
              </a:rPr>
              <a:t> </a:t>
            </a:r>
          </a:p>
        </p:txBody>
      </p:sp>
      <p:pic>
        <p:nvPicPr>
          <p:cNvPr id="2" name="Picture 1"/>
          <p:cNvPicPr>
            <a:picLocks noChangeAspect="1"/>
          </p:cNvPicPr>
          <p:nvPr/>
        </p:nvPicPr>
        <p:blipFill rotWithShape="1">
          <a:blip r:embed="rId4"/>
          <a:srcRect t="5063" r="13185" b="5882"/>
          <a:stretch/>
        </p:blipFill>
        <p:spPr>
          <a:xfrm>
            <a:off x="534648" y="273570"/>
            <a:ext cx="10767935" cy="6210264"/>
          </a:xfrm>
          <a:prstGeom prst="rect">
            <a:avLst/>
          </a:prstGeom>
        </p:spPr>
      </p:pic>
    </p:spTree>
    <p:extLst>
      <p:ext uri="{BB962C8B-B14F-4D97-AF65-F5344CB8AC3E}">
        <p14:creationId xmlns="" xmlns:p14="http://schemas.microsoft.com/office/powerpoint/2010/main" val="240511978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513" t="41135" r="51893" b="21819"/>
          <a:stretch/>
        </p:blipFill>
        <p:spPr>
          <a:xfrm>
            <a:off x="877334" y="1260393"/>
            <a:ext cx="5486402" cy="2748549"/>
          </a:xfrm>
          <a:prstGeom prst="rect">
            <a:avLst/>
          </a:prstGeom>
        </p:spPr>
      </p:pic>
      <p:pic>
        <p:nvPicPr>
          <p:cNvPr id="5" name="Picture 4"/>
          <p:cNvPicPr>
            <a:picLocks noChangeAspect="1"/>
          </p:cNvPicPr>
          <p:nvPr/>
        </p:nvPicPr>
        <p:blipFill rotWithShape="1">
          <a:blip r:embed="rId3"/>
          <a:srcRect l="6540" t="15045" r="53405" b="63766"/>
          <a:stretch/>
        </p:blipFill>
        <p:spPr>
          <a:xfrm>
            <a:off x="877335" y="3947157"/>
            <a:ext cx="5511115" cy="1639947"/>
          </a:xfrm>
          <a:prstGeom prst="rect">
            <a:avLst/>
          </a:prstGeom>
        </p:spPr>
      </p:pic>
      <p:pic>
        <p:nvPicPr>
          <p:cNvPr id="6" name="Picture 5"/>
          <p:cNvPicPr>
            <a:picLocks noChangeAspect="1"/>
          </p:cNvPicPr>
          <p:nvPr/>
        </p:nvPicPr>
        <p:blipFill rotWithShape="1">
          <a:blip r:embed="rId4"/>
          <a:srcRect l="6756" t="17784" r="50757" b="19658"/>
          <a:stretch/>
        </p:blipFill>
        <p:spPr>
          <a:xfrm>
            <a:off x="6190739" y="1251635"/>
            <a:ext cx="5140411" cy="4346998"/>
          </a:xfrm>
          <a:prstGeom prst="rect">
            <a:avLst/>
          </a:prstGeom>
        </p:spPr>
      </p:pic>
      <p:sp>
        <p:nvSpPr>
          <p:cNvPr id="7" name="Rectangle 6"/>
          <p:cNvSpPr/>
          <p:nvPr/>
        </p:nvSpPr>
        <p:spPr>
          <a:xfrm>
            <a:off x="489371" y="136453"/>
            <a:ext cx="7283029" cy="978729"/>
          </a:xfrm>
          <a:prstGeom prst="rect">
            <a:avLst/>
          </a:prstGeom>
        </p:spPr>
        <p:txBody>
          <a:bodyPr wrap="square">
            <a:spAutoFit/>
          </a:bodyPr>
          <a:lstStyle/>
          <a:p>
            <a:pPr marL="355600" indent="-355600">
              <a:lnSpc>
                <a:spcPct val="90000"/>
              </a:lnSpc>
              <a:buClr>
                <a:schemeClr val="accent3"/>
              </a:buClr>
              <a:defRPr/>
            </a:pPr>
            <a:r>
              <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rPr>
              <a:t>Top Ten Crowdsourced funding platforms</a:t>
            </a:r>
          </a:p>
        </p:txBody>
      </p:sp>
      <p:pic>
        <p:nvPicPr>
          <p:cNvPr id="8" name="Picture 2" descr="http://dowser.org/wp-content/uploads/2011/02/Picture-3-610x209.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283149" y="0"/>
            <a:ext cx="3908851" cy="133926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1470458" y="6301278"/>
            <a:ext cx="9205784" cy="400110"/>
          </a:xfrm>
          <a:prstGeom prst="rect">
            <a:avLst/>
          </a:prstGeom>
        </p:spPr>
        <p:txBody>
          <a:bodyPr wrap="square">
            <a:spAutoFit/>
          </a:bodyPr>
          <a:lstStyle/>
          <a:p>
            <a:pPr algn="ctr"/>
            <a:r>
              <a:rPr lang="en-IN" sz="1000" dirty="0">
                <a:latin typeface="Verdana" panose="020B0604030504040204" pitchFamily="34" charset="0"/>
                <a:ea typeface="Verdana" panose="020B0604030504040204" pitchFamily="34" charset="0"/>
                <a:cs typeface="Verdana" panose="020B0604030504040204" pitchFamily="34" charset="0"/>
                <a:hlinkClick r:id="rId6"/>
              </a:rPr>
              <a:t>https://</a:t>
            </a:r>
            <a:r>
              <a:rPr lang="en-IN" sz="1000" dirty="0" smtClean="0">
                <a:latin typeface="Verdana" panose="020B0604030504040204" pitchFamily="34" charset="0"/>
                <a:ea typeface="Verdana" panose="020B0604030504040204" pitchFamily="34" charset="0"/>
                <a:cs typeface="Verdana" panose="020B0604030504040204" pitchFamily="34" charset="0"/>
                <a:hlinkClick r:id="rId6"/>
              </a:rPr>
              <a:t>www.ranker.com/crowdranked-list/list-of-the-best-crowdsourcing-websites-and-pay-per-task-sites?var=11&amp;utm_expid=16418821-358.Sk1eDip9T8eLT3fHkSERJQ.2&amp;utm_referrer=https%3A%2F%2Fwww.google.co.in%2F</a:t>
            </a:r>
            <a:r>
              <a:rPr lang="en-IN" sz="1000" dirty="0" smtClean="0">
                <a:latin typeface="Verdana" panose="020B0604030504040204" pitchFamily="34" charset="0"/>
                <a:ea typeface="Verdana" panose="020B0604030504040204" pitchFamily="34" charset="0"/>
                <a:cs typeface="Verdana" panose="020B0604030504040204" pitchFamily="34" charset="0"/>
              </a:rPr>
              <a:t> </a:t>
            </a:r>
            <a:endParaRPr lang="en-IN"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1574861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sp>
        <p:nvSpPr>
          <p:cNvPr id="6" name="Rectangle 5"/>
          <p:cNvSpPr/>
          <p:nvPr/>
        </p:nvSpPr>
        <p:spPr>
          <a:xfrm>
            <a:off x="806606" y="1546163"/>
            <a:ext cx="11027378" cy="4708981"/>
          </a:xfrm>
          <a:prstGeom prst="rect">
            <a:avLst/>
          </a:prstGeom>
        </p:spPr>
        <p:txBody>
          <a:bodyPr wrap="none">
            <a:spAutoFit/>
          </a:bodyPr>
          <a:lstStyle/>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Collection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Development</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Collaborative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Catalogue</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Corrections in Library’s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Databases</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Optical Character Recognition (OCR)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Errors</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Resource Generation and Library Promotion using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YouTube</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Promotion of Library Resources, Services and Products using Social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Sites</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Book Exhibition /Book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Fair</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Alumni fund for resources, services and </a:t>
            </a: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products</a:t>
            </a:r>
          </a:p>
          <a:p>
            <a:pPr marL="285750" indent="-285750">
              <a:lnSpc>
                <a:spcPct val="150000"/>
              </a:lnSpc>
              <a:buClr>
                <a:srgbClr val="C00000"/>
              </a:buClr>
              <a:buSzPct val="100000"/>
              <a:buFont typeface="Wingdings" pitchFamily="2" charset="2"/>
              <a:buChar char="ü"/>
            </a:pPr>
            <a:r>
              <a:rPr lang="en-US" sz="2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Improving the Academic Excellence and Public Perception</a:t>
            </a:r>
          </a:p>
          <a:p>
            <a:pPr marL="285750" indent="-285750">
              <a:lnSpc>
                <a:spcPct val="150000"/>
              </a:lnSpc>
              <a:buClr>
                <a:srgbClr val="C00000"/>
              </a:buClr>
              <a:buSzPct val="100000"/>
              <a:buFont typeface="Wingdings" pitchFamily="2" charset="2"/>
              <a:buChar char="ü"/>
            </a:pP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Feedback for Libraries</a:t>
            </a:r>
            <a:endPar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2612087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pic>
        <p:nvPicPr>
          <p:cNvPr id="5121" name="Picture 3"/>
          <p:cNvPicPr>
            <a:picLocks noChangeArrowheads="1"/>
          </p:cNvPicPr>
          <p:nvPr/>
        </p:nvPicPr>
        <p:blipFill>
          <a:blip r:embed="rId2">
            <a:extLst>
              <a:ext uri="{28A0092B-C50C-407E-A947-70E740481C1C}">
                <a14:useLocalDpi xmlns="" xmlns:a14="http://schemas.microsoft.com/office/drawing/2010/main" val="0"/>
              </a:ext>
            </a:extLst>
          </a:blip>
          <a:srcRect l="2974" t="5219" r="2257" b="4208"/>
          <a:stretch>
            <a:fillRect/>
          </a:stretch>
        </p:blipFill>
        <p:spPr bwMode="auto">
          <a:xfrm>
            <a:off x="1545021" y="1422669"/>
            <a:ext cx="9335809" cy="4773180"/>
          </a:xfrm>
          <a:prstGeom prst="rect">
            <a:avLst/>
          </a:prstGeom>
          <a:noFill/>
          <a:ln>
            <a:solidFill>
              <a:srgbClr val="C00000"/>
            </a:solidFill>
          </a:ln>
          <a:extLst>
            <a:ext uri="{909E8E84-426E-40DD-AFC4-6F175D3DCCD1}">
              <a14:hiddenFill xmlns="" xmlns:a14="http://schemas.microsoft.com/office/drawing/2010/main">
                <a:solidFill>
                  <a:srgbClr val="FFFFFF"/>
                </a:solidFill>
              </a14:hiddenFill>
            </a:ext>
          </a:extLst>
        </p:spPr>
      </p:pic>
      <p:sp>
        <p:nvSpPr>
          <p:cNvPr id="5" name="Rectangle 3"/>
          <p:cNvSpPr>
            <a:spLocks noChangeArrowheads="1"/>
          </p:cNvSpPr>
          <p:nvPr/>
        </p:nvSpPr>
        <p:spPr bwMode="auto">
          <a:xfrm>
            <a:off x="3108422" y="6338729"/>
            <a:ext cx="604722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Online </a:t>
            </a:r>
            <a:r>
              <a:rPr lang="en-US" alt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utility to suggest books for acquisition </a:t>
            </a:r>
          </a:p>
        </p:txBody>
      </p:sp>
    </p:spTree>
    <p:extLst>
      <p:ext uri="{BB962C8B-B14F-4D97-AF65-F5344CB8AC3E}">
        <p14:creationId xmlns="" xmlns:p14="http://schemas.microsoft.com/office/powerpoint/2010/main" val="244752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854" t="25357" r="37955" b="9635"/>
          <a:stretch/>
        </p:blipFill>
        <p:spPr>
          <a:xfrm>
            <a:off x="787500" y="331076"/>
            <a:ext cx="10815145" cy="6274675"/>
          </a:xfrm>
          <a:prstGeom prst="rect">
            <a:avLst/>
          </a:prstGeom>
        </p:spPr>
      </p:pic>
    </p:spTree>
    <p:extLst>
      <p:ext uri="{BB962C8B-B14F-4D97-AF65-F5344CB8AC3E}">
        <p14:creationId xmlns="" xmlns:p14="http://schemas.microsoft.com/office/powerpoint/2010/main" val="1552212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pic>
        <p:nvPicPr>
          <p:cNvPr id="819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14227" t="4131" r="7956" b="6015"/>
          <a:stretch>
            <a:fillRect/>
          </a:stretch>
        </p:blipFill>
        <p:spPr bwMode="auto">
          <a:xfrm>
            <a:off x="1045028" y="1320800"/>
            <a:ext cx="9956801" cy="464745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a:spLocks noChangeArrowheads="1"/>
          </p:cNvSpPr>
          <p:nvPr/>
        </p:nvSpPr>
        <p:spPr bwMode="auto">
          <a:xfrm>
            <a:off x="3155602" y="6011797"/>
            <a:ext cx="600891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AMULIBNET </a:t>
            </a:r>
            <a:r>
              <a:rPr lang="en-US" alt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collaborative catalogue facility </a:t>
            </a:r>
          </a:p>
        </p:txBody>
      </p:sp>
    </p:spTree>
    <p:extLst>
      <p:ext uri="{BB962C8B-B14F-4D97-AF65-F5344CB8AC3E}">
        <p14:creationId xmlns="" xmlns:p14="http://schemas.microsoft.com/office/powerpoint/2010/main" val="2483377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pic>
        <p:nvPicPr>
          <p:cNvPr id="1026" name="Picture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93683" y="1340070"/>
            <a:ext cx="10830909" cy="4873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2178265" y="6339491"/>
            <a:ext cx="8702565" cy="369332"/>
          </a:xfrm>
          <a:prstGeom prst="rect">
            <a:avLst/>
          </a:prstGeom>
        </p:spPr>
        <p:txBody>
          <a:bodyPr wrap="square">
            <a:spAutoFit/>
          </a:bodyPr>
          <a:lstStyle/>
          <a:p>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Resource Generation and Library Promotion using YouTube</a:t>
            </a:r>
          </a:p>
        </p:txBody>
      </p:sp>
    </p:spTree>
    <p:extLst>
      <p:ext uri="{BB962C8B-B14F-4D97-AF65-F5344CB8AC3E}">
        <p14:creationId xmlns="" xmlns:p14="http://schemas.microsoft.com/office/powerpoint/2010/main" val="2931920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pic>
        <p:nvPicPr>
          <p:cNvPr id="2050"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t="3268" r="23611" b="3838"/>
          <a:stretch>
            <a:fillRect/>
          </a:stretch>
        </p:blipFill>
        <p:spPr bwMode="auto">
          <a:xfrm>
            <a:off x="209714" y="1492711"/>
            <a:ext cx="4202925" cy="2672493"/>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051"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t="3458" b="3667"/>
          <a:stretch>
            <a:fillRect/>
          </a:stretch>
        </p:blipFill>
        <p:spPr bwMode="auto">
          <a:xfrm>
            <a:off x="4609110" y="1287753"/>
            <a:ext cx="3730849" cy="2672493"/>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052" name="Picture 4" descr="unnamed"/>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536430" y="1492711"/>
            <a:ext cx="3476894" cy="2672493"/>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t="3706" r="1442" b="6094"/>
          <a:stretch>
            <a:fillRect/>
          </a:stretch>
        </p:blipFill>
        <p:spPr bwMode="auto">
          <a:xfrm>
            <a:off x="2148890" y="4235247"/>
            <a:ext cx="4202926" cy="2560637"/>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Oval 4"/>
          <p:cNvSpPr/>
          <p:nvPr/>
        </p:nvSpPr>
        <p:spPr>
          <a:xfrm>
            <a:off x="6584896" y="4750937"/>
            <a:ext cx="5268312" cy="152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Promotion of Library Resources, Services and Products using Social Sites</a:t>
            </a:r>
          </a:p>
        </p:txBody>
      </p:sp>
    </p:spTree>
    <p:extLst>
      <p:ext uri="{BB962C8B-B14F-4D97-AF65-F5344CB8AC3E}">
        <p14:creationId xmlns="" xmlns:p14="http://schemas.microsoft.com/office/powerpoint/2010/main" val="1172677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230" y="97105"/>
            <a:ext cx="10515600" cy="1325563"/>
          </a:xfrm>
        </p:spPr>
        <p:txBody>
          <a:bodyPr>
            <a:normAutofit/>
          </a:bodyPr>
          <a:lstStyle/>
          <a:p>
            <a:r>
              <a:rPr lang="en-US" sz="3200" b="1" dirty="0">
                <a:solidFill>
                  <a:srgbClr val="C00000"/>
                </a:solidFill>
                <a:latin typeface="Verdana" pitchFamily="34" charset="0"/>
                <a:ea typeface="+mn-ea"/>
                <a:cs typeface="+mn-cs"/>
              </a:rPr>
              <a:t>Crowdsourcing and Crowdfunding with special reference to AMU Central </a:t>
            </a:r>
            <a:r>
              <a:rPr lang="en-US" sz="3200" b="1" dirty="0" smtClean="0">
                <a:solidFill>
                  <a:srgbClr val="C00000"/>
                </a:solidFill>
                <a:latin typeface="Verdana" pitchFamily="34" charset="0"/>
                <a:ea typeface="+mn-ea"/>
                <a:cs typeface="+mn-cs"/>
              </a:rPr>
              <a:t>Library…</a:t>
            </a:r>
            <a:endParaRPr lang="en-US" sz="3200" b="1" dirty="0">
              <a:solidFill>
                <a:srgbClr val="C00000"/>
              </a:solidFill>
              <a:latin typeface="Verdana" pitchFamily="34" charset="0"/>
              <a:ea typeface="+mn-ea"/>
              <a:cs typeface="+mn-cs"/>
            </a:endParaRPr>
          </a:p>
        </p:txBody>
      </p:sp>
      <p:pic>
        <p:nvPicPr>
          <p:cNvPr id="3074" name="Picture 7" descr="https://www.amu.ac.in/newevent/news/7257.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759" t="6290"/>
          <a:stretch/>
        </p:blipFill>
        <p:spPr bwMode="auto">
          <a:xfrm>
            <a:off x="1103586" y="1422668"/>
            <a:ext cx="10089931" cy="459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399636" y="6145193"/>
            <a:ext cx="5450531" cy="369332"/>
          </a:xfrm>
          <a:prstGeom prst="rect">
            <a:avLst/>
          </a:prstGeom>
        </p:spPr>
        <p:txBody>
          <a:bodyPr wrap="none">
            <a:spAutoFit/>
          </a:bodyPr>
          <a:lstStyle/>
          <a:p>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Book Exhibition organized by MA Library</a:t>
            </a:r>
          </a:p>
        </p:txBody>
      </p:sp>
    </p:spTree>
    <p:extLst>
      <p:ext uri="{BB962C8B-B14F-4D97-AF65-F5344CB8AC3E}">
        <p14:creationId xmlns="" xmlns:p14="http://schemas.microsoft.com/office/powerpoint/2010/main" val="2949754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259" t="32635" r="39224" b="14236"/>
          <a:stretch/>
        </p:blipFill>
        <p:spPr>
          <a:xfrm>
            <a:off x="419313" y="2758045"/>
            <a:ext cx="2861639" cy="3641835"/>
          </a:xfrm>
          <a:prstGeom prst="rect">
            <a:avLst/>
          </a:prstGeom>
          <a:ln>
            <a:solidFill>
              <a:srgbClr val="C00000"/>
            </a:solidFill>
          </a:ln>
        </p:spPr>
      </p:pic>
      <p:pic>
        <p:nvPicPr>
          <p:cNvPr id="5" name="Picture 4"/>
          <p:cNvPicPr>
            <a:picLocks noChangeAspect="1"/>
          </p:cNvPicPr>
          <p:nvPr/>
        </p:nvPicPr>
        <p:blipFill rotWithShape="1">
          <a:blip r:embed="rId4"/>
          <a:srcRect l="6207" t="16536" r="30172" b="5035"/>
          <a:stretch/>
        </p:blipFill>
        <p:spPr>
          <a:xfrm>
            <a:off x="3478392" y="2268778"/>
            <a:ext cx="2889157" cy="3633951"/>
          </a:xfrm>
          <a:prstGeom prst="rect">
            <a:avLst/>
          </a:prstGeom>
          <a:ln>
            <a:solidFill>
              <a:srgbClr val="C00000"/>
            </a:solidFill>
          </a:ln>
        </p:spPr>
      </p:pic>
      <p:pic>
        <p:nvPicPr>
          <p:cNvPr id="4098" name="Picture 2" descr="Related imag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55292" y="1731963"/>
            <a:ext cx="2522208" cy="3633951"/>
          </a:xfrm>
          <a:prstGeom prst="rect">
            <a:avLst/>
          </a:prstGeom>
          <a:noFill/>
          <a:ln>
            <a:solidFill>
              <a:srgbClr val="C00000"/>
            </a:solidFill>
          </a:ln>
          <a:extLst>
            <a:ext uri="{909E8E84-426E-40DD-AFC4-6F175D3DCCD1}">
              <a14:hiddenFill xmlns="" xmlns:a14="http://schemas.microsoft.com/office/drawing/2010/main">
                <a:solidFill>
                  <a:srgbClr val="FFFFFF"/>
                </a:solidFill>
              </a14:hiddenFill>
            </a:ext>
          </a:extLst>
        </p:spPr>
      </p:pic>
      <p:pic>
        <p:nvPicPr>
          <p:cNvPr id="4100" name="Picture 4" descr="Image result for crowdsourcing in newspape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274940" y="1017076"/>
            <a:ext cx="2678762" cy="3633951"/>
          </a:xfrm>
          <a:prstGeom prst="rect">
            <a:avLst/>
          </a:prstGeom>
          <a:noFill/>
          <a:ln>
            <a:solidFill>
              <a:srgbClr val="C00000"/>
            </a:solidFill>
          </a:ln>
          <a:extLst>
            <a:ext uri="{909E8E84-426E-40DD-AFC4-6F175D3DCCD1}">
              <a14:hiddenFill xmlns=""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8455923" y="3113893"/>
            <a:ext cx="2706063" cy="364183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epaper.navbharattimes.com/epaperimages/20112014/20112014-md-de-20/51985.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656630" y="3066595"/>
            <a:ext cx="2896276" cy="375443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444771" y="374135"/>
            <a:ext cx="10301218" cy="535531"/>
          </a:xfrm>
          <a:prstGeom prst="rect">
            <a:avLst/>
          </a:prstGeom>
        </p:spPr>
        <p:txBody>
          <a:bodyPr wrap="none">
            <a:spAutoFit/>
          </a:bodyPr>
          <a:lstStyle/>
          <a:p>
            <a:pPr marL="355600" indent="-355600" eaLnBrk="1" fontAlgn="auto" hangingPunct="1">
              <a:lnSpc>
                <a:spcPct val="90000"/>
              </a:lnSpc>
              <a:spcAft>
                <a:spcPts val="0"/>
              </a:spcAft>
              <a:buClr>
                <a:schemeClr val="accent3"/>
              </a:buClr>
              <a:buFont typeface="Wingdings 2" pitchFamily="18" charset="2"/>
              <a:buNone/>
              <a:defRPr/>
            </a:pPr>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Increasing popularity of Crowdsourcing use</a:t>
            </a: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112" name="Picture 16" descr="Image result for crowdsourcing indian newspape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765738" y="3355302"/>
            <a:ext cx="2368437" cy="34004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97766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15" y="425669"/>
            <a:ext cx="10515600" cy="930165"/>
          </a:xfrm>
        </p:spPr>
        <p:txBody>
          <a:bodyPr>
            <a:noAutofit/>
          </a:bodyPr>
          <a:lstStyle/>
          <a:p>
            <a:r>
              <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rPr>
              <a:t>Summing up</a:t>
            </a:r>
            <a:br>
              <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rPr>
            </a:b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77134" y="1205932"/>
            <a:ext cx="11001713" cy="5652068"/>
          </a:xfrm>
        </p:spPr>
        <p:txBody>
          <a:bodyPr>
            <a:noAutofit/>
          </a:bodyPr>
          <a:lstStyle/>
          <a:p>
            <a:pPr algn="just">
              <a:lnSpc>
                <a:spcPct val="100000"/>
              </a:lnSpc>
              <a:spcBef>
                <a:spcPts val="0"/>
              </a:spcBef>
              <a:buClr>
                <a:srgbClr val="C00000"/>
              </a:buClr>
              <a:buSzPct val="100000"/>
              <a:buFont typeface="Wingdings" pitchFamily="2" charset="2"/>
              <a:buChar char="Ø"/>
            </a:pPr>
            <a:r>
              <a:rPr lang="en-IN" sz="2100" b="1" dirty="0">
                <a:solidFill>
                  <a:srgbClr val="002060"/>
                </a:solidFill>
                <a:latin typeface="Verdana" pitchFamily="34" charset="0"/>
                <a:ea typeface="Verdana" pitchFamily="34" charset="0"/>
                <a:cs typeface="Verdana" pitchFamily="34" charset="0"/>
              </a:rPr>
              <a:t>Crowdsourcing in LICs is another milestone in the long chain that the libraries have witnessed since the birth of the World Wide </a:t>
            </a:r>
            <a:r>
              <a:rPr lang="en-IN" sz="2100" b="1" dirty="0" smtClean="0">
                <a:solidFill>
                  <a:srgbClr val="002060"/>
                </a:solidFill>
                <a:latin typeface="Verdana" pitchFamily="34" charset="0"/>
                <a:ea typeface="Verdana" pitchFamily="34" charset="0"/>
                <a:cs typeface="Verdana" pitchFamily="34" charset="0"/>
              </a:rPr>
              <a:t>Web</a:t>
            </a:r>
          </a:p>
          <a:p>
            <a:pPr algn="just">
              <a:lnSpc>
                <a:spcPct val="100000"/>
              </a:lnSpc>
              <a:spcBef>
                <a:spcPts val="0"/>
              </a:spcBef>
              <a:buClr>
                <a:srgbClr val="C00000"/>
              </a:buClr>
              <a:buSzPct val="100000"/>
              <a:buFont typeface="Wingdings" pitchFamily="2" charset="2"/>
              <a:buChar char="Ø"/>
            </a:pPr>
            <a:endParaRPr lang="en-IN" sz="1400" b="1" dirty="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Font typeface="Wingdings" pitchFamily="2" charset="2"/>
              <a:buChar char="Ø"/>
            </a:pPr>
            <a:r>
              <a:rPr lang="en-US" sz="2100" b="1" dirty="0">
                <a:solidFill>
                  <a:srgbClr val="002060"/>
                </a:solidFill>
                <a:latin typeface="Verdana" pitchFamily="34" charset="0"/>
                <a:ea typeface="Verdana" pitchFamily="34" charset="0"/>
                <a:cs typeface="Verdana" pitchFamily="34" charset="0"/>
              </a:rPr>
              <a:t>This allows </a:t>
            </a:r>
            <a:r>
              <a:rPr lang="en-US" sz="2100" b="1" dirty="0" smtClean="0">
                <a:solidFill>
                  <a:srgbClr val="002060"/>
                </a:solidFill>
                <a:latin typeface="Verdana" pitchFamily="34" charset="0"/>
                <a:ea typeface="Verdana" pitchFamily="34" charset="0"/>
                <a:cs typeface="Verdana" pitchFamily="34" charset="0"/>
              </a:rPr>
              <a:t>libraries </a:t>
            </a:r>
            <a:r>
              <a:rPr lang="en-US" sz="2100" b="1" dirty="0">
                <a:solidFill>
                  <a:srgbClr val="002060"/>
                </a:solidFill>
                <a:latin typeface="Verdana" pitchFamily="34" charset="0"/>
                <a:ea typeface="Verdana" pitchFamily="34" charset="0"/>
                <a:cs typeface="Verdana" pitchFamily="34" charset="0"/>
              </a:rPr>
              <a:t>to get help from users/partners from the comfort of their own device, time and pace to solve </a:t>
            </a:r>
            <a:r>
              <a:rPr lang="en-US" sz="2100" b="1" dirty="0" smtClean="0">
                <a:solidFill>
                  <a:srgbClr val="002060"/>
                </a:solidFill>
                <a:latin typeface="Verdana" pitchFamily="34" charset="0"/>
                <a:ea typeface="Verdana" pitchFamily="34" charset="0"/>
                <a:cs typeface="Verdana" pitchFamily="34" charset="0"/>
              </a:rPr>
              <a:t>time </a:t>
            </a:r>
            <a:r>
              <a:rPr lang="en-US" sz="2100" b="1" dirty="0">
                <a:solidFill>
                  <a:srgbClr val="002060"/>
                </a:solidFill>
                <a:latin typeface="Verdana" pitchFamily="34" charset="0"/>
                <a:ea typeface="Verdana" pitchFamily="34" charset="0"/>
                <a:cs typeface="Verdana" pitchFamily="34" charset="0"/>
              </a:rPr>
              <a:t>consuming and difficult problems such as rectification in databases like OPAC, OCR errors and many others namely library promotional </a:t>
            </a:r>
            <a:r>
              <a:rPr lang="en-US" sz="2100" b="1" dirty="0" smtClean="0">
                <a:solidFill>
                  <a:srgbClr val="002060"/>
                </a:solidFill>
                <a:latin typeface="Verdana" pitchFamily="34" charset="0"/>
                <a:ea typeface="Verdana" pitchFamily="34" charset="0"/>
                <a:cs typeface="Verdana" pitchFamily="34" charset="0"/>
              </a:rPr>
              <a:t>activities </a:t>
            </a:r>
            <a:r>
              <a:rPr lang="en-US" sz="2100" b="1" dirty="0">
                <a:solidFill>
                  <a:srgbClr val="002060"/>
                </a:solidFill>
                <a:latin typeface="Verdana" pitchFamily="34" charset="0"/>
                <a:ea typeface="Verdana" pitchFamily="34" charset="0"/>
                <a:cs typeface="Verdana" pitchFamily="34" charset="0"/>
              </a:rPr>
              <a:t>and generation of library resources </a:t>
            </a:r>
            <a:r>
              <a:rPr lang="en-US" sz="2100" b="1" dirty="0" smtClean="0">
                <a:solidFill>
                  <a:srgbClr val="002060"/>
                </a:solidFill>
                <a:latin typeface="Verdana" pitchFamily="34" charset="0"/>
                <a:ea typeface="Verdana" pitchFamily="34" charset="0"/>
                <a:cs typeface="Verdana" pitchFamily="34" charset="0"/>
              </a:rPr>
              <a:t>etc</a:t>
            </a:r>
          </a:p>
          <a:p>
            <a:pPr algn="just">
              <a:lnSpc>
                <a:spcPct val="100000"/>
              </a:lnSpc>
              <a:spcBef>
                <a:spcPts val="0"/>
              </a:spcBef>
              <a:buClr>
                <a:srgbClr val="C00000"/>
              </a:buClr>
              <a:buSzPct val="100000"/>
              <a:buFont typeface="Wingdings" pitchFamily="2" charset="2"/>
              <a:buChar char="Ø"/>
            </a:pPr>
            <a:endParaRPr lang="en-US" sz="1400" b="1" dirty="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Font typeface="Wingdings" pitchFamily="2" charset="2"/>
              <a:buChar char="Ø"/>
            </a:pPr>
            <a:r>
              <a:rPr lang="en-US" sz="2100" b="1" dirty="0">
                <a:solidFill>
                  <a:srgbClr val="002060"/>
                </a:solidFill>
                <a:latin typeface="Verdana" pitchFamily="34" charset="0"/>
                <a:ea typeface="Verdana" pitchFamily="34" charset="0"/>
                <a:cs typeface="Verdana" pitchFamily="34" charset="0"/>
              </a:rPr>
              <a:t>Crowdsourcing and </a:t>
            </a:r>
            <a:r>
              <a:rPr lang="en-US" sz="2100" b="1" dirty="0" smtClean="0">
                <a:solidFill>
                  <a:srgbClr val="002060"/>
                </a:solidFill>
                <a:latin typeface="Verdana" pitchFamily="34" charset="0"/>
                <a:ea typeface="Verdana" pitchFamily="34" charset="0"/>
                <a:cs typeface="Verdana" pitchFamily="34" charset="0"/>
              </a:rPr>
              <a:t>Crowdfunding </a:t>
            </a:r>
            <a:r>
              <a:rPr lang="en-US" sz="2100" b="1" dirty="0">
                <a:solidFill>
                  <a:srgbClr val="002060"/>
                </a:solidFill>
                <a:latin typeface="Verdana" pitchFamily="34" charset="0"/>
                <a:ea typeface="Verdana" pitchFamily="34" charset="0"/>
                <a:cs typeface="Verdana" pitchFamily="34" charset="0"/>
              </a:rPr>
              <a:t>could prove to be the most useful tool for a library for resource generation and for library </a:t>
            </a:r>
            <a:r>
              <a:rPr lang="en-US" sz="2100" b="1" dirty="0" smtClean="0">
                <a:solidFill>
                  <a:srgbClr val="002060"/>
                </a:solidFill>
                <a:latin typeface="Verdana" pitchFamily="34" charset="0"/>
                <a:ea typeface="Verdana" pitchFamily="34" charset="0"/>
                <a:cs typeface="Verdana" pitchFamily="34" charset="0"/>
              </a:rPr>
              <a:t>promotions</a:t>
            </a:r>
          </a:p>
          <a:p>
            <a:pPr algn="just">
              <a:lnSpc>
                <a:spcPct val="100000"/>
              </a:lnSpc>
              <a:spcBef>
                <a:spcPts val="0"/>
              </a:spcBef>
              <a:buClr>
                <a:srgbClr val="C00000"/>
              </a:buClr>
              <a:buSzPct val="100000"/>
              <a:buFont typeface="Wingdings" pitchFamily="2" charset="2"/>
              <a:buChar char="Ø"/>
            </a:pPr>
            <a:endParaRPr lang="en-US" sz="1400" b="1" dirty="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Font typeface="Wingdings" pitchFamily="2" charset="2"/>
              <a:buChar char="Ø"/>
            </a:pPr>
            <a:r>
              <a:rPr lang="en-IN" sz="2100" b="1" dirty="0">
                <a:solidFill>
                  <a:srgbClr val="002060"/>
                </a:solidFill>
                <a:latin typeface="Verdana" pitchFamily="34" charset="0"/>
                <a:ea typeface="Verdana" pitchFamily="34" charset="0"/>
                <a:cs typeface="Verdana" pitchFamily="34" charset="0"/>
              </a:rPr>
              <a:t>Harnessing the power of crowdsourcing will bring the libraries to a closer world of Library 3.0 and helping in library promotional activities and in generation of library resources and </a:t>
            </a:r>
            <a:r>
              <a:rPr lang="en-IN" sz="2100" b="1" dirty="0" smtClean="0">
                <a:solidFill>
                  <a:srgbClr val="002060"/>
                </a:solidFill>
                <a:latin typeface="Verdana" pitchFamily="34" charset="0"/>
                <a:ea typeface="Verdana" pitchFamily="34" charset="0"/>
                <a:cs typeface="Verdana" pitchFamily="34" charset="0"/>
              </a:rPr>
              <a:t>funding</a:t>
            </a:r>
          </a:p>
          <a:p>
            <a:pPr algn="just">
              <a:lnSpc>
                <a:spcPct val="100000"/>
              </a:lnSpc>
              <a:spcBef>
                <a:spcPts val="0"/>
              </a:spcBef>
              <a:buClr>
                <a:srgbClr val="C00000"/>
              </a:buClr>
              <a:buSzPct val="100000"/>
              <a:buFont typeface="Wingdings" pitchFamily="2" charset="2"/>
              <a:buChar char="Ø"/>
            </a:pPr>
            <a:endParaRPr lang="en-IN" sz="1400" b="1" dirty="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Font typeface="Wingdings" pitchFamily="2" charset="2"/>
              <a:buChar char="Ø"/>
            </a:pPr>
            <a:r>
              <a:rPr lang="en-US" sz="2100" b="1" dirty="0" smtClean="0">
                <a:solidFill>
                  <a:srgbClr val="002060"/>
                </a:solidFill>
                <a:latin typeface="Verdana" pitchFamily="34" charset="0"/>
                <a:ea typeface="Verdana" pitchFamily="34" charset="0"/>
                <a:cs typeface="Verdana" pitchFamily="34" charset="0"/>
              </a:rPr>
              <a:t>Libraries need to give up ‘Power and Control’ thinking and look into freedom </a:t>
            </a:r>
            <a:r>
              <a:rPr lang="en-US" sz="2100" b="1" dirty="0" smtClean="0">
                <a:solidFill>
                  <a:srgbClr val="002060"/>
                </a:solidFill>
                <a:latin typeface="Verdana" pitchFamily="34" charset="0"/>
                <a:ea typeface="Verdana" pitchFamily="34" charset="0"/>
                <a:cs typeface="Verdana" pitchFamily="34" charset="0"/>
              </a:rPr>
              <a:t>instead</a:t>
            </a:r>
            <a:endParaRPr lang="en-IN" sz="2100" b="1" dirty="0" smtClean="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None/>
            </a:pPr>
            <a:endParaRPr lang="en-IN" sz="2100" b="1" dirty="0" smtClean="0">
              <a:solidFill>
                <a:srgbClr val="002060"/>
              </a:solidFill>
              <a:latin typeface="Verdana" pitchFamily="34" charset="0"/>
              <a:ea typeface="Verdana" pitchFamily="34" charset="0"/>
              <a:cs typeface="Verdana" pitchFamily="34" charset="0"/>
            </a:endParaRPr>
          </a:p>
          <a:p>
            <a:pPr algn="just">
              <a:lnSpc>
                <a:spcPct val="100000"/>
              </a:lnSpc>
              <a:spcBef>
                <a:spcPts val="0"/>
              </a:spcBef>
              <a:buClr>
                <a:srgbClr val="C00000"/>
              </a:buClr>
              <a:buSzPct val="100000"/>
              <a:buFont typeface="Wingdings" pitchFamily="2" charset="2"/>
              <a:buChar char="Ø"/>
            </a:pPr>
            <a:endParaRPr lang="en-IN" sz="2100" b="1" dirty="0">
              <a:solidFill>
                <a:srgbClr val="002060"/>
              </a:solidFill>
              <a:latin typeface="Verdana" pitchFamily="34" charset="0"/>
              <a:ea typeface="Verdana" pitchFamily="34" charset="0"/>
              <a:cs typeface="Verdana" pitchFamily="34" charset="0"/>
            </a:endParaRPr>
          </a:p>
          <a:p>
            <a:pPr algn="just">
              <a:lnSpc>
                <a:spcPct val="150000"/>
              </a:lnSpc>
              <a:buClr>
                <a:srgbClr val="C00000"/>
              </a:buClr>
              <a:buSzPct val="100000"/>
              <a:buFont typeface="Wingdings" pitchFamily="2" charset="2"/>
              <a:buChar char="Ø"/>
            </a:pPr>
            <a:endParaRPr lang="en-US" sz="2100" b="1" dirty="0">
              <a:solidFill>
                <a:srgbClr val="002060"/>
              </a:solidFill>
              <a:latin typeface="Verdana" pitchFamily="34" charset="0"/>
              <a:ea typeface="Verdana" pitchFamily="34" charset="0"/>
              <a:cs typeface="Verdana" pitchFamily="34" charset="0"/>
            </a:endParaRPr>
          </a:p>
          <a:p>
            <a:pPr>
              <a:buClr>
                <a:srgbClr val="C00000"/>
              </a:buClr>
              <a:buSzPct val="100000"/>
              <a:buFont typeface="Wingdings" pitchFamily="2" charset="2"/>
              <a:buChar char="Ø"/>
            </a:pPr>
            <a:endParaRPr lang="en-US" sz="2100" b="1" dirty="0">
              <a:solidFill>
                <a:srgbClr val="002060"/>
              </a:solidFill>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3978816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786063" y="1879600"/>
            <a:ext cx="6781800" cy="3505200"/>
          </a:xfrm>
          <a:prstGeom prst="rect">
            <a:avLst/>
          </a:prstGeom>
          <a:noFill/>
          <a:ln w="9525">
            <a:solidFill>
              <a:schemeClr val="tx1"/>
            </a:solidFill>
            <a:miter lim="800000"/>
            <a:headEnd/>
            <a:tailEnd/>
          </a:ln>
        </p:spPr>
        <p:txBody>
          <a:bodyPr>
            <a:normAutofit fontScale="85000" lnSpcReduction="20000"/>
          </a:bodyPr>
          <a:lstStyle/>
          <a:p>
            <a:pPr marL="342900" indent="-342900" algn="just">
              <a:spcBef>
                <a:spcPct val="20000"/>
              </a:spcBef>
              <a:defRPr/>
            </a:pPr>
            <a:r>
              <a:rPr lang="en-US" sz="2400" b="1" dirty="0">
                <a:solidFill>
                  <a:srgbClr val="0070C0"/>
                </a:solidFill>
                <a:latin typeface="Verdana" pitchFamily="34" charset="0"/>
                <a:ea typeface="Verdana" pitchFamily="34" charset="0"/>
                <a:cs typeface="Verdana" pitchFamily="34" charset="0"/>
              </a:rPr>
              <a:t>Thanks for your kind </a:t>
            </a:r>
          </a:p>
          <a:p>
            <a:pPr marL="342900" indent="-342900" algn="just">
              <a:spcBef>
                <a:spcPct val="20000"/>
              </a:spcBef>
              <a:defRPr/>
            </a:pPr>
            <a:r>
              <a:rPr lang="en-US" sz="2400" b="1" dirty="0">
                <a:solidFill>
                  <a:srgbClr val="0070C0"/>
                </a:solidFill>
                <a:latin typeface="Verdana" pitchFamily="34" charset="0"/>
                <a:ea typeface="Verdana" pitchFamily="34" charset="0"/>
                <a:cs typeface="Verdana" pitchFamily="34" charset="0"/>
              </a:rPr>
              <a:t>cooperation &amp; patience hearing</a:t>
            </a:r>
          </a:p>
          <a:p>
            <a:pPr marL="342900" indent="-342900" algn="just">
              <a:spcBef>
                <a:spcPct val="20000"/>
              </a:spcBef>
              <a:defRPr/>
            </a:pPr>
            <a:endParaRPr lang="en-US" sz="1050" b="1" dirty="0">
              <a:solidFill>
                <a:srgbClr val="003300"/>
              </a:solidFill>
            </a:endParaRPr>
          </a:p>
          <a:p>
            <a:pPr marL="342900" indent="-342900" algn="just">
              <a:spcBef>
                <a:spcPct val="20000"/>
              </a:spcBef>
              <a:defRPr/>
            </a:pPr>
            <a:endParaRPr lang="en-US" sz="750" b="1" dirty="0">
              <a:solidFill>
                <a:srgbClr val="003300"/>
              </a:solidFill>
            </a:endParaRPr>
          </a:p>
          <a:p>
            <a:pPr marL="342900" indent="-342900" algn="just">
              <a:spcBef>
                <a:spcPct val="20000"/>
              </a:spcBef>
              <a:defRPr/>
            </a:pPr>
            <a:endParaRPr lang="en-US" sz="900" b="1" dirty="0">
              <a:solidFill>
                <a:srgbClr val="003300"/>
              </a:solidFill>
            </a:endParaRPr>
          </a:p>
          <a:p>
            <a:pPr marL="342900" indent="-342900" algn="just">
              <a:spcBef>
                <a:spcPct val="20000"/>
              </a:spcBef>
              <a:defRPr/>
            </a:pPr>
            <a:endParaRPr lang="en-US" sz="3200" b="1" dirty="0">
              <a:solidFill>
                <a:srgbClr val="003300"/>
              </a:solidFill>
            </a:endParaRPr>
          </a:p>
          <a:p>
            <a:pPr marL="342900" indent="-342900" algn="ctr">
              <a:defRPr/>
            </a:pPr>
            <a:r>
              <a:rPr lang="en-US" sz="3200" b="1" dirty="0">
                <a:solidFill>
                  <a:srgbClr val="3366FF"/>
                </a:solidFill>
              </a:rPr>
              <a:t>			         nabihasan@gmail.com 		     </a:t>
            </a:r>
            <a:r>
              <a:rPr lang="en-US" altLang="en-US" sz="3200" b="1" dirty="0" smtClean="0">
                <a:solidFill>
                  <a:srgbClr val="3366FF"/>
                </a:solidFill>
              </a:rPr>
              <a:t>ulamu@amu.ac.in </a:t>
            </a:r>
            <a:endParaRPr lang="en-US" sz="3200" b="1" dirty="0">
              <a:solidFill>
                <a:srgbClr val="3366FF"/>
              </a:solidFill>
            </a:endParaRPr>
          </a:p>
          <a:p>
            <a:pPr marL="342900" indent="-342900" algn="ctr">
              <a:defRPr/>
            </a:pPr>
            <a:endParaRPr lang="en-US" sz="900" b="1" dirty="0">
              <a:solidFill>
                <a:srgbClr val="3366FF"/>
              </a:solidFill>
            </a:endParaRPr>
          </a:p>
          <a:p>
            <a:pPr marL="342900" indent="-342900" algn="ctr">
              <a:defRPr/>
            </a:pPr>
            <a:r>
              <a:rPr lang="en-US" sz="3200" b="1" dirty="0">
                <a:solidFill>
                  <a:srgbClr val="3366FF"/>
                </a:solidFill>
              </a:rPr>
              <a:t>   		     www.nabihasan.in</a:t>
            </a:r>
          </a:p>
          <a:p>
            <a:pPr marL="342900" indent="-342900" algn="ctr">
              <a:defRPr/>
            </a:pPr>
            <a:endParaRPr lang="en-US" sz="788" b="1" dirty="0">
              <a:solidFill>
                <a:srgbClr val="3366FF"/>
              </a:solidFill>
            </a:endParaRPr>
          </a:p>
          <a:p>
            <a:pPr marL="342900" indent="-342900">
              <a:spcBef>
                <a:spcPct val="20000"/>
              </a:spcBef>
              <a:defRPr/>
            </a:pPr>
            <a:r>
              <a:rPr lang="en-US" sz="3200" b="1" dirty="0">
                <a:solidFill>
                  <a:srgbClr val="3366FF"/>
                </a:solidFill>
              </a:rPr>
              <a:t>                                 @nabihasan</a:t>
            </a:r>
          </a:p>
          <a:p>
            <a:pPr marL="342900" indent="-342900">
              <a:spcBef>
                <a:spcPct val="20000"/>
              </a:spcBef>
              <a:defRPr/>
            </a:pPr>
            <a:endParaRPr lang="en-US" sz="100" b="1" dirty="0">
              <a:solidFill>
                <a:srgbClr val="3366FF"/>
              </a:solidFill>
            </a:endParaRPr>
          </a:p>
          <a:p>
            <a:pPr marL="342900" indent="-342900">
              <a:spcBef>
                <a:spcPct val="20000"/>
              </a:spcBef>
              <a:defRPr/>
            </a:pPr>
            <a:r>
              <a:rPr lang="en-US" sz="3200" b="1" dirty="0">
                <a:solidFill>
                  <a:srgbClr val="3366FF"/>
                </a:solidFill>
              </a:rPr>
              <a:t>                                 @nabihasaniit</a:t>
            </a:r>
          </a:p>
          <a:p>
            <a:pPr marL="342900" indent="-342900" algn="ctr">
              <a:spcBef>
                <a:spcPct val="20000"/>
              </a:spcBef>
              <a:defRPr/>
            </a:pPr>
            <a:endParaRPr lang="en-US" sz="1200" b="1" dirty="0">
              <a:solidFill>
                <a:srgbClr val="003300"/>
              </a:solidFill>
            </a:endParaRPr>
          </a:p>
          <a:p>
            <a:pPr marL="342900" indent="-342900" algn="just">
              <a:spcBef>
                <a:spcPct val="20000"/>
              </a:spcBef>
              <a:defRPr/>
            </a:pPr>
            <a:endParaRPr lang="en-US" sz="3300" b="1" dirty="0">
              <a:solidFill>
                <a:srgbClr val="C00000"/>
              </a:solidFill>
            </a:endParaRPr>
          </a:p>
        </p:txBody>
      </p:sp>
      <p:pic>
        <p:nvPicPr>
          <p:cNvPr id="36867" name="Picture 5" descr="https://encrypted-tbn3.gstatic.com/images?q=tbn:ANd9GcSENzOVPiOGiLNU48RXwog9B-M-2E2k8OGG57F28yxFmKRRqnDcOQ"/>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95800" y="4322763"/>
            <a:ext cx="49053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6" descr="https://pbs.twimg.com/profile_images/3513354941/24aaffa670e634a7da9a087bfa83abe6_400x400.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24375" y="4822825"/>
            <a:ext cx="433388"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8" descr="http://wecai.org/wordpress/wp-content/uploads/2012/09/email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24376" y="3235326"/>
            <a:ext cx="4619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0" name="Picture 12" descr="http://marketteck.com/wp-content/uploads/2013/07/www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524375" y="3814763"/>
            <a:ext cx="471488" cy="40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72106690"/>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1767" t="24356" r="39532" b="8716"/>
          <a:stretch/>
        </p:blipFill>
        <p:spPr>
          <a:xfrm>
            <a:off x="1781503" y="120868"/>
            <a:ext cx="9144000" cy="6626772"/>
          </a:xfrm>
          <a:prstGeom prst="rect">
            <a:avLst/>
          </a:prstGeom>
        </p:spPr>
      </p:pic>
    </p:spTree>
    <p:extLst>
      <p:ext uri="{BB962C8B-B14F-4D97-AF65-F5344CB8AC3E}">
        <p14:creationId xmlns="" xmlns:p14="http://schemas.microsoft.com/office/powerpoint/2010/main" val="1710314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767" t="24125" r="37931" b="9175"/>
          <a:stretch/>
        </p:blipFill>
        <p:spPr>
          <a:xfrm>
            <a:off x="488731" y="157655"/>
            <a:ext cx="11272345" cy="6558455"/>
          </a:xfrm>
          <a:prstGeom prst="rect">
            <a:avLst/>
          </a:prstGeom>
        </p:spPr>
      </p:pic>
    </p:spTree>
    <p:extLst>
      <p:ext uri="{BB962C8B-B14F-4D97-AF65-F5344CB8AC3E}">
        <p14:creationId xmlns="" xmlns:p14="http://schemas.microsoft.com/office/powerpoint/2010/main" val="151467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026" t="24125" r="38060" b="8945"/>
          <a:stretch/>
        </p:blipFill>
        <p:spPr>
          <a:xfrm>
            <a:off x="599090" y="47298"/>
            <a:ext cx="11020096" cy="6724728"/>
          </a:xfrm>
          <a:prstGeom prst="rect">
            <a:avLst/>
          </a:prstGeom>
        </p:spPr>
      </p:pic>
    </p:spTree>
    <p:extLst>
      <p:ext uri="{BB962C8B-B14F-4D97-AF65-F5344CB8AC3E}">
        <p14:creationId xmlns="" xmlns:p14="http://schemas.microsoft.com/office/powerpoint/2010/main" val="253630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853555" y="3436883"/>
            <a:ext cx="8923283" cy="504496"/>
          </a:xfrm>
          <a:prstGeom prst="homePlate">
            <a:avLst/>
          </a:prstGeom>
          <a:solidFill>
            <a:schemeClr val="tx2">
              <a:lumMod val="75000"/>
            </a:schemeClr>
          </a:solidFill>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Crowdsourcing and </a:t>
            </a:r>
            <a:r>
              <a:rPr lang="en-US"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Crowdfunding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are tools of </a:t>
            </a:r>
            <a:r>
              <a:rPr lang="en-US"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Social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N</a:t>
            </a:r>
            <a:r>
              <a:rPr lang="en-US"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etworking</a:t>
            </a:r>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Pentagon 4"/>
          <p:cNvSpPr/>
          <p:nvPr/>
        </p:nvSpPr>
        <p:spPr>
          <a:xfrm>
            <a:off x="2075795" y="2569775"/>
            <a:ext cx="8923283" cy="530771"/>
          </a:xfrm>
          <a:prstGeom prst="homePlate">
            <a:avLst/>
          </a:prstGeom>
          <a:solidFill>
            <a:schemeClr val="accent6">
              <a:lumMod val="40000"/>
              <a:lumOff val="60000"/>
            </a:schemeClr>
          </a:solidFill>
          <a:ln>
            <a:solidFill>
              <a:schemeClr val="accent6">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Crowdsourcing is the combination of crowd and outsourcing</a:t>
            </a:r>
          </a:p>
        </p:txBody>
      </p:sp>
      <p:sp>
        <p:nvSpPr>
          <p:cNvPr id="6" name="Pentagon 5"/>
          <p:cNvSpPr/>
          <p:nvPr/>
        </p:nvSpPr>
        <p:spPr>
          <a:xfrm>
            <a:off x="1214203" y="1513484"/>
            <a:ext cx="9713627" cy="70419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Jeff Howe and Mark Robinson coined the term 'Crowdsourcing' in 2005 </a:t>
            </a:r>
          </a:p>
        </p:txBody>
      </p:sp>
      <p:sp>
        <p:nvSpPr>
          <p:cNvPr id="7" name="Pentagon 6"/>
          <p:cNvSpPr/>
          <p:nvPr/>
        </p:nvSpPr>
        <p:spPr>
          <a:xfrm>
            <a:off x="2075795" y="4246174"/>
            <a:ext cx="8923283" cy="972207"/>
          </a:xfrm>
          <a:prstGeom prst="homePlat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Used for spreading the awareness about resources, services and products and also for generating resources by mobilizing large groups of people</a:t>
            </a:r>
          </a:p>
        </p:txBody>
      </p:sp>
      <p:sp>
        <p:nvSpPr>
          <p:cNvPr id="8" name="Pentagon 7"/>
          <p:cNvSpPr/>
          <p:nvPr/>
        </p:nvSpPr>
        <p:spPr>
          <a:xfrm>
            <a:off x="1424153" y="5533693"/>
            <a:ext cx="8923283" cy="972207"/>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002060"/>
                </a:solidFill>
                <a:latin typeface="Verdana" panose="020B0604030504040204" pitchFamily="34" charset="0"/>
                <a:ea typeface="Verdana" panose="020B0604030504040204" pitchFamily="34" charset="0"/>
                <a:cs typeface="Verdana" panose="020B0604030504040204" pitchFamily="34" charset="0"/>
              </a:rPr>
              <a:t>Libraries are applying crowdsourcing by outsourcing works to the crowd using Internet to gather and access information and promote with the active participation of public</a:t>
            </a:r>
          </a:p>
        </p:txBody>
      </p:sp>
      <p:sp>
        <p:nvSpPr>
          <p:cNvPr id="9" name="Title 1"/>
          <p:cNvSpPr>
            <a:spLocks noGrp="1"/>
          </p:cNvSpPr>
          <p:nvPr>
            <p:ph type="title"/>
          </p:nvPr>
        </p:nvSpPr>
        <p:spPr>
          <a:xfrm>
            <a:off x="417283" y="147414"/>
            <a:ext cx="10515600" cy="1325563"/>
          </a:xfrm>
        </p:spPr>
        <p:txBody>
          <a:bodyPr>
            <a:normAutofit/>
          </a:bodyPr>
          <a:lstStyle/>
          <a:p>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Crowdsourcing?...</a:t>
            </a: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759920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344774" y="1379095"/>
            <a:ext cx="11392524" cy="5261548"/>
          </a:xfrm>
        </p:spPr>
        <p:txBody>
          <a:bodyPr>
            <a:noAutofit/>
          </a:bodyPr>
          <a:lstStyle/>
          <a:p>
            <a:pPr algn="just">
              <a:buClr>
                <a:srgbClr val="C00000"/>
              </a:buClr>
              <a:buFont typeface="Wingdings" pitchFamily="2" charset="2"/>
              <a:buChar char="Ø"/>
            </a:pPr>
            <a:r>
              <a:rPr lang="en-US" sz="2200" b="1" dirty="0" smtClean="0">
                <a:solidFill>
                  <a:srgbClr val="002060"/>
                </a:solidFill>
                <a:latin typeface="Verdana" pitchFamily="34" charset="0"/>
                <a:ea typeface="Verdana" pitchFamily="34" charset="0"/>
                <a:cs typeface="Verdana" pitchFamily="34" charset="0"/>
              </a:rPr>
              <a:t>Crowdsourcing is the act of outsourcing tasks, traditionally performed by large group of people or community (a "crowd"), through an open call.</a:t>
            </a:r>
          </a:p>
          <a:p>
            <a:pPr algn="just">
              <a:buClr>
                <a:srgbClr val="C00000"/>
              </a:buClr>
              <a:buFont typeface="Wingdings" pitchFamily="2" charset="2"/>
              <a:buChar char="Ø"/>
              <a:defRPr/>
            </a:pPr>
            <a:r>
              <a:rPr lang="en-US" sz="2200" b="1" dirty="0" smtClean="0">
                <a:solidFill>
                  <a:srgbClr val="002060"/>
                </a:solidFill>
                <a:latin typeface="Verdana" pitchFamily="34" charset="0"/>
                <a:ea typeface="Verdana" pitchFamily="34" charset="0"/>
                <a:cs typeface="Verdana" pitchFamily="34" charset="0"/>
              </a:rPr>
              <a:t>The </a:t>
            </a:r>
            <a:r>
              <a:rPr lang="en-US" sz="2200" b="1" dirty="0" smtClean="0">
                <a:solidFill>
                  <a:srgbClr val="002060"/>
                </a:solidFill>
                <a:latin typeface="Verdana" pitchFamily="34" charset="0"/>
                <a:ea typeface="Verdana" pitchFamily="34" charset="0"/>
                <a:cs typeface="Verdana" pitchFamily="34" charset="0"/>
              </a:rPr>
              <a:t>word Crowdsourcing is a combination of  Crowd &amp; Outsourcing</a:t>
            </a:r>
          </a:p>
          <a:p>
            <a:pPr algn="just">
              <a:buClr>
                <a:srgbClr val="C00000"/>
              </a:buClr>
              <a:buSzPct val="100000"/>
              <a:buFont typeface="Wingdings" pitchFamily="2" charset="2"/>
              <a:buChar char="Ø"/>
            </a:pPr>
            <a:r>
              <a:rPr lang="en-US" sz="2200" b="1" dirty="0" smtClean="0">
                <a:solidFill>
                  <a:srgbClr val="002060"/>
                </a:solidFill>
                <a:latin typeface="Verdana" pitchFamily="34" charset="0"/>
                <a:ea typeface="Verdana" pitchFamily="34" charset="0"/>
                <a:cs typeface="Verdana" pitchFamily="34" charset="0"/>
              </a:rPr>
              <a:t>It </a:t>
            </a:r>
            <a:r>
              <a:rPr lang="en-US" sz="2200" b="1" dirty="0" smtClean="0">
                <a:solidFill>
                  <a:srgbClr val="002060"/>
                </a:solidFill>
                <a:latin typeface="Verdana" pitchFamily="34" charset="0"/>
                <a:ea typeface="Verdana" pitchFamily="34" charset="0"/>
                <a:cs typeface="Verdana" pitchFamily="34" charset="0"/>
              </a:rPr>
              <a:t>is the practice of using contributions from a large group of people (usually an online community) to fulfill needed services, ideas, or contents</a:t>
            </a:r>
          </a:p>
          <a:p>
            <a:pPr algn="just">
              <a:buClr>
                <a:srgbClr val="C00000"/>
              </a:buClr>
              <a:buSzPct val="100000"/>
              <a:buFont typeface="Wingdings" pitchFamily="2" charset="2"/>
              <a:buChar char="Ø"/>
            </a:pPr>
            <a:r>
              <a:rPr lang="en-US" sz="2200" b="1" dirty="0" smtClean="0">
                <a:solidFill>
                  <a:srgbClr val="002060"/>
                </a:solidFill>
                <a:latin typeface="Verdana" pitchFamily="34" charset="0"/>
                <a:ea typeface="Verdana" pitchFamily="34" charset="0"/>
                <a:cs typeface="Verdana" pitchFamily="34" charset="0"/>
              </a:rPr>
              <a:t>In </a:t>
            </a:r>
            <a:r>
              <a:rPr lang="en-US" sz="2200" b="1" dirty="0">
                <a:solidFill>
                  <a:srgbClr val="002060"/>
                </a:solidFill>
                <a:latin typeface="Verdana" pitchFamily="34" charset="0"/>
                <a:ea typeface="Verdana" pitchFamily="34" charset="0"/>
                <a:cs typeface="Verdana" pitchFamily="34" charset="0"/>
              </a:rPr>
              <a:t>the classic use of the term, problems are broadcast to an unknown group of solvers in the form of an open call for solutions </a:t>
            </a:r>
          </a:p>
          <a:p>
            <a:pPr algn="just">
              <a:buClr>
                <a:srgbClr val="C00000"/>
              </a:buClr>
              <a:buSzPct val="100000"/>
              <a:buFont typeface="Wingdings" pitchFamily="2" charset="2"/>
              <a:buChar char="Ø"/>
            </a:pPr>
            <a:r>
              <a:rPr lang="en-US" sz="2200" b="1" dirty="0" smtClean="0">
                <a:solidFill>
                  <a:srgbClr val="002060"/>
                </a:solidFill>
                <a:latin typeface="Verdana" pitchFamily="34" charset="0"/>
                <a:ea typeface="Verdana" pitchFamily="34" charset="0"/>
                <a:cs typeface="Verdana" pitchFamily="34" charset="0"/>
              </a:rPr>
              <a:t>Users-also </a:t>
            </a:r>
            <a:r>
              <a:rPr lang="en-US" sz="2200" b="1" dirty="0">
                <a:solidFill>
                  <a:srgbClr val="002060"/>
                </a:solidFill>
                <a:latin typeface="Verdana" pitchFamily="34" charset="0"/>
                <a:ea typeface="Verdana" pitchFamily="34" charset="0"/>
                <a:cs typeface="Verdana" pitchFamily="34" charset="0"/>
              </a:rPr>
              <a:t>known as the crowd, submit solutions which are then owned by the entity which broadcast the problem-the </a:t>
            </a:r>
            <a:r>
              <a:rPr lang="en-US" sz="2200" b="1" dirty="0">
                <a:solidFill>
                  <a:srgbClr val="C00000"/>
                </a:solidFill>
                <a:latin typeface="Verdana" pitchFamily="34" charset="0"/>
                <a:ea typeface="Verdana" pitchFamily="34" charset="0"/>
                <a:cs typeface="Verdana" pitchFamily="34" charset="0"/>
              </a:rPr>
              <a:t>Crowdsourcer</a:t>
            </a:r>
          </a:p>
          <a:p>
            <a:pPr algn="just">
              <a:buClr>
                <a:srgbClr val="C00000"/>
              </a:buClr>
              <a:buSzPct val="100000"/>
              <a:buFont typeface="Wingdings" pitchFamily="2" charset="2"/>
              <a:buChar char="Ø"/>
            </a:pPr>
            <a:r>
              <a:rPr lang="en-US" sz="2200" b="1" dirty="0" smtClean="0">
                <a:solidFill>
                  <a:srgbClr val="002060"/>
                </a:solidFill>
                <a:latin typeface="Verdana" pitchFamily="34" charset="0"/>
                <a:ea typeface="Verdana" pitchFamily="34" charset="0"/>
                <a:cs typeface="Verdana" pitchFamily="34" charset="0"/>
              </a:rPr>
              <a:t>Users </a:t>
            </a:r>
            <a:r>
              <a:rPr lang="en-US" sz="2200" b="1" dirty="0">
                <a:solidFill>
                  <a:srgbClr val="002060"/>
                </a:solidFill>
                <a:latin typeface="Verdana" pitchFamily="34" charset="0"/>
                <a:ea typeface="Verdana" pitchFamily="34" charset="0"/>
                <a:cs typeface="Verdana" pitchFamily="34" charset="0"/>
              </a:rPr>
              <a:t>are motivated to contribute to crowdsourced tasks by both intrinsic motivations, such as social contact, intellectual stimulation, recognitions and passing time, and by extrinsic motivations, such as financial gain/rewards</a:t>
            </a:r>
          </a:p>
          <a:p>
            <a:pPr algn="just">
              <a:buClr>
                <a:srgbClr val="C00000"/>
              </a:buClr>
              <a:buFont typeface="Wingdings" pitchFamily="2" charset="2"/>
              <a:buChar char="Ø"/>
            </a:pPr>
            <a:endParaRPr lang="en-IN" sz="2200" b="1" dirty="0">
              <a:solidFill>
                <a:srgbClr val="002060"/>
              </a:solidFill>
              <a:latin typeface="Verdana" pitchFamily="34" charset="0"/>
              <a:ea typeface="Verdana" pitchFamily="34" charset="0"/>
              <a:cs typeface="Verdana" pitchFamily="34" charset="0"/>
            </a:endParaRPr>
          </a:p>
          <a:p>
            <a:pPr algn="just">
              <a:buClr>
                <a:srgbClr val="C00000"/>
              </a:buClr>
              <a:buFont typeface="Wingdings" pitchFamily="2" charset="2"/>
              <a:buChar char="Ø"/>
            </a:pPr>
            <a:endParaRPr lang="en-US" sz="2200" b="1" dirty="0">
              <a:solidFill>
                <a:srgbClr val="002060"/>
              </a:solidFill>
              <a:latin typeface="Verdana" pitchFamily="34" charset="0"/>
              <a:ea typeface="Verdana" pitchFamily="34" charset="0"/>
              <a:cs typeface="Verdana" pitchFamily="34" charset="0"/>
            </a:endParaRPr>
          </a:p>
        </p:txBody>
      </p:sp>
      <p:sp>
        <p:nvSpPr>
          <p:cNvPr id="4" name="Title 1"/>
          <p:cNvSpPr>
            <a:spLocks noGrp="1"/>
          </p:cNvSpPr>
          <p:nvPr>
            <p:ph type="title"/>
          </p:nvPr>
        </p:nvSpPr>
        <p:spPr>
          <a:xfrm>
            <a:off x="417283" y="147414"/>
            <a:ext cx="10515600" cy="1325563"/>
          </a:xfrm>
        </p:spPr>
        <p:txBody>
          <a:bodyPr>
            <a:normAutofit/>
          </a:bodyPr>
          <a:lstStyle/>
          <a:p>
            <a:r>
              <a:rPr lang="en-US" sz="3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Crowdsourcing?...</a:t>
            </a:r>
            <a:endParaRPr lang="en-US" sz="3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129457937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1688</Words>
  <Application>Microsoft Office PowerPoint</Application>
  <PresentationFormat>Custom</PresentationFormat>
  <Paragraphs>199</Paragraphs>
  <Slides>46</Slides>
  <Notes>24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Crowdsourcing and Crowdfunding  An Opportunity to Libraries for Promotion and Resource Generation in the Changing Scenario</vt:lpstr>
      <vt:lpstr>Agenda</vt:lpstr>
      <vt:lpstr>Wisdom of Crowd</vt:lpstr>
      <vt:lpstr>Slide 4</vt:lpstr>
      <vt:lpstr>Slide 5</vt:lpstr>
      <vt:lpstr>Slide 6</vt:lpstr>
      <vt:lpstr>Slide 7</vt:lpstr>
      <vt:lpstr>Crowdsourcing?...</vt:lpstr>
      <vt:lpstr>Crowdsourcing?...</vt:lpstr>
      <vt:lpstr>Slide 10</vt:lpstr>
      <vt:lpstr>Some Definitions</vt:lpstr>
      <vt:lpstr>Slide 12</vt:lpstr>
      <vt:lpstr>Slide 13</vt:lpstr>
      <vt:lpstr>Slide 14</vt:lpstr>
      <vt:lpstr>Slide 15</vt:lpstr>
      <vt:lpstr>Slide 16</vt:lpstr>
      <vt:lpstr>Global Trends in Crowdsourcing Practices…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Crowdsourcing and Crowdfunding with special reference to AMU Central Library…</vt:lpstr>
      <vt:lpstr>Crowdsourcing and Crowdfunding with special reference to AMU Central Library…</vt:lpstr>
      <vt:lpstr>Crowdsourcing and Crowdfunding with special reference to AMU Central Library…</vt:lpstr>
      <vt:lpstr>Crowdsourcing and Crowdfunding with special reference to AMU Central Library…</vt:lpstr>
      <vt:lpstr>Crowdsourcing and Crowdfunding with special reference to AMU Central Library…</vt:lpstr>
      <vt:lpstr>Crowdsourcing and Crowdfunding with special reference to AMU Central Library…</vt:lpstr>
      <vt:lpstr>Slide 44</vt:lpstr>
      <vt:lpstr>Summing up </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Crowdsourcing and Crowdfunding  An Opportunity to Libraries for Promotion and Resource Generation in the Changing Scenario</dc:title>
  <dc:creator>Admin</dc:creator>
  <cp:lastModifiedBy>iit</cp:lastModifiedBy>
  <cp:revision>63</cp:revision>
  <dcterms:created xsi:type="dcterms:W3CDTF">2017-11-11T04:16:02Z</dcterms:created>
  <dcterms:modified xsi:type="dcterms:W3CDTF">2017-11-28T19:16:21Z</dcterms:modified>
</cp:coreProperties>
</file>