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9" r:id="rId3"/>
    <p:sldId id="280" r:id="rId4"/>
    <p:sldId id="281" r:id="rId5"/>
    <p:sldId id="272" r:id="rId6"/>
    <p:sldId id="273" r:id="rId7"/>
    <p:sldId id="259" r:id="rId8"/>
    <p:sldId id="274" r:id="rId9"/>
    <p:sldId id="275" r:id="rId10"/>
    <p:sldId id="276" r:id="rId11"/>
    <p:sldId id="261" r:id="rId12"/>
    <p:sldId id="262" r:id="rId13"/>
    <p:sldId id="277" r:id="rId14"/>
    <p:sldId id="267" r:id="rId15"/>
    <p:sldId id="263" r:id="rId16"/>
    <p:sldId id="264" r:id="rId17"/>
    <p:sldId id="265" r:id="rId18"/>
    <p:sldId id="278" r:id="rId19"/>
    <p:sldId id="279"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9127D0-09AE-4B89-8C2F-E7D062BFAD10}"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881FF6-541F-4511-A019-517BA2C1BB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127D0-09AE-4B89-8C2F-E7D062BFAD10}" type="datetimeFigureOut">
              <a:rPr lang="en-US" smtClean="0"/>
              <a:pPr/>
              <a:t>11/28/2017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881FF6-541F-4511-A019-517BA2C1BB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milunesco.unaoc.org/mil-resources/mooc-diy-media-and-information-literacy/" TargetMode="External"/><Relationship Id="rId2" Type="http://schemas.openxmlformats.org/officeDocument/2006/relationships/hyperlink" Target="http://milmooc.aub.edu.lb/" TargetMode="External"/><Relationship Id="rId1" Type="http://schemas.openxmlformats.org/officeDocument/2006/relationships/slideLayout" Target="../slideLayouts/slideLayout2.xml"/><Relationship Id="rId6" Type="http://schemas.openxmlformats.org/officeDocument/2006/relationships/hyperlink" Target="https://www.elp.upenn.edu/program/online-courses/mooc-english-media-literacy" TargetMode="External"/><Relationship Id="rId5" Type="http://schemas.openxmlformats.org/officeDocument/2006/relationships/hyperlink" Target="http://www.albany.edu/news/42452.php" TargetMode="External"/><Relationship Id="rId4" Type="http://schemas.openxmlformats.org/officeDocument/2006/relationships/hyperlink" Target="https://utlib.ut.ee/en/university-tartu-library-launched-its-first-mooc-information-literac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milunesco.unaoc.org/wp-content/uploads/2015/07/milid_yearbook_20151.pdf" TargetMode="External"/><Relationship Id="rId2" Type="http://schemas.openxmlformats.org/officeDocument/2006/relationships/hyperlink" Target="http://www.ifla.org/publications/ifla-media-and-information-literacy-recommendations" TargetMode="External"/><Relationship Id="rId1" Type="http://schemas.openxmlformats.org/officeDocument/2006/relationships/slideLayout" Target="../slideLayouts/slideLayout2.xml"/><Relationship Id="rId5" Type="http://schemas.openxmlformats.org/officeDocument/2006/relationships/hyperlink" Target="http://www.ala.org/acrl/publications/whitepapers/presidential" TargetMode="External"/><Relationship Id="rId4" Type="http://schemas.openxmlformats.org/officeDocument/2006/relationships/hyperlink" Target="http://www.unesco.org/new/en/communication-and-information/media-development/media-literacy/mil-as-composite-concep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1"/>
            <a:ext cx="7772400" cy="2667000"/>
          </a:xfrm>
        </p:spPr>
        <p:txBody>
          <a:bodyPr>
            <a:normAutofit fontScale="90000"/>
          </a:bodyPr>
          <a:lstStyle/>
          <a:p>
            <a:r>
              <a:rPr lang="en-US" b="1" dirty="0"/>
              <a:t>Media and Information Literacy </a:t>
            </a:r>
            <a:r>
              <a:rPr lang="en-US" b="1" dirty="0" smtClean="0"/>
              <a:t>Education </a:t>
            </a:r>
            <a:r>
              <a:rPr lang="en-US" b="1" dirty="0"/>
              <a:t>and Training </a:t>
            </a:r>
            <a:r>
              <a:rPr lang="en-US" dirty="0"/>
              <a:t/>
            </a:r>
            <a:br>
              <a:rPr lang="en-US" dirty="0"/>
            </a:br>
            <a:r>
              <a:rPr lang="en-US" b="1" dirty="0"/>
              <a:t>for LIS </a:t>
            </a:r>
            <a:r>
              <a:rPr lang="en-US" b="1" dirty="0" smtClean="0"/>
              <a:t>Professionals in the</a:t>
            </a:r>
            <a:br>
              <a:rPr lang="en-US" b="1" dirty="0" smtClean="0"/>
            </a:br>
            <a:r>
              <a:rPr lang="en-US" b="1" dirty="0" smtClean="0"/>
              <a:t>Digital </a:t>
            </a:r>
            <a:r>
              <a:rPr lang="en-US" b="1" dirty="0"/>
              <a:t>Era </a:t>
            </a:r>
            <a:endParaRPr lang="en-US" dirty="0"/>
          </a:p>
        </p:txBody>
      </p:sp>
      <p:sp>
        <p:nvSpPr>
          <p:cNvPr id="3" name="Subtitle 2"/>
          <p:cNvSpPr>
            <a:spLocks noGrp="1"/>
          </p:cNvSpPr>
          <p:nvPr>
            <p:ph type="subTitle" idx="1"/>
          </p:nvPr>
        </p:nvSpPr>
        <p:spPr>
          <a:xfrm>
            <a:off x="1371600" y="3733800"/>
            <a:ext cx="6400800" cy="2514600"/>
          </a:xfrm>
        </p:spPr>
        <p:txBody>
          <a:bodyPr>
            <a:normAutofit fontScale="55000" lnSpcReduction="20000"/>
          </a:bodyPr>
          <a:lstStyle/>
          <a:p>
            <a:r>
              <a:rPr lang="en-US" b="1" dirty="0">
                <a:solidFill>
                  <a:schemeClr val="tx1"/>
                </a:solidFill>
              </a:rPr>
              <a:t>Dr. </a:t>
            </a:r>
            <a:r>
              <a:rPr lang="en-US" b="1" dirty="0" err="1">
                <a:solidFill>
                  <a:schemeClr val="tx1"/>
                </a:solidFill>
              </a:rPr>
              <a:t>Navkiran</a:t>
            </a:r>
            <a:r>
              <a:rPr lang="en-US" b="1" dirty="0">
                <a:solidFill>
                  <a:schemeClr val="tx1"/>
                </a:solidFill>
              </a:rPr>
              <a:t> </a:t>
            </a:r>
            <a:r>
              <a:rPr lang="en-US" b="1" dirty="0" err="1">
                <a:solidFill>
                  <a:schemeClr val="tx1"/>
                </a:solidFill>
              </a:rPr>
              <a:t>Kaur</a:t>
            </a:r>
            <a:r>
              <a:rPr lang="en-US" b="1" dirty="0">
                <a:solidFill>
                  <a:schemeClr val="tx1"/>
                </a:solidFill>
              </a:rPr>
              <a:t>, Assistant Professor </a:t>
            </a:r>
          </a:p>
          <a:p>
            <a:r>
              <a:rPr lang="en-US" dirty="0">
                <a:solidFill>
                  <a:schemeClr val="accent2">
                    <a:lumMod val="50000"/>
                  </a:schemeClr>
                </a:solidFill>
              </a:rPr>
              <a:t>Department of Library and Information Science, </a:t>
            </a:r>
            <a:endParaRPr lang="en-US" dirty="0" smtClean="0">
              <a:solidFill>
                <a:schemeClr val="accent2">
                  <a:lumMod val="50000"/>
                </a:schemeClr>
              </a:solidFill>
            </a:endParaRPr>
          </a:p>
          <a:p>
            <a:r>
              <a:rPr lang="en-US" dirty="0" smtClean="0">
                <a:solidFill>
                  <a:schemeClr val="accent2">
                    <a:lumMod val="50000"/>
                  </a:schemeClr>
                </a:solidFill>
              </a:rPr>
              <a:t>Punjabi </a:t>
            </a:r>
            <a:r>
              <a:rPr lang="en-US" dirty="0">
                <a:solidFill>
                  <a:schemeClr val="accent2">
                    <a:lumMod val="50000"/>
                  </a:schemeClr>
                </a:solidFill>
              </a:rPr>
              <a:t>University, Patiala (Punjab)</a:t>
            </a:r>
          </a:p>
          <a:p>
            <a:r>
              <a:rPr lang="en-US" dirty="0">
                <a:solidFill>
                  <a:schemeClr val="accent2">
                    <a:lumMod val="50000"/>
                  </a:schemeClr>
                </a:solidFill>
              </a:rPr>
              <a:t>Email: navkiran_19@yahoo.com</a:t>
            </a:r>
          </a:p>
          <a:p>
            <a:r>
              <a:rPr lang="en-US" dirty="0">
                <a:solidFill>
                  <a:schemeClr val="accent2">
                    <a:lumMod val="50000"/>
                  </a:schemeClr>
                </a:solidFill>
              </a:rPr>
              <a:t>and</a:t>
            </a:r>
          </a:p>
          <a:p>
            <a:r>
              <a:rPr lang="en-US" b="1" dirty="0">
                <a:solidFill>
                  <a:schemeClr val="tx1"/>
                </a:solidFill>
              </a:rPr>
              <a:t>Dr. </a:t>
            </a:r>
            <a:r>
              <a:rPr lang="en-US" b="1" dirty="0" err="1">
                <a:solidFill>
                  <a:schemeClr val="tx1"/>
                </a:solidFill>
              </a:rPr>
              <a:t>Harinder</a:t>
            </a:r>
            <a:r>
              <a:rPr lang="en-US" b="1" dirty="0">
                <a:solidFill>
                  <a:schemeClr val="tx1"/>
                </a:solidFill>
              </a:rPr>
              <a:t> Pal Singh </a:t>
            </a:r>
            <a:r>
              <a:rPr lang="en-US" b="1" dirty="0" err="1">
                <a:solidFill>
                  <a:schemeClr val="tx1"/>
                </a:solidFill>
              </a:rPr>
              <a:t>Kalra</a:t>
            </a:r>
            <a:r>
              <a:rPr lang="en-US" b="1" dirty="0">
                <a:solidFill>
                  <a:schemeClr val="tx1"/>
                </a:solidFill>
              </a:rPr>
              <a:t>, Professor </a:t>
            </a:r>
          </a:p>
          <a:p>
            <a:r>
              <a:rPr lang="en-US" dirty="0">
                <a:solidFill>
                  <a:schemeClr val="accent2">
                    <a:lumMod val="50000"/>
                  </a:schemeClr>
                </a:solidFill>
              </a:rPr>
              <a:t>Department of Library and Information Science, </a:t>
            </a:r>
            <a:endParaRPr lang="en-US" dirty="0" smtClean="0">
              <a:solidFill>
                <a:schemeClr val="accent2">
                  <a:lumMod val="50000"/>
                </a:schemeClr>
              </a:solidFill>
            </a:endParaRPr>
          </a:p>
          <a:p>
            <a:r>
              <a:rPr lang="en-US" dirty="0" smtClean="0">
                <a:solidFill>
                  <a:schemeClr val="accent2">
                    <a:lumMod val="50000"/>
                  </a:schemeClr>
                </a:solidFill>
              </a:rPr>
              <a:t>Punjabi </a:t>
            </a:r>
            <a:r>
              <a:rPr lang="en-US" dirty="0">
                <a:solidFill>
                  <a:schemeClr val="accent2">
                    <a:lumMod val="50000"/>
                  </a:schemeClr>
                </a:solidFill>
              </a:rPr>
              <a:t>University, Patiala (Punjab)</a:t>
            </a:r>
          </a:p>
          <a:p>
            <a:r>
              <a:rPr lang="en-US" dirty="0">
                <a:solidFill>
                  <a:schemeClr val="accent2">
                    <a:lumMod val="50000"/>
                  </a:schemeClr>
                </a:solidFill>
              </a:rPr>
              <a:t>Email: hpskalra8@gmail.com</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UNESCO’s Media and Information Literacy Curriculum for Teachers</a:t>
            </a:r>
            <a:endParaRPr lang="en-US" b="1" dirty="0"/>
          </a:p>
        </p:txBody>
      </p:sp>
      <p:sp>
        <p:nvSpPr>
          <p:cNvPr id="3" name="Content Placeholder 2"/>
          <p:cNvSpPr>
            <a:spLocks noGrp="1"/>
          </p:cNvSpPr>
          <p:nvPr>
            <p:ph idx="1"/>
          </p:nvPr>
        </p:nvSpPr>
        <p:spPr>
          <a:xfrm>
            <a:off x="457200" y="1676400"/>
            <a:ext cx="8229600" cy="4449763"/>
          </a:xfrm>
        </p:spPr>
        <p:txBody>
          <a:bodyPr>
            <a:normAutofit fontScale="85000" lnSpcReduction="10000"/>
          </a:bodyPr>
          <a:lstStyle/>
          <a:p>
            <a:pPr algn="just"/>
            <a:r>
              <a:rPr lang="en-US" dirty="0" smtClean="0"/>
              <a:t>Media and Information Literacy Curriculum for Teachers is designed by UNESCO. It is specifically designed with teachers in mind and for integration into the formal teacher education system is specifically designed for teachers. Besides English, this curriculum is available in 10 other languages.  </a:t>
            </a:r>
          </a:p>
          <a:p>
            <a:pPr algn="just">
              <a:buNone/>
            </a:pPr>
            <a:r>
              <a:rPr lang="en-US" dirty="0" smtClean="0"/>
              <a:t>	This curriculum is available for download at: </a:t>
            </a:r>
            <a:r>
              <a:rPr lang="en-US" dirty="0" smtClean="0">
                <a:solidFill>
                  <a:srgbClr val="0070C0"/>
                </a:solidFill>
              </a:rPr>
              <a:t>http://www.unesco.org/new/en/communication-and-information/resources/publications-and-communication-materials/publications/full-list/media-and-information-literacy-curriculum-for-teachers/</a:t>
            </a:r>
            <a:endParaRPr lang="en-US" dirty="0">
              <a:solidFill>
                <a:srgbClr val="0070C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a:t>Initiatives on MIL </a:t>
            </a:r>
            <a:r>
              <a:rPr lang="en-US" b="1" dirty="0" smtClean="0"/>
              <a:t>Education </a:t>
            </a:r>
            <a:r>
              <a:rPr lang="en-US" b="1" dirty="0"/>
              <a:t>by </a:t>
            </a:r>
            <a:r>
              <a:rPr lang="en-US" b="1" dirty="0" smtClean="0"/>
              <a:t>Universities </a:t>
            </a:r>
            <a:r>
              <a:rPr lang="en-US" b="1" dirty="0"/>
              <a:t>A</a:t>
            </a:r>
            <a:r>
              <a:rPr lang="en-US" b="1" dirty="0" smtClean="0"/>
              <a:t>broad</a:t>
            </a:r>
            <a:endParaRPr lang="en-US" dirty="0"/>
          </a:p>
        </p:txBody>
      </p:sp>
      <p:sp>
        <p:nvSpPr>
          <p:cNvPr id="3" name="Content Placeholder 2"/>
          <p:cNvSpPr>
            <a:spLocks noGrp="1"/>
          </p:cNvSpPr>
          <p:nvPr>
            <p:ph idx="1"/>
          </p:nvPr>
        </p:nvSpPr>
        <p:spPr>
          <a:xfrm>
            <a:off x="457200" y="1360714"/>
            <a:ext cx="8229600" cy="5192486"/>
          </a:xfrm>
        </p:spPr>
        <p:txBody>
          <a:bodyPr>
            <a:noAutofit/>
          </a:bodyPr>
          <a:lstStyle/>
          <a:p>
            <a:pPr lvl="0" algn="just"/>
            <a:r>
              <a:rPr lang="en-US" sz="1600" b="1" dirty="0"/>
              <a:t>American University of Beirut, Lebanon </a:t>
            </a:r>
            <a:r>
              <a:rPr lang="en-US" sz="1600" dirty="0"/>
              <a:t>(</a:t>
            </a:r>
            <a:r>
              <a:rPr lang="en-US" sz="1600" dirty="0">
                <a:hlinkClick r:id="rId2"/>
              </a:rPr>
              <a:t>http://milmooc.aub.edu.lb</a:t>
            </a:r>
            <a:r>
              <a:rPr lang="en-US" sz="1600" dirty="0" smtClean="0">
                <a:hlinkClick r:id="rId2"/>
              </a:rPr>
              <a:t>/</a:t>
            </a:r>
            <a:r>
              <a:rPr lang="en-US" sz="1600" dirty="0" smtClean="0"/>
              <a:t>) is offering Media and Information Literacy Massive Open Online Course (MOOC) which is designed for learners interested in learning about MIL. </a:t>
            </a:r>
            <a:endParaRPr lang="en-US" sz="1600" dirty="0"/>
          </a:p>
          <a:p>
            <a:pPr lvl="0" algn="just"/>
            <a:r>
              <a:rPr lang="en-US" sz="1600" b="1" dirty="0"/>
              <a:t>New Sorbonne University, Paris, France </a:t>
            </a:r>
            <a:r>
              <a:rPr lang="en-US" sz="1600" dirty="0"/>
              <a:t>(</a:t>
            </a:r>
            <a:r>
              <a:rPr lang="en-US" sz="1600" dirty="0">
                <a:hlinkClick r:id="rId3"/>
              </a:rPr>
              <a:t>https://milunesco.unaoc.org/mil-resources/mooc-diy-media-and-information-literacy</a:t>
            </a:r>
            <a:r>
              <a:rPr lang="en-US" sz="1600" dirty="0" smtClean="0">
                <a:hlinkClick r:id="rId3"/>
              </a:rPr>
              <a:t>/</a:t>
            </a:r>
            <a:r>
              <a:rPr lang="en-US" sz="1600" dirty="0" smtClean="0"/>
              <a:t>) is offering the MOOC DIY MIL (Do It Yourself Media Education and Information Literacy) on an OPENMOOC platform and is designed for teachers, educational staff working in and around schools and those interested in MIL. </a:t>
            </a:r>
            <a:endParaRPr lang="en-US" sz="1600" dirty="0"/>
          </a:p>
          <a:p>
            <a:pPr lvl="0" algn="just"/>
            <a:r>
              <a:rPr lang="en-US" sz="1600" b="1" dirty="0"/>
              <a:t>University of Tartu, Estonia (</a:t>
            </a:r>
            <a:r>
              <a:rPr lang="en-US" sz="1600" b="1" dirty="0">
                <a:hlinkClick r:id="rId4"/>
              </a:rPr>
              <a:t>https://utlib.ut.ee/en/university-tartu-library-launched-its-first-mooc-information-literacy</a:t>
            </a:r>
            <a:r>
              <a:rPr lang="en-US" sz="1600" b="1" dirty="0" smtClean="0"/>
              <a:t>) </a:t>
            </a:r>
            <a:r>
              <a:rPr lang="en-US" sz="1600" dirty="0" smtClean="0"/>
              <a:t>recently launched the first open online course fully developed and managed by the library staff. This MOOC entitled Information Literacy in the Estonian-language aims to introduce different information sources available on the Internet and provide knowledge and practical information search skills. This online course is open to everyone.</a:t>
            </a:r>
            <a:endParaRPr lang="en-US" sz="1600" dirty="0"/>
          </a:p>
          <a:p>
            <a:pPr lvl="0" algn="just"/>
            <a:r>
              <a:rPr lang="en-US" sz="1600" b="1" dirty="0"/>
              <a:t>State University of New York at Albany, United States (</a:t>
            </a:r>
            <a:r>
              <a:rPr lang="en-US" sz="1600" b="1" dirty="0">
                <a:hlinkClick r:id="rId5"/>
              </a:rPr>
              <a:t>http://www.albany.edu/news/42452.php</a:t>
            </a:r>
            <a:r>
              <a:rPr lang="en-US" sz="1600" b="1" dirty="0" smtClean="0"/>
              <a:t>) </a:t>
            </a:r>
            <a:r>
              <a:rPr lang="en-US" sz="1600" dirty="0" smtClean="0"/>
              <a:t>introduced </a:t>
            </a:r>
            <a:r>
              <a:rPr lang="en-US" sz="1600" dirty="0" err="1" smtClean="0"/>
              <a:t>Metaliteracy</a:t>
            </a:r>
            <a:r>
              <a:rPr lang="en-US" sz="1600" dirty="0" smtClean="0"/>
              <a:t> MOOC which is free and open to anyone and provides a participatory, open environment to participants with the chance to learn from and communicate with experts from all over the globe.</a:t>
            </a:r>
            <a:endParaRPr lang="en-US" sz="1600" dirty="0"/>
          </a:p>
          <a:p>
            <a:pPr lvl="0" algn="just"/>
            <a:r>
              <a:rPr lang="en-US" sz="1600" b="1" dirty="0"/>
              <a:t>University of Pennsylvania, Philadelphia, United States (</a:t>
            </a:r>
            <a:r>
              <a:rPr lang="en-US" sz="1600" b="1" dirty="0">
                <a:hlinkClick r:id="rId6"/>
              </a:rPr>
              <a:t>https://www.elp.upenn.edu/program/online-courses/mooc-english-media-literacy</a:t>
            </a:r>
            <a:r>
              <a:rPr lang="en-US" sz="1600" b="1" dirty="0" smtClean="0"/>
              <a:t>) </a:t>
            </a:r>
            <a:r>
              <a:rPr lang="en-US" sz="1600" dirty="0" smtClean="0"/>
              <a:t>designed MOOC: English for Media Literacy course for non-native English speakers who are interested in learning more about U.S. media literacy.</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smtClean="0"/>
              <a:t>Coursera</a:t>
            </a:r>
            <a:r>
              <a:rPr lang="en-US" sz="3200" b="1" dirty="0" smtClean="0"/>
              <a:t> Course on </a:t>
            </a:r>
            <a:r>
              <a:rPr lang="en-US" sz="3200" b="1" dirty="0" err="1" smtClean="0"/>
              <a:t>Metaliteracy</a:t>
            </a:r>
            <a:r>
              <a:rPr lang="en-US" sz="3200" b="1" dirty="0" smtClean="0"/>
              <a:t>: </a:t>
            </a:r>
            <a:br>
              <a:rPr lang="en-US" sz="3200" b="1" dirty="0" smtClean="0"/>
            </a:br>
            <a:r>
              <a:rPr lang="en-US" sz="3200" b="1" dirty="0" smtClean="0"/>
              <a:t>Empowering Yourself in a Connected World</a:t>
            </a:r>
            <a:endParaRPr lang="en-US" sz="3200" dirty="0"/>
          </a:p>
        </p:txBody>
      </p:sp>
      <p:sp>
        <p:nvSpPr>
          <p:cNvPr id="3" name="Content Placeholder 2"/>
          <p:cNvSpPr>
            <a:spLocks noGrp="1"/>
          </p:cNvSpPr>
          <p:nvPr>
            <p:ph idx="1"/>
          </p:nvPr>
        </p:nvSpPr>
        <p:spPr/>
        <p:txBody>
          <a:bodyPr>
            <a:normAutofit fontScale="55000" lnSpcReduction="20000"/>
          </a:bodyPr>
          <a:lstStyle/>
          <a:p>
            <a:pPr algn="just"/>
            <a:r>
              <a:rPr lang="en-US" dirty="0" err="1" smtClean="0"/>
              <a:t>Coursera</a:t>
            </a:r>
            <a:r>
              <a:rPr lang="en-US" dirty="0" smtClean="0"/>
              <a:t> is an online learning platform and provides universal access to education by partnering with 153 top universities and organizations from around 29 countries across the world. Every course on </a:t>
            </a:r>
            <a:r>
              <a:rPr lang="en-US" dirty="0" err="1" smtClean="0"/>
              <a:t>Coursera</a:t>
            </a:r>
            <a:r>
              <a:rPr lang="en-US" dirty="0" smtClean="0"/>
              <a:t> is taught by instructors from the world’s leading universities and educational institutions.</a:t>
            </a:r>
          </a:p>
          <a:p>
            <a:pPr algn="just"/>
            <a:r>
              <a:rPr lang="en-US" dirty="0" smtClean="0"/>
              <a:t>Courses include recorded video lectures, auto-graded and peer-reviewed assignments, and community discussion forums. </a:t>
            </a:r>
            <a:r>
              <a:rPr lang="en-US" dirty="0" err="1" smtClean="0"/>
              <a:t>Coursera</a:t>
            </a:r>
            <a:r>
              <a:rPr lang="en-US" dirty="0" smtClean="0"/>
              <a:t> provides an electronic Course Certificate on completion of a course. At present, </a:t>
            </a:r>
            <a:r>
              <a:rPr lang="en-US" dirty="0" err="1" smtClean="0"/>
              <a:t>Coursera</a:t>
            </a:r>
            <a:r>
              <a:rPr lang="en-US" dirty="0" smtClean="0"/>
              <a:t> is offering more than 2,400 courses. </a:t>
            </a:r>
          </a:p>
          <a:p>
            <a:pPr algn="just"/>
            <a:r>
              <a:rPr lang="en-US" dirty="0" smtClean="0"/>
              <a:t>One of these courses is “</a:t>
            </a:r>
            <a:r>
              <a:rPr lang="en-US" dirty="0" err="1" smtClean="0"/>
              <a:t>Metaliteracy</a:t>
            </a:r>
            <a:r>
              <a:rPr lang="en-US" dirty="0" smtClean="0"/>
              <a:t>: Empowering Yourself in a Connected World”. This course is created by the State University of New York and helps participants learn how to critically navigate, evaluate and produce information in open, online, and social media settings, and is spread over 10 weeks and is relevant to anyone who wants to be an informed consumer of digital information, active contributor to social settings mediated by technology, anyone in the workplace, college students as it empowers users to be active and engaged digital citizens.</a:t>
            </a:r>
          </a:p>
          <a:p>
            <a:pPr algn="just">
              <a:buNone/>
            </a:pPr>
            <a:r>
              <a:rPr lang="en-US" dirty="0" smtClean="0"/>
              <a:t>	More information about this course is available at: </a:t>
            </a:r>
            <a:r>
              <a:rPr lang="en-US" dirty="0" smtClean="0">
                <a:solidFill>
                  <a:srgbClr val="0070C0"/>
                </a:solidFill>
              </a:rPr>
              <a:t>https</a:t>
            </a:r>
            <a:r>
              <a:rPr lang="en-US" dirty="0">
                <a:solidFill>
                  <a:srgbClr val="0070C0"/>
                </a:solidFill>
              </a:rPr>
              <a:t>://</a:t>
            </a:r>
            <a:r>
              <a:rPr lang="en-US" dirty="0" smtClean="0">
                <a:solidFill>
                  <a:srgbClr val="0070C0"/>
                </a:solidFill>
              </a:rPr>
              <a:t>www.coursera.org/learn/metaliteracy</a:t>
            </a:r>
            <a:endParaRPr lang="en-US" dirty="0">
              <a:solidFill>
                <a:srgbClr val="0070C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Media and Information Literacy Education in Punjab and Chandigarh</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One of the many ways to empower LIS professionals is to include the concept of MIL in LIS education. </a:t>
            </a:r>
          </a:p>
          <a:p>
            <a:pPr algn="just"/>
            <a:r>
              <a:rPr lang="en-US" dirty="0" smtClean="0"/>
              <a:t>This study is confined to four universities of Punjab and Chandigarh, namely </a:t>
            </a:r>
            <a:r>
              <a:rPr lang="en-US" dirty="0" err="1" smtClean="0"/>
              <a:t>Panjab</a:t>
            </a:r>
            <a:r>
              <a:rPr lang="en-US" dirty="0" smtClean="0"/>
              <a:t> University, Chandigarh (PUC); Punjabi University, Patiala (PUP); Guru Nanak Dev University, Amritsar (GNDU); and Sri Guru </a:t>
            </a:r>
            <a:r>
              <a:rPr lang="en-US" dirty="0" err="1" smtClean="0"/>
              <a:t>Granth</a:t>
            </a:r>
            <a:r>
              <a:rPr lang="en-US" dirty="0" smtClean="0"/>
              <a:t> Sahib World University, </a:t>
            </a:r>
            <a:r>
              <a:rPr lang="en-US" dirty="0" err="1" smtClean="0"/>
              <a:t>Fatehgarh</a:t>
            </a:r>
            <a:r>
              <a:rPr lang="en-US" dirty="0" smtClean="0"/>
              <a:t> Sahib (SGGSWU). </a:t>
            </a:r>
          </a:p>
          <a:p>
            <a:pPr algn="just"/>
            <a:r>
              <a:rPr lang="en-US" dirty="0" smtClean="0"/>
              <a:t>Syllabi of BLIS, MLIS and PhD (Course work) of these four universities have been studied and it is found that MIL is a part of LIS curriculum in three universities out of four. </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fontScale="90000"/>
          </a:bodyPr>
          <a:lstStyle/>
          <a:p>
            <a:r>
              <a:rPr lang="en-US" sz="3600" b="1" dirty="0" smtClean="0"/>
              <a:t>Table: Coverage of MIL in LIS Curriculum in Universities of Punjab and Chandigarh.</a:t>
            </a:r>
            <a:r>
              <a:rPr lang="en-US" b="1" dirty="0" smtClean="0"/>
              <a:t/>
            </a:r>
            <a:br>
              <a:rPr lang="en-US" b="1" dirty="0" smtClean="0"/>
            </a:br>
            <a:endParaRPr lang="en-US" dirty="0"/>
          </a:p>
        </p:txBody>
      </p:sp>
      <p:graphicFrame>
        <p:nvGraphicFramePr>
          <p:cNvPr id="4" name="Content Placeholder 3"/>
          <p:cNvGraphicFramePr>
            <a:graphicFrameLocks noGrp="1"/>
          </p:cNvGraphicFramePr>
          <p:nvPr>
            <p:ph idx="1"/>
          </p:nvPr>
        </p:nvGraphicFramePr>
        <p:xfrm>
          <a:off x="457200" y="1295399"/>
          <a:ext cx="8229600" cy="5334000"/>
        </p:xfrm>
        <a:graphic>
          <a:graphicData uri="http://schemas.openxmlformats.org/drawingml/2006/table">
            <a:tbl>
              <a:tblPr firstRow="1" bandRow="1">
                <a:tableStyleId>{5C22544A-7EE6-4342-B048-85BDC9FD1C3A}</a:tableStyleId>
              </a:tblPr>
              <a:tblGrid>
                <a:gridCol w="1371600"/>
                <a:gridCol w="1920240"/>
                <a:gridCol w="1645920"/>
                <a:gridCol w="1645920"/>
                <a:gridCol w="1645920"/>
              </a:tblGrid>
              <a:tr h="456485">
                <a:tc>
                  <a:txBody>
                    <a:bodyPr/>
                    <a:lstStyle/>
                    <a:p>
                      <a:pPr marL="0" marR="0" algn="just">
                        <a:lnSpc>
                          <a:spcPct val="200000"/>
                        </a:lnSpc>
                        <a:spcBef>
                          <a:spcPts val="0"/>
                        </a:spcBef>
                        <a:spcAft>
                          <a:spcPts val="0"/>
                        </a:spcAft>
                      </a:pPr>
                      <a:r>
                        <a:rPr lang="en-US" sz="1000" dirty="0">
                          <a:latin typeface="Times New Roman"/>
                          <a:ea typeface="Calibri"/>
                          <a:cs typeface="Times New Roman"/>
                        </a:rPr>
                        <a:t>Course</a:t>
                      </a:r>
                      <a:endParaRPr lang="en-US" sz="1100" dirty="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a:latin typeface="Times New Roman"/>
                          <a:ea typeface="Calibri"/>
                          <a:cs typeface="Times New Roman"/>
                        </a:rPr>
                        <a:t>PUC</a:t>
                      </a:r>
                      <a:endParaRPr lang="en-US" sz="110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a:latin typeface="Times New Roman"/>
                          <a:ea typeface="Calibri"/>
                          <a:cs typeface="Times New Roman"/>
                        </a:rPr>
                        <a:t>PUP</a:t>
                      </a:r>
                      <a:endParaRPr lang="en-US" sz="110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a:latin typeface="Times New Roman"/>
                          <a:ea typeface="Calibri"/>
                          <a:cs typeface="Times New Roman"/>
                        </a:rPr>
                        <a:t>GNDU</a:t>
                      </a:r>
                      <a:endParaRPr lang="en-US" sz="110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dirty="0">
                          <a:latin typeface="Times New Roman"/>
                          <a:ea typeface="Calibri"/>
                          <a:cs typeface="Times New Roman"/>
                        </a:rPr>
                        <a:t>SGGSWU</a:t>
                      </a:r>
                      <a:endParaRPr lang="en-US" sz="1100" dirty="0">
                        <a:latin typeface="Calibri"/>
                        <a:ea typeface="Calibri"/>
                        <a:cs typeface="Times New Roman"/>
                      </a:endParaRPr>
                    </a:p>
                  </a:txBody>
                  <a:tcPr marL="68580" marR="68580" marT="0" marB="0"/>
                </a:tc>
              </a:tr>
              <a:tr h="2251161">
                <a:tc>
                  <a:txBody>
                    <a:bodyPr/>
                    <a:lstStyle/>
                    <a:p>
                      <a:pPr marL="0" marR="0" algn="just">
                        <a:lnSpc>
                          <a:spcPct val="200000"/>
                        </a:lnSpc>
                        <a:spcBef>
                          <a:spcPts val="0"/>
                        </a:spcBef>
                        <a:spcAft>
                          <a:spcPts val="0"/>
                        </a:spcAft>
                      </a:pPr>
                      <a:r>
                        <a:rPr lang="en-US" sz="1000" b="1" dirty="0" err="1">
                          <a:latin typeface="Times New Roman"/>
                          <a:ea typeface="Calibri"/>
                          <a:cs typeface="Times New Roman"/>
                        </a:rPr>
                        <a:t>BLISc</a:t>
                      </a:r>
                      <a:r>
                        <a:rPr lang="en-US" sz="1000" b="1" dirty="0">
                          <a:latin typeface="Times New Roman"/>
                          <a:ea typeface="Calibri"/>
                          <a:cs typeface="Times New Roman"/>
                        </a:rPr>
                        <a:t>.</a:t>
                      </a:r>
                      <a:endParaRPr lang="en-US" sz="1100" dirty="0">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a:latin typeface="Times New Roman"/>
                          <a:ea typeface="Calibri"/>
                          <a:cs typeface="Times New Roman"/>
                        </a:rPr>
                        <a:t>(a) One topic on Information Literacy in paper: Library and its Users in 1</a:t>
                      </a:r>
                      <a:r>
                        <a:rPr lang="en-US" sz="1000" b="1" baseline="30000">
                          <a:latin typeface="Times New Roman"/>
                          <a:ea typeface="Calibri"/>
                          <a:cs typeface="Times New Roman"/>
                        </a:rPr>
                        <a:t>st</a:t>
                      </a:r>
                      <a:r>
                        <a:rPr lang="en-US" sz="1000" b="1">
                          <a:latin typeface="Times New Roman"/>
                          <a:ea typeface="Calibri"/>
                          <a:cs typeface="Times New Roman"/>
                        </a:rPr>
                        <a:t> Semester.</a:t>
                      </a:r>
                      <a:endParaRPr lang="en-US" sz="1100" b="1">
                        <a:latin typeface="Calibri"/>
                        <a:ea typeface="Calibri"/>
                        <a:cs typeface="Times New Roman"/>
                      </a:endParaRPr>
                    </a:p>
                    <a:p>
                      <a:pPr marL="0" marR="0" algn="just">
                        <a:lnSpc>
                          <a:spcPct val="200000"/>
                        </a:lnSpc>
                        <a:spcBef>
                          <a:spcPts val="0"/>
                        </a:spcBef>
                        <a:spcAft>
                          <a:spcPts val="0"/>
                        </a:spcAft>
                      </a:pPr>
                      <a:r>
                        <a:rPr lang="en-US" sz="1000" b="1">
                          <a:latin typeface="Times New Roman"/>
                          <a:ea typeface="Calibri"/>
                          <a:cs typeface="Times New Roman"/>
                        </a:rPr>
                        <a:t>(b) An elective paper on Media and Information Literacy in 2</a:t>
                      </a:r>
                      <a:r>
                        <a:rPr lang="en-US" sz="1000" b="1" baseline="30000">
                          <a:latin typeface="Times New Roman"/>
                          <a:ea typeface="Calibri"/>
                          <a:cs typeface="Times New Roman"/>
                        </a:rPr>
                        <a:t>nd</a:t>
                      </a:r>
                      <a:r>
                        <a:rPr lang="en-US" sz="1000" b="1">
                          <a:latin typeface="Times New Roman"/>
                          <a:ea typeface="Calibri"/>
                          <a:cs typeface="Times New Roman"/>
                        </a:rPr>
                        <a:t> Semester</a:t>
                      </a:r>
                      <a:endParaRPr lang="en-US" sz="1100" b="1">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dirty="0">
                          <a:latin typeface="Times New Roman"/>
                          <a:ea typeface="Calibri"/>
                          <a:cs typeface="Times New Roman"/>
                        </a:rPr>
                        <a:t>One topic on Information Literacy in paper: Library and its Users in 2</a:t>
                      </a:r>
                      <a:r>
                        <a:rPr lang="en-US" sz="1000" b="1" baseline="30000" dirty="0">
                          <a:latin typeface="Times New Roman"/>
                          <a:ea typeface="Calibri"/>
                          <a:cs typeface="Times New Roman"/>
                        </a:rPr>
                        <a:t>nd</a:t>
                      </a:r>
                      <a:r>
                        <a:rPr lang="en-US" sz="1000" b="1" dirty="0">
                          <a:latin typeface="Times New Roman"/>
                          <a:ea typeface="Calibri"/>
                          <a:cs typeface="Times New Roman"/>
                        </a:rPr>
                        <a:t>  Semester</a:t>
                      </a:r>
                      <a:endParaRPr lang="en-US" sz="1100" b="1" dirty="0">
                        <a:latin typeface="Calibri"/>
                        <a:ea typeface="Calibri"/>
                        <a:cs typeface="Times New Roman"/>
                      </a:endParaRPr>
                    </a:p>
                  </a:txBody>
                  <a:tcPr marL="68580" marR="68580" marT="0" marB="0"/>
                </a:tc>
              </a:tr>
              <a:tr h="1500774">
                <a:tc>
                  <a:txBody>
                    <a:bodyPr/>
                    <a:lstStyle/>
                    <a:p>
                      <a:pPr marL="0" marR="0" algn="just">
                        <a:lnSpc>
                          <a:spcPct val="200000"/>
                        </a:lnSpc>
                        <a:spcBef>
                          <a:spcPts val="0"/>
                        </a:spcBef>
                        <a:spcAft>
                          <a:spcPts val="0"/>
                        </a:spcAft>
                      </a:pPr>
                      <a:r>
                        <a:rPr lang="en-US" sz="1000" b="1">
                          <a:latin typeface="Times New Roman"/>
                          <a:ea typeface="Calibri"/>
                          <a:cs typeface="Times New Roman"/>
                        </a:rPr>
                        <a:t>MLISc.</a:t>
                      </a:r>
                      <a:endParaRPr lang="en-US" sz="110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dirty="0">
                          <a:latin typeface="Times New Roman"/>
                          <a:ea typeface="Calibri"/>
                          <a:cs typeface="Times New Roman"/>
                        </a:rPr>
                        <a:t>One topic on Media and Information Literacy in paper: </a:t>
                      </a:r>
                      <a:endParaRPr lang="en-US" sz="1100" b="1" dirty="0">
                        <a:latin typeface="Calibri"/>
                        <a:ea typeface="Calibri"/>
                        <a:cs typeface="Times New Roman"/>
                      </a:endParaRPr>
                    </a:p>
                    <a:p>
                      <a:pPr marL="0" marR="0" algn="just">
                        <a:lnSpc>
                          <a:spcPct val="200000"/>
                        </a:lnSpc>
                        <a:spcBef>
                          <a:spcPts val="0"/>
                        </a:spcBef>
                        <a:spcAft>
                          <a:spcPts val="0"/>
                        </a:spcAft>
                      </a:pPr>
                      <a:r>
                        <a:rPr lang="en-US" sz="1000" b="1" dirty="0">
                          <a:latin typeface="Times New Roman"/>
                          <a:ea typeface="Calibri"/>
                          <a:cs typeface="Times New Roman"/>
                        </a:rPr>
                        <a:t>Information and Communication in 2</a:t>
                      </a:r>
                      <a:r>
                        <a:rPr lang="en-US" sz="1000" b="1" baseline="30000" dirty="0">
                          <a:latin typeface="Times New Roman"/>
                          <a:ea typeface="Calibri"/>
                          <a:cs typeface="Times New Roman"/>
                        </a:rPr>
                        <a:t>nd</a:t>
                      </a:r>
                      <a:r>
                        <a:rPr lang="en-US" sz="1000" b="1" dirty="0">
                          <a:latin typeface="Times New Roman"/>
                          <a:ea typeface="Calibri"/>
                          <a:cs typeface="Times New Roman"/>
                        </a:rPr>
                        <a:t> Semester</a:t>
                      </a:r>
                      <a:endParaRPr lang="en-US" sz="1100" b="1" dirty="0">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r>
              <a:tr h="1125580">
                <a:tc>
                  <a:txBody>
                    <a:bodyPr/>
                    <a:lstStyle/>
                    <a:p>
                      <a:pPr marL="0" marR="0" algn="just">
                        <a:lnSpc>
                          <a:spcPct val="200000"/>
                        </a:lnSpc>
                        <a:spcBef>
                          <a:spcPts val="0"/>
                        </a:spcBef>
                        <a:spcAft>
                          <a:spcPts val="0"/>
                        </a:spcAft>
                      </a:pPr>
                      <a:r>
                        <a:rPr lang="en-US" sz="1000" b="1">
                          <a:latin typeface="Times New Roman"/>
                          <a:ea typeface="Calibri"/>
                          <a:cs typeface="Times New Roman"/>
                        </a:rPr>
                        <a:t>PhD (Coursework)</a:t>
                      </a:r>
                      <a:endParaRPr lang="en-US" sz="1100">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dirty="0">
                          <a:latin typeface="Times New Roman"/>
                          <a:ea typeface="Calibri"/>
                          <a:cs typeface="Times New Roman"/>
                        </a:rPr>
                        <a:t>Full paper on Information Literacy and Knowledge Organization</a:t>
                      </a:r>
                      <a:endParaRPr lang="en-US" sz="1100" b="1" dirty="0">
                        <a:latin typeface="Calibri"/>
                        <a:ea typeface="Calibri"/>
                        <a:cs typeface="Times New Roman"/>
                      </a:endParaRPr>
                    </a:p>
                  </a:txBody>
                  <a:tcPr marL="68580" marR="68580" marT="0" marB="0"/>
                </a:tc>
                <a:tc>
                  <a:txBody>
                    <a:bodyPr/>
                    <a:lstStyle/>
                    <a:p>
                      <a:pPr marL="0" marR="0" algn="ctr">
                        <a:lnSpc>
                          <a:spcPct val="200000"/>
                        </a:lnSpc>
                        <a:spcBef>
                          <a:spcPts val="0"/>
                        </a:spcBef>
                        <a:spcAft>
                          <a:spcPts val="0"/>
                        </a:spcAft>
                      </a:pPr>
                      <a:r>
                        <a:rPr lang="en-US" sz="1000" b="1" dirty="0">
                          <a:latin typeface="Times New Roman"/>
                          <a:ea typeface="Calibri"/>
                          <a:cs typeface="Times New Roman"/>
                        </a:rPr>
                        <a:t>-</a:t>
                      </a:r>
                      <a:endParaRPr lang="en-US" sz="1100" b="1" dirty="0">
                        <a:latin typeface="Calibri"/>
                        <a:ea typeface="Calibri"/>
                        <a:cs typeface="Times New Roman"/>
                      </a:endParaRPr>
                    </a:p>
                  </a:txBody>
                  <a:tcPr marL="68580" marR="68580" marT="0" marB="0"/>
                </a:tc>
                <a:tc>
                  <a:txBody>
                    <a:bodyPr/>
                    <a:lstStyle/>
                    <a:p>
                      <a:pPr marL="0" marR="0" algn="just">
                        <a:lnSpc>
                          <a:spcPct val="200000"/>
                        </a:lnSpc>
                        <a:spcBef>
                          <a:spcPts val="0"/>
                        </a:spcBef>
                        <a:spcAft>
                          <a:spcPts val="0"/>
                        </a:spcAft>
                      </a:pPr>
                      <a:r>
                        <a:rPr lang="en-US" sz="1000" b="1" dirty="0">
                          <a:latin typeface="Times New Roman"/>
                          <a:ea typeface="Calibri"/>
                          <a:cs typeface="Times New Roman"/>
                        </a:rPr>
                        <a:t>Full paper on Information Literacy and Knowledge Organization</a:t>
                      </a:r>
                      <a:endParaRPr lang="en-US" sz="1100" b="1" dirty="0">
                        <a:latin typeface="Calibri"/>
                        <a:ea typeface="Calibri"/>
                        <a:cs typeface="Times New Roman"/>
                      </a:endParaRPr>
                    </a:p>
                  </a:txBody>
                  <a:tcPr marL="68580" marR="68580" marT="0" marB="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Seminars, Conferences and Workshops on MIL at Punjabi University, </a:t>
            </a:r>
            <a:r>
              <a:rPr lang="en-US" sz="2800" b="1" dirty="0" smtClean="0"/>
              <a:t>Patiala</a:t>
            </a:r>
            <a:endParaRPr lang="en-US" sz="2800" dirty="0"/>
          </a:p>
        </p:txBody>
      </p:sp>
      <p:sp>
        <p:nvSpPr>
          <p:cNvPr id="3" name="Content Placeholder 2"/>
          <p:cNvSpPr>
            <a:spLocks noGrp="1"/>
          </p:cNvSpPr>
          <p:nvPr>
            <p:ph idx="1"/>
          </p:nvPr>
        </p:nvSpPr>
        <p:spPr>
          <a:xfrm>
            <a:off x="457200" y="1447800"/>
            <a:ext cx="8229600" cy="4876800"/>
          </a:xfrm>
        </p:spPr>
        <p:txBody>
          <a:bodyPr>
            <a:noAutofit/>
          </a:bodyPr>
          <a:lstStyle/>
          <a:p>
            <a:pPr algn="just">
              <a:buNone/>
            </a:pPr>
            <a:r>
              <a:rPr lang="en-US" sz="1600" dirty="0" smtClean="0"/>
              <a:t>	Among the universities of Punjab and Chandigarh, Punjabi University, Patiala is leading in raising awareness and understanding of media and information literacy. The activities organized by Punjabi University in the last few years include: </a:t>
            </a:r>
          </a:p>
          <a:p>
            <a:pPr lvl="0" algn="just"/>
            <a:r>
              <a:rPr lang="en-US" sz="1600" dirty="0" smtClean="0"/>
              <a:t>IFLA and UNESCO sponsored International Information Literacy Workshop on Information Skills for Learning, organized by Department of Library and Information Science, Punjabi University, Patiala from 03-07 October 2005. </a:t>
            </a:r>
          </a:p>
          <a:p>
            <a:pPr lvl="0" algn="just"/>
            <a:r>
              <a:rPr lang="en-US" sz="1600" dirty="0" smtClean="0"/>
              <a:t>UNESCO sponsored Training-The-Trainers Information Literacy Workshop organized by Department of Library and Information Science, Punjabi University, Patiala from 05-07 November 2008.</a:t>
            </a:r>
          </a:p>
          <a:p>
            <a:pPr lvl="0" algn="just"/>
            <a:r>
              <a:rPr lang="en-US" sz="1600" dirty="0" smtClean="0"/>
              <a:t>Two-days National Seminar on Media and Information Literacy organized by the Department of Library and Information Science, Punjabi University, Patiala on 12-13 February 2013.</a:t>
            </a:r>
          </a:p>
          <a:p>
            <a:pPr lvl="0" algn="just"/>
            <a:r>
              <a:rPr lang="en-US" sz="1600" dirty="0" smtClean="0"/>
              <a:t>Three-days UNESCO sponsored Capacity Building Workshop on Media and Information Literacy for Youth and Youth-led Organizations in India organized by Media and Information Literacy University Network of India (MILUNI), </a:t>
            </a:r>
            <a:r>
              <a:rPr lang="en-US" sz="1600" dirty="0" err="1" smtClean="0"/>
              <a:t>Bhai</a:t>
            </a:r>
            <a:r>
              <a:rPr lang="en-US" sz="1600" dirty="0" smtClean="0"/>
              <a:t> Kahn Singh </a:t>
            </a:r>
            <a:r>
              <a:rPr lang="en-US" sz="1600" dirty="0" err="1" smtClean="0"/>
              <a:t>Nabha</a:t>
            </a:r>
            <a:r>
              <a:rPr lang="en-US" sz="1600" dirty="0" smtClean="0"/>
              <a:t> Library and Department of Library and Information Science, Punjabi University, Patiala from 17-19 October 2016.</a:t>
            </a:r>
          </a:p>
          <a:p>
            <a:pPr lvl="0" algn="just"/>
            <a:r>
              <a:rPr lang="en-US" sz="1600" dirty="0" smtClean="0"/>
              <a:t>UNESCO and Gandhi </a:t>
            </a:r>
            <a:r>
              <a:rPr lang="en-US" sz="1600" dirty="0" err="1" smtClean="0"/>
              <a:t>Smriti</a:t>
            </a:r>
            <a:r>
              <a:rPr lang="en-US" sz="1600" dirty="0" smtClean="0"/>
              <a:t> &amp; </a:t>
            </a:r>
            <a:r>
              <a:rPr lang="en-US" sz="1600" dirty="0" err="1" smtClean="0"/>
              <a:t>Darshan</a:t>
            </a:r>
            <a:r>
              <a:rPr lang="en-US" sz="1600" dirty="0" smtClean="0"/>
              <a:t> </a:t>
            </a:r>
            <a:r>
              <a:rPr lang="en-US" sz="1600" dirty="0" err="1" smtClean="0"/>
              <a:t>Samiti</a:t>
            </a:r>
            <a:r>
              <a:rPr lang="en-US" sz="1600" dirty="0" smtClean="0"/>
              <a:t> sponsored two-days Workshop on Media and Information Literacy to promote </a:t>
            </a:r>
            <a:r>
              <a:rPr lang="en-US" sz="1600" dirty="0" err="1" smtClean="0"/>
              <a:t>Gandhian</a:t>
            </a:r>
            <a:r>
              <a:rPr lang="en-US" sz="1600" dirty="0" smtClean="0"/>
              <a:t> Approach to Environment and Sustainable Development </a:t>
            </a:r>
            <a:r>
              <a:rPr lang="en-US" sz="1600" dirty="0" err="1" smtClean="0"/>
              <a:t>organised</a:t>
            </a:r>
            <a:r>
              <a:rPr lang="en-US" sz="1600" dirty="0" smtClean="0"/>
              <a:t> by </a:t>
            </a:r>
            <a:r>
              <a:rPr lang="en-US" sz="1600" dirty="0" err="1" smtClean="0"/>
              <a:t>Bhai</a:t>
            </a:r>
            <a:r>
              <a:rPr lang="en-US" sz="1600" dirty="0" smtClean="0"/>
              <a:t> Kahn Singh </a:t>
            </a:r>
            <a:r>
              <a:rPr lang="en-US" sz="1600" dirty="0" err="1" smtClean="0"/>
              <a:t>Nabha</a:t>
            </a:r>
            <a:r>
              <a:rPr lang="en-US" sz="1600" dirty="0" smtClean="0"/>
              <a:t> Library, Punjabi University, Patiala on 13- 14  October 2017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MIL </a:t>
            </a:r>
            <a:r>
              <a:rPr lang="en-US" b="1" dirty="0"/>
              <a:t>Initiatives at National and International Level </a:t>
            </a:r>
            <a:endParaRPr lang="en-US" dirty="0"/>
          </a:p>
        </p:txBody>
      </p:sp>
      <p:sp>
        <p:nvSpPr>
          <p:cNvPr id="3" name="Content Placeholder 2"/>
          <p:cNvSpPr>
            <a:spLocks noGrp="1"/>
          </p:cNvSpPr>
          <p:nvPr>
            <p:ph idx="1"/>
          </p:nvPr>
        </p:nvSpPr>
        <p:spPr>
          <a:xfrm>
            <a:off x="457200" y="1676400"/>
            <a:ext cx="8229600" cy="4449763"/>
          </a:xfrm>
        </p:spPr>
        <p:txBody>
          <a:bodyPr>
            <a:normAutofit fontScale="55000" lnSpcReduction="20000"/>
          </a:bodyPr>
          <a:lstStyle/>
          <a:p>
            <a:pPr algn="just"/>
            <a:r>
              <a:rPr lang="en-US" dirty="0" smtClean="0"/>
              <a:t>There is a wide gap in the MIL initiatives taken by the Universities of Punjab and Chandigarh and those across the world.</a:t>
            </a:r>
          </a:p>
          <a:p>
            <a:pPr algn="just"/>
            <a:r>
              <a:rPr lang="en-US" dirty="0" smtClean="0"/>
              <a:t>The universities in the world are offering full fledge courses on Media and Information Literacy, Media Literacy or Information Literacy but in India, universities are mostly having only one topic or paper on MIL or IL. </a:t>
            </a:r>
          </a:p>
          <a:p>
            <a:pPr algn="just"/>
            <a:r>
              <a:rPr lang="en-US" dirty="0" smtClean="0"/>
              <a:t>Also the universities around the world are offering these courses through online platforms like MOOC, but in India for IL/MIL we are still using the classroom mode of instruction primarily. </a:t>
            </a:r>
          </a:p>
          <a:p>
            <a:pPr algn="just"/>
            <a:r>
              <a:rPr lang="en-US" dirty="0" smtClean="0"/>
              <a:t>Though a modest beginning is made in India by the efforts of the UGC/INFLBNET; Punjabi University, Patiala; and a few other universities and institutions in the country, but still we have a long way to go to empower not only LIS students and professionals but also the citizens of India with MIL skills. </a:t>
            </a:r>
          </a:p>
          <a:p>
            <a:pPr algn="just"/>
            <a:r>
              <a:rPr lang="en-US" dirty="0" smtClean="0"/>
              <a:t>The UGC has recently invited expressions of interest from educational institutions and their faculty to submit proposals to develop MOOC courses in different subjects for SWAYAM platform of Government of India (https://www.ugc.ac.in/pdfnews/0104286_Public-notice-EOI.pdf).  </a:t>
            </a:r>
          </a:p>
          <a:p>
            <a:pPr algn="just"/>
            <a:r>
              <a:rPr lang="en-US" dirty="0" smtClean="0"/>
              <a:t>So, it is hoped that in the near future, MOOC courses on IL/ML/MIL would get developed in India as well.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Suggestions</a:t>
            </a:r>
            <a:endParaRPr lang="en-US" dirty="0"/>
          </a:p>
        </p:txBody>
      </p:sp>
      <p:sp>
        <p:nvSpPr>
          <p:cNvPr id="3" name="Content Placeholder 2"/>
          <p:cNvSpPr>
            <a:spLocks noGrp="1"/>
          </p:cNvSpPr>
          <p:nvPr>
            <p:ph idx="1"/>
          </p:nvPr>
        </p:nvSpPr>
        <p:spPr/>
        <p:txBody>
          <a:bodyPr>
            <a:normAutofit fontScale="92500" lnSpcReduction="10000"/>
          </a:bodyPr>
          <a:lstStyle/>
          <a:p>
            <a:pPr algn="just">
              <a:buNone/>
            </a:pPr>
            <a:r>
              <a:rPr lang="en-US" dirty="0" smtClean="0"/>
              <a:t>In the light of above discussion, it is suggested that:</a:t>
            </a:r>
          </a:p>
          <a:p>
            <a:pPr marL="514350" indent="-514350" algn="just">
              <a:buAutoNum type="alphaLcParenBoth"/>
            </a:pPr>
            <a:r>
              <a:rPr lang="en-US" dirty="0" smtClean="0"/>
              <a:t>Media and information literacy be included in LIS curricula in different universities, at least as an elective paper; and</a:t>
            </a:r>
          </a:p>
          <a:p>
            <a:pPr marL="514350" indent="-514350" algn="just">
              <a:buAutoNum type="alphaLcParenBoth"/>
            </a:pPr>
            <a:r>
              <a:rPr lang="en-US" dirty="0" smtClean="0"/>
              <a:t>Libraries, particularly academic and special libraries; and departments of LIS across the country take initiatives to organize seminars, conferences and workshops, and training programmes on MIL for students, researchers and LIS professionals. </a:t>
            </a:r>
          </a:p>
          <a:p>
            <a:pPr algn="just"/>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a:xfrm>
            <a:off x="457200" y="1143000"/>
            <a:ext cx="8229600" cy="4983163"/>
          </a:xfrm>
        </p:spPr>
        <p:txBody>
          <a:bodyPr>
            <a:noAutofit/>
          </a:bodyPr>
          <a:lstStyle/>
          <a:p>
            <a:pPr algn="just"/>
            <a:r>
              <a:rPr lang="en-US" sz="2100" dirty="0" smtClean="0"/>
              <a:t>LIS researchers and professionals need to empower themselves with MIL skills first, and then they should also make their users aware of MIL skills, so that the users can retrieve reliable and quality information from information sources and media content. </a:t>
            </a:r>
          </a:p>
          <a:p>
            <a:pPr algn="just"/>
            <a:r>
              <a:rPr lang="en-US" sz="2100" dirty="0" smtClean="0"/>
              <a:t>Media and Information Literacy skills are essential for everyone – especially for library and information professionals – in the 21</a:t>
            </a:r>
            <a:r>
              <a:rPr lang="en-US" sz="2100" baseline="30000" dirty="0" smtClean="0"/>
              <a:t>st</a:t>
            </a:r>
            <a:r>
              <a:rPr lang="en-US" sz="2100" dirty="0" smtClean="0"/>
              <a:t> century. </a:t>
            </a:r>
          </a:p>
          <a:p>
            <a:pPr algn="just"/>
            <a:r>
              <a:rPr lang="en-US" sz="2100" dirty="0" smtClean="0"/>
              <a:t>Therefore, academic and special librarians need to play a vital role in making a digital universe of infinite possibilities for their users. For this, LIS professionals should take initiatives to promote MIL among their user communities, and to do that, library and information professionals have to first empower themselves with these skills.</a:t>
            </a:r>
          </a:p>
          <a:p>
            <a:pPr algn="just"/>
            <a:r>
              <a:rPr lang="en-US" sz="2100" dirty="0" smtClean="0"/>
              <a:t>In the near future, many more universities and institutions in India are likely to include IL/MIL in the curricula and offer training courses in these subjects.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References</a:t>
            </a:r>
            <a:endParaRPr lang="en-US" b="1" dirty="0"/>
          </a:p>
        </p:txBody>
      </p:sp>
      <p:sp>
        <p:nvSpPr>
          <p:cNvPr id="3" name="Content Placeholder 2"/>
          <p:cNvSpPr>
            <a:spLocks noGrp="1"/>
          </p:cNvSpPr>
          <p:nvPr>
            <p:ph idx="1"/>
          </p:nvPr>
        </p:nvSpPr>
        <p:spPr>
          <a:xfrm>
            <a:off x="457200" y="1600200"/>
            <a:ext cx="8229600" cy="4876800"/>
          </a:xfrm>
        </p:spPr>
        <p:txBody>
          <a:bodyPr>
            <a:normAutofit fontScale="47500" lnSpcReduction="20000"/>
          </a:bodyPr>
          <a:lstStyle/>
          <a:p>
            <a:pPr lvl="0" algn="just"/>
            <a:r>
              <a:rPr lang="en-US" dirty="0" smtClean="0"/>
              <a:t>"Definitions &amp; models." Information Literacy Website. Accessed October 5, 2017. https://infolit.org.uk/definitions-models. </a:t>
            </a:r>
          </a:p>
          <a:p>
            <a:pPr lvl="0" algn="just"/>
            <a:r>
              <a:rPr lang="en-US" dirty="0" smtClean="0"/>
              <a:t>Eisenberg, Michael, Carrie A. Lowe, and Kathleen L. Spitzer. </a:t>
            </a:r>
            <a:r>
              <a:rPr lang="en-US" i="1" dirty="0" smtClean="0"/>
              <a:t>Information literacy: essential skills for the information age</a:t>
            </a:r>
            <a:r>
              <a:rPr lang="en-US" dirty="0" smtClean="0"/>
              <a:t>. 2nd ed. Westport, CT: Libraries Unlimited, 2004. </a:t>
            </a:r>
          </a:p>
          <a:p>
            <a:pPr lvl="0" algn="just"/>
            <a:r>
              <a:rPr lang="en-US" dirty="0" smtClean="0"/>
              <a:t>"IFLA Media and Information Literacy Recommendations." IFLA. Accessed October 5, 2017. </a:t>
            </a:r>
            <a:r>
              <a:rPr lang="en-US" u="sng" dirty="0" smtClean="0">
                <a:hlinkClick r:id="rId2"/>
              </a:rPr>
              <a:t>http://www.ifla.org/publications/ifla-media-and-information-literacy-recommendations</a:t>
            </a:r>
            <a:r>
              <a:rPr lang="en-US" dirty="0" smtClean="0"/>
              <a:t>. </a:t>
            </a:r>
          </a:p>
          <a:p>
            <a:pPr lvl="0" algn="just"/>
            <a:r>
              <a:rPr lang="en-US" dirty="0" err="1" smtClean="0"/>
              <a:t>Kalra</a:t>
            </a:r>
            <a:r>
              <a:rPr lang="en-US" dirty="0" smtClean="0"/>
              <a:t>, </a:t>
            </a:r>
            <a:r>
              <a:rPr lang="en-US" dirty="0" err="1" smtClean="0"/>
              <a:t>Harinder</a:t>
            </a:r>
            <a:r>
              <a:rPr lang="en-US" dirty="0" smtClean="0"/>
              <a:t> Pal Singh. “Media and Information Literacy in Higher Education in India.” In </a:t>
            </a:r>
            <a:r>
              <a:rPr lang="en-US" i="1" dirty="0" smtClean="0"/>
              <a:t>Media and information literacy for the sustainable development goals, </a:t>
            </a:r>
            <a:r>
              <a:rPr lang="en-US" dirty="0" smtClean="0"/>
              <a:t>edited by </a:t>
            </a:r>
            <a:r>
              <a:rPr lang="en-US" dirty="0" err="1" smtClean="0"/>
              <a:t>Jagtar</a:t>
            </a:r>
            <a:r>
              <a:rPr lang="en-US" dirty="0" smtClean="0"/>
              <a:t> Singh, Alton Grizzle, Sin Joan Yee and Sherri Hope Culver, 91-96. </a:t>
            </a:r>
            <a:r>
              <a:rPr lang="en-US" dirty="0" err="1" smtClean="0"/>
              <a:t>Göteborg</a:t>
            </a:r>
            <a:r>
              <a:rPr lang="en-US" dirty="0" smtClean="0"/>
              <a:t>: International Clearinghouse on Children, Youth and Media, </a:t>
            </a:r>
            <a:r>
              <a:rPr lang="en-US" dirty="0" err="1" smtClean="0"/>
              <a:t>Nordicom</a:t>
            </a:r>
            <a:r>
              <a:rPr lang="en-US" dirty="0" smtClean="0"/>
              <a:t>, University of Gothenburg, 2015. </a:t>
            </a:r>
            <a:r>
              <a:rPr lang="en-US" u="sng" dirty="0" smtClean="0">
                <a:hlinkClick r:id="rId3"/>
              </a:rPr>
              <a:t>https://milunesco.unaoc.org/wp-content/uploads/2015/07/milid_yearbook_20151.pdf</a:t>
            </a:r>
            <a:r>
              <a:rPr lang="en-US" dirty="0" smtClean="0"/>
              <a:t> </a:t>
            </a:r>
          </a:p>
          <a:p>
            <a:pPr lvl="0" algn="just"/>
            <a:r>
              <a:rPr lang="en-US" dirty="0" err="1" smtClean="0"/>
              <a:t>Kalra</a:t>
            </a:r>
            <a:r>
              <a:rPr lang="en-US" dirty="0" smtClean="0"/>
              <a:t>, H.P.S. and </a:t>
            </a:r>
            <a:r>
              <a:rPr lang="en-US" dirty="0" err="1" smtClean="0"/>
              <a:t>Navkiran</a:t>
            </a:r>
            <a:r>
              <a:rPr lang="en-US" dirty="0" smtClean="0"/>
              <a:t> </a:t>
            </a:r>
            <a:r>
              <a:rPr lang="en-US" dirty="0" err="1" smtClean="0"/>
              <a:t>Kaur</a:t>
            </a:r>
            <a:r>
              <a:rPr lang="en-US" dirty="0" smtClean="0"/>
              <a:t>. “Media and Information Literacy for Teenagers and Young Adults.” In </a:t>
            </a:r>
            <a:r>
              <a:rPr lang="en-US" i="1" dirty="0" smtClean="0"/>
              <a:t>Transformation of LIS Education, Libraries and Information Services for Knowledge Society: Essays in </a:t>
            </a:r>
            <a:r>
              <a:rPr lang="en-US" i="1" dirty="0" err="1" smtClean="0"/>
              <a:t>honour</a:t>
            </a:r>
            <a:r>
              <a:rPr lang="en-US" i="1" dirty="0" smtClean="0"/>
              <a:t> of Prof. </a:t>
            </a:r>
            <a:r>
              <a:rPr lang="en-US" i="1" dirty="0" err="1" smtClean="0"/>
              <a:t>Jagtar</a:t>
            </a:r>
            <a:r>
              <a:rPr lang="en-US" i="1" dirty="0" smtClean="0"/>
              <a:t> Singh, </a:t>
            </a:r>
            <a:r>
              <a:rPr lang="en-US" dirty="0" smtClean="0"/>
              <a:t>edited by I.V. </a:t>
            </a:r>
            <a:r>
              <a:rPr lang="en-US" dirty="0" err="1" smtClean="0"/>
              <a:t>Malhan</a:t>
            </a:r>
            <a:r>
              <a:rPr lang="en-US" dirty="0" smtClean="0"/>
              <a:t>, </a:t>
            </a:r>
            <a:r>
              <a:rPr lang="en-US" dirty="0" err="1" smtClean="0"/>
              <a:t>Trishanjit</a:t>
            </a:r>
            <a:r>
              <a:rPr lang="en-US" dirty="0" smtClean="0"/>
              <a:t> </a:t>
            </a:r>
            <a:r>
              <a:rPr lang="en-US" dirty="0" err="1" smtClean="0"/>
              <a:t>Kaur</a:t>
            </a:r>
            <a:r>
              <a:rPr lang="en-US" dirty="0" smtClean="0"/>
              <a:t> and </a:t>
            </a:r>
            <a:r>
              <a:rPr lang="en-US" dirty="0" err="1" smtClean="0"/>
              <a:t>Navkiran</a:t>
            </a:r>
            <a:r>
              <a:rPr lang="en-US" dirty="0" smtClean="0"/>
              <a:t> </a:t>
            </a:r>
            <a:r>
              <a:rPr lang="en-US" dirty="0" err="1" smtClean="0"/>
              <a:t>Kaur</a:t>
            </a:r>
            <a:r>
              <a:rPr lang="en-US" dirty="0" smtClean="0"/>
              <a:t>, 433-438. New Delhi: </a:t>
            </a:r>
            <a:r>
              <a:rPr lang="en-US" dirty="0" err="1" smtClean="0"/>
              <a:t>Ess</a:t>
            </a:r>
            <a:r>
              <a:rPr lang="en-US" dirty="0" smtClean="0"/>
              <a:t> </a:t>
            </a:r>
            <a:r>
              <a:rPr lang="en-US" dirty="0" err="1" smtClean="0"/>
              <a:t>Ess</a:t>
            </a:r>
            <a:r>
              <a:rPr lang="en-US" dirty="0" smtClean="0"/>
              <a:t> Publications, 2016. </a:t>
            </a:r>
          </a:p>
          <a:p>
            <a:pPr lvl="0" algn="just"/>
            <a:r>
              <a:rPr lang="en-US" dirty="0" err="1" smtClean="0"/>
              <a:t>Malhan</a:t>
            </a:r>
            <a:r>
              <a:rPr lang="en-US" dirty="0" smtClean="0"/>
              <a:t>, I.V. “Library and information science education: Vision 2020.’ In </a:t>
            </a:r>
            <a:r>
              <a:rPr lang="en-US" i="1" dirty="0" smtClean="0"/>
              <a:t>LIS Education, Research and Training: Vision 2020</a:t>
            </a:r>
            <a:r>
              <a:rPr lang="en-US" dirty="0" smtClean="0"/>
              <a:t>, edited by </a:t>
            </a:r>
            <a:r>
              <a:rPr lang="en-US" dirty="0" err="1" smtClean="0"/>
              <a:t>Jagtar</a:t>
            </a:r>
            <a:r>
              <a:rPr lang="en-US" dirty="0" smtClean="0"/>
              <a:t> Singh and </a:t>
            </a:r>
            <a:r>
              <a:rPr lang="en-US" dirty="0" err="1" smtClean="0"/>
              <a:t>Trishanjit</a:t>
            </a:r>
            <a:r>
              <a:rPr lang="en-US" dirty="0" smtClean="0"/>
              <a:t> </a:t>
            </a:r>
            <a:r>
              <a:rPr lang="en-US" dirty="0" err="1" smtClean="0"/>
              <a:t>Kaur</a:t>
            </a:r>
            <a:r>
              <a:rPr lang="en-US" dirty="0" smtClean="0"/>
              <a:t>, Patiala: IATLIS, 2011.</a:t>
            </a:r>
          </a:p>
          <a:p>
            <a:pPr lvl="0" algn="just"/>
            <a:r>
              <a:rPr lang="en-US" dirty="0" smtClean="0"/>
              <a:t>MIL as Composite Concept. United Nations Educational, Scientific and Cultural Organization. Accessed October 5, 2017. </a:t>
            </a:r>
            <a:r>
              <a:rPr lang="en-US" u="sng" dirty="0" smtClean="0">
                <a:hlinkClick r:id="rId4"/>
              </a:rPr>
              <a:t>http://www.unesco.org/new/en/communication-and-information/media-development/media-literacy/mil-as-composite-concept/</a:t>
            </a:r>
            <a:endParaRPr lang="en-US" dirty="0" smtClean="0"/>
          </a:p>
          <a:p>
            <a:pPr lvl="0" algn="just"/>
            <a:r>
              <a:rPr lang="en-US" dirty="0" smtClean="0"/>
              <a:t>"Presidential Committee on Information Literacy: Final Report." Association of College &amp; Research Libraries (ACRL). November 21, 2012. Accessed October 5, 2017. </a:t>
            </a:r>
            <a:r>
              <a:rPr lang="en-US" u="sng" dirty="0" smtClean="0">
                <a:hlinkClick r:id="rId5"/>
              </a:rPr>
              <a:t>http://www.ala.org/acrl/publications/whitepapers/presidential</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Need for Media and Information Literacy Skills</a:t>
            </a:r>
            <a:endParaRPr lang="en-US" b="1"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transition towards information society, we are witnessing a shift from print-based sources, to the Internet as the source of first choice, particularly for the young generation. </a:t>
            </a:r>
          </a:p>
          <a:p>
            <a:pPr algn="just"/>
            <a:r>
              <a:rPr lang="en-US" dirty="0" smtClean="0"/>
              <a:t>But there are a few issues in the use of digital information, such as the currency, authenticity and reliability of information available via the Internet in various media and formats.</a:t>
            </a:r>
          </a:p>
          <a:p>
            <a:pPr algn="just"/>
            <a:r>
              <a:rPr lang="en-US" dirty="0" smtClean="0"/>
              <a:t>Library and information professionals need to further develop their skills. </a:t>
            </a:r>
          </a:p>
          <a:p>
            <a:pPr algn="just"/>
            <a:r>
              <a:rPr lang="en-US" dirty="0" smtClean="0"/>
              <a:t>Media and information literacy skills have emerged as important skills for managing information in diverse media and formats in the digital era.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3124200"/>
          </a:xfrm>
        </p:spPr>
        <p:txBody>
          <a:bodyPr/>
          <a:lstStyle/>
          <a:p>
            <a:r>
              <a:rPr lang="en-US" dirty="0" smtClean="0"/>
              <a:t>Thank You </a:t>
            </a:r>
            <a:br>
              <a:rPr lang="en-US" dirty="0" smtClean="0"/>
            </a:br>
            <a:r>
              <a:rPr lang="en-US" dirty="0" smtClean="0"/>
              <a:t>for your kind attention.</a:t>
            </a:r>
            <a:br>
              <a:rPr lang="en-US" dirty="0" smtClean="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Media and Information Literacy</a:t>
            </a:r>
            <a:endParaRPr lang="en-US" b="1" dirty="0"/>
          </a:p>
        </p:txBody>
      </p:sp>
      <p:sp>
        <p:nvSpPr>
          <p:cNvPr id="3" name="Content Placeholder 2"/>
          <p:cNvSpPr>
            <a:spLocks noGrp="1"/>
          </p:cNvSpPr>
          <p:nvPr>
            <p:ph idx="1"/>
          </p:nvPr>
        </p:nvSpPr>
        <p:spPr>
          <a:xfrm>
            <a:off x="457200" y="1371600"/>
            <a:ext cx="8229600" cy="4754563"/>
          </a:xfrm>
        </p:spPr>
        <p:txBody>
          <a:bodyPr>
            <a:noAutofit/>
          </a:bodyPr>
          <a:lstStyle/>
          <a:p>
            <a:pPr algn="just"/>
            <a:r>
              <a:rPr lang="en-US" sz="2600" dirty="0" smtClean="0"/>
              <a:t>MIL is not a new concept, the concept of information literacy was first introduced in 1974 by Paul </a:t>
            </a:r>
            <a:r>
              <a:rPr lang="en-US" sz="2600" dirty="0" err="1" smtClean="0"/>
              <a:t>Zurkowski</a:t>
            </a:r>
            <a:r>
              <a:rPr lang="en-US" sz="2600" dirty="0" smtClean="0"/>
              <a:t>, president of the US Information Industry Association.</a:t>
            </a:r>
          </a:p>
          <a:p>
            <a:pPr algn="just"/>
            <a:r>
              <a:rPr lang="en-US" sz="2600" dirty="0" smtClean="0"/>
              <a:t>Since then, several associations and institutions (ALA, CILIP, SCONUL, etc.) have tried to define information literacy and vast amount of literature has been published on information literacy highlighting its importance around the world. </a:t>
            </a:r>
          </a:p>
          <a:p>
            <a:pPr algn="just"/>
            <a:r>
              <a:rPr lang="en-US" sz="2600" dirty="0" smtClean="0"/>
              <a:t>Several models of information literacy have been developed from time to time like The Big Six, The Seven Pillars Model, The Empowering-8 Model, The 8 Ws Model, </a:t>
            </a:r>
            <a:r>
              <a:rPr lang="en-US" sz="2600" dirty="0" err="1" smtClean="0"/>
              <a:t>Kuhlthau</a:t>
            </a:r>
            <a:r>
              <a:rPr lang="en-US" sz="2600" dirty="0" smtClean="0"/>
              <a:t> Model, Research Cycle, The Alberta Model, etc.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Media and Information Literacy (Contd.)</a:t>
            </a:r>
            <a:endParaRPr lang="en-US" b="1" dirty="0"/>
          </a:p>
        </p:txBody>
      </p:sp>
      <p:sp>
        <p:nvSpPr>
          <p:cNvPr id="3" name="Content Placeholder 2"/>
          <p:cNvSpPr>
            <a:spLocks noGrp="1"/>
          </p:cNvSpPr>
          <p:nvPr>
            <p:ph idx="1"/>
          </p:nvPr>
        </p:nvSpPr>
        <p:spPr/>
        <p:txBody>
          <a:bodyPr>
            <a:normAutofit lnSpcReduction="10000"/>
          </a:bodyPr>
          <a:lstStyle/>
          <a:p>
            <a:pPr algn="just">
              <a:buNone/>
            </a:pPr>
            <a:r>
              <a:rPr lang="en-US" dirty="0" smtClean="0"/>
              <a:t>	UNESCO has extended the concept of information literacy to Media and Information Literacy which is defined as “a set of competencies that empowers citizens to access, retrieve, understand, evaluate and use, create, as well as share information and media content in all formats, using various tools, in a critical, ethical and effective way, in order to participate and engage in personal, professional and societal activities.”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Media and Information Literacy Education and Training </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the emerging information society, one of the major challenges before all, and particularly before library and information professionals is the digital divide and the information divide. </a:t>
            </a:r>
          </a:p>
          <a:p>
            <a:pPr algn="just"/>
            <a:r>
              <a:rPr lang="en-US" dirty="0" smtClean="0"/>
              <a:t>On the one hand there are a large number of people who neither have access to technology nor the information they need for their survival, and on the other hand there are many people who possess latest information and communication technology (ICT) tools, but many of these do not have the skills to optimally use the Internet-based resources and services.</a:t>
            </a:r>
          </a:p>
          <a:p>
            <a:pPr algn="just"/>
            <a:r>
              <a:rPr lang="en-US" dirty="0" smtClean="0"/>
              <a:t>In such a situation, libraries need to address these divides by providing quality and reliable information to those people who do not have access to ICTs.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Media and Information Literacy Education and Training </a:t>
            </a:r>
            <a:r>
              <a:rPr lang="en-US" b="1" dirty="0" smtClean="0"/>
              <a:t>(Contd.)</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Besides, libraries and librarians also need to empower people with skills and competencies to access, retrieve and evaluate information - irrespective of the form and media in which it is available - for its authority, quality, relevance, accuracy, comprehensiveness, and up-</a:t>
            </a:r>
            <a:r>
              <a:rPr lang="en-US" dirty="0" err="1" smtClean="0"/>
              <a:t>dation</a:t>
            </a:r>
            <a:r>
              <a:rPr lang="en-US" dirty="0" smtClean="0"/>
              <a:t>. </a:t>
            </a:r>
          </a:p>
          <a:p>
            <a:pPr algn="just"/>
            <a:r>
              <a:rPr lang="en-US" dirty="0" smtClean="0"/>
              <a:t>This can be done by librarians and information professionals only if they empower themselves with media and information literacy skills.</a:t>
            </a:r>
          </a:p>
          <a:p>
            <a:pPr algn="just"/>
            <a:r>
              <a:rPr lang="en-US" dirty="0" smtClean="0"/>
              <a:t>A </a:t>
            </a:r>
            <a:r>
              <a:rPr lang="en-US" dirty="0"/>
              <a:t>few ways by which MIL skills can be imparted to LIS students, researchers, and professionals are:  Including MIL components in LIS curricula; designing and offering courses on MIL; and organizing seminars, conferences, workshops, and training programmes on MIL.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Online Courses on </a:t>
            </a:r>
            <a:r>
              <a:rPr lang="en-US" b="1" dirty="0" smtClean="0"/>
              <a:t>MIL – A Few Examples</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lgn="just">
              <a:buAutoNum type="arabicPeriod"/>
            </a:pPr>
            <a:r>
              <a:rPr lang="en-US" b="1" dirty="0" smtClean="0"/>
              <a:t>Online </a:t>
            </a:r>
            <a:r>
              <a:rPr lang="en-US" b="1" dirty="0"/>
              <a:t>Media and Information Literacy Course for </a:t>
            </a:r>
            <a:r>
              <a:rPr lang="en-US" b="1" dirty="0" smtClean="0"/>
              <a:t>Youth: </a:t>
            </a:r>
            <a:r>
              <a:rPr lang="en-US" dirty="0" smtClean="0"/>
              <a:t>UNESCO offers a free online course to youth for enriching their knowledge in media and information literacy by pursuing this course and in addition, participants receive a certificate from the Athabasca University in Canada for each unit completed. This open MIL course provides youth with basic media and information competencies to become critical citizens and agents of change. </a:t>
            </a:r>
          </a:p>
          <a:p>
            <a:pPr marL="514350" indent="-514350" algn="just">
              <a:buNone/>
            </a:pPr>
            <a:r>
              <a:rPr lang="en-US" dirty="0" smtClean="0"/>
              <a:t>	More information about this course is available at: </a:t>
            </a:r>
            <a:r>
              <a:rPr lang="en-US" dirty="0" smtClean="0">
                <a:solidFill>
                  <a:srgbClr val="0070C0"/>
                </a:solidFill>
              </a:rPr>
              <a:t>http</a:t>
            </a:r>
            <a:r>
              <a:rPr lang="en-US" dirty="0">
                <a:solidFill>
                  <a:srgbClr val="0070C0"/>
                </a:solidFill>
              </a:rPr>
              <a:t>://www.unesco.org/new/en/communication-and-information/crosscutting-priorities/gender-and-media/women-make-the-news-2016/register-for-online-mil-course</a:t>
            </a:r>
            <a:r>
              <a:rPr lang="en-US" dirty="0" smtClean="0">
                <a:solidFill>
                  <a:srgbClr val="0070C0"/>
                </a:solidFill>
              </a:rPr>
              <a:t>/</a:t>
            </a:r>
            <a:endParaRPr lang="en-US" dirty="0">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Online Courses on Media and Information Literacy (Contd.)</a:t>
            </a:r>
            <a:endParaRPr lang="en-US" dirty="0"/>
          </a:p>
        </p:txBody>
      </p:sp>
      <p:sp>
        <p:nvSpPr>
          <p:cNvPr id="3" name="Content Placeholder 2"/>
          <p:cNvSpPr>
            <a:spLocks noGrp="1"/>
          </p:cNvSpPr>
          <p:nvPr>
            <p:ph idx="1"/>
          </p:nvPr>
        </p:nvSpPr>
        <p:spPr/>
        <p:txBody>
          <a:bodyPr>
            <a:normAutofit fontScale="70000" lnSpcReduction="20000"/>
          </a:bodyPr>
          <a:lstStyle/>
          <a:p>
            <a:pPr algn="just">
              <a:buNone/>
            </a:pPr>
            <a:r>
              <a:rPr lang="en-US" b="1" dirty="0" smtClean="0"/>
              <a:t>2. e-PG </a:t>
            </a:r>
            <a:r>
              <a:rPr lang="en-US" b="1" dirty="0" err="1" smtClean="0"/>
              <a:t>Pathshala</a:t>
            </a:r>
            <a:r>
              <a:rPr lang="en-US" b="1" dirty="0" smtClean="0"/>
              <a:t> Project of INFLIBNET: </a:t>
            </a:r>
            <a:r>
              <a:rPr lang="en-US" dirty="0" smtClean="0"/>
              <a:t>The e-PG </a:t>
            </a:r>
            <a:r>
              <a:rPr lang="en-US" dirty="0" err="1" smtClean="0"/>
              <a:t>Pathshala</a:t>
            </a:r>
            <a:r>
              <a:rPr lang="en-US" dirty="0" smtClean="0"/>
              <a:t> is a project of UGC under the National Mission on Education through ICT (NME-ICT) of Ministry of Human Resource and Development, Government of India to develop e-content in 77 subjects at postgraduate level being implemented by the INFLIBNET. Under this project, high quality, curriculum-based, interactive content is developed in different subjects across all disciplines of social sciences, arts, fine arts &amp; humanities, natural &amp; mathematical sciences, linguistics and languages. The e-PG </a:t>
            </a:r>
            <a:r>
              <a:rPr lang="en-US" dirty="0" err="1" smtClean="0"/>
              <a:t>Pathshala</a:t>
            </a:r>
            <a:r>
              <a:rPr lang="en-US" dirty="0" smtClean="0"/>
              <a:t> currently provides one complete paper on media and information literacy, consisting of 15 modules. </a:t>
            </a:r>
          </a:p>
          <a:p>
            <a:pPr algn="just">
              <a:buNone/>
            </a:pPr>
            <a:r>
              <a:rPr lang="en-US" dirty="0" smtClean="0"/>
              <a:t>	The paper on MIL can be selected from the drop down menu at this link </a:t>
            </a:r>
            <a:r>
              <a:rPr lang="en-US" dirty="0" smtClean="0">
                <a:solidFill>
                  <a:srgbClr val="0070C0"/>
                </a:solidFill>
              </a:rPr>
              <a:t>http://epgp.inflibnet.ac.in/ahl.php?csrno=21</a:t>
            </a:r>
            <a:r>
              <a:rPr lang="en-US" dirty="0" smtClean="0"/>
              <a:t>, and further the modules can also be selected.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Online Courses on Media and Information Literacy (Contd.)</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lgn="just">
              <a:buNone/>
            </a:pPr>
            <a:r>
              <a:rPr lang="en-US" b="1" dirty="0" smtClean="0"/>
              <a:t>3. An online course in MIL and intercultural dialogue </a:t>
            </a:r>
            <a:r>
              <a:rPr lang="en-US" dirty="0" smtClean="0"/>
              <a:t>was designed for teachers, policy makers and professionals and was led by the Queensland University of Technology (QUT) and was offered over 13 weeks, from 25 February to 31 May 2013. This online course was part of UNESCO’s strategy to foster media and information literacy in societies. </a:t>
            </a:r>
          </a:p>
          <a:p>
            <a:pPr marL="514350" indent="-514350" algn="just">
              <a:buNone/>
            </a:pPr>
            <a:r>
              <a:rPr lang="en-US" dirty="0" smtClean="0"/>
              <a:t>	More information about this course is available at : </a:t>
            </a:r>
            <a:r>
              <a:rPr lang="en-US" dirty="0" smtClean="0">
                <a:solidFill>
                  <a:srgbClr val="0070C0"/>
                </a:solidFill>
              </a:rPr>
              <a:t>http://en.unesco.org/news/unesco-launches-online-course-media-and-information-literacy-and-intercultural-dialogue</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216</TotalTime>
  <Words>1793</Words>
  <Application>Microsoft Office PowerPoint</Application>
  <PresentationFormat>On-screen Show (4:3)</PresentationFormat>
  <Paragraphs>112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Media and Information Literacy Education and Training  for LIS Professionals in the Digital Era </vt:lpstr>
      <vt:lpstr>Need for Media and Information Literacy Skills</vt:lpstr>
      <vt:lpstr>Media and Information Literacy</vt:lpstr>
      <vt:lpstr>Media and Information Literacy (Contd.)</vt:lpstr>
      <vt:lpstr>Media and Information Literacy Education and Training </vt:lpstr>
      <vt:lpstr>Media and Information Literacy Education and Training (Contd.)</vt:lpstr>
      <vt:lpstr>Online Courses on MIL – A Few Examples</vt:lpstr>
      <vt:lpstr>Online Courses on Media and Information Literacy (Contd.)</vt:lpstr>
      <vt:lpstr>Online Courses on Media and Information Literacy (Contd.)</vt:lpstr>
      <vt:lpstr>UNESCO’s Media and Information Literacy Curriculum for Teachers</vt:lpstr>
      <vt:lpstr>Initiatives on MIL Education by Universities Abroad</vt:lpstr>
      <vt:lpstr>Coursera Course on Metaliteracy:  Empowering Yourself in a Connected World</vt:lpstr>
      <vt:lpstr>Media and Information Literacy Education in Punjab and Chandigarh</vt:lpstr>
      <vt:lpstr>Table: Coverage of MIL in LIS Curriculum in Universities of Punjab and Chandigarh. </vt:lpstr>
      <vt:lpstr>Seminars, Conferences and Workshops on MIL at Punjabi University, Patiala</vt:lpstr>
      <vt:lpstr>MIL Initiatives at National and International Level </vt:lpstr>
      <vt:lpstr>Suggestions</vt:lpstr>
      <vt:lpstr>Conclusion</vt:lpstr>
      <vt:lpstr>References</vt:lpstr>
      <vt:lpstr>Thank You  for your kind attention. </vt:lpstr>
    </vt:vector>
  </TitlesOfParts>
  <Company>0wn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Media and Information Literacy Education and Training  for LIS Professionals  in the Digital Era</dc:title>
  <dc:creator>0wner</dc:creator>
  <cp:lastModifiedBy>0wner</cp:lastModifiedBy>
  <cp:revision>34</cp:revision>
  <dcterms:created xsi:type="dcterms:W3CDTF">2017-11-25T04:44:25Z</dcterms:created>
  <dcterms:modified xsi:type="dcterms:W3CDTF">2017-11-28T13:04:09Z</dcterms:modified>
</cp:coreProperties>
</file>