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75" r:id="rId4"/>
    <p:sldId id="277" r:id="rId5"/>
    <p:sldId id="278" r:id="rId6"/>
    <p:sldId id="285" r:id="rId7"/>
    <p:sldId id="282" r:id="rId8"/>
    <p:sldId id="286" r:id="rId9"/>
    <p:sldId id="288" r:id="rId10"/>
    <p:sldId id="289" r:id="rId11"/>
    <p:sldId id="290" r:id="rId12"/>
    <p:sldId id="291" r:id="rId13"/>
    <p:sldId id="292" r:id="rId14"/>
    <p:sldId id="293" r:id="rId15"/>
    <p:sldId id="294" r:id="rId16"/>
    <p:sldId id="295" r:id="rId17"/>
    <p:sldId id="296" r:id="rId18"/>
    <p:sldId id="301" r:id="rId19"/>
    <p:sldId id="302" r:id="rId20"/>
    <p:sldId id="300" r:id="rId21"/>
    <p:sldId id="298" r:id="rId22"/>
    <p:sldId id="2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40" d="100"/>
          <a:sy n="40" d="100"/>
        </p:scale>
        <p:origin x="-34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33C37-39C8-4804-95DF-6380521D187F}" type="datetimeFigureOut">
              <a:rPr lang="en-US" smtClean="0"/>
              <a:pPr/>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4625C-4B81-4A3E-B60F-930D9E2797FA}" type="slidenum">
              <a:rPr lang="en-US" smtClean="0"/>
              <a:pPr/>
              <a:t>‹#›</a:t>
            </a:fld>
            <a:endParaRPr lang="en-US"/>
          </a:p>
        </p:txBody>
      </p:sp>
    </p:spTree>
    <p:extLst>
      <p:ext uri="{BB962C8B-B14F-4D97-AF65-F5344CB8AC3E}">
        <p14:creationId xmlns:p14="http://schemas.microsoft.com/office/powerpoint/2010/main" xmlns="" val="72675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Image source: Retrieve from: https://kepios.com/blog/apac2017</a:t>
            </a:r>
            <a:endParaRPr lang="en-US" dirty="0"/>
          </a:p>
        </p:txBody>
      </p:sp>
      <p:sp>
        <p:nvSpPr>
          <p:cNvPr id="4" name="Slide Number Placeholder 3"/>
          <p:cNvSpPr>
            <a:spLocks noGrp="1"/>
          </p:cNvSpPr>
          <p:nvPr>
            <p:ph type="sldNum" sz="quarter" idx="10"/>
          </p:nvPr>
        </p:nvSpPr>
        <p:spPr/>
        <p:txBody>
          <a:bodyPr/>
          <a:lstStyle/>
          <a:p>
            <a:fld id="{6C44625C-4B81-4A3E-B60F-930D9E2797FA}" type="slidenum">
              <a:rPr lang="en-US" smtClean="0"/>
              <a:pPr/>
              <a:t>4</a:t>
            </a:fld>
            <a:endParaRPr lang="en-US"/>
          </a:p>
        </p:txBody>
      </p:sp>
    </p:spTree>
    <p:extLst>
      <p:ext uri="{BB962C8B-B14F-4D97-AF65-F5344CB8AC3E}">
        <p14:creationId xmlns:p14="http://schemas.microsoft.com/office/powerpoint/2010/main" xmlns="" val="254306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Picture: 8 Social Media integration on EWU library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16</a:t>
            </a:fld>
            <a:endParaRPr lang="en-US"/>
          </a:p>
        </p:txBody>
      </p:sp>
    </p:spTree>
    <p:extLst>
      <p:ext uri="{BB962C8B-B14F-4D97-AF65-F5344CB8AC3E}">
        <p14:creationId xmlns:p14="http://schemas.microsoft.com/office/powerpoint/2010/main" xmlns="" val="250949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 9 EWU Library Facebook page with integration of other social media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17</a:t>
            </a:fld>
            <a:endParaRPr lang="en-US"/>
          </a:p>
        </p:txBody>
      </p:sp>
    </p:spTree>
    <p:extLst>
      <p:ext uri="{BB962C8B-B14F-4D97-AF65-F5344CB8AC3E}">
        <p14:creationId xmlns:p14="http://schemas.microsoft.com/office/powerpoint/2010/main" xmlns="" val="256580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18</a:t>
            </a:fld>
            <a:endParaRPr lang="en-US"/>
          </a:p>
        </p:txBody>
      </p:sp>
    </p:spTree>
    <p:extLst>
      <p:ext uri="{BB962C8B-B14F-4D97-AF65-F5344CB8AC3E}">
        <p14:creationId xmlns:p14="http://schemas.microsoft.com/office/powerpoint/2010/main" xmlns="" val="43929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19</a:t>
            </a:fld>
            <a:endParaRPr lang="en-US"/>
          </a:p>
        </p:txBody>
      </p:sp>
    </p:spTree>
    <p:extLst>
      <p:ext uri="{BB962C8B-B14F-4D97-AF65-F5344CB8AC3E}">
        <p14:creationId xmlns:p14="http://schemas.microsoft.com/office/powerpoint/2010/main" xmlns="" val="129793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Image source: https://kepios.com/blog/apac2017</a:t>
            </a:r>
            <a:endParaRPr lang="en-US" dirty="0"/>
          </a:p>
        </p:txBody>
      </p:sp>
      <p:sp>
        <p:nvSpPr>
          <p:cNvPr id="4" name="Slide Number Placeholder 3"/>
          <p:cNvSpPr>
            <a:spLocks noGrp="1"/>
          </p:cNvSpPr>
          <p:nvPr>
            <p:ph type="sldNum" sz="quarter" idx="10"/>
          </p:nvPr>
        </p:nvSpPr>
        <p:spPr/>
        <p:txBody>
          <a:bodyPr/>
          <a:lstStyle/>
          <a:p>
            <a:fld id="{6C44625C-4B81-4A3E-B60F-930D9E2797FA}" type="slidenum">
              <a:rPr lang="en-US" smtClean="0"/>
              <a:pPr/>
              <a:t>5</a:t>
            </a:fld>
            <a:endParaRPr lang="en-US"/>
          </a:p>
        </p:txBody>
      </p:sp>
    </p:spTree>
    <p:extLst>
      <p:ext uri="{BB962C8B-B14F-4D97-AF65-F5344CB8AC3E}">
        <p14:creationId xmlns:p14="http://schemas.microsoft.com/office/powerpoint/2010/main" xmlns="" val="38182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Picture: 1 East West University Library Affluent Website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9</a:t>
            </a:fld>
            <a:endParaRPr lang="en-US"/>
          </a:p>
        </p:txBody>
      </p:sp>
    </p:spTree>
    <p:extLst>
      <p:ext uri="{BB962C8B-B14F-4D97-AF65-F5344CB8AC3E}">
        <p14:creationId xmlns:p14="http://schemas.microsoft.com/office/powerpoint/2010/main" xmlns="" val="32914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 2 East West University Library Facebook Page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10</a:t>
            </a:fld>
            <a:endParaRPr lang="en-US"/>
          </a:p>
        </p:txBody>
      </p:sp>
    </p:spTree>
    <p:extLst>
      <p:ext uri="{BB962C8B-B14F-4D97-AF65-F5344CB8AC3E}">
        <p14:creationId xmlns:p14="http://schemas.microsoft.com/office/powerpoint/2010/main" xmlns="" val="208296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 3 East West University Library Twitter Page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11</a:t>
            </a:fld>
            <a:endParaRPr lang="en-US"/>
          </a:p>
        </p:txBody>
      </p:sp>
    </p:spTree>
    <p:extLst>
      <p:ext uri="{BB962C8B-B14F-4D97-AF65-F5344CB8AC3E}">
        <p14:creationId xmlns:p14="http://schemas.microsoft.com/office/powerpoint/2010/main" xmlns="" val="321664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 4 East West University Library Google+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12</a:t>
            </a:fld>
            <a:endParaRPr lang="en-US"/>
          </a:p>
        </p:txBody>
      </p:sp>
    </p:spTree>
    <p:extLst>
      <p:ext uri="{BB962C8B-B14F-4D97-AF65-F5344CB8AC3E}">
        <p14:creationId xmlns:p14="http://schemas.microsoft.com/office/powerpoint/2010/main" xmlns="" val="3172991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 5 East West University Library Pinterest Page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13</a:t>
            </a:fld>
            <a:endParaRPr lang="en-US"/>
          </a:p>
        </p:txBody>
      </p:sp>
    </p:spTree>
    <p:extLst>
      <p:ext uri="{BB962C8B-B14F-4D97-AF65-F5344CB8AC3E}">
        <p14:creationId xmlns:p14="http://schemas.microsoft.com/office/powerpoint/2010/main" xmlns="" val="376786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 6 East West University Library YouTube Channel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14</a:t>
            </a:fld>
            <a:endParaRPr lang="en-US"/>
          </a:p>
        </p:txBody>
      </p:sp>
    </p:spTree>
    <p:extLst>
      <p:ext uri="{BB962C8B-B14F-4D97-AF65-F5344CB8AC3E}">
        <p14:creationId xmlns:p14="http://schemas.microsoft.com/office/powerpoint/2010/main" xmlns="" val="41477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 7 WhatsApp: Instant Reference Service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4625C-4B81-4A3E-B60F-930D9E2797FA}" type="slidenum">
              <a:rPr lang="en-US" smtClean="0"/>
              <a:pPr/>
              <a:t>15</a:t>
            </a:fld>
            <a:endParaRPr lang="en-US"/>
          </a:p>
        </p:txBody>
      </p:sp>
    </p:spTree>
    <p:extLst>
      <p:ext uri="{BB962C8B-B14F-4D97-AF65-F5344CB8AC3E}">
        <p14:creationId xmlns:p14="http://schemas.microsoft.com/office/powerpoint/2010/main" xmlns="" val="287360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108117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189596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48365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83007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76505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18808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253898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179010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241111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375394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85BB-67FB-448B-B35E-C8439A6DE93C}"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204944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A85BB-67FB-448B-B35E-C8439A6DE93C}" type="datetimeFigureOut">
              <a:rPr lang="en-US" smtClean="0"/>
              <a:pPr/>
              <a:t>11/27/2017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50004-7C1A-47BB-B413-8AFE82034E93}" type="slidenum">
              <a:rPr lang="en-US" smtClean="0"/>
              <a:pPr/>
              <a:t>‹#›</a:t>
            </a:fld>
            <a:endParaRPr lang="en-US"/>
          </a:p>
        </p:txBody>
      </p:sp>
    </p:spTree>
    <p:extLst>
      <p:ext uri="{BB962C8B-B14F-4D97-AF65-F5344CB8AC3E}">
        <p14:creationId xmlns:p14="http://schemas.microsoft.com/office/powerpoint/2010/main" xmlns="" val="2065734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30" y="286617"/>
            <a:ext cx="9448793" cy="2092037"/>
          </a:xfrm>
        </p:spPr>
        <p:txBody>
          <a:bodyPr>
            <a:noAutofit/>
          </a:bodyPr>
          <a:lstStyle/>
          <a:p>
            <a:pPr marL="0" marR="0">
              <a:lnSpc>
                <a:spcPct val="115000"/>
              </a:lnSpc>
              <a:spcBef>
                <a:spcPts val="0"/>
              </a:spcBef>
              <a:spcAft>
                <a:spcPts val="0"/>
              </a:spcAft>
            </a:pPr>
            <a:r>
              <a:rPr lang="en-US" sz="4000" b="1" dirty="0">
                <a:latin typeface="Berlin Sans FB Demi" panose="020E0802020502020306" pitchFamily="34" charset="0"/>
                <a:ea typeface="Times New Roman" panose="02020603050405020304" pitchFamily="18" charset="0"/>
                <a:cs typeface="Times New Roman" panose="02020603050405020304" pitchFamily="18" charset="0"/>
              </a:rPr>
              <a:t>Incorporating Social Media into Library Services: Present Scenario at East West University Library </a:t>
            </a:r>
            <a:endParaRPr lang="en-US" sz="4000" dirty="0">
              <a:latin typeface="Berlin Sans FB Demi" panose="020E0802020502020306" pitchFamily="34" charset="0"/>
            </a:endParaRPr>
          </a:p>
        </p:txBody>
      </p:sp>
      <p:sp>
        <p:nvSpPr>
          <p:cNvPr id="3" name="Subtitle 2"/>
          <p:cNvSpPr>
            <a:spLocks noGrp="1"/>
          </p:cNvSpPr>
          <p:nvPr>
            <p:ph type="subTitle" idx="1"/>
          </p:nvPr>
        </p:nvSpPr>
        <p:spPr>
          <a:xfrm>
            <a:off x="5414963" y="3246302"/>
            <a:ext cx="6450157" cy="1419238"/>
          </a:xfrm>
        </p:spPr>
        <p:txBody>
          <a:bodyPr>
            <a:noAutofit/>
          </a:bodyPr>
          <a:lstStyle/>
          <a:p>
            <a:pPr algn="l"/>
            <a:r>
              <a:rPr lang="en-US" sz="1800" b="1" dirty="0">
                <a:latin typeface="Berlin Sans FB Demi" panose="020E0802020502020306" pitchFamily="34" charset="0"/>
                <a:ea typeface="Times New Roman" panose="02020603050405020304" pitchFamily="18" charset="0"/>
                <a:cs typeface="Times New Roman" panose="02020603050405020304" pitchFamily="18" charset="0"/>
              </a:rPr>
              <a:t>Dr. </a:t>
            </a:r>
            <a:r>
              <a:rPr lang="en-US" sz="1800" b="1" dirty="0" err="1">
                <a:latin typeface="Berlin Sans FB Demi" panose="020E0802020502020306" pitchFamily="34" charset="0"/>
                <a:ea typeface="Times New Roman" panose="02020603050405020304" pitchFamily="18" charset="0"/>
                <a:cs typeface="Times New Roman" panose="02020603050405020304" pitchFamily="18" charset="0"/>
              </a:rPr>
              <a:t>Dilara</a:t>
            </a:r>
            <a:r>
              <a:rPr lang="en-US" sz="1800" b="1" dirty="0">
                <a:latin typeface="Berlin Sans FB Demi" panose="020E0802020502020306" pitchFamily="34" charset="0"/>
                <a:ea typeface="Times New Roman" panose="02020603050405020304" pitchFamily="18" charset="0"/>
                <a:cs typeface="Times New Roman" panose="02020603050405020304" pitchFamily="18" charset="0"/>
              </a:rPr>
              <a:t> Begum</a:t>
            </a:r>
            <a:r>
              <a:rPr lang="en-US" sz="1800" dirty="0">
                <a:latin typeface="Berlin Sans FB Demi" panose="020E0802020502020306" pitchFamily="34" charset="0"/>
                <a:ea typeface="Times New Roman" panose="02020603050405020304" pitchFamily="18" charset="0"/>
                <a:cs typeface="Times New Roman" panose="02020603050405020304" pitchFamily="18" charset="0"/>
              </a:rPr>
              <a:t/>
            </a:r>
            <a:br>
              <a:rPr lang="en-US" sz="1800" dirty="0">
                <a:latin typeface="Berlin Sans FB Demi" panose="020E0802020502020306" pitchFamily="34" charset="0"/>
                <a:ea typeface="Times New Roman" panose="02020603050405020304" pitchFamily="18" charset="0"/>
                <a:cs typeface="Times New Roman" panose="02020603050405020304" pitchFamily="18" charset="0"/>
              </a:rPr>
            </a:br>
            <a:r>
              <a:rPr lang="en-US" sz="1800" dirty="0">
                <a:latin typeface="Berlin Sans FB Demi" panose="020E0802020502020306" pitchFamily="34" charset="0"/>
                <a:ea typeface="Times New Roman" panose="02020603050405020304" pitchFamily="18" charset="0"/>
                <a:cs typeface="Times New Roman" panose="02020603050405020304" pitchFamily="18" charset="0"/>
              </a:rPr>
              <a:t>Associate Professor and Chairperson</a:t>
            </a:r>
            <a:br>
              <a:rPr lang="en-US" sz="1800" dirty="0">
                <a:latin typeface="Berlin Sans FB Demi" panose="020E0802020502020306" pitchFamily="34" charset="0"/>
                <a:ea typeface="Times New Roman" panose="02020603050405020304" pitchFamily="18" charset="0"/>
                <a:cs typeface="Times New Roman" panose="02020603050405020304" pitchFamily="18" charset="0"/>
              </a:rPr>
            </a:br>
            <a:r>
              <a:rPr lang="en-US" sz="1800" dirty="0">
                <a:latin typeface="Berlin Sans FB Demi" panose="020E0802020502020306" pitchFamily="34" charset="0"/>
                <a:ea typeface="Times New Roman" panose="02020603050405020304" pitchFamily="18" charset="0"/>
                <a:cs typeface="Times New Roman" panose="02020603050405020304" pitchFamily="18" charset="0"/>
              </a:rPr>
              <a:t>Department of Information Studies and Library Management &amp;</a:t>
            </a:r>
            <a:br>
              <a:rPr lang="en-US" sz="1800" dirty="0">
                <a:latin typeface="Berlin Sans FB Demi" panose="020E0802020502020306" pitchFamily="34" charset="0"/>
                <a:ea typeface="Times New Roman" panose="02020603050405020304" pitchFamily="18" charset="0"/>
                <a:cs typeface="Times New Roman" panose="02020603050405020304" pitchFamily="18" charset="0"/>
              </a:rPr>
            </a:br>
            <a:r>
              <a:rPr lang="en-US" sz="1800" dirty="0">
                <a:latin typeface="Berlin Sans FB Demi" panose="020E0802020502020306" pitchFamily="34" charset="0"/>
                <a:ea typeface="Times New Roman" panose="02020603050405020304" pitchFamily="18" charset="0"/>
                <a:cs typeface="Times New Roman" panose="02020603050405020304" pitchFamily="18" charset="0"/>
              </a:rPr>
              <a:t>Librarian (In-charge)</a:t>
            </a:r>
            <a:br>
              <a:rPr lang="en-US" sz="1800" dirty="0">
                <a:latin typeface="Berlin Sans FB Demi" panose="020E0802020502020306" pitchFamily="34" charset="0"/>
                <a:ea typeface="Times New Roman" panose="02020603050405020304" pitchFamily="18" charset="0"/>
                <a:cs typeface="Times New Roman" panose="02020603050405020304" pitchFamily="18" charset="0"/>
              </a:rPr>
            </a:br>
            <a:r>
              <a:rPr lang="en-US" sz="1800" dirty="0">
                <a:latin typeface="Berlin Sans FB Demi" panose="020E0802020502020306" pitchFamily="34" charset="0"/>
                <a:ea typeface="Times New Roman" panose="02020603050405020304" pitchFamily="18" charset="0"/>
                <a:cs typeface="Times New Roman" panose="02020603050405020304" pitchFamily="18" charset="0"/>
              </a:rPr>
              <a:t>East West University, Dhaka, Bangladesh</a:t>
            </a:r>
            <a:endParaRPr lang="en-US" sz="1800" dirty="0">
              <a:latin typeface="Berlin Sans FB Demi" panose="020E0802020502020306"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47123" y="13855"/>
            <a:ext cx="2250276" cy="16071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1" y="3657598"/>
            <a:ext cx="4096183" cy="3159277"/>
          </a:xfrm>
          <a:prstGeom prst="rect">
            <a:avLst/>
          </a:prstGeom>
        </p:spPr>
      </p:pic>
    </p:spTree>
    <p:extLst>
      <p:ext uri="{BB962C8B-B14F-4D97-AF65-F5344CB8AC3E}">
        <p14:creationId xmlns:p14="http://schemas.microsoft.com/office/powerpoint/2010/main" xmlns="" val="4155189653"/>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425217" y="4796657"/>
            <a:ext cx="2747311" cy="2060483"/>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925783" y="658543"/>
            <a:ext cx="5832762" cy="936731"/>
          </a:xfrm>
          <a:prstGeom prst="rect">
            <a:avLst/>
          </a:prstGeom>
        </p:spPr>
        <p:txBody>
          <a:bodyPr wrap="square">
            <a:spAutoFit/>
          </a:bodyPr>
          <a:lstStyle/>
          <a:p>
            <a:pPr algn="ctr">
              <a:lnSpc>
                <a:spcPct val="115000"/>
              </a:lnSpc>
            </a:pPr>
            <a:r>
              <a:rPr lang="en-US" sz="2500" b="1" dirty="0">
                <a:latin typeface="Berlin Sans FB Demi" panose="020E0802020502020306" pitchFamily="34" charset="0"/>
              </a:rPr>
              <a:t>EWU Library Facebook Page</a:t>
            </a: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8" name="Picture 7" descr="screencapture-facebook-ewulibrary96-1511083116006.png"/>
          <p:cNvPicPr/>
          <p:nvPr/>
        </p:nvPicPr>
        <p:blipFill>
          <a:blip r:embed="rId5" cstate="print">
            <a:lum/>
          </a:blip>
          <a:srcRect t="1499" r="18400" b="32801"/>
          <a:stretch>
            <a:fillRect/>
          </a:stretch>
        </p:blipFill>
        <p:spPr>
          <a:xfrm>
            <a:off x="955964" y="1426643"/>
            <a:ext cx="8455398" cy="5416642"/>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67879043"/>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425217" y="4796657"/>
            <a:ext cx="2747311" cy="2060483"/>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925783" y="658543"/>
            <a:ext cx="5832762" cy="977191"/>
          </a:xfrm>
          <a:prstGeom prst="rect">
            <a:avLst/>
          </a:prstGeom>
        </p:spPr>
        <p:txBody>
          <a:bodyPr wrap="square">
            <a:spAutoFit/>
          </a:bodyPr>
          <a:lstStyle/>
          <a:p>
            <a:pPr algn="ctr">
              <a:lnSpc>
                <a:spcPct val="115000"/>
              </a:lnSpc>
            </a:pPr>
            <a:r>
              <a:rPr lang="en-US" sz="2500" b="1" dirty="0">
                <a:latin typeface="Berlin Sans FB Demi" panose="020E0802020502020306" pitchFamily="34" charset="0"/>
              </a:rPr>
              <a:t>EWU Library Twitter Page</a:t>
            </a: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9" name="Picture 8" descr="download.png"/>
          <p:cNvPicPr/>
          <p:nvPr/>
        </p:nvPicPr>
        <p:blipFill>
          <a:blip r:embed="rId5" cstate="print"/>
          <a:srcRect t="18878"/>
          <a:stretch>
            <a:fillRect/>
          </a:stretch>
        </p:blipFill>
        <p:spPr>
          <a:xfrm>
            <a:off x="942110" y="1488583"/>
            <a:ext cx="8483108" cy="5341707"/>
          </a:xfrm>
          <a:prstGeom prst="rect">
            <a:avLst/>
          </a:prstGeom>
          <a:ln w="6350">
            <a:solidFill>
              <a:schemeClr val="tx1"/>
            </a:solidFill>
          </a:ln>
        </p:spPr>
      </p:pic>
    </p:spTree>
    <p:extLst>
      <p:ext uri="{BB962C8B-B14F-4D97-AF65-F5344CB8AC3E}">
        <p14:creationId xmlns:p14="http://schemas.microsoft.com/office/powerpoint/2010/main" xmlns="" val="1047347397"/>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84843" y="4755092"/>
            <a:ext cx="3287686" cy="2060483"/>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925783" y="658543"/>
            <a:ext cx="5832762" cy="977191"/>
          </a:xfrm>
          <a:prstGeom prst="rect">
            <a:avLst/>
          </a:prstGeom>
        </p:spPr>
        <p:txBody>
          <a:bodyPr wrap="square">
            <a:spAutoFit/>
          </a:bodyPr>
          <a:lstStyle/>
          <a:p>
            <a:pPr algn="ctr">
              <a:lnSpc>
                <a:spcPct val="115000"/>
              </a:lnSpc>
            </a:pPr>
            <a:r>
              <a:rPr lang="en-US" sz="2500" b="1" dirty="0">
                <a:latin typeface="Berlin Sans FB Demi" panose="020E0802020502020306" pitchFamily="34" charset="0"/>
              </a:rPr>
              <a:t>EWU Library Google+ Page</a:t>
            </a: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5">
            <a:extLst>
              <a:ext uri="{28A0092B-C50C-407E-A947-70E740481C1C}">
                <a14:useLocalDpi xmlns:a14="http://schemas.microsoft.com/office/drawing/2010/main" xmlns="" val="0"/>
              </a:ext>
            </a:extLst>
          </a:blip>
          <a:srcRect b="25044"/>
          <a:stretch/>
        </p:blipFill>
        <p:spPr bwMode="auto">
          <a:xfrm>
            <a:off x="1191495" y="1401774"/>
            <a:ext cx="7693347" cy="5399948"/>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53990177"/>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84843" y="4782802"/>
            <a:ext cx="3287686" cy="2060483"/>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925783" y="1171164"/>
            <a:ext cx="5832762" cy="977191"/>
          </a:xfrm>
          <a:prstGeom prst="rect">
            <a:avLst/>
          </a:prstGeom>
        </p:spPr>
        <p:txBody>
          <a:bodyPr wrap="square">
            <a:spAutoFit/>
          </a:bodyPr>
          <a:lstStyle/>
          <a:p>
            <a:pPr algn="ctr">
              <a:lnSpc>
                <a:spcPct val="115000"/>
              </a:lnSpc>
            </a:pPr>
            <a:r>
              <a:rPr lang="en-US" sz="2500" b="1" dirty="0">
                <a:latin typeface="Berlin Sans FB Demi" panose="020E0802020502020306" pitchFamily="34" charset="0"/>
              </a:rPr>
              <a:t>EWU Library Pinterest Page</a:t>
            </a: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9" name="Picture 8" descr="download.png"/>
          <p:cNvPicPr/>
          <p:nvPr/>
        </p:nvPicPr>
        <p:blipFill>
          <a:blip r:embed="rId5" cstate="print"/>
          <a:stretch>
            <a:fillRect/>
          </a:stretch>
        </p:blipFill>
        <p:spPr>
          <a:xfrm>
            <a:off x="0" y="2131348"/>
            <a:ext cx="8962707" cy="4725790"/>
          </a:xfrm>
          <a:prstGeom prst="rect">
            <a:avLst/>
          </a:prstGeom>
          <a:ln w="63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467434461"/>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84843" y="4782802"/>
            <a:ext cx="3287686" cy="2060483"/>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925783" y="1171164"/>
            <a:ext cx="5832762" cy="977191"/>
          </a:xfrm>
          <a:prstGeom prst="rect">
            <a:avLst/>
          </a:prstGeom>
        </p:spPr>
        <p:txBody>
          <a:bodyPr wrap="square">
            <a:spAutoFit/>
          </a:bodyPr>
          <a:lstStyle/>
          <a:p>
            <a:pPr algn="ctr">
              <a:lnSpc>
                <a:spcPct val="115000"/>
              </a:lnSpc>
            </a:pPr>
            <a:r>
              <a:rPr lang="en-US" sz="2500" b="1" dirty="0">
                <a:latin typeface="Berlin Sans FB Demi" panose="020E0802020502020306" pitchFamily="34" charset="0"/>
              </a:rPr>
              <a:t>EWU Library YouTube Page</a:t>
            </a: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8" name="Picture 7"/>
          <p:cNvPicPr/>
          <p:nvPr/>
        </p:nvPicPr>
        <p:blipFill>
          <a:blip r:embed="rId5" cstate="print"/>
          <a:srcRect l="11867" t="9123" r="4517"/>
          <a:stretch>
            <a:fillRect/>
          </a:stretch>
        </p:blipFill>
        <p:spPr bwMode="auto">
          <a:xfrm>
            <a:off x="0" y="1828801"/>
            <a:ext cx="8884843" cy="5014484"/>
          </a:xfrm>
          <a:prstGeom prst="rect">
            <a:avLst/>
          </a:prstGeom>
          <a:noFill/>
          <a:ln w="6350">
            <a:solidFill>
              <a:schemeClr val="tx1"/>
            </a:solidFill>
            <a:miter lim="800000"/>
            <a:headEnd/>
            <a:tailEnd/>
          </a:ln>
        </p:spPr>
      </p:pic>
    </p:spTree>
    <p:extLst>
      <p:ext uri="{BB962C8B-B14F-4D97-AF65-F5344CB8AC3E}">
        <p14:creationId xmlns:p14="http://schemas.microsoft.com/office/powerpoint/2010/main" xmlns="" val="664570459"/>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84843" y="4782802"/>
            <a:ext cx="3287686" cy="2060483"/>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925783" y="1171164"/>
            <a:ext cx="5832762" cy="977191"/>
          </a:xfrm>
          <a:prstGeom prst="rect">
            <a:avLst/>
          </a:prstGeom>
        </p:spPr>
        <p:txBody>
          <a:bodyPr wrap="square">
            <a:spAutoFit/>
          </a:bodyPr>
          <a:lstStyle/>
          <a:p>
            <a:pPr algn="ctr">
              <a:lnSpc>
                <a:spcPct val="115000"/>
              </a:lnSpc>
            </a:pPr>
            <a:r>
              <a:rPr lang="en-US" sz="2500" b="1" dirty="0">
                <a:latin typeface="Berlin Sans FB Demi" panose="020E0802020502020306" pitchFamily="34" charset="0"/>
              </a:rPr>
              <a:t>WhatsApp: Instant Reference Service !</a:t>
            </a: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9" name="Picture 8" descr="download.png"/>
          <p:cNvPicPr/>
          <p:nvPr/>
        </p:nvPicPr>
        <p:blipFill>
          <a:blip r:embed="rId5" cstate="print"/>
          <a:stretch>
            <a:fillRect/>
          </a:stretch>
        </p:blipFill>
        <p:spPr>
          <a:xfrm>
            <a:off x="0" y="2027294"/>
            <a:ext cx="8884843" cy="4802136"/>
          </a:xfrm>
          <a:prstGeom prst="rect">
            <a:avLst/>
          </a:prstGeom>
          <a:ln w="63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903624682"/>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84843" y="4782802"/>
            <a:ext cx="3287686" cy="2060483"/>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925782" y="894070"/>
            <a:ext cx="10246747" cy="1581202"/>
          </a:xfrm>
          <a:prstGeom prst="rect">
            <a:avLst/>
          </a:prstGeom>
        </p:spPr>
        <p:txBody>
          <a:bodyPr wrap="square">
            <a:spAutoFit/>
          </a:bodyPr>
          <a:lstStyle/>
          <a:p>
            <a:r>
              <a:rPr lang="en-US" sz="25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integration on EWU library</a:t>
            </a:r>
          </a:p>
          <a:p>
            <a:r>
              <a:rPr lang="en-US" dirty="0"/>
              <a:t/>
            </a:r>
            <a:br>
              <a:rPr lang="en-US" dirty="0"/>
            </a:b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8" name="Picture 7" descr="screencapture-lib-ewubd-edu-content-ewu-library-launch-print-journal-service-through-its-website-1511330372097.png"/>
          <p:cNvPicPr/>
          <p:nvPr/>
        </p:nvPicPr>
        <p:blipFill>
          <a:blip r:embed="rId5"/>
          <a:srcRect l="9432" r="9592" b="10680"/>
          <a:stretch>
            <a:fillRect/>
          </a:stretch>
        </p:blipFill>
        <p:spPr>
          <a:xfrm>
            <a:off x="-1" y="1589125"/>
            <a:ext cx="8884843" cy="5254163"/>
          </a:xfrm>
          <a:prstGeom prst="rect">
            <a:avLst/>
          </a:prstGeom>
        </p:spPr>
      </p:pic>
    </p:spTree>
    <p:extLst>
      <p:ext uri="{BB962C8B-B14F-4D97-AF65-F5344CB8AC3E}">
        <p14:creationId xmlns:p14="http://schemas.microsoft.com/office/powerpoint/2010/main" xmlns="" val="766847989"/>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113323" y="4925997"/>
            <a:ext cx="3059206" cy="1917288"/>
          </a:xfrm>
          <a:prstGeom prst="rect">
            <a:avLst/>
          </a:prstGeom>
        </p:spPr>
      </p:pic>
      <p:sp>
        <p:nvSpPr>
          <p:cNvPr id="2" name="Rectangle 1"/>
          <p:cNvSpPr/>
          <p:nvPr/>
        </p:nvSpPr>
        <p:spPr>
          <a:xfrm>
            <a:off x="1575345" y="134201"/>
            <a:ext cx="7662674" cy="574709"/>
          </a:xfrm>
          <a:prstGeom prst="rect">
            <a:avLst/>
          </a:prstGeom>
        </p:spPr>
        <p:txBody>
          <a:bodyPr wrap="none">
            <a:spAutoFit/>
          </a:bodyPr>
          <a:lstStyle/>
          <a:p>
            <a:pPr algn="ctr">
              <a:lnSpc>
                <a:spcPct val="115000"/>
              </a:lnSpc>
            </a:pPr>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Social Media in East West University Library</a:t>
            </a:r>
          </a:p>
        </p:txBody>
      </p:sp>
      <p:sp>
        <p:nvSpPr>
          <p:cNvPr id="3" name="Rectangle 2"/>
          <p:cNvSpPr/>
          <p:nvPr/>
        </p:nvSpPr>
        <p:spPr>
          <a:xfrm>
            <a:off x="1288470" y="1004910"/>
            <a:ext cx="10246747" cy="2042867"/>
          </a:xfrm>
          <a:prstGeom prst="rect">
            <a:avLst/>
          </a:prstGeom>
        </p:spPr>
        <p:txBody>
          <a:bodyPr wrap="square">
            <a:spAutoFit/>
          </a:bodyPr>
          <a:lstStyle/>
          <a:p>
            <a:r>
              <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Integrating other social Media with Facebook</a:t>
            </a:r>
          </a:p>
          <a:p>
            <a:endParaRPr lang="en-US" sz="25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endParaRPr>
          </a:p>
          <a:p>
            <a:r>
              <a:rPr lang="en-US" dirty="0"/>
              <a:t/>
            </a:r>
            <a:br>
              <a:rPr lang="en-US" dirty="0"/>
            </a:br>
            <a:endParaRPr lang="en-US" sz="2500" dirty="0">
              <a:latin typeface="Berlin Sans FB Demi" panose="020E0802020502020306" pitchFamily="34" charset="0"/>
            </a:endParaRPr>
          </a:p>
          <a:p>
            <a:pPr algn="just">
              <a:lnSpc>
                <a:spcPct val="115000"/>
              </a:lnSpc>
            </a:pP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9" name="Picture 8"/>
          <p:cNvPicPr/>
          <p:nvPr/>
        </p:nvPicPr>
        <p:blipFill>
          <a:blip r:embed="rId5" cstate="print"/>
          <a:srcRect l="13835" t="11930" r="27368" b="11060"/>
          <a:stretch>
            <a:fillRect/>
          </a:stretch>
        </p:blipFill>
        <p:spPr bwMode="auto">
          <a:xfrm>
            <a:off x="27708" y="1810711"/>
            <a:ext cx="9085615" cy="5032574"/>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068029594"/>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17722" y="194575"/>
            <a:ext cx="2279677" cy="14264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89215" y="5036233"/>
            <a:ext cx="2883313" cy="1807051"/>
          </a:xfrm>
          <a:prstGeom prst="rect">
            <a:avLst/>
          </a:prstGeom>
        </p:spPr>
      </p:pic>
      <p:sp>
        <p:nvSpPr>
          <p:cNvPr id="2" name="Rectangle 1"/>
          <p:cNvSpPr/>
          <p:nvPr/>
        </p:nvSpPr>
        <p:spPr>
          <a:xfrm>
            <a:off x="5314306" y="134201"/>
            <a:ext cx="184731" cy="574709"/>
          </a:xfrm>
          <a:prstGeom prst="rect">
            <a:avLst/>
          </a:prstGeom>
        </p:spPr>
        <p:txBody>
          <a:bodyPr wrap="none">
            <a:spAutoFit/>
          </a:bodyPr>
          <a:lstStyle/>
          <a:p>
            <a:pPr algn="ctr">
              <a:lnSpc>
                <a:spcPct val="115000"/>
              </a:lnSpc>
            </a:pPr>
            <a:endPar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0" y="201763"/>
            <a:ext cx="10246747" cy="2979277"/>
          </a:xfrm>
          <a:prstGeom prst="rect">
            <a:avLst/>
          </a:prstGeom>
        </p:spPr>
        <p:txBody>
          <a:bodyPr wrap="square">
            <a:spAutoFit/>
          </a:bodyPr>
          <a:lstStyle/>
          <a:p>
            <a:pPr algn="ctr"/>
            <a:r>
              <a:rPr lang="en-US" sz="42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Barriers to the effective application of these tools</a:t>
            </a:r>
          </a:p>
          <a:p>
            <a:endParaRPr lang="en-US" sz="24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endParaRPr>
          </a:p>
          <a:p>
            <a:r>
              <a:rPr lang="en-US" sz="2800" dirty="0"/>
              <a:t/>
            </a:r>
            <a:br>
              <a:rPr lang="en-US" sz="2800" dirty="0"/>
            </a:br>
            <a:endParaRPr lang="en-US" sz="2400" dirty="0">
              <a:latin typeface="Berlin Sans FB Demi" panose="020E0802020502020306" pitchFamily="34" charset="0"/>
            </a:endParaRPr>
          </a:p>
          <a:p>
            <a:pPr algn="just">
              <a:lnSpc>
                <a:spcPct val="115000"/>
              </a:lnSpc>
            </a:pPr>
            <a:endParaRPr lang="en-US" sz="2400" dirty="0">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45924" y="2001029"/>
            <a:ext cx="3913205" cy="250445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xmlns="" val="0"/>
              </a:ext>
            </a:extLst>
          </a:blip>
          <a:srcRect l="4434" t="5790" b="18264"/>
          <a:stretch/>
        </p:blipFill>
        <p:spPr>
          <a:xfrm>
            <a:off x="492368" y="1511629"/>
            <a:ext cx="4821937" cy="245948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16164" y="4252482"/>
            <a:ext cx="4444444" cy="253968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823346" y="4544501"/>
            <a:ext cx="4186723" cy="2234663"/>
          </a:xfrm>
          <a:prstGeom prst="rect">
            <a:avLst/>
          </a:prstGeom>
        </p:spPr>
      </p:pic>
    </p:spTree>
    <p:extLst>
      <p:ext uri="{BB962C8B-B14F-4D97-AF65-F5344CB8AC3E}">
        <p14:creationId xmlns:p14="http://schemas.microsoft.com/office/powerpoint/2010/main" xmlns="" val="655677450"/>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33929" y="267286"/>
            <a:ext cx="2163470" cy="13537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628903" y="5140035"/>
            <a:ext cx="2543626" cy="1661687"/>
          </a:xfrm>
          <a:prstGeom prst="rect">
            <a:avLst/>
          </a:prstGeom>
        </p:spPr>
      </p:pic>
      <p:sp>
        <p:nvSpPr>
          <p:cNvPr id="2" name="Rectangle 1"/>
          <p:cNvSpPr/>
          <p:nvPr/>
        </p:nvSpPr>
        <p:spPr>
          <a:xfrm>
            <a:off x="5314306" y="134201"/>
            <a:ext cx="184731" cy="574709"/>
          </a:xfrm>
          <a:prstGeom prst="rect">
            <a:avLst/>
          </a:prstGeom>
        </p:spPr>
        <p:txBody>
          <a:bodyPr wrap="none">
            <a:spAutoFit/>
          </a:bodyPr>
          <a:lstStyle/>
          <a:p>
            <a:pPr algn="ctr">
              <a:lnSpc>
                <a:spcPct val="115000"/>
              </a:lnSpc>
            </a:pPr>
            <a:endParaRPr lang="en-US" sz="30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72856" y="0"/>
            <a:ext cx="10246747" cy="3410164"/>
          </a:xfrm>
          <a:prstGeom prst="rect">
            <a:avLst/>
          </a:prstGeom>
        </p:spPr>
        <p:txBody>
          <a:bodyPr wrap="square">
            <a:spAutoFit/>
          </a:bodyPr>
          <a:lstStyle/>
          <a:p>
            <a:pPr algn="ctr"/>
            <a:r>
              <a:rPr lang="en-US" sz="42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Barriers to the effective application of these tools</a:t>
            </a:r>
          </a:p>
          <a:p>
            <a:pPr algn="ctr"/>
            <a:r>
              <a:rPr lang="en-US" sz="28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 </a:t>
            </a:r>
          </a:p>
          <a:p>
            <a:endParaRPr lang="en-US" sz="24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endParaRPr>
          </a:p>
          <a:p>
            <a:r>
              <a:rPr lang="en-US" sz="2800" dirty="0"/>
              <a:t/>
            </a:r>
            <a:br>
              <a:rPr lang="en-US" sz="2800" dirty="0"/>
            </a:br>
            <a:endParaRPr lang="en-US" sz="2400" dirty="0">
              <a:latin typeface="Berlin Sans FB Demi" panose="020E0802020502020306" pitchFamily="34" charset="0"/>
            </a:endParaRPr>
          </a:p>
          <a:p>
            <a:pPr algn="just">
              <a:lnSpc>
                <a:spcPct val="115000"/>
              </a:lnSpc>
            </a:pPr>
            <a:endParaRPr lang="en-US" sz="2400" dirty="0">
              <a:latin typeface="Berlin Sans FB Demi" panose="020E0802020502020306"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3073" y="1572425"/>
            <a:ext cx="4871101" cy="22652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602" y="4350327"/>
            <a:ext cx="3500868" cy="231370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045529" y="4080161"/>
            <a:ext cx="5486411" cy="274320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211526" y="1532099"/>
            <a:ext cx="3588328" cy="2672261"/>
          </a:xfrm>
          <a:prstGeom prst="rect">
            <a:avLst/>
          </a:prstGeom>
        </p:spPr>
      </p:pic>
    </p:spTree>
    <p:extLst>
      <p:ext uri="{BB962C8B-B14F-4D97-AF65-F5344CB8AC3E}">
        <p14:creationId xmlns:p14="http://schemas.microsoft.com/office/powerpoint/2010/main" xmlns="" val="3027420047"/>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68" y="-677871"/>
            <a:ext cx="9144000" cy="2387600"/>
          </a:xfrm>
        </p:spPr>
        <p:txBody>
          <a:bodyPr>
            <a:normAutofit/>
          </a:bodyPr>
          <a:lstStyle/>
          <a:p>
            <a:r>
              <a:rPr lang="en-US" sz="5000" dirty="0">
                <a:latin typeface="Berlin Sans FB Demi" panose="020E0802020502020306" pitchFamily="34" charset="0"/>
              </a:rPr>
              <a:t>East West University Library </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18963" y="1971671"/>
            <a:ext cx="6867846" cy="47475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48674" y="3971931"/>
            <a:ext cx="3810000" cy="2857500"/>
          </a:xfrm>
          <a:prstGeom prst="rect">
            <a:avLst/>
          </a:prstGeom>
        </p:spPr>
      </p:pic>
    </p:spTree>
    <p:extLst>
      <p:ext uri="{BB962C8B-B14F-4D97-AF65-F5344CB8AC3E}">
        <p14:creationId xmlns:p14="http://schemas.microsoft.com/office/powerpoint/2010/main" xmlns="" val="3883334638"/>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919" y="464230"/>
            <a:ext cx="9628909" cy="4008217"/>
          </a:xfrm>
        </p:spPr>
        <p:txBody>
          <a:bodyPr>
            <a:noAutofit/>
          </a:bodyPr>
          <a:lstStyle/>
          <a:p>
            <a:pPr algn="just"/>
            <a:r>
              <a:rPr lang="en-US" sz="5000" b="1" dirty="0">
                <a:latin typeface="Berlin Sans FB Demi" panose="020E0802020502020306" pitchFamily="34" charset="0"/>
              </a:rPr>
              <a:t>Epilogue</a:t>
            </a:r>
            <a:r>
              <a:rPr lang="en-US" sz="2400" b="1" dirty="0">
                <a:latin typeface="Berlin Sans FB Demi" panose="020E0802020502020306" pitchFamily="34" charset="0"/>
              </a:rPr>
              <a:t/>
            </a:r>
            <a:br>
              <a:rPr lang="en-US" sz="2400" b="1" dirty="0">
                <a:latin typeface="Berlin Sans FB Demi" panose="020E0802020502020306" pitchFamily="34" charset="0"/>
              </a:rPr>
            </a:br>
            <a:r>
              <a:rPr lang="en-US" sz="2400" b="1" dirty="0">
                <a:latin typeface="Berlin Sans FB Demi" panose="020E0802020502020306" pitchFamily="34" charset="0"/>
              </a:rPr>
              <a:t/>
            </a:r>
            <a:br>
              <a:rPr lang="en-US" sz="2400" b="1" dirty="0">
                <a:latin typeface="Berlin Sans FB Demi" panose="020E0802020502020306" pitchFamily="34" charset="0"/>
              </a:rPr>
            </a:br>
            <a:r>
              <a:rPr lang="en-US" sz="2400" dirty="0">
                <a:latin typeface="Berlin Sans FB Demi" panose="020E0802020502020306" pitchFamily="34" charset="0"/>
              </a:rPr>
              <a:t>People are metaphors of their of habits. If they are comfortable with a particular social media platform, it can be tough for them to change. The same thing is happening with libraries in Bangladesh </a:t>
            </a:r>
            <a:r>
              <a:rPr lang="en-US" sz="2400" dirty="0"/>
              <a:t/>
            </a:r>
            <a:br>
              <a:rPr lang="en-US" sz="2400" dirty="0"/>
            </a:br>
            <a:r>
              <a:rPr lang="en-US" sz="2400" dirty="0"/>
              <a:t/>
            </a:r>
            <a:br>
              <a:rPr lang="en-US" sz="2400" dirty="0"/>
            </a:br>
            <a:r>
              <a:rPr lang="en-US" sz="2400" dirty="0">
                <a:latin typeface="Berlin Sans FB Demi" panose="020E0802020502020306" pitchFamily="34" charset="0"/>
              </a:rPr>
              <a:t>However, EWU library has been questioning for the integration of  more social media tools, particularly those that brings utmost advantages as per the nature of the library services,  and the most effective way out of implementing them simultaneously</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03323" y="4476890"/>
            <a:ext cx="3174812" cy="23811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92308" y="28130"/>
            <a:ext cx="3405091" cy="1645920"/>
          </a:xfrm>
          <a:prstGeom prst="rect">
            <a:avLst/>
          </a:prstGeom>
        </p:spPr>
      </p:pic>
    </p:spTree>
    <p:extLst>
      <p:ext uri="{BB962C8B-B14F-4D97-AF65-F5344CB8AC3E}">
        <p14:creationId xmlns:p14="http://schemas.microsoft.com/office/powerpoint/2010/main" xmlns="" val="3414687197"/>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68" y="-1342893"/>
            <a:ext cx="9144000" cy="2387600"/>
          </a:xfrm>
        </p:spPr>
        <p:txBody>
          <a:bodyPr>
            <a:normAutofit/>
          </a:bodyPr>
          <a:lstStyle/>
          <a:p>
            <a:r>
              <a:rPr lang="en-US" sz="5000" dirty="0">
                <a:latin typeface="Berlin Sans FB Demi" panose="020E0802020502020306" pitchFamily="34" charset="0"/>
              </a:rPr>
              <a:t>References  </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3530" y="5708073"/>
            <a:ext cx="1495144" cy="1121358"/>
          </a:xfrm>
          <a:prstGeom prst="rect">
            <a:avLst/>
          </a:prstGeom>
        </p:spPr>
      </p:pic>
      <p:sp>
        <p:nvSpPr>
          <p:cNvPr id="3" name="Rectangle 2"/>
          <p:cNvSpPr/>
          <p:nvPr/>
        </p:nvSpPr>
        <p:spPr>
          <a:xfrm>
            <a:off x="471054" y="1210229"/>
            <a:ext cx="10280073" cy="5447645"/>
          </a:xfrm>
          <a:prstGeom prst="rect">
            <a:avLst/>
          </a:prstGeom>
        </p:spPr>
        <p:txBody>
          <a:bodyPr wrap="square">
            <a:spAutoFit/>
          </a:bodyPr>
          <a:lstStyle/>
          <a:p>
            <a:pPr marL="285750" indent="-285750">
              <a:buFont typeface="Arial" panose="020B0604020202020204" pitchFamily="34" charset="0"/>
              <a:buChar char="•"/>
            </a:pPr>
            <a:r>
              <a:rPr lang="en-US" sz="1200" dirty="0">
                <a:latin typeface="Berlin Sans FB Demi" panose="020E0802020502020306" pitchFamily="34" charset="0"/>
              </a:rPr>
              <a:t>Anderson, Katie Elson, and Julie M. Still. "An introduction to Google Plus." Library Hi Tech News 28, no. 8 (2011): 7-10. doi:10.1108/07419051111187842.</a:t>
            </a:r>
          </a:p>
          <a:p>
            <a:pPr marL="285750" indent="-285750">
              <a:buFont typeface="Arial" panose="020B0604020202020204" pitchFamily="34" charset="0"/>
              <a:buChar char="•"/>
            </a:pPr>
            <a:r>
              <a:rPr lang="en-US" sz="1200" dirty="0">
                <a:latin typeface="Berlin Sans FB Demi" panose="020E0802020502020306" pitchFamily="34" charset="0"/>
              </a:rPr>
              <a:t>"Bangladesh Population (LIVE)." Bangladesh Population (2017) - Worldometers. Accessed November 16, 2017. http://www.worldometers.info/world-population/bangladesh-population/.</a:t>
            </a:r>
          </a:p>
          <a:p>
            <a:pPr marL="285750" indent="-285750">
              <a:buFont typeface="Arial" panose="020B0604020202020204" pitchFamily="34" charset="0"/>
              <a:buChar char="•"/>
            </a:pPr>
            <a:r>
              <a:rPr lang="en-US" sz="1200" dirty="0">
                <a:latin typeface="Berlin Sans FB Demi" panose="020E0802020502020306" pitchFamily="34" charset="0"/>
              </a:rPr>
              <a:t>Dickson, Andrea, and Robert P. Holley. "Social networking in academic libraries: the possibilities and the concerns." New Library World 111, no. 11/12 (2010): 468-79. doi:10.1108/03074801011094840.</a:t>
            </a:r>
          </a:p>
          <a:p>
            <a:pPr marL="285750" indent="-285750">
              <a:buFont typeface="Arial" panose="020B0604020202020204" pitchFamily="34" charset="0"/>
              <a:buChar char="•"/>
            </a:pPr>
            <a:r>
              <a:rPr lang="en-US" sz="1200" dirty="0">
                <a:latin typeface="Berlin Sans FB Demi" panose="020E0802020502020306" pitchFamily="34" charset="0"/>
              </a:rPr>
              <a:t>East West University. Convocation Brochure . Dhaka: East West University, 2017.</a:t>
            </a:r>
          </a:p>
          <a:p>
            <a:pPr marL="285750" indent="-285750">
              <a:buFont typeface="Arial" panose="020B0604020202020204" pitchFamily="34" charset="0"/>
              <a:buChar char="•"/>
            </a:pPr>
            <a:r>
              <a:rPr lang="en-US" sz="1200" dirty="0">
                <a:latin typeface="Berlin Sans FB Demi" panose="020E0802020502020306" pitchFamily="34" charset="0"/>
              </a:rPr>
              <a:t>Harrison, Amanda, Rene Burress, Sarah Velasquez, and Lynnette Schreiner. "Social Media Use in Academic Libraries: A Phenomenological Study." The Journal of Academic Librarianship 43, no. 3 (2017): 248-56. doi:10.1016/j.acalib.2017.02.014.</a:t>
            </a:r>
          </a:p>
          <a:p>
            <a:pPr marL="285750" indent="-285750">
              <a:buFont typeface="Arial" panose="020B0604020202020204" pitchFamily="34" charset="0"/>
              <a:buChar char="•"/>
            </a:pPr>
            <a:r>
              <a:rPr lang="en-US" sz="1200" dirty="0">
                <a:latin typeface="Berlin Sans FB Demi" panose="020E0802020502020306" pitchFamily="34" charset="0"/>
              </a:rPr>
              <a:t>Hussain, </a:t>
            </a:r>
            <a:r>
              <a:rPr lang="en-US" sz="1200" dirty="0" err="1">
                <a:latin typeface="Berlin Sans FB Demi" panose="020E0802020502020306" pitchFamily="34" charset="0"/>
              </a:rPr>
              <a:t>Irshad</a:t>
            </a:r>
            <a:r>
              <a:rPr lang="en-US" sz="1200" dirty="0">
                <a:latin typeface="Berlin Sans FB Demi" panose="020E0802020502020306" pitchFamily="34" charset="0"/>
              </a:rPr>
              <a:t>. "A Study to Evaluate the Social Media Trends among University Students." Procedia - Social and Behavioral Sciences 64 (2012): 639-45. doi:10.1016/j.sbspro.2012.11.075.  </a:t>
            </a:r>
          </a:p>
          <a:p>
            <a:pPr marL="285750" indent="-285750">
              <a:buFont typeface="Arial" panose="020B0604020202020204" pitchFamily="34" charset="0"/>
              <a:buChar char="•"/>
            </a:pPr>
            <a:r>
              <a:rPr lang="en-US" sz="1200" dirty="0" err="1">
                <a:latin typeface="Berlin Sans FB Demi" panose="020E0802020502020306" pitchFamily="34" charset="0"/>
              </a:rPr>
              <a:t>Lofters</a:t>
            </a:r>
            <a:r>
              <a:rPr lang="en-US" sz="1200" dirty="0">
                <a:latin typeface="Berlin Sans FB Demi" panose="020E0802020502020306" pitchFamily="34" charset="0"/>
              </a:rPr>
              <a:t>, Aisha K., Morgan Slater, Emily Nicholas, and </a:t>
            </a:r>
            <a:r>
              <a:rPr lang="en-US" sz="1200" dirty="0" err="1">
                <a:latin typeface="Berlin Sans FB Demi" panose="020E0802020502020306" pitchFamily="34" charset="0"/>
              </a:rPr>
              <a:t>Fok</a:t>
            </a:r>
            <a:r>
              <a:rPr lang="en-US" sz="1200" dirty="0">
                <a:latin typeface="Berlin Sans FB Demi" panose="020E0802020502020306" pitchFamily="34" charset="0"/>
              </a:rPr>
              <a:t>-Han Leung. "Facebook as a tool for communication, collaboration, and informal knowledge exchange among members of a multisite family health team." Journal of Multidisciplinary Healthcare, 2016, 29. doi:10.2147/jmdh.s94676.</a:t>
            </a:r>
          </a:p>
          <a:p>
            <a:pPr marL="285750" indent="-285750">
              <a:buFont typeface="Arial" panose="020B0604020202020204" pitchFamily="34" charset="0"/>
              <a:buChar char="•"/>
            </a:pPr>
            <a:r>
              <a:rPr lang="en-US" sz="1200" dirty="0" err="1">
                <a:latin typeface="Berlin Sans FB Demi" panose="020E0802020502020306" pitchFamily="34" charset="0"/>
              </a:rPr>
              <a:t>Mangus</a:t>
            </a:r>
            <a:r>
              <a:rPr lang="en-US" sz="1200" dirty="0">
                <a:latin typeface="Berlin Sans FB Demi" panose="020E0802020502020306" pitchFamily="34" charset="0"/>
              </a:rPr>
              <a:t>, J. Michael, Aubrie Adams, and Rene Weber. "Media Neuroscience." Emerging Trends in the Social and Behavioral Sciences, 2015, 1-14. doi:10.1002/9781118900772.etrds0213.</a:t>
            </a:r>
          </a:p>
          <a:p>
            <a:pPr marL="285750" indent="-285750">
              <a:buFont typeface="Arial" panose="020B0604020202020204" pitchFamily="34" charset="0"/>
              <a:buChar char="•"/>
            </a:pPr>
            <a:r>
              <a:rPr lang="en-US" sz="1200" dirty="0">
                <a:latin typeface="Berlin Sans FB Demi" panose="020E0802020502020306" pitchFamily="34" charset="0"/>
              </a:rPr>
              <a:t>"Open Access Week Celebrated At East West University Library, Bangladesh – Library learningspace.Com". 2017. Librarylearningspace.Com. Accessed November 16, 2017. http://librarylearningspace.com/open-access-week-celebrated-east-west-university-library-bangladesh/.</a:t>
            </a:r>
          </a:p>
          <a:p>
            <a:pPr marL="285750" indent="-285750">
              <a:buFont typeface="Arial" panose="020B0604020202020204" pitchFamily="34" charset="0"/>
              <a:buChar char="•"/>
            </a:pPr>
            <a:r>
              <a:rPr lang="en-US" sz="1200" dirty="0">
                <a:latin typeface="Berlin Sans FB Demi" panose="020E0802020502020306" pitchFamily="34" charset="0"/>
              </a:rPr>
              <a:t>Palmer, Stuart. "Characterizing University Library Use of Social Media: A Case Study of Twitter and Facebook from Australia." The Journal of Academic Librarianship 40, no. 6 (2014): 611-19. doi:10.1016/j.acalib.2014.08.007.</a:t>
            </a:r>
          </a:p>
          <a:p>
            <a:pPr marL="285750" indent="-285750">
              <a:buFont typeface="Arial" panose="020B0604020202020204" pitchFamily="34" charset="0"/>
              <a:buChar char="•"/>
            </a:pPr>
            <a:r>
              <a:rPr lang="en-US" sz="1200" dirty="0" err="1">
                <a:latin typeface="Berlin Sans FB Demi" panose="020E0802020502020306" pitchFamily="34" charset="0"/>
              </a:rPr>
              <a:t>Parvin</a:t>
            </a:r>
            <a:r>
              <a:rPr lang="en-US" sz="1200" dirty="0">
                <a:latin typeface="Berlin Sans FB Demi" panose="020E0802020502020306" pitchFamily="34" charset="0"/>
              </a:rPr>
              <a:t>, </a:t>
            </a:r>
            <a:r>
              <a:rPr lang="en-US" sz="1200" dirty="0" err="1">
                <a:latin typeface="Berlin Sans FB Demi" panose="020E0802020502020306" pitchFamily="34" charset="0"/>
              </a:rPr>
              <a:t>Shaharima</a:t>
            </a:r>
            <a:r>
              <a:rPr lang="en-US" sz="1200" dirty="0">
                <a:latin typeface="Berlin Sans FB Demi" panose="020E0802020502020306" pitchFamily="34" charset="0"/>
              </a:rPr>
              <a:t>. "Oh So </a:t>
            </a:r>
            <a:r>
              <a:rPr lang="en-US" sz="1200" dirty="0" err="1">
                <a:latin typeface="Berlin Sans FB Demi" panose="020E0802020502020306" pitchFamily="34" charset="0"/>
              </a:rPr>
              <a:t>Pinteresting</a:t>
            </a:r>
            <a:r>
              <a:rPr lang="en-US" sz="1200" dirty="0">
                <a:latin typeface="Berlin Sans FB Demi" panose="020E0802020502020306" pitchFamily="34" charset="0"/>
              </a:rPr>
              <a:t>! The world's catalogue of ideas for library." Daily Sun. Accessed November 20, 2017. http://daily-sun.com/printversion/details/203421/Oh-So-Pinteresting-The-world%E2%80%99s-catalogue-of-ideas-for-library.</a:t>
            </a:r>
          </a:p>
          <a:p>
            <a:pPr marL="285750" indent="-285750">
              <a:buFont typeface="Arial" panose="020B0604020202020204" pitchFamily="34" charset="0"/>
              <a:buChar char="•"/>
            </a:pPr>
            <a:r>
              <a:rPr lang="en-US" sz="1200" dirty="0" err="1">
                <a:latin typeface="Berlin Sans FB Demi" panose="020E0802020502020306" pitchFamily="34" charset="0"/>
              </a:rPr>
              <a:t>Parvin</a:t>
            </a:r>
            <a:r>
              <a:rPr lang="en-US" sz="1200" dirty="0">
                <a:latin typeface="Berlin Sans FB Demi" panose="020E0802020502020306" pitchFamily="34" charset="0"/>
              </a:rPr>
              <a:t>, </a:t>
            </a:r>
            <a:r>
              <a:rPr lang="en-US" sz="1200" dirty="0" err="1">
                <a:latin typeface="Berlin Sans FB Demi" panose="020E0802020502020306" pitchFamily="34" charset="0"/>
              </a:rPr>
              <a:t>Shaharima</a:t>
            </a:r>
            <a:r>
              <a:rPr lang="en-US" sz="1200" dirty="0">
                <a:latin typeface="Berlin Sans FB Demi" panose="020E0802020502020306" pitchFamily="34" charset="0"/>
              </a:rPr>
              <a:t>. "Facebook As A Communication Tool For An Academic Library: East West University Library, Bangladesh Perspective". International Information &amp; Library Review 49, no. 3 (2017): 237-247. doi:10.1080/10572317.2017.1353382.</a:t>
            </a:r>
          </a:p>
          <a:p>
            <a:pPr marL="285750" indent="-285750">
              <a:buFont typeface="Arial" panose="020B0604020202020204" pitchFamily="34" charset="0"/>
              <a:buChar char="•"/>
            </a:pPr>
            <a:r>
              <a:rPr lang="en-US" sz="1200" dirty="0" err="1">
                <a:latin typeface="Berlin Sans FB Demi" panose="020E0802020502020306" pitchFamily="34" charset="0"/>
              </a:rPr>
              <a:t>Wegmann</a:t>
            </a:r>
            <a:r>
              <a:rPr lang="en-US" sz="1200" dirty="0">
                <a:latin typeface="Berlin Sans FB Demi" panose="020E0802020502020306" pitchFamily="34" charset="0"/>
              </a:rPr>
              <a:t>, Elisa, Benjamin </a:t>
            </a:r>
            <a:r>
              <a:rPr lang="en-US" sz="1200" dirty="0" err="1">
                <a:latin typeface="Berlin Sans FB Demi" panose="020E0802020502020306" pitchFamily="34" charset="0"/>
              </a:rPr>
              <a:t>Stodt</a:t>
            </a:r>
            <a:r>
              <a:rPr lang="en-US" sz="1200" dirty="0">
                <a:latin typeface="Berlin Sans FB Demi" panose="020E0802020502020306" pitchFamily="34" charset="0"/>
              </a:rPr>
              <a:t>, and Matthias Brand. "Addictive use of social networking sites can be explained by the interaction of Internet use expectancies, Internet literacy, and psychopathological symptoms." Journal of Behavioral Addictions 4, no. 3 (2015): 155-62. doi:10.1556/2006.4.2015.021.</a:t>
            </a:r>
          </a:p>
          <a:p>
            <a:pPr marL="285750" indent="-285750">
              <a:buFont typeface="Arial" panose="020B0604020202020204" pitchFamily="34" charset="0"/>
              <a:buChar char="•"/>
            </a:pPr>
            <a:r>
              <a:rPr lang="en-US" sz="1200" dirty="0">
                <a:latin typeface="Berlin Sans FB Demi" panose="020E0802020502020306" pitchFamily="34" charset="0"/>
              </a:rPr>
              <a:t>Zhu, </a:t>
            </a:r>
            <a:r>
              <a:rPr lang="en-US" sz="1200" dirty="0" err="1">
                <a:latin typeface="Berlin Sans FB Demi" panose="020E0802020502020306" pitchFamily="34" charset="0"/>
              </a:rPr>
              <a:t>Qiandong</a:t>
            </a:r>
            <a:r>
              <a:rPr lang="en-US" sz="1200" dirty="0">
                <a:latin typeface="Berlin Sans FB Demi" panose="020E0802020502020306" pitchFamily="34" charset="0"/>
              </a:rPr>
              <a:t>. "The Application of Social Media In Outreach Of Academic Libraries’ Resources And Services". Library Hi Tech 34, no. 4 (2016): 615-24. doi:10.1108/lht-05-2016-0055.</a:t>
            </a:r>
          </a:p>
        </p:txBody>
      </p:sp>
    </p:spTree>
    <p:extLst>
      <p:ext uri="{BB962C8B-B14F-4D97-AF65-F5344CB8AC3E}">
        <p14:creationId xmlns:p14="http://schemas.microsoft.com/office/powerpoint/2010/main" xmlns="" val="531249870"/>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953" y="1648685"/>
            <a:ext cx="9144000" cy="1751299"/>
          </a:xfrm>
        </p:spPr>
        <p:txBody>
          <a:bodyPr>
            <a:normAutofit fontScale="90000"/>
          </a:bodyPr>
          <a:lstStyle/>
          <a:p>
            <a:r>
              <a:rPr lang="en-US" sz="8800" b="1" dirty="0">
                <a:latin typeface="Papyrus" panose="03070502060502030205" pitchFamily="66" charset="0"/>
              </a:rPr>
              <a:t>THANK YOU! </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08" y="3971931"/>
            <a:ext cx="3810000" cy="2857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212482" y="4084457"/>
            <a:ext cx="3951801" cy="2731798"/>
          </a:xfrm>
          <a:prstGeom prst="rect">
            <a:avLst/>
          </a:prstGeom>
        </p:spPr>
      </p:pic>
    </p:spTree>
    <p:extLst>
      <p:ext uri="{BB962C8B-B14F-4D97-AF65-F5344CB8AC3E}">
        <p14:creationId xmlns:p14="http://schemas.microsoft.com/office/powerpoint/2010/main" xmlns="" val="731111919"/>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420" y="-1324986"/>
            <a:ext cx="9144000" cy="2387600"/>
          </a:xfrm>
        </p:spPr>
        <p:txBody>
          <a:bodyPr>
            <a:normAutofit/>
          </a:bodyPr>
          <a:lstStyle/>
          <a:p>
            <a:r>
              <a:rPr lang="en-US" sz="5000" dirty="0">
                <a:latin typeface="Berlin Sans FB Demi" panose="020E0802020502020306" pitchFamily="34" charset="0"/>
              </a:rPr>
              <a:t>East West University Library </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29898" y="4332849"/>
            <a:ext cx="3328776" cy="2496582"/>
          </a:xfrm>
          <a:prstGeom prst="rect">
            <a:avLst/>
          </a:prstGeom>
        </p:spPr>
      </p:pic>
      <p:sp>
        <p:nvSpPr>
          <p:cNvPr id="3" name="Rectangle 2"/>
          <p:cNvSpPr/>
          <p:nvPr/>
        </p:nvSpPr>
        <p:spPr>
          <a:xfrm>
            <a:off x="47324" y="1588546"/>
            <a:ext cx="8632441" cy="3539430"/>
          </a:xfrm>
          <a:prstGeom prst="rect">
            <a:avLst/>
          </a:prstGeom>
        </p:spPr>
        <p:txBody>
          <a:bodyPr wrap="square">
            <a:spAutoFit/>
          </a:bodyPr>
          <a:lstStyle/>
          <a:p>
            <a:pPr marL="457200" indent="-457200">
              <a:buFont typeface="Wingdings" panose="05000000000000000000" pitchFamily="2" charset="2"/>
              <a:buChar char="Ø"/>
            </a:pPr>
            <a:r>
              <a:rPr lang="en-US" sz="2800" dirty="0">
                <a:solidFill>
                  <a:prstClr val="black"/>
                </a:solidFill>
                <a:latin typeface="Berlin Sans FB Demi" panose="020E0802020502020306" pitchFamily="34" charset="0"/>
              </a:rPr>
              <a:t>Bangladesh has now forty public and ninety five private universities (“Public and Private University Lists-UGC 2017”) and libraries are acting as imperative hub for students</a:t>
            </a:r>
            <a:endParaRPr lang="en-US" sz="2800" dirty="0">
              <a:solidFill>
                <a:srgbClr val="000000"/>
              </a:solidFill>
              <a:latin typeface="Berlin Sans FB Demi" panose="020E0802020502020306" pitchFamily="34" charset="0"/>
              <a:ea typeface="Times New Roman" panose="02020603050405020304" pitchFamily="18" charset="0"/>
            </a:endParaRPr>
          </a:p>
          <a:p>
            <a:pPr marL="457200" indent="-457200">
              <a:buFont typeface="Wingdings" panose="05000000000000000000" pitchFamily="2" charset="2"/>
              <a:buChar char="Ø"/>
            </a:pPr>
            <a:endParaRPr lang="en-US" sz="2800" dirty="0">
              <a:solidFill>
                <a:srgbClr val="000000"/>
              </a:solidFill>
              <a:latin typeface="Berlin Sans FB Demi" panose="020E0802020502020306" pitchFamily="34" charset="0"/>
              <a:ea typeface="Times New Roman" panose="02020603050405020304" pitchFamily="18" charset="0"/>
            </a:endParaRPr>
          </a:p>
          <a:p>
            <a:pPr marL="457200" indent="-457200">
              <a:buFont typeface="Wingdings" panose="05000000000000000000" pitchFamily="2" charset="2"/>
              <a:buChar char="Ø"/>
            </a:pPr>
            <a:r>
              <a:rPr lang="en-US" sz="2800" dirty="0">
                <a:solidFill>
                  <a:srgbClr val="000000"/>
                </a:solidFill>
                <a:latin typeface="Berlin Sans FB Demi" panose="020E0802020502020306" pitchFamily="34" charset="0"/>
                <a:ea typeface="Times New Roman" panose="02020603050405020304" pitchFamily="18" charset="0"/>
              </a:rPr>
              <a:t>One of the precursor academic libraries in Bangladesh where all forms of contemporary technologies and services has been commenced</a:t>
            </a:r>
          </a:p>
        </p:txBody>
      </p:sp>
    </p:spTree>
    <p:extLst>
      <p:ext uri="{BB962C8B-B14F-4D97-AF65-F5344CB8AC3E}">
        <p14:creationId xmlns:p14="http://schemas.microsoft.com/office/powerpoint/2010/main" xmlns="" val="2524934650"/>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86038"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148762" y="4800599"/>
            <a:ext cx="3024199" cy="2028831"/>
          </a:xfrm>
          <a:prstGeom prst="rect">
            <a:avLst/>
          </a:prstGeom>
        </p:spPr>
      </p:pic>
      <p:pic>
        <p:nvPicPr>
          <p:cNvPr id="32770" name="Picture 2" descr="https://static1.squarespace.com/static/5576cd5be4b088027cd56455/t/59c776b764b05f184cbb12d3/1506244290204/APAC+Digital+Overview%2C+Sep+2017?format=1500w"/>
          <p:cNvPicPr>
            <a:picLocks noChangeAspect="1" noChangeArrowheads="1"/>
          </p:cNvPicPr>
          <p:nvPr/>
        </p:nvPicPr>
        <p:blipFill>
          <a:blip r:embed="rId5"/>
          <a:srcRect/>
          <a:stretch>
            <a:fillRect/>
          </a:stretch>
        </p:blipFill>
        <p:spPr bwMode="auto">
          <a:xfrm>
            <a:off x="0" y="0"/>
            <a:ext cx="9129932" cy="6858000"/>
          </a:xfrm>
          <a:prstGeom prst="rect">
            <a:avLst/>
          </a:prstGeom>
          <a:noFill/>
        </p:spPr>
      </p:pic>
    </p:spTree>
    <p:extLst>
      <p:ext uri="{BB962C8B-B14F-4D97-AF65-F5344CB8AC3E}">
        <p14:creationId xmlns:p14="http://schemas.microsoft.com/office/powerpoint/2010/main" xmlns="" val="3719610460"/>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40829" y="13856"/>
            <a:ext cx="2113706" cy="13225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87147" y="5430128"/>
            <a:ext cx="2085814" cy="1399301"/>
          </a:xfrm>
          <a:prstGeom prst="rect">
            <a:avLst/>
          </a:prstGeom>
        </p:spPr>
      </p:pic>
      <p:pic>
        <p:nvPicPr>
          <p:cNvPr id="30722" name="Picture 2" descr="https://static1.squarespace.com/static/5576cd5be4b088027cd56455/t/59c7777890bade1b5921a2a0/1506244487125/APAC+Social+Media+Penetration+by+Country%2C+Sep+2017?format=1500w"/>
          <p:cNvPicPr>
            <a:picLocks noChangeAspect="1" noChangeArrowheads="1"/>
          </p:cNvPicPr>
          <p:nvPr/>
        </p:nvPicPr>
        <p:blipFill>
          <a:blip r:embed="rId5"/>
          <a:srcRect/>
          <a:stretch>
            <a:fillRect/>
          </a:stretch>
        </p:blipFill>
        <p:spPr bwMode="auto">
          <a:xfrm>
            <a:off x="0" y="-1"/>
            <a:ext cx="10058400" cy="6858001"/>
          </a:xfrm>
          <a:prstGeom prst="rect">
            <a:avLst/>
          </a:prstGeom>
          <a:noFill/>
        </p:spPr>
      </p:pic>
    </p:spTree>
    <p:extLst>
      <p:ext uri="{BB962C8B-B14F-4D97-AF65-F5344CB8AC3E}">
        <p14:creationId xmlns:p14="http://schemas.microsoft.com/office/powerpoint/2010/main" xmlns="" val="492645775"/>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405" y="-734141"/>
            <a:ext cx="9144000" cy="2387600"/>
          </a:xfrm>
        </p:spPr>
        <p:txBody>
          <a:bodyPr>
            <a:normAutofit/>
          </a:bodyPr>
          <a:lstStyle/>
          <a:p>
            <a:r>
              <a:rPr lang="en-US" sz="3500" dirty="0">
                <a:latin typeface="Berlin Sans FB Demi" panose="020E0802020502020306" pitchFamily="34" charset="0"/>
              </a:rPr>
              <a:t>Bangladesh has been experiencing a rapid rise in the number of mobile Internet users……</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98822" y="13855"/>
            <a:ext cx="2898578" cy="18136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98821" y="4684541"/>
            <a:ext cx="2859852" cy="2144889"/>
          </a:xfrm>
          <a:prstGeom prst="rect">
            <a:avLst/>
          </a:prstGeom>
        </p:spPr>
      </p:pic>
      <p:sp>
        <p:nvSpPr>
          <p:cNvPr id="3" name="Rectangle 2"/>
          <p:cNvSpPr/>
          <p:nvPr/>
        </p:nvSpPr>
        <p:spPr>
          <a:xfrm>
            <a:off x="154746" y="1625324"/>
            <a:ext cx="8736035" cy="4555093"/>
          </a:xfrm>
          <a:prstGeom prst="rect">
            <a:avLst/>
          </a:prstGeom>
        </p:spPr>
        <p:txBody>
          <a:bodyPr wrap="square">
            <a:spAutoFit/>
          </a:bodyPr>
          <a:lstStyle/>
          <a:p>
            <a:pPr marL="342900" indent="-342900" algn="just">
              <a:buFont typeface="Wingdings" panose="05000000000000000000" pitchFamily="2" charset="2"/>
              <a:buChar char="Ø"/>
              <a:defRPr/>
            </a:pPr>
            <a:r>
              <a:rPr lang="en-US" sz="2000" dirty="0">
                <a:solidFill>
                  <a:prstClr val="black"/>
                </a:solidFill>
                <a:latin typeface="Berlin Sans FB Demi" panose="020E0802020502020306" pitchFamily="34" charset="0"/>
              </a:rPr>
              <a:t>The total number of Mobile Phone subscriptions has reached </a:t>
            </a:r>
            <a:r>
              <a:rPr lang="en-US" sz="2200" dirty="0">
                <a:solidFill>
                  <a:prstClr val="black"/>
                </a:solidFill>
                <a:latin typeface="Berlin Sans FB Demi" panose="020E0802020502020306" pitchFamily="34" charset="0"/>
              </a:rPr>
              <a:t>one hundred forty point seven one three million </a:t>
            </a:r>
            <a:r>
              <a:rPr lang="en-US" sz="2000" dirty="0">
                <a:solidFill>
                  <a:prstClr val="black"/>
                </a:solidFill>
                <a:latin typeface="Berlin Sans FB Demi" panose="020E0802020502020306" pitchFamily="34" charset="0"/>
              </a:rPr>
              <a:t>at the end of September, 2017 and the total number of Internet Subscribers has reached </a:t>
            </a:r>
            <a:r>
              <a:rPr lang="en-US" sz="2200" dirty="0">
                <a:solidFill>
                  <a:prstClr val="black"/>
                </a:solidFill>
                <a:latin typeface="Berlin Sans FB Demi" panose="020E0802020502020306" pitchFamily="34" charset="0"/>
              </a:rPr>
              <a:t>seventy nine point two </a:t>
            </a:r>
            <a:r>
              <a:rPr lang="en-US" sz="2200" dirty="0" err="1">
                <a:solidFill>
                  <a:prstClr val="black"/>
                </a:solidFill>
                <a:latin typeface="Berlin Sans FB Demi" panose="020E0802020502020306" pitchFamily="34" charset="0"/>
              </a:rPr>
              <a:t>two</a:t>
            </a:r>
            <a:r>
              <a:rPr lang="en-US" sz="2200" dirty="0">
                <a:solidFill>
                  <a:prstClr val="black"/>
                </a:solidFill>
                <a:latin typeface="Berlin Sans FB Demi" panose="020E0802020502020306" pitchFamily="34" charset="0"/>
              </a:rPr>
              <a:t> seven million</a:t>
            </a:r>
            <a:r>
              <a:rPr lang="en-US" sz="2000" dirty="0">
                <a:solidFill>
                  <a:prstClr val="black"/>
                </a:solidFill>
                <a:latin typeface="Berlin Sans FB Demi" panose="020E0802020502020306" pitchFamily="34" charset="0"/>
              </a:rPr>
              <a:t> at the end of September, 2017 whereas subscribers has reached </a:t>
            </a:r>
            <a:r>
              <a:rPr lang="en-US" sz="2200" dirty="0">
                <a:solidFill>
                  <a:prstClr val="black"/>
                </a:solidFill>
                <a:latin typeface="Berlin Sans FB Demi" panose="020E0802020502020306" pitchFamily="34" charset="0"/>
              </a:rPr>
              <a:t>thirty one point one four zero million </a:t>
            </a:r>
            <a:r>
              <a:rPr lang="en-US" sz="2000" dirty="0">
                <a:solidFill>
                  <a:prstClr val="black"/>
                </a:solidFill>
                <a:latin typeface="Berlin Sans FB Demi" panose="020E0802020502020306" pitchFamily="34" charset="0"/>
              </a:rPr>
              <a:t>at the end of February, 2012 (BTRC 2017)</a:t>
            </a:r>
          </a:p>
          <a:p>
            <a:pPr marL="342900" indent="-342900" algn="just">
              <a:defRPr/>
            </a:pPr>
            <a:endParaRPr lang="en-US" sz="2000" dirty="0">
              <a:solidFill>
                <a:prstClr val="black"/>
              </a:solidFill>
              <a:latin typeface="Berlin Sans FB Demi" panose="020E0802020502020306" pitchFamily="34" charset="0"/>
            </a:endParaRPr>
          </a:p>
          <a:p>
            <a:pPr marL="342900" indent="-342900" algn="just">
              <a:defRPr/>
            </a:pPr>
            <a:endParaRPr lang="en-US" sz="2000" dirty="0">
              <a:solidFill>
                <a:prstClr val="black"/>
              </a:solidFill>
              <a:latin typeface="Berlin Sans FB Demi" panose="020E0802020502020306" pitchFamily="34" charset="0"/>
            </a:endParaRPr>
          </a:p>
          <a:p>
            <a:pPr marL="342900" indent="-342900" algn="just">
              <a:buFont typeface="Wingdings" panose="05000000000000000000" pitchFamily="2" charset="2"/>
              <a:buChar char="Ø"/>
              <a:defRPr/>
            </a:pPr>
            <a:r>
              <a:rPr lang="en-US" sz="2000" dirty="0">
                <a:solidFill>
                  <a:prstClr val="black"/>
                </a:solidFill>
                <a:latin typeface="Berlin Sans FB Demi" panose="020E0802020502020306" pitchFamily="34" charset="0"/>
              </a:rPr>
              <a:t>The current population of Bangladesh is one hundred sixty five million three hundred thirty one thousand seven hundred fifty two as of Tuesday, November 21, 2017 and the median age is Twenty six years.("Bangladesh Population (2017, 2018) - Worldometers" 2017)</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a:p>
            <a:pPr marR="0" lvl="0" algn="just"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xmlns="" val="3293929998"/>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68" y="-973293"/>
            <a:ext cx="9144000" cy="2387600"/>
          </a:xfrm>
        </p:spPr>
        <p:txBody>
          <a:bodyPr>
            <a:normAutofit/>
          </a:bodyPr>
          <a:lstStyle/>
          <a:p>
            <a:r>
              <a:rPr lang="en-US" sz="5000" dirty="0">
                <a:latin typeface="Berlin Sans FB Demi" panose="020E0802020502020306" pitchFamily="34" charset="0"/>
              </a:rPr>
              <a:t>Why EWU Library Use Social Media ?</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98821" y="4684541"/>
            <a:ext cx="2859852" cy="2144889"/>
          </a:xfrm>
          <a:prstGeom prst="rect">
            <a:avLst/>
          </a:prstGeom>
        </p:spPr>
      </p:pic>
      <p:sp>
        <p:nvSpPr>
          <p:cNvPr id="3" name="Rectangle 2"/>
          <p:cNvSpPr/>
          <p:nvPr/>
        </p:nvSpPr>
        <p:spPr>
          <a:xfrm>
            <a:off x="154747" y="1836336"/>
            <a:ext cx="8553156" cy="4708981"/>
          </a:xfrm>
          <a:prstGeom prst="rect">
            <a:avLst/>
          </a:prstGeom>
        </p:spPr>
        <p:txBody>
          <a:bodyPr wrap="square">
            <a:spAutoFit/>
          </a:bodyPr>
          <a:lstStyle/>
          <a:p>
            <a:pPr marL="342900" indent="-342900" algn="just">
              <a:buFont typeface="Wingdings" panose="05000000000000000000" pitchFamily="2" charset="2"/>
              <a:buChar char="Ø"/>
            </a:pPr>
            <a:r>
              <a:rPr lang="en-US" sz="2000" dirty="0">
                <a:latin typeface="Berlin Sans FB Demi" panose="020E0802020502020306" pitchFamily="34" charset="0"/>
              </a:rPr>
              <a:t>Zhu (2016) points out that when social media sites emerged such as Facebook, Twitter, Flickr, </a:t>
            </a:r>
            <a:r>
              <a:rPr lang="en-US" sz="2000" dirty="0" err="1">
                <a:latin typeface="Berlin Sans FB Demi" panose="020E0802020502020306" pitchFamily="34" charset="0"/>
              </a:rPr>
              <a:t>Youtube</a:t>
            </a:r>
            <a:r>
              <a:rPr lang="en-US" sz="2000" dirty="0">
                <a:latin typeface="Berlin Sans FB Demi" panose="020E0802020502020306" pitchFamily="34" charset="0"/>
              </a:rPr>
              <a:t>, their features attract libraries for engagement and promotion of information and services to their communities. </a:t>
            </a:r>
          </a:p>
          <a:p>
            <a:pPr marL="342900" indent="-342900" algn="just">
              <a:buFont typeface="Wingdings" panose="05000000000000000000" pitchFamily="2" charset="2"/>
              <a:buChar char="Ø"/>
            </a:pPr>
            <a:endParaRPr lang="en-US" sz="2000" dirty="0">
              <a:latin typeface="Berlin Sans FB Demi" panose="020E0802020502020306" pitchFamily="34" charset="0"/>
            </a:endParaRPr>
          </a:p>
          <a:p>
            <a:pPr marL="342900" indent="-342900" algn="just">
              <a:buFont typeface="Wingdings" panose="05000000000000000000" pitchFamily="2" charset="2"/>
              <a:buChar char="Ø"/>
            </a:pPr>
            <a:r>
              <a:rPr lang="en-US" sz="2000" dirty="0">
                <a:latin typeface="Berlin Sans FB Demi" panose="020E0802020502020306" pitchFamily="34" charset="0"/>
              </a:rPr>
              <a:t>Academic libraries are increasingly engaged on social media in order to connect with diverse community groups and move beyond the traditional bounds of the library (Harrison, Burress, Velasquez and Schreiner 2017)</a:t>
            </a:r>
          </a:p>
          <a:p>
            <a:pPr algn="just"/>
            <a:endParaRPr lang="en-US" sz="2000" dirty="0">
              <a:latin typeface="Berlin Sans FB Demi" panose="020E0802020502020306" pitchFamily="34" charset="0"/>
            </a:endParaRPr>
          </a:p>
          <a:p>
            <a:pPr marL="342900" indent="-342900" algn="just">
              <a:buFont typeface="Wingdings" panose="05000000000000000000" pitchFamily="2" charset="2"/>
              <a:buChar char="Ø"/>
            </a:pPr>
            <a:r>
              <a:rPr lang="en-US" sz="2000" dirty="0">
                <a:latin typeface="Berlin Sans FB Demi" panose="020E0802020502020306" pitchFamily="34" charset="0"/>
              </a:rPr>
              <a:t>The main prospect associated with libraries using social media is identified to be related to its low cost, its ability to take the library service to patrons in their preferred spaces and build a favored community according to its users.</a:t>
            </a:r>
          </a:p>
          <a:p>
            <a:pPr marL="342900" indent="-342900" algn="just">
              <a:buFont typeface="Wingdings" panose="05000000000000000000" pitchFamily="2" charset="2"/>
              <a:buChar char="Ø"/>
            </a:pPr>
            <a:endParaRPr lang="en-US" sz="2000" dirty="0">
              <a:latin typeface="Berlin Sans FB Demi" panose="020E0802020502020306" pitchFamily="34" charset="0"/>
            </a:endParaRPr>
          </a:p>
        </p:txBody>
      </p:sp>
    </p:spTree>
    <p:extLst>
      <p:ext uri="{BB962C8B-B14F-4D97-AF65-F5344CB8AC3E}">
        <p14:creationId xmlns:p14="http://schemas.microsoft.com/office/powerpoint/2010/main" xmlns="" val="868806547"/>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68" y="-838322"/>
            <a:ext cx="9144000" cy="2387600"/>
          </a:xfrm>
        </p:spPr>
        <p:txBody>
          <a:bodyPr>
            <a:normAutofit/>
          </a:bodyPr>
          <a:lstStyle/>
          <a:p>
            <a:r>
              <a:rPr lang="en-US" sz="5000" dirty="0">
                <a:latin typeface="Berlin Sans FB Demi" panose="020E0802020502020306" pitchFamily="34" charset="0"/>
              </a:rPr>
              <a:t/>
            </a:r>
            <a:br>
              <a:rPr lang="en-US" sz="5000" dirty="0">
                <a:latin typeface="Berlin Sans FB Demi" panose="020E0802020502020306" pitchFamily="34" charset="0"/>
              </a:rPr>
            </a:br>
            <a:r>
              <a:rPr lang="en-US" sz="5000" dirty="0">
                <a:latin typeface="Berlin Sans FB Demi" panose="020E0802020502020306" pitchFamily="34" charset="0"/>
              </a:rPr>
              <a:t>Implemented web based software by EWU Library</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89332" y="4431323"/>
            <a:ext cx="3197477" cy="2398108"/>
          </a:xfrm>
          <a:prstGeom prst="rect">
            <a:avLst/>
          </a:prstGeom>
        </p:spPr>
      </p:pic>
      <p:sp>
        <p:nvSpPr>
          <p:cNvPr id="3" name="Rectangle 2"/>
          <p:cNvSpPr/>
          <p:nvPr/>
        </p:nvSpPr>
        <p:spPr>
          <a:xfrm>
            <a:off x="638168" y="2002792"/>
            <a:ext cx="7900921" cy="5087290"/>
          </a:xfrm>
          <a:prstGeom prst="rect">
            <a:avLst/>
          </a:prstGeom>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Koha-Integrated Library Management System</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Green Stone Digital Library Software for building Digital Library</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500" dirty="0" err="1">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Dspace</a:t>
            </a: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 for Institutional Repository</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500" dirty="0" err="1">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Vufind</a:t>
            </a: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 for discovery tools</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Drupal for Library Website </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500" dirty="0" err="1">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Mendeley</a:t>
            </a: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a:t>
            </a:r>
            <a:r>
              <a:rPr lang="en-US" sz="2500" dirty="0" err="1">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RefME</a:t>
            </a: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 </a:t>
            </a:r>
            <a:r>
              <a:rPr lang="en-US" sz="2500" dirty="0" err="1">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Zotero</a:t>
            </a: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 for Reference and Citation Management</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500" dirty="0" err="1">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Zoho</a:t>
            </a: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 for Virtual Reference Services</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US" sz="2500"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My Athens for accessing e-resources remotely</a:t>
            </a:r>
            <a:endParaRPr lang="en-US" sz="2500" dirty="0">
              <a:latin typeface="Berlin Sans FB Demi" panose="020E0802020502020306" pitchFamily="34" charset="0"/>
              <a:ea typeface="Times New Roman" panose="02020603050405020304" pitchFamily="18" charset="0"/>
              <a:cs typeface="Times New Roman" panose="02020603050405020304" pitchFamily="18" charset="0"/>
            </a:endParaRPr>
          </a:p>
          <a:p>
            <a:pPr algn="just">
              <a:lnSpc>
                <a:spcPct val="115000"/>
              </a:lnSpc>
            </a:pPr>
            <a:r>
              <a:rPr lang="en-US" sz="2500" b="1" dirty="0">
                <a:solidFill>
                  <a:srgbClr val="000000"/>
                </a:solidFill>
                <a:latin typeface="Berlin Sans FB Demi" panose="020E0802020502020306" pitchFamily="34" charset="0"/>
                <a:ea typeface="Times New Roman" panose="02020603050405020304" pitchFamily="18" charset="0"/>
                <a:cs typeface="Times New Roman" panose="02020603050405020304" pitchFamily="18" charset="0"/>
              </a:rPr>
              <a:t> </a:t>
            </a:r>
            <a:endParaRPr lang="en-US" sz="2500" dirty="0">
              <a:effectLst/>
              <a:latin typeface="Berlin Sans FB Demi" panose="020E0802020502020306"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30740705"/>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28902" y="13855"/>
            <a:ext cx="2568497" cy="1607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411362" y="4768947"/>
            <a:ext cx="2747311" cy="2060483"/>
          </a:xfrm>
          <a:prstGeom prst="rect">
            <a:avLst/>
          </a:prstGeom>
        </p:spPr>
      </p:pic>
      <p:pic>
        <p:nvPicPr>
          <p:cNvPr id="13" name="Picture 12" descr="u.png"/>
          <p:cNvPicPr/>
          <p:nvPr/>
        </p:nvPicPr>
        <p:blipFill>
          <a:blip r:embed="rId5" cstate="print"/>
          <a:srcRect l="12855" r="12864"/>
          <a:stretch>
            <a:fillRect/>
          </a:stretch>
        </p:blipFill>
        <p:spPr>
          <a:xfrm>
            <a:off x="186284" y="140677"/>
            <a:ext cx="8295647" cy="6625882"/>
          </a:xfrm>
          <a:prstGeom prst="rect">
            <a:avLst/>
          </a:prstGeom>
        </p:spPr>
      </p:pic>
    </p:spTree>
    <p:extLst>
      <p:ext uri="{BB962C8B-B14F-4D97-AF65-F5344CB8AC3E}">
        <p14:creationId xmlns:p14="http://schemas.microsoft.com/office/powerpoint/2010/main" xmlns="" val="1156469769"/>
      </p:ext>
    </p:extLst>
  </p:cSld>
  <p:clrMapOvr>
    <a:masterClrMapping/>
  </p:clrMapOvr>
  <mc:AlternateContent xmlns:mc="http://schemas.openxmlformats.org/markup-compatibility/2006">
    <mc:Choice xmlns:p15="http://schemas.microsoft.com/office/powerpoint/2012/main" xmlns="" Requires="p15">
      <p:transition spd="med">
        <p15:prstTrans prst="pageCurlDouble"/>
      </p:transition>
    </mc:Choice>
    <mc:Fallback>
      <p:transition spd="med">
        <p:fade/>
      </p:transition>
    </mc:Fallback>
  </mc:AlternateContent>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984</Words>
  <Application>Microsoft Office PowerPoint</Application>
  <PresentationFormat>Custom</PresentationFormat>
  <Paragraphs>95</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Incorporating Social Media into Library Services: Present Scenario at East West University Library </vt:lpstr>
      <vt:lpstr>East West University Library </vt:lpstr>
      <vt:lpstr>East West University Library </vt:lpstr>
      <vt:lpstr>Slide 4</vt:lpstr>
      <vt:lpstr>Slide 5</vt:lpstr>
      <vt:lpstr>Bangladesh has been experiencing a rapid rise in the number of mobile Internet users……</vt:lpstr>
      <vt:lpstr>Why EWU Library Use Social Media ?</vt:lpstr>
      <vt:lpstr> Implemented web based software by EWU Library</vt:lpstr>
      <vt:lpstr>Slide 9</vt:lpstr>
      <vt:lpstr>Slide 10</vt:lpstr>
      <vt:lpstr>Slide 11</vt:lpstr>
      <vt:lpstr>Slide 12</vt:lpstr>
      <vt:lpstr>Slide 13</vt:lpstr>
      <vt:lpstr>Slide 14</vt:lpstr>
      <vt:lpstr>Slide 15</vt:lpstr>
      <vt:lpstr>Slide 16</vt:lpstr>
      <vt:lpstr>Slide 17</vt:lpstr>
      <vt:lpstr>Slide 18</vt:lpstr>
      <vt:lpstr>Slide 19</vt:lpstr>
      <vt:lpstr>Epilogue  People are metaphors of their of habits. If they are comfortable with a particular social media platform, it can be tough for them to change. The same thing is happening with libraries in Bangladesh   However, EWU library has been questioning for the integration of  more social media tools, particularly those that brings utmost advantages as per the nature of the library services,  and the most effective way out of implementing them simultaneously</vt:lpstr>
      <vt:lpstr>References  </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Shahria Afrin</dc:creator>
  <cp:lastModifiedBy>delnet13</cp:lastModifiedBy>
  <cp:revision>61</cp:revision>
  <dcterms:created xsi:type="dcterms:W3CDTF">2017-11-24T04:27:49Z</dcterms:created>
  <dcterms:modified xsi:type="dcterms:W3CDTF">2017-11-27T12:39:50Z</dcterms:modified>
</cp:coreProperties>
</file>