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6" r:id="rId13"/>
    <p:sldId id="277" r:id="rId14"/>
    <p:sldId id="278" r:id="rId15"/>
    <p:sldId id="267" r:id="rId16"/>
    <p:sldId id="268"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8527E6F-A443-4A7A-8F15-0EB37ABB0C7D}" type="datetimeFigureOut">
              <a:rPr lang="en-US" smtClean="0"/>
              <a:pPr/>
              <a:t>11/30/2017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A7E51A9-571B-45CD-8E51-8D8D181F24B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527E6F-A443-4A7A-8F15-0EB37ABB0C7D}"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7E51A9-571B-45CD-8E51-8D8D181F24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527E6F-A443-4A7A-8F15-0EB37ABB0C7D}"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7E51A9-571B-45CD-8E51-8D8D181F24B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8527E6F-A443-4A7A-8F15-0EB37ABB0C7D}"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7E51A9-571B-45CD-8E51-8D8D181F24B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8527E6F-A443-4A7A-8F15-0EB37ABB0C7D}" type="datetimeFigureOut">
              <a:rPr lang="en-US" smtClean="0"/>
              <a:pPr/>
              <a:t>11/30/2017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7E51A9-571B-45CD-8E51-8D8D181F24B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527E6F-A443-4A7A-8F15-0EB37ABB0C7D}" type="datetimeFigureOut">
              <a:rPr lang="en-US" smtClean="0"/>
              <a:pPr/>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7E51A9-571B-45CD-8E51-8D8D181F24B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8527E6F-A443-4A7A-8F15-0EB37ABB0C7D}" type="datetimeFigureOut">
              <a:rPr lang="en-US" smtClean="0"/>
              <a:pPr/>
              <a:t>11/30/2017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7E51A9-571B-45CD-8E51-8D8D181F24B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8527E6F-A443-4A7A-8F15-0EB37ABB0C7D}" type="datetimeFigureOut">
              <a:rPr lang="en-US" smtClean="0"/>
              <a:pPr/>
              <a:t>11/30/2017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7E51A9-571B-45CD-8E51-8D8D181F24B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527E6F-A443-4A7A-8F15-0EB37ABB0C7D}" type="datetimeFigureOut">
              <a:rPr lang="en-US" smtClean="0"/>
              <a:pPr/>
              <a:t>11/30/2017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7E51A9-571B-45CD-8E51-8D8D181F24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8527E6F-A443-4A7A-8F15-0EB37ABB0C7D}" type="datetimeFigureOut">
              <a:rPr lang="en-US" smtClean="0"/>
              <a:pPr/>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7E51A9-571B-45CD-8E51-8D8D181F24B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8527E6F-A443-4A7A-8F15-0EB37ABB0C7D}" type="datetimeFigureOut">
              <a:rPr lang="en-US" smtClean="0"/>
              <a:pPr/>
              <a:t>11/30/2017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A7E51A9-571B-45CD-8E51-8D8D181F24B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8527E6F-A443-4A7A-8F15-0EB37ABB0C7D}" type="datetimeFigureOut">
              <a:rPr lang="en-US" smtClean="0"/>
              <a:pPr/>
              <a:t>11/30/2017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A7E51A9-571B-45CD-8E51-8D8D181F24B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                 NACLIN-2017</a:t>
            </a:r>
            <a:endParaRPr lang="en-US" dirty="0"/>
          </a:p>
        </p:txBody>
      </p:sp>
      <p:sp>
        <p:nvSpPr>
          <p:cNvPr id="5" name="Content Placeholder 4"/>
          <p:cNvSpPr>
            <a:spLocks noGrp="1"/>
          </p:cNvSpPr>
          <p:nvPr>
            <p:ph idx="1"/>
          </p:nvPr>
        </p:nvSpPr>
        <p:spPr/>
        <p:txBody>
          <a:bodyPr/>
          <a:lstStyle/>
          <a:p>
            <a:pPr>
              <a:buNone/>
            </a:pPr>
            <a:r>
              <a:rPr lang="en-IN" b="1" dirty="0" smtClean="0"/>
              <a:t>   </a:t>
            </a:r>
          </a:p>
          <a:p>
            <a:pPr>
              <a:buNone/>
            </a:pPr>
            <a:endParaRPr lang="en-IN" b="1" dirty="0" smtClean="0"/>
          </a:p>
          <a:p>
            <a:pPr algn="just">
              <a:buNone/>
            </a:pPr>
            <a:r>
              <a:rPr lang="en-IN" b="1" dirty="0" smtClean="0"/>
              <a:t>Quality Assurance and Building Professional Competency in LIS Education and Training: Issues and Concerns in Digital Environment</a:t>
            </a:r>
          </a:p>
          <a:p>
            <a:pPr algn="just">
              <a:buNone/>
            </a:pPr>
            <a:endParaRPr lang="en-IN" b="1" dirty="0" smtClean="0"/>
          </a:p>
          <a:p>
            <a:pPr algn="just">
              <a:buNone/>
            </a:pPr>
            <a:endParaRPr lang="en-IN" b="1" dirty="0" smtClean="0"/>
          </a:p>
          <a:p>
            <a:pPr algn="ctr">
              <a:buNone/>
            </a:pPr>
            <a:r>
              <a:rPr lang="en-IN" b="1" dirty="0" smtClean="0"/>
              <a:t>Prof. </a:t>
            </a:r>
            <a:r>
              <a:rPr lang="en-IN" b="1" dirty="0" err="1" smtClean="0"/>
              <a:t>Pravakar</a:t>
            </a:r>
            <a:r>
              <a:rPr lang="en-IN" b="1" dirty="0" smtClean="0"/>
              <a:t> </a:t>
            </a:r>
            <a:r>
              <a:rPr lang="en-IN" b="1" dirty="0" err="1" smtClean="0"/>
              <a:t>Rath</a:t>
            </a:r>
            <a:endParaRPr lang="en-US" dirty="0" smtClean="0"/>
          </a:p>
          <a:p>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IN" dirty="0" smtClean="0"/>
              <a:t>Project Management</a:t>
            </a:r>
            <a:endParaRPr lang="en-US" dirty="0" smtClean="0"/>
          </a:p>
          <a:p>
            <a:pPr lvl="0"/>
            <a:r>
              <a:rPr lang="en-IN" dirty="0" smtClean="0"/>
              <a:t>Problem Solving </a:t>
            </a:r>
            <a:endParaRPr lang="en-US" dirty="0" smtClean="0"/>
          </a:p>
          <a:p>
            <a:pPr lvl="0"/>
            <a:r>
              <a:rPr lang="en-IN" dirty="0" smtClean="0"/>
              <a:t>Resource Generation and Mobilisation</a:t>
            </a:r>
            <a:endParaRPr lang="en-US" dirty="0" smtClean="0"/>
          </a:p>
          <a:p>
            <a:pPr lvl="0"/>
            <a:r>
              <a:rPr lang="en-IN" dirty="0" smtClean="0"/>
              <a:t>Collaboration and Partnership</a:t>
            </a:r>
            <a:endParaRPr lang="en-US" dirty="0" smtClean="0"/>
          </a:p>
          <a:p>
            <a:pPr lvl="0"/>
            <a:r>
              <a:rPr lang="en-IN" dirty="0" smtClean="0"/>
              <a:t>Appreciation /Tolerance</a:t>
            </a:r>
            <a:endParaRPr lang="en-US" dirty="0" smtClean="0"/>
          </a:p>
          <a:p>
            <a:pPr lvl="0"/>
            <a:r>
              <a:rPr lang="en-IN" dirty="0" smtClean="0"/>
              <a:t>Comfort and Humour</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1" dirty="0" smtClean="0"/>
              <a:t> Quality Assurance in LIS Education and Training: Issues and Concerns</a:t>
            </a:r>
            <a:endParaRPr lang="en-US" sz="3600" dirty="0"/>
          </a:p>
        </p:txBody>
      </p:sp>
      <p:sp>
        <p:nvSpPr>
          <p:cNvPr id="3" name="Content Placeholder 2"/>
          <p:cNvSpPr>
            <a:spLocks noGrp="1"/>
          </p:cNvSpPr>
          <p:nvPr>
            <p:ph idx="1"/>
          </p:nvPr>
        </p:nvSpPr>
        <p:spPr/>
        <p:txBody>
          <a:bodyPr/>
          <a:lstStyle/>
          <a:p>
            <a:endParaRPr lang="en-IN" b="1" dirty="0" smtClean="0"/>
          </a:p>
          <a:p>
            <a:r>
              <a:rPr lang="en-IN" b="1" dirty="0" smtClean="0"/>
              <a:t>Academic and Professional Issues</a:t>
            </a:r>
          </a:p>
          <a:p>
            <a:endParaRPr lang="en-IN" b="1" dirty="0" smtClean="0"/>
          </a:p>
          <a:p>
            <a:pPr algn="just">
              <a:buNone/>
            </a:pPr>
            <a:r>
              <a:rPr lang="en-IN" dirty="0" smtClean="0"/>
              <a:t>   </a:t>
            </a:r>
            <a:r>
              <a:rPr lang="en-IN" sz="2800" dirty="0" smtClean="0"/>
              <a:t>A proper balance and coordination among the educators, practitioners and researchers can resolve most of the academic and professional issues aiming at quality in library and information services.</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4000" b="1" dirty="0" smtClean="0"/>
              <a:t>            Technological Issues</a:t>
            </a:r>
            <a:r>
              <a:rPr lang="en-IN" b="1" dirty="0" smtClean="0"/>
              <a:t/>
            </a:r>
            <a:br>
              <a:rPr lang="en-IN" b="1" dirty="0" smtClean="0"/>
            </a:br>
            <a:endParaRPr lang="en-US" dirty="0"/>
          </a:p>
        </p:txBody>
      </p:sp>
      <p:sp>
        <p:nvSpPr>
          <p:cNvPr id="3" name="Content Placeholder 2"/>
          <p:cNvSpPr>
            <a:spLocks noGrp="1"/>
          </p:cNvSpPr>
          <p:nvPr>
            <p:ph idx="1"/>
          </p:nvPr>
        </p:nvSpPr>
        <p:spPr/>
        <p:txBody>
          <a:bodyPr>
            <a:normAutofit lnSpcReduction="10000"/>
          </a:bodyPr>
          <a:lstStyle/>
          <a:p>
            <a:pPr algn="just"/>
            <a:r>
              <a:rPr lang="en-IN" dirty="0" smtClean="0"/>
              <a:t>Adoption and applications of technological tools and techniques as compulsory component of LIS education and training allows professional competency building and capacity development of LIS learners which contribute to  proper functioning of libraries and professionals should not hesitate in adopting these technologies in their work places even for their own professional development.  The open source and open access initiatives are a great boon to the library professionals to develop technologically and professionally.</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IN" sz="4000" b="1" dirty="0" smtClean="0"/>
              <a:t>            Management Issues</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IN" dirty="0" smtClean="0"/>
              <a:t> A transition from traditional to modern digital library system</a:t>
            </a:r>
          </a:p>
          <a:p>
            <a:r>
              <a:rPr lang="en-IN" dirty="0" smtClean="0"/>
              <a:t> A challenges in managing the libraries with due approval from authorities.</a:t>
            </a:r>
          </a:p>
          <a:p>
            <a:pPr algn="just"/>
            <a:r>
              <a:rPr lang="en-IN" dirty="0" smtClean="0"/>
              <a:t> A shift from licensed software to open source software, traditional printed books to e-resources, priced publications to open access publications are  always issues before the library authorities in which library professionals need to convince the pros and cons of the changed policies in the greater interest of the institutions and users at large.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542288"/>
          </a:xfrm>
        </p:spPr>
        <p:txBody>
          <a:bodyPr>
            <a:normAutofit fontScale="90000"/>
          </a:bodyPr>
          <a:lstStyle/>
          <a:p>
            <a:pPr lvl="0"/>
            <a:r>
              <a:rPr lang="en-IN" sz="4000" b="1" dirty="0" smtClean="0"/>
              <a:t>     </a:t>
            </a:r>
            <a:br>
              <a:rPr lang="en-IN" sz="4000" b="1" dirty="0" smtClean="0"/>
            </a:br>
            <a:r>
              <a:rPr lang="en-IN" sz="4000" b="1" dirty="0" smtClean="0"/>
              <a:t/>
            </a:r>
            <a:br>
              <a:rPr lang="en-IN" sz="4000" b="1" dirty="0" smtClean="0"/>
            </a:br>
            <a:r>
              <a:rPr lang="en-IN" sz="4000" b="1" dirty="0" smtClean="0"/>
              <a:t/>
            </a:r>
            <a:br>
              <a:rPr lang="en-IN" sz="4000" b="1" dirty="0" smtClean="0"/>
            </a:br>
            <a:r>
              <a:rPr lang="en-IN" sz="4000" b="1" dirty="0" smtClean="0"/>
              <a:t/>
            </a:r>
            <a:br>
              <a:rPr lang="en-IN" sz="4000" b="1" dirty="0" smtClean="0"/>
            </a:br>
            <a:r>
              <a:rPr lang="en-IN" sz="4000" b="1" dirty="0" smtClean="0"/>
              <a:t/>
            </a:r>
            <a:br>
              <a:rPr lang="en-IN" sz="4000" b="1" dirty="0" smtClean="0"/>
            </a:br>
            <a:r>
              <a:rPr lang="en-IN" sz="4000" b="1" dirty="0" smtClean="0"/>
              <a:t> </a:t>
            </a:r>
            <a:br>
              <a:rPr lang="en-IN" sz="4000" b="1" dirty="0" smtClean="0"/>
            </a:br>
            <a:r>
              <a:rPr lang="en-IN" sz="4000" b="1" dirty="0" smtClean="0"/>
              <a:t/>
            </a:r>
            <a:br>
              <a:rPr lang="en-IN" sz="4000" b="1" dirty="0" smtClean="0"/>
            </a:br>
            <a:r>
              <a:rPr lang="en-IN" sz="4000" b="1" dirty="0" smtClean="0"/>
              <a:t/>
            </a:r>
            <a:br>
              <a:rPr lang="en-IN" sz="4000" b="1" dirty="0" smtClean="0"/>
            </a:br>
            <a:r>
              <a:rPr lang="en-IN" sz="4000" b="1" dirty="0" smtClean="0"/>
              <a:t/>
            </a:r>
            <a:br>
              <a:rPr lang="en-IN" sz="4000" b="1" dirty="0" smtClean="0"/>
            </a:br>
            <a:r>
              <a:rPr lang="en-IN" sz="4000" b="1" dirty="0" smtClean="0"/>
              <a:t>Formulate a National Policy on Library       and Information System</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a:endParaRPr lang="en-IN" dirty="0" smtClean="0"/>
          </a:p>
          <a:p>
            <a:pPr algn="just"/>
            <a:endParaRPr lang="en-IN" dirty="0" smtClean="0"/>
          </a:p>
          <a:p>
            <a:pPr algn="just"/>
            <a:r>
              <a:rPr lang="en-IN" dirty="0" smtClean="0"/>
              <a:t> A clear vision for the development of Libraries, LIS education and research as national policy to provide a direction to the future librarianship which in turn could supplement socio-educational and cultural development and nation building as well.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To Sum Up </a:t>
            </a:r>
            <a:endParaRPr lang="en-US" sz="4000" dirty="0"/>
          </a:p>
        </p:txBody>
      </p:sp>
      <p:sp>
        <p:nvSpPr>
          <p:cNvPr id="3" name="Content Placeholder 2"/>
          <p:cNvSpPr>
            <a:spLocks noGrp="1"/>
          </p:cNvSpPr>
          <p:nvPr>
            <p:ph idx="1"/>
          </p:nvPr>
        </p:nvSpPr>
        <p:spPr/>
        <p:txBody>
          <a:bodyPr/>
          <a:lstStyle/>
          <a:p>
            <a:r>
              <a:rPr lang="en-US" dirty="0" smtClean="0"/>
              <a:t>Quality of Library and Information Services depends on Quality of Manpower </a:t>
            </a:r>
          </a:p>
          <a:p>
            <a:r>
              <a:rPr lang="en-IN" dirty="0" smtClean="0"/>
              <a:t> In other words, the quality of library and information science education determines to a large extent the quality of library and information services available to  customers</a:t>
            </a:r>
          </a:p>
          <a:p>
            <a:r>
              <a:rPr lang="en-US" dirty="0" smtClean="0"/>
              <a:t>LIS education must be </a:t>
            </a:r>
            <a:r>
              <a:rPr lang="en-IN" dirty="0" smtClean="0"/>
              <a:t>revamped, redesigned by adopting  innovative methods and techniques to meet the needs of knowledge based society</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smtClean="0"/>
              <a:t>The field of library and information science education is a dynamic one (Interdisciplinary and Multidisciplinary) </a:t>
            </a:r>
          </a:p>
          <a:p>
            <a:r>
              <a:rPr lang="en-IN" dirty="0" smtClean="0"/>
              <a:t>Therefore  Quality Assurance in LIS Education and Building Professional Competency are Issues and Concerns in the Digital Environment</a:t>
            </a:r>
          </a:p>
          <a:p>
            <a:endParaRPr lang="en-IN" dirty="0" smtClean="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itchFamily="18" charset="0"/>
                <a:cs typeface="Times New Roman" pitchFamily="18" charset="0"/>
              </a:rPr>
              <a:t>           Thank You Very Much</a:t>
            </a:r>
            <a:endParaRPr lang="en-US" sz="4000" dirty="0"/>
          </a:p>
        </p:txBody>
      </p:sp>
      <p:sp>
        <p:nvSpPr>
          <p:cNvPr id="3" name="Content Placeholder 2"/>
          <p:cNvSpPr>
            <a:spLocks noGrp="1"/>
          </p:cNvSpPr>
          <p:nvPr>
            <p:ph idx="1"/>
          </p:nvPr>
        </p:nvSpPr>
        <p:spPr/>
        <p:txBody>
          <a:bodyPr/>
          <a:lstStyle/>
          <a:p>
            <a:pPr algn="ctr">
              <a:buNone/>
              <a:defRPr/>
            </a:pPr>
            <a:endParaRPr lang="en-US" sz="2400" dirty="0" smtClean="0">
              <a:latin typeface="Times New Roman" pitchFamily="18" charset="0"/>
              <a:cs typeface="Times New Roman" pitchFamily="18" charset="0"/>
            </a:endParaRPr>
          </a:p>
          <a:p>
            <a:pPr algn="ctr">
              <a:buNone/>
              <a:defRPr/>
            </a:pPr>
            <a:endParaRPr lang="en-US" sz="2400" dirty="0" smtClean="0">
              <a:latin typeface="Times New Roman" pitchFamily="18" charset="0"/>
              <a:cs typeface="Times New Roman" pitchFamily="18" charset="0"/>
            </a:endParaRPr>
          </a:p>
          <a:p>
            <a:pPr algn="ctr">
              <a:buNone/>
              <a:defRPr/>
            </a:pPr>
            <a:r>
              <a:rPr lang="en-US" sz="2400" dirty="0" smtClean="0">
                <a:latin typeface="Times New Roman" pitchFamily="18" charset="0"/>
                <a:cs typeface="Times New Roman" pitchFamily="18" charset="0"/>
              </a:rPr>
              <a:t>Prof. </a:t>
            </a:r>
            <a:r>
              <a:rPr lang="en-US" sz="2400" dirty="0" err="1" smtClean="0">
                <a:latin typeface="Times New Roman" pitchFamily="18" charset="0"/>
                <a:cs typeface="Times New Roman" pitchFamily="18" charset="0"/>
              </a:rPr>
              <a:t>Pravakar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Rath</a:t>
            </a:r>
            <a:endParaRPr lang="en-US" sz="2400" dirty="0" smtClean="0">
              <a:latin typeface="Times New Roman" pitchFamily="18" charset="0"/>
              <a:cs typeface="Times New Roman" pitchFamily="18" charset="0"/>
            </a:endParaRPr>
          </a:p>
          <a:p>
            <a:pPr algn="ctr">
              <a:buNone/>
              <a:defRPr/>
            </a:pPr>
            <a:r>
              <a:rPr lang="en-US" sz="2400" dirty="0" smtClean="0">
                <a:latin typeface="Times New Roman" pitchFamily="18" charset="0"/>
                <a:cs typeface="Times New Roman" pitchFamily="18" charset="0"/>
              </a:rPr>
              <a:t>Department of Library and Information Science</a:t>
            </a:r>
          </a:p>
          <a:p>
            <a:pPr algn="ctr">
              <a:buNone/>
              <a:defRPr/>
            </a:pPr>
            <a:r>
              <a:rPr lang="en-US" sz="2400" dirty="0" smtClean="0">
                <a:latin typeface="Times New Roman" pitchFamily="18" charset="0"/>
                <a:cs typeface="Times New Roman" pitchFamily="18" charset="0"/>
              </a:rPr>
              <a:t>Mizoram University</a:t>
            </a:r>
          </a:p>
          <a:p>
            <a:pPr algn="ctr">
              <a:buNone/>
              <a:defRPr/>
            </a:pPr>
            <a:r>
              <a:rPr lang="en-US" sz="2400" dirty="0" smtClean="0">
                <a:latin typeface="Times New Roman" pitchFamily="18" charset="0"/>
                <a:cs typeface="Times New Roman" pitchFamily="18" charset="0"/>
              </a:rPr>
              <a:t>(A Central University)</a:t>
            </a:r>
          </a:p>
          <a:p>
            <a:pPr algn="ctr">
              <a:buNone/>
              <a:defRPr/>
            </a:pPr>
            <a:r>
              <a:rPr lang="en-US" sz="2400" dirty="0" smtClean="0">
                <a:latin typeface="Times New Roman" pitchFamily="18" charset="0"/>
                <a:cs typeface="Times New Roman" pitchFamily="18" charset="0"/>
              </a:rPr>
              <a:t>Aizawl-796004</a:t>
            </a:r>
          </a:p>
          <a:p>
            <a:pPr algn="ctr">
              <a:buNone/>
              <a:defRPr/>
            </a:pPr>
            <a:r>
              <a:rPr lang="en-US" sz="2400" dirty="0" smtClean="0">
                <a:latin typeface="Times New Roman" pitchFamily="18" charset="0"/>
                <a:cs typeface="Times New Roman" pitchFamily="18" charset="0"/>
              </a:rPr>
              <a:t>E-mail: pravakarrath@gmail.com</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the Facts</a:t>
            </a:r>
            <a:endParaRPr lang="en-US" dirty="0"/>
          </a:p>
        </p:txBody>
      </p:sp>
      <p:sp>
        <p:nvSpPr>
          <p:cNvPr id="3" name="Content Placeholder 2"/>
          <p:cNvSpPr>
            <a:spLocks noGrp="1"/>
          </p:cNvSpPr>
          <p:nvPr>
            <p:ph idx="1"/>
          </p:nvPr>
        </p:nvSpPr>
        <p:spPr/>
        <p:txBody>
          <a:bodyPr/>
          <a:lstStyle/>
          <a:p>
            <a:endParaRPr lang="en-US" dirty="0" smtClean="0"/>
          </a:p>
          <a:p>
            <a:r>
              <a:rPr lang="en-US" dirty="0" smtClean="0"/>
              <a:t>Leading towards Knowledge Society and Knowledge economy</a:t>
            </a:r>
          </a:p>
          <a:p>
            <a:r>
              <a:rPr lang="en-US" dirty="0" smtClean="0"/>
              <a:t>Infinite Digital Universe and Digital Resource</a:t>
            </a:r>
          </a:p>
          <a:p>
            <a:r>
              <a:rPr lang="en-US" dirty="0" smtClean="0"/>
              <a:t>Challenging National and Global Job Market </a:t>
            </a:r>
          </a:p>
          <a:p>
            <a:r>
              <a:rPr lang="en-US" dirty="0" smtClean="0"/>
              <a:t>Capacity Building and Up skilling of LIS Workforce</a:t>
            </a:r>
          </a:p>
          <a:p>
            <a:r>
              <a:rPr lang="en-US" dirty="0" smtClean="0"/>
              <a:t> Providing Quality LIS education at Par with International Standards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Quality Assurance and Adoption of Standards</a:t>
            </a:r>
            <a:endParaRPr lang="en-US" sz="3600" dirty="0"/>
          </a:p>
        </p:txBody>
      </p:sp>
      <p:sp>
        <p:nvSpPr>
          <p:cNvPr id="3" name="Content Placeholder 2"/>
          <p:cNvSpPr>
            <a:spLocks noGrp="1"/>
          </p:cNvSpPr>
          <p:nvPr>
            <p:ph idx="1"/>
          </p:nvPr>
        </p:nvSpPr>
        <p:spPr/>
        <p:txBody>
          <a:bodyPr/>
          <a:lstStyle/>
          <a:p>
            <a:endParaRPr lang="en-IN" dirty="0" smtClean="0"/>
          </a:p>
          <a:p>
            <a:endParaRPr lang="en-IN" dirty="0" smtClean="0"/>
          </a:p>
          <a:p>
            <a:r>
              <a:rPr lang="en-IN" dirty="0" smtClean="0"/>
              <a:t>To full fill customer’s satisfaction</a:t>
            </a:r>
          </a:p>
          <a:p>
            <a:r>
              <a:rPr lang="en-IN" dirty="0" smtClean="0"/>
              <a:t> morale satisfaction of the employees</a:t>
            </a:r>
          </a:p>
          <a:p>
            <a:r>
              <a:rPr lang="en-IN" dirty="0" smtClean="0"/>
              <a:t> improve credibility, prestige, status</a:t>
            </a:r>
          </a:p>
          <a:p>
            <a:r>
              <a:rPr lang="en-IN" dirty="0" smtClean="0"/>
              <a:t>  enhances image and visibility of the institution within and outside the country.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Quality Indicators:</a:t>
            </a:r>
            <a:endParaRPr lang="en-US" dirty="0"/>
          </a:p>
        </p:txBody>
      </p:sp>
      <p:sp>
        <p:nvSpPr>
          <p:cNvPr id="3" name="Content Placeholder 2"/>
          <p:cNvSpPr>
            <a:spLocks noGrp="1"/>
          </p:cNvSpPr>
          <p:nvPr>
            <p:ph idx="1"/>
          </p:nvPr>
        </p:nvSpPr>
        <p:spPr/>
        <p:txBody>
          <a:bodyPr/>
          <a:lstStyle/>
          <a:p>
            <a:pPr>
              <a:buNone/>
            </a:pPr>
            <a:endParaRPr lang="en-US" dirty="0" smtClean="0"/>
          </a:p>
          <a:p>
            <a:r>
              <a:rPr lang="en-IN" b="1" dirty="0" smtClean="0"/>
              <a:t>Internationalization of LIS Education</a:t>
            </a:r>
          </a:p>
          <a:p>
            <a:r>
              <a:rPr lang="en-IN" b="1" dirty="0" smtClean="0"/>
              <a:t>Need Based Curriculum</a:t>
            </a:r>
          </a:p>
          <a:p>
            <a:r>
              <a:rPr lang="en-IN" b="1" dirty="0" smtClean="0"/>
              <a:t>Competent Faculty</a:t>
            </a:r>
            <a:endParaRPr lang="en-US" dirty="0" smtClean="0"/>
          </a:p>
          <a:p>
            <a:r>
              <a:rPr lang="en-IN" b="1" dirty="0" smtClean="0"/>
              <a:t>Instructional Technology Support</a:t>
            </a:r>
          </a:p>
          <a:p>
            <a:pPr lvl="0"/>
            <a:r>
              <a:rPr lang="en-US" b="1" dirty="0" smtClean="0"/>
              <a:t>Collaboration and Partnership</a:t>
            </a:r>
            <a:endParaRPr lang="en-US" dirty="0" smtClean="0"/>
          </a:p>
          <a:p>
            <a:r>
              <a:rPr lang="en-IN" b="1" dirty="0" smtClean="0"/>
              <a:t>Need for National Accreditation Agency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313688"/>
          </a:xfrm>
        </p:spPr>
        <p:txBody>
          <a:bodyPr>
            <a:normAutofit fontScale="90000"/>
          </a:bodyPr>
          <a:lstStyle/>
          <a:p>
            <a:r>
              <a:rPr lang="en-IN" b="1" dirty="0" smtClean="0"/>
              <a:t> </a:t>
            </a: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3600" b="1" dirty="0" smtClean="0"/>
              <a:t>Capacity Building (Skills and Competencies)</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lvl="0">
              <a:buNone/>
            </a:pPr>
            <a:r>
              <a:rPr lang="en-US" b="1" dirty="0" smtClean="0"/>
              <a:t>ICT Skills:</a:t>
            </a:r>
          </a:p>
          <a:p>
            <a:pPr lvl="0"/>
            <a:r>
              <a:rPr lang="en-IN" dirty="0" smtClean="0"/>
              <a:t>Dedicated and dynamic library website </a:t>
            </a:r>
            <a:endParaRPr lang="en-US" dirty="0" smtClean="0"/>
          </a:p>
          <a:p>
            <a:pPr lvl="0"/>
            <a:r>
              <a:rPr lang="en-IN" dirty="0" smtClean="0"/>
              <a:t>Automatic Check-in and Check-out</a:t>
            </a:r>
            <a:endParaRPr lang="en-US" dirty="0" smtClean="0"/>
          </a:p>
          <a:p>
            <a:pPr lvl="0"/>
            <a:r>
              <a:rPr lang="en-IN" dirty="0" smtClean="0"/>
              <a:t>Digital Library System and Services</a:t>
            </a:r>
            <a:endParaRPr lang="en-US" dirty="0" smtClean="0"/>
          </a:p>
          <a:p>
            <a:pPr lvl="0"/>
            <a:r>
              <a:rPr lang="en-IN" dirty="0" smtClean="0"/>
              <a:t>Application of RFID and Barcode Technology</a:t>
            </a:r>
            <a:endParaRPr lang="en-US" dirty="0" smtClean="0"/>
          </a:p>
          <a:p>
            <a:pPr lvl="0"/>
            <a:r>
              <a:rPr lang="en-IN" dirty="0" smtClean="0"/>
              <a:t>Open Source and Open Access Initiatives</a:t>
            </a:r>
            <a:endParaRPr lang="en-US" dirty="0" smtClean="0"/>
          </a:p>
          <a:p>
            <a:pPr lvl="0"/>
            <a:r>
              <a:rPr lang="en-IN" dirty="0" smtClean="0"/>
              <a:t>Institutional/Knowledge Repositories</a:t>
            </a:r>
            <a:endParaRPr lang="en-US" dirty="0" smtClean="0"/>
          </a:p>
          <a:p>
            <a:pPr lvl="0"/>
            <a:r>
              <a:rPr lang="en-IN" dirty="0" smtClean="0"/>
              <a:t>Application of Web 2.0/3.0 Technologies-Social networking features and services</a:t>
            </a:r>
            <a:endParaRPr lang="en-US" dirty="0" smtClean="0"/>
          </a:p>
          <a:p>
            <a:pPr lvl="0"/>
            <a:r>
              <a:rPr lang="en-IN" dirty="0" smtClean="0"/>
              <a:t>Library Portals and Gateways</a:t>
            </a:r>
            <a:endParaRPr lang="en-US" dirty="0" smtClean="0"/>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lvl="0"/>
            <a:r>
              <a:rPr lang="en-IN" dirty="0" smtClean="0"/>
              <a:t>E-Resources: Sources and Services (Access and  Sharing)</a:t>
            </a:r>
            <a:endParaRPr lang="en-US" dirty="0" smtClean="0"/>
          </a:p>
          <a:p>
            <a:pPr lvl="0"/>
            <a:r>
              <a:rPr lang="en-IN" dirty="0" smtClean="0"/>
              <a:t>Virtual Reference Desk/</a:t>
            </a:r>
            <a:r>
              <a:rPr lang="en-IN" i="1" dirty="0" smtClean="0"/>
              <a:t> Ask a Librarian </a:t>
            </a:r>
            <a:r>
              <a:rPr lang="en-IN" dirty="0" smtClean="0"/>
              <a:t>service to response to active reference service</a:t>
            </a:r>
            <a:endParaRPr lang="en-US" dirty="0" smtClean="0"/>
          </a:p>
          <a:p>
            <a:pPr lvl="0"/>
            <a:r>
              <a:rPr lang="en-IN" dirty="0" smtClean="0"/>
              <a:t>Mobile Alerting Services</a:t>
            </a:r>
            <a:endParaRPr lang="en-US" dirty="0" smtClean="0"/>
          </a:p>
          <a:p>
            <a:pPr lvl="0"/>
            <a:r>
              <a:rPr lang="en-IN" dirty="0" smtClean="0"/>
              <a:t>E-Publishing</a:t>
            </a:r>
            <a:endParaRPr lang="en-US" dirty="0" smtClean="0"/>
          </a:p>
          <a:p>
            <a:pPr lvl="0"/>
            <a:r>
              <a:rPr lang="en-IN" dirty="0" smtClean="0"/>
              <a:t>Design and Delivery of digital content on Library Portal</a:t>
            </a:r>
            <a:endParaRPr lang="en-US" dirty="0" smtClean="0"/>
          </a:p>
          <a:p>
            <a:pPr lvl="0"/>
            <a:r>
              <a:rPr lang="en-IN" dirty="0" smtClean="0"/>
              <a:t>Using Mobile App , Remote Desktops to view and avail library service</a:t>
            </a:r>
            <a:endParaRPr lang="en-US" dirty="0" smtClean="0"/>
          </a:p>
          <a:p>
            <a:pPr lvl="0"/>
            <a:r>
              <a:rPr lang="en-IN" dirty="0" smtClean="0"/>
              <a:t>Provision  of E-book Readers for Library Users</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1" dirty="0" smtClean="0"/>
              <a:t>Personality Development Skills</a:t>
            </a:r>
            <a:endParaRPr lang="en-US" sz="3600" dirty="0"/>
          </a:p>
        </p:txBody>
      </p:sp>
      <p:sp>
        <p:nvSpPr>
          <p:cNvPr id="3" name="Content Placeholder 2"/>
          <p:cNvSpPr>
            <a:spLocks noGrp="1"/>
          </p:cNvSpPr>
          <p:nvPr>
            <p:ph idx="1"/>
          </p:nvPr>
        </p:nvSpPr>
        <p:spPr/>
        <p:txBody>
          <a:bodyPr>
            <a:normAutofit lnSpcReduction="10000"/>
          </a:bodyPr>
          <a:lstStyle/>
          <a:p>
            <a:pPr lvl="0"/>
            <a:r>
              <a:rPr lang="en-IN" dirty="0" smtClean="0"/>
              <a:t>Attitude, Appearance, Time and Stress Management Skill</a:t>
            </a:r>
            <a:endParaRPr lang="en-US" dirty="0" smtClean="0"/>
          </a:p>
          <a:p>
            <a:pPr lvl="0"/>
            <a:r>
              <a:rPr lang="en-IN" dirty="0" smtClean="0"/>
              <a:t>Professional Communication Skills (Verbal, Non-Verbal,&amp; Written)</a:t>
            </a:r>
            <a:endParaRPr lang="en-US" dirty="0" smtClean="0"/>
          </a:p>
          <a:p>
            <a:pPr lvl="0"/>
            <a:r>
              <a:rPr lang="en-IN" dirty="0" smtClean="0"/>
              <a:t>Communication –Understanding the Audience, Presentation, Body </a:t>
            </a:r>
            <a:r>
              <a:rPr lang="en-IN" dirty="0" err="1" smtClean="0"/>
              <a:t>Language,Interpersonal</a:t>
            </a:r>
            <a:r>
              <a:rPr lang="en-IN" dirty="0" smtClean="0"/>
              <a:t> Skills and ability to listening Skill</a:t>
            </a:r>
            <a:endParaRPr lang="en-US" dirty="0" smtClean="0"/>
          </a:p>
          <a:p>
            <a:pPr lvl="0"/>
            <a:r>
              <a:rPr lang="en-IN" dirty="0" smtClean="0"/>
              <a:t>Marketing Skills &amp; Public Relations (Marketing Planning and Strategy, Publicity      and promotion, Public Relations and </a:t>
            </a:r>
            <a:r>
              <a:rPr lang="en-IN" dirty="0" err="1" smtClean="0"/>
              <a:t>Liasoning</a:t>
            </a:r>
            <a:r>
              <a:rPr lang="en-IN" dirty="0" smtClean="0"/>
              <a:t> with Library Authority and Patrons</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IN" dirty="0" smtClean="0"/>
              <a:t>Leadership and Vision (Organizational Ability, Team Leadership and Problem Solving, Project Management, Annual Plan, Five-Year &amp; Perspective Plan, Disaster Management, Conflict and Crisis Management</a:t>
            </a:r>
          </a:p>
          <a:p>
            <a:pPr lvl="0"/>
            <a:r>
              <a:rPr lang="en-IN" dirty="0" smtClean="0"/>
              <a:t> Visionary and Futuristic Approach, Preparation of Vision Document, Negotiation Skills &amp; Strategies</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466088"/>
          </a:xfrm>
        </p:spPr>
        <p:txBody>
          <a:bodyPr>
            <a:normAutofit fontScale="90000"/>
          </a:bodyPr>
          <a:lstStyle/>
          <a:p>
            <a:r>
              <a:rPr lang="en-US" dirty="0" smtClean="0"/>
              <a:t> </a:t>
            </a:r>
            <a:br>
              <a:rPr lang="en-US" dirty="0" smtClean="0"/>
            </a:br>
            <a:r>
              <a:rPr lang="en-US" dirty="0" smtClean="0"/>
              <a:t/>
            </a:r>
            <a:br>
              <a:rPr lang="en-US" dirty="0" smtClean="0"/>
            </a:br>
            <a:r>
              <a:rPr lang="en-US" dirty="0" smtClean="0"/>
              <a:t>   </a:t>
            </a:r>
            <a:r>
              <a:rPr lang="en-US" sz="4400" b="1" dirty="0" smtClean="0"/>
              <a:t>Management Skills: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lvl="0"/>
            <a:endParaRPr lang="en-IN" dirty="0" smtClean="0"/>
          </a:p>
          <a:p>
            <a:pPr lvl="0"/>
            <a:r>
              <a:rPr lang="en-IN" dirty="0" smtClean="0"/>
              <a:t>Vision- “Looking ahead</a:t>
            </a:r>
            <a:endParaRPr lang="en-US" dirty="0" smtClean="0"/>
          </a:p>
          <a:p>
            <a:pPr lvl="0"/>
            <a:r>
              <a:rPr lang="en-IN" dirty="0" smtClean="0"/>
              <a:t>Leadership- To build and lead  a team with </a:t>
            </a:r>
            <a:r>
              <a:rPr lang="en-IN" dirty="0" err="1" smtClean="0"/>
              <a:t>foresightness</a:t>
            </a:r>
            <a:r>
              <a:rPr lang="en-IN" dirty="0" smtClean="0"/>
              <a:t> and ability to  transform</a:t>
            </a:r>
            <a:endParaRPr lang="en-US" dirty="0" smtClean="0"/>
          </a:p>
          <a:p>
            <a:pPr lvl="0"/>
            <a:r>
              <a:rPr lang="en-IN" dirty="0" smtClean="0"/>
              <a:t>Innovations and Best Practices-“Think outside the Box” and set example by adopting healthy practices</a:t>
            </a:r>
            <a:endParaRPr lang="en-US" dirty="0" smtClean="0"/>
          </a:p>
          <a:p>
            <a:pPr lvl="0"/>
            <a:r>
              <a:rPr lang="en-IN" dirty="0" smtClean="0"/>
              <a:t>Public Relation and Marketing </a:t>
            </a: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71</TotalTime>
  <Words>762</Words>
  <Application>Microsoft Office PowerPoint</Application>
  <PresentationFormat>On-screen Show (4:3)</PresentationFormat>
  <Paragraphs>95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                 NACLIN-2017</vt:lpstr>
      <vt:lpstr>Understanding the Facts</vt:lpstr>
      <vt:lpstr>Quality Assurance and Adoption of Standards</vt:lpstr>
      <vt:lpstr>Some Quality Indicators:</vt:lpstr>
      <vt:lpstr>      Capacity Building (Skills and Competencies) </vt:lpstr>
      <vt:lpstr>Slide 6</vt:lpstr>
      <vt:lpstr>Personality Development Skills</vt:lpstr>
      <vt:lpstr>Slide 8</vt:lpstr>
      <vt:lpstr>      Management Skills: </vt:lpstr>
      <vt:lpstr>Slide 10</vt:lpstr>
      <vt:lpstr> Quality Assurance in LIS Education and Training: Issues and Concerns</vt:lpstr>
      <vt:lpstr>            Technological Issues </vt:lpstr>
      <vt:lpstr>            Management Issues </vt:lpstr>
      <vt:lpstr>               Formulate a National Policy on Library       and Information System </vt:lpstr>
      <vt:lpstr>To Sum Up </vt:lpstr>
      <vt:lpstr>Slide 16</vt:lpstr>
      <vt:lpstr>           Thank You Very Much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NACLIN-2017</dc:title>
  <dc:creator>user</dc:creator>
  <cp:lastModifiedBy>hkkaul</cp:lastModifiedBy>
  <cp:revision>26</cp:revision>
  <dcterms:created xsi:type="dcterms:W3CDTF">2017-11-27T06:51:56Z</dcterms:created>
  <dcterms:modified xsi:type="dcterms:W3CDTF">2017-11-30T03:15:14Z</dcterms:modified>
</cp:coreProperties>
</file>