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57" r:id="rId2"/>
    <p:sldId id="328" r:id="rId3"/>
    <p:sldId id="330" r:id="rId4"/>
    <p:sldId id="332" r:id="rId5"/>
    <p:sldId id="333" r:id="rId6"/>
    <p:sldId id="331" r:id="rId7"/>
    <p:sldId id="339" r:id="rId8"/>
    <p:sldId id="346" r:id="rId9"/>
    <p:sldId id="347" r:id="rId10"/>
    <p:sldId id="363" r:id="rId11"/>
    <p:sldId id="361" r:id="rId12"/>
    <p:sldId id="362" r:id="rId13"/>
    <p:sldId id="356" r:id="rId14"/>
    <p:sldId id="342" r:id="rId15"/>
    <p:sldId id="343" r:id="rId16"/>
    <p:sldId id="349" r:id="rId17"/>
    <p:sldId id="350" r:id="rId18"/>
    <p:sldId id="351" r:id="rId19"/>
    <p:sldId id="352" r:id="rId20"/>
    <p:sldId id="353" r:id="rId21"/>
    <p:sldId id="357" r:id="rId22"/>
    <p:sldId id="358" r:id="rId23"/>
    <p:sldId id="355" r:id="rId24"/>
    <p:sldId id="359" r:id="rId25"/>
    <p:sldId id="360" r:id="rId26"/>
    <p:sldId id="32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8D073-7FD4-454A-92F5-899F21501B23}" type="datetimeFigureOut">
              <a:rPr lang="en-US" smtClean="0"/>
              <a:pPr/>
              <a:t>11/30/2017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DC793-8DCC-4D2D-8AAA-20FB94CA4F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484ACA-0130-4676-AB54-DE4228008759}" type="slidenum">
              <a:rPr lang="en-US"/>
              <a:pPr fontAlgn="base">
                <a:spcBef>
                  <a:spcPct val="0"/>
                </a:spcBef>
                <a:spcAft>
                  <a:spcPct val="0"/>
                </a:spcAft>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9D44F-964C-4530-8143-3E99B9DB6A8D}"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6281C-0FFA-4113-B063-732E8ED40C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9D44F-964C-4530-8143-3E99B9DB6A8D}" type="datetimeFigureOut">
              <a:rPr lang="en-US" smtClean="0"/>
              <a:pPr/>
              <a:t>11/30/2017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6281C-0FFA-4113-B063-732E8ED40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elnet.nic.in/ICRL2018"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hyperlink" Target="ICRL2018_Final.mp4"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hyperlink" Target="https://i1.wp.com/www.rajasthandirect.com/wp-content/uploads/2017/04/blue-pottery-of-jaipur.jpg?ssl=1"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8.wmf"/><Relationship Id="rId5" Type="http://schemas.openxmlformats.org/officeDocument/2006/relationships/image" Target="../media/image29.jpeg"/><Relationship Id="rId10" Type="http://schemas.openxmlformats.org/officeDocument/2006/relationships/image" Target="../media/image7.wmf"/><Relationship Id="rId4" Type="http://schemas.openxmlformats.org/officeDocument/2006/relationships/image" Target="../media/image5.jpeg"/><Relationship Id="rId9"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elnet.nic.in/" TargetMode="Externa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ud.ac.in/" TargetMode="Externa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lp.org.in/" TargetMode="Externa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hyperlink" Target="http://www.sla.or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2.png"/><Relationship Id="rId2" Type="http://schemas.openxmlformats.org/officeDocument/2006/relationships/image" Target="../media/image6.wmf"/><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4000" cy="2238838"/>
            <a:chOff x="0" y="0"/>
            <a:chExt cx="10440" cy="2872"/>
          </a:xfrm>
        </p:grpSpPr>
        <p:sp>
          <p:nvSpPr>
            <p:cNvPr id="1029" name="Freeform 5"/>
            <p:cNvSpPr>
              <a:spLocks/>
            </p:cNvSpPr>
            <p:nvPr/>
          </p:nvSpPr>
          <p:spPr bwMode="auto">
            <a:xfrm>
              <a:off x="0" y="0"/>
              <a:ext cx="10440" cy="2872"/>
            </a:xfrm>
            <a:custGeom>
              <a:avLst/>
              <a:gdLst/>
              <a:ahLst/>
              <a:cxnLst>
                <a:cxn ang="0">
                  <a:pos x="0" y="2872"/>
                </a:cxn>
                <a:cxn ang="0">
                  <a:pos x="10440" y="2872"/>
                </a:cxn>
                <a:cxn ang="0">
                  <a:pos x="10440" y="0"/>
                </a:cxn>
                <a:cxn ang="0">
                  <a:pos x="0" y="0"/>
                </a:cxn>
                <a:cxn ang="0">
                  <a:pos x="0" y="2872"/>
                </a:cxn>
              </a:cxnLst>
              <a:rect l="0" t="0" r="r" b="b"/>
              <a:pathLst>
                <a:path w="10440" h="2872">
                  <a:moveTo>
                    <a:pt x="0" y="2872"/>
                  </a:moveTo>
                  <a:lnTo>
                    <a:pt x="10440" y="2872"/>
                  </a:lnTo>
                  <a:lnTo>
                    <a:pt x="10440" y="0"/>
                  </a:lnTo>
                  <a:lnTo>
                    <a:pt x="0" y="0"/>
                  </a:lnTo>
                  <a:lnTo>
                    <a:pt x="0" y="2872"/>
                  </a:lnTo>
                  <a:close/>
                </a:path>
              </a:pathLst>
            </a:custGeom>
            <a:solidFill>
              <a:srgbClr val="E877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428728" y="71438"/>
            <a:ext cx="7572428" cy="2500306"/>
          </a:xfrm>
        </p:spPr>
        <p:txBody>
          <a:bodyPr>
            <a:normAutofit fontScale="90000"/>
          </a:bodyPr>
          <a:lstStyle/>
          <a:p>
            <a:pPr>
              <a:lnSpc>
                <a:spcPts val="3000"/>
              </a:lnSpc>
              <a:spcBef>
                <a:spcPts val="600"/>
              </a:spcBef>
              <a:spcAft>
                <a:spcPts val="600"/>
              </a:spcAft>
            </a:pPr>
            <a:r>
              <a:rPr lang="en-US" b="1" cap="all" dirty="0">
                <a:ln w="9000" cmpd="sng">
                  <a:solidFill>
                    <a:schemeClr val="accent4">
                      <a:shade val="50000"/>
                      <a:satMod val="120000"/>
                    </a:scheme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ICRL 2018</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a:t> </a:t>
            </a:r>
            <a:r>
              <a:rPr lang="en-US" sz="2700" b="1" dirty="0">
                <a:solidFill>
                  <a:srgbClr val="0000CC"/>
                </a:solidFill>
                <a:latin typeface="Bookman Old Style" pitchFamily="18" charset="0"/>
              </a:rPr>
              <a:t>International Conference on Reshaping Libraries: </a:t>
            </a:r>
            <a:r>
              <a:rPr lang="en-US" sz="2200" b="1" dirty="0">
                <a:solidFill>
                  <a:srgbClr val="0000CC"/>
                </a:solidFill>
                <a:latin typeface="Bookman Old Style" pitchFamily="18" charset="0"/>
              </a:rPr>
              <a:t>Emerging Global Technologies  and Trends</a:t>
            </a:r>
            <a:r>
              <a:rPr lang="en-US" sz="3600" dirty="0"/>
              <a:t/>
            </a:r>
            <a:br>
              <a:rPr lang="en-US" sz="3600" dirty="0"/>
            </a:br>
            <a:r>
              <a:rPr lang="en-US" sz="2200" b="1" dirty="0"/>
              <a:t>February 1-3, 2018 | Jaipur, Rajasthan, India</a:t>
            </a:r>
            <a:r>
              <a:rPr lang="en-US" sz="1600" dirty="0"/>
              <a:t/>
            </a:r>
            <a:br>
              <a:rPr lang="en-US" sz="1600" dirty="0"/>
            </a:br>
            <a:r>
              <a:rPr lang="en-US" sz="2000" b="1" dirty="0">
                <a:solidFill>
                  <a:srgbClr val="7030A0"/>
                </a:solidFill>
                <a:latin typeface="Bookman Old Style" pitchFamily="18" charset="0"/>
              </a:rPr>
              <a:t>Venue: Hotel Royal Orchid, Jaipur</a:t>
            </a:r>
            <a:r>
              <a:rPr lang="en-US" sz="2000" b="1" dirty="0">
                <a:solidFill>
                  <a:srgbClr val="7030A0"/>
                </a:solidFill>
                <a:latin typeface="Bookman Old Style" pitchFamily="18" charset="0"/>
                <a:hlinkClick r:id="rId2"/>
              </a:rPr>
              <a:t> </a:t>
            </a:r>
            <a:r>
              <a:rPr lang="en-US" sz="1600" b="1" dirty="0">
                <a:hlinkClick r:id="rId2"/>
              </a:rPr>
              <a:t/>
            </a:r>
            <a:br>
              <a:rPr lang="en-US" sz="1600" b="1" dirty="0">
                <a:hlinkClick r:id="rId2"/>
              </a:rPr>
            </a:br>
            <a:endParaRPr lang="en-US" sz="1600" u="sng" dirty="0"/>
          </a:p>
        </p:txBody>
      </p:sp>
      <p:grpSp>
        <p:nvGrpSpPr>
          <p:cNvPr id="1030" name="Group 6"/>
          <p:cNvGrpSpPr>
            <a:grpSpLocks/>
          </p:cNvGrpSpPr>
          <p:nvPr/>
        </p:nvGrpSpPr>
        <p:grpSpPr bwMode="auto">
          <a:xfrm>
            <a:off x="76200" y="260648"/>
            <a:ext cx="1352528" cy="1108060"/>
            <a:chOff x="120" y="393"/>
            <a:chExt cx="1725" cy="1337"/>
          </a:xfrm>
        </p:grpSpPr>
        <p:sp>
          <p:nvSpPr>
            <p:cNvPr id="1031" name="Freeform 7"/>
            <p:cNvSpPr>
              <a:spLocks/>
            </p:cNvSpPr>
            <p:nvPr/>
          </p:nvSpPr>
          <p:spPr bwMode="auto">
            <a:xfrm>
              <a:off x="357" y="398"/>
              <a:ext cx="1313" cy="1313"/>
            </a:xfrm>
            <a:custGeom>
              <a:avLst/>
              <a:gdLst/>
              <a:ahLst/>
              <a:cxnLst>
                <a:cxn ang="0">
                  <a:pos x="603" y="2"/>
                </a:cxn>
                <a:cxn ang="0">
                  <a:pos x="499" y="19"/>
                </a:cxn>
                <a:cxn ang="0">
                  <a:pos x="401" y="52"/>
                </a:cxn>
                <a:cxn ang="0">
                  <a:pos x="311" y="99"/>
                </a:cxn>
                <a:cxn ang="0">
                  <a:pos x="230" y="158"/>
                </a:cxn>
                <a:cxn ang="0">
                  <a:pos x="158" y="230"/>
                </a:cxn>
                <a:cxn ang="0">
                  <a:pos x="99" y="311"/>
                </a:cxn>
                <a:cxn ang="0">
                  <a:pos x="52" y="401"/>
                </a:cxn>
                <a:cxn ang="0">
                  <a:pos x="19" y="499"/>
                </a:cxn>
                <a:cxn ang="0">
                  <a:pos x="3" y="603"/>
                </a:cxn>
                <a:cxn ang="0">
                  <a:pos x="3" y="711"/>
                </a:cxn>
                <a:cxn ang="0">
                  <a:pos x="19" y="815"/>
                </a:cxn>
                <a:cxn ang="0">
                  <a:pos x="52" y="913"/>
                </a:cxn>
                <a:cxn ang="0">
                  <a:pos x="99" y="1003"/>
                </a:cxn>
                <a:cxn ang="0">
                  <a:pos x="158" y="1084"/>
                </a:cxn>
                <a:cxn ang="0">
                  <a:pos x="230" y="1156"/>
                </a:cxn>
                <a:cxn ang="0">
                  <a:pos x="311" y="1215"/>
                </a:cxn>
                <a:cxn ang="0">
                  <a:pos x="401" y="1262"/>
                </a:cxn>
                <a:cxn ang="0">
                  <a:pos x="499" y="1295"/>
                </a:cxn>
                <a:cxn ang="0">
                  <a:pos x="603" y="1311"/>
                </a:cxn>
                <a:cxn ang="0">
                  <a:pos x="711" y="1311"/>
                </a:cxn>
                <a:cxn ang="0">
                  <a:pos x="815" y="1295"/>
                </a:cxn>
                <a:cxn ang="0">
                  <a:pos x="913" y="1262"/>
                </a:cxn>
                <a:cxn ang="0">
                  <a:pos x="1003" y="1215"/>
                </a:cxn>
                <a:cxn ang="0">
                  <a:pos x="1084" y="1156"/>
                </a:cxn>
                <a:cxn ang="0">
                  <a:pos x="1156" y="1084"/>
                </a:cxn>
                <a:cxn ang="0">
                  <a:pos x="1215" y="1003"/>
                </a:cxn>
                <a:cxn ang="0">
                  <a:pos x="1262" y="913"/>
                </a:cxn>
                <a:cxn ang="0">
                  <a:pos x="1295" y="815"/>
                </a:cxn>
                <a:cxn ang="0">
                  <a:pos x="1312" y="711"/>
                </a:cxn>
                <a:cxn ang="0">
                  <a:pos x="1312" y="603"/>
                </a:cxn>
                <a:cxn ang="0">
                  <a:pos x="1295" y="499"/>
                </a:cxn>
                <a:cxn ang="0">
                  <a:pos x="1262" y="401"/>
                </a:cxn>
                <a:cxn ang="0">
                  <a:pos x="1215" y="311"/>
                </a:cxn>
                <a:cxn ang="0">
                  <a:pos x="1156" y="230"/>
                </a:cxn>
                <a:cxn ang="0">
                  <a:pos x="1084" y="158"/>
                </a:cxn>
                <a:cxn ang="0">
                  <a:pos x="1003" y="99"/>
                </a:cxn>
                <a:cxn ang="0">
                  <a:pos x="913" y="52"/>
                </a:cxn>
                <a:cxn ang="0">
                  <a:pos x="815" y="19"/>
                </a:cxn>
                <a:cxn ang="0">
                  <a:pos x="711" y="2"/>
                </a:cxn>
              </a:cxnLst>
              <a:rect l="0" t="0" r="r" b="b"/>
              <a:pathLst>
                <a:path w="1313" h="1313">
                  <a:moveTo>
                    <a:pt x="657" y="0"/>
                  </a:moveTo>
                  <a:lnTo>
                    <a:pt x="603" y="2"/>
                  </a:lnTo>
                  <a:lnTo>
                    <a:pt x="551" y="9"/>
                  </a:lnTo>
                  <a:lnTo>
                    <a:pt x="499" y="19"/>
                  </a:lnTo>
                  <a:lnTo>
                    <a:pt x="450" y="34"/>
                  </a:lnTo>
                  <a:lnTo>
                    <a:pt x="401" y="52"/>
                  </a:lnTo>
                  <a:lnTo>
                    <a:pt x="355" y="74"/>
                  </a:lnTo>
                  <a:lnTo>
                    <a:pt x="311" y="99"/>
                  </a:lnTo>
                  <a:lnTo>
                    <a:pt x="269" y="127"/>
                  </a:lnTo>
                  <a:lnTo>
                    <a:pt x="230" y="158"/>
                  </a:lnTo>
                  <a:lnTo>
                    <a:pt x="193" y="193"/>
                  </a:lnTo>
                  <a:lnTo>
                    <a:pt x="158" y="230"/>
                  </a:lnTo>
                  <a:lnTo>
                    <a:pt x="127" y="269"/>
                  </a:lnTo>
                  <a:lnTo>
                    <a:pt x="99" y="311"/>
                  </a:lnTo>
                  <a:lnTo>
                    <a:pt x="74" y="355"/>
                  </a:lnTo>
                  <a:lnTo>
                    <a:pt x="52" y="401"/>
                  </a:lnTo>
                  <a:lnTo>
                    <a:pt x="34" y="449"/>
                  </a:lnTo>
                  <a:lnTo>
                    <a:pt x="19" y="499"/>
                  </a:lnTo>
                  <a:lnTo>
                    <a:pt x="9" y="550"/>
                  </a:lnTo>
                  <a:lnTo>
                    <a:pt x="3" y="603"/>
                  </a:lnTo>
                  <a:lnTo>
                    <a:pt x="0" y="657"/>
                  </a:lnTo>
                  <a:lnTo>
                    <a:pt x="3" y="711"/>
                  </a:lnTo>
                  <a:lnTo>
                    <a:pt x="9" y="763"/>
                  </a:lnTo>
                  <a:lnTo>
                    <a:pt x="19" y="815"/>
                  </a:lnTo>
                  <a:lnTo>
                    <a:pt x="34" y="864"/>
                  </a:lnTo>
                  <a:lnTo>
                    <a:pt x="52" y="913"/>
                  </a:lnTo>
                  <a:lnTo>
                    <a:pt x="74" y="959"/>
                  </a:lnTo>
                  <a:lnTo>
                    <a:pt x="99" y="1003"/>
                  </a:lnTo>
                  <a:lnTo>
                    <a:pt x="127" y="1045"/>
                  </a:lnTo>
                  <a:lnTo>
                    <a:pt x="158" y="1084"/>
                  </a:lnTo>
                  <a:lnTo>
                    <a:pt x="193" y="1121"/>
                  </a:lnTo>
                  <a:lnTo>
                    <a:pt x="230" y="1156"/>
                  </a:lnTo>
                  <a:lnTo>
                    <a:pt x="269" y="1187"/>
                  </a:lnTo>
                  <a:lnTo>
                    <a:pt x="311" y="1215"/>
                  </a:lnTo>
                  <a:lnTo>
                    <a:pt x="355" y="1240"/>
                  </a:lnTo>
                  <a:lnTo>
                    <a:pt x="401" y="1262"/>
                  </a:lnTo>
                  <a:lnTo>
                    <a:pt x="450" y="1280"/>
                  </a:lnTo>
                  <a:lnTo>
                    <a:pt x="499" y="1295"/>
                  </a:lnTo>
                  <a:lnTo>
                    <a:pt x="551" y="1305"/>
                  </a:lnTo>
                  <a:lnTo>
                    <a:pt x="603" y="1311"/>
                  </a:lnTo>
                  <a:lnTo>
                    <a:pt x="657" y="1314"/>
                  </a:lnTo>
                  <a:lnTo>
                    <a:pt x="711" y="1311"/>
                  </a:lnTo>
                  <a:lnTo>
                    <a:pt x="764" y="1305"/>
                  </a:lnTo>
                  <a:lnTo>
                    <a:pt x="815" y="1295"/>
                  </a:lnTo>
                  <a:lnTo>
                    <a:pt x="865" y="1280"/>
                  </a:lnTo>
                  <a:lnTo>
                    <a:pt x="913" y="1262"/>
                  </a:lnTo>
                  <a:lnTo>
                    <a:pt x="959" y="1240"/>
                  </a:lnTo>
                  <a:lnTo>
                    <a:pt x="1003" y="1215"/>
                  </a:lnTo>
                  <a:lnTo>
                    <a:pt x="1045" y="1187"/>
                  </a:lnTo>
                  <a:lnTo>
                    <a:pt x="1084" y="1156"/>
                  </a:lnTo>
                  <a:lnTo>
                    <a:pt x="1121" y="1121"/>
                  </a:lnTo>
                  <a:lnTo>
                    <a:pt x="1156" y="1084"/>
                  </a:lnTo>
                  <a:lnTo>
                    <a:pt x="1187" y="1045"/>
                  </a:lnTo>
                  <a:lnTo>
                    <a:pt x="1215" y="1003"/>
                  </a:lnTo>
                  <a:lnTo>
                    <a:pt x="1240" y="959"/>
                  </a:lnTo>
                  <a:lnTo>
                    <a:pt x="1262" y="913"/>
                  </a:lnTo>
                  <a:lnTo>
                    <a:pt x="1280" y="864"/>
                  </a:lnTo>
                  <a:lnTo>
                    <a:pt x="1295" y="815"/>
                  </a:lnTo>
                  <a:lnTo>
                    <a:pt x="1305" y="763"/>
                  </a:lnTo>
                  <a:lnTo>
                    <a:pt x="1312" y="711"/>
                  </a:lnTo>
                  <a:lnTo>
                    <a:pt x="1314" y="657"/>
                  </a:lnTo>
                  <a:lnTo>
                    <a:pt x="1312" y="603"/>
                  </a:lnTo>
                  <a:lnTo>
                    <a:pt x="1305" y="550"/>
                  </a:lnTo>
                  <a:lnTo>
                    <a:pt x="1295" y="499"/>
                  </a:lnTo>
                  <a:lnTo>
                    <a:pt x="1280" y="449"/>
                  </a:lnTo>
                  <a:lnTo>
                    <a:pt x="1262" y="401"/>
                  </a:lnTo>
                  <a:lnTo>
                    <a:pt x="1240" y="355"/>
                  </a:lnTo>
                  <a:lnTo>
                    <a:pt x="1215" y="311"/>
                  </a:lnTo>
                  <a:lnTo>
                    <a:pt x="1187" y="269"/>
                  </a:lnTo>
                  <a:lnTo>
                    <a:pt x="1156" y="230"/>
                  </a:lnTo>
                  <a:lnTo>
                    <a:pt x="1121" y="193"/>
                  </a:lnTo>
                  <a:lnTo>
                    <a:pt x="1084" y="158"/>
                  </a:lnTo>
                  <a:lnTo>
                    <a:pt x="1045" y="127"/>
                  </a:lnTo>
                  <a:lnTo>
                    <a:pt x="1003" y="99"/>
                  </a:lnTo>
                  <a:lnTo>
                    <a:pt x="959" y="74"/>
                  </a:lnTo>
                  <a:lnTo>
                    <a:pt x="913" y="52"/>
                  </a:lnTo>
                  <a:lnTo>
                    <a:pt x="865" y="34"/>
                  </a:lnTo>
                  <a:lnTo>
                    <a:pt x="815" y="19"/>
                  </a:lnTo>
                  <a:lnTo>
                    <a:pt x="764" y="9"/>
                  </a:lnTo>
                  <a:lnTo>
                    <a:pt x="711" y="2"/>
                  </a:lnTo>
                  <a:lnTo>
                    <a:pt x="6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a:p>
          </p:txBody>
        </p:sp>
        <p:pic>
          <p:nvPicPr>
            <p:cNvPr id="1032" name="Picture 8"/>
            <p:cNvPicPr>
              <a:picLocks noChangeAspect="1" noChangeArrowheads="1"/>
            </p:cNvPicPr>
            <p:nvPr/>
          </p:nvPicPr>
          <p:blipFill>
            <a:blip r:embed="rId3"/>
            <a:srcRect/>
            <a:stretch>
              <a:fillRect/>
            </a:stretch>
          </p:blipFill>
          <p:spPr bwMode="auto">
            <a:xfrm>
              <a:off x="717" y="635"/>
              <a:ext cx="390" cy="544"/>
            </a:xfrm>
            <a:prstGeom prst="rect">
              <a:avLst/>
            </a:prstGeom>
            <a:noFill/>
          </p:spPr>
        </p:pic>
        <p:pic>
          <p:nvPicPr>
            <p:cNvPr id="1033" name="Picture 9"/>
            <p:cNvPicPr>
              <a:picLocks noChangeAspect="1" noChangeArrowheads="1"/>
            </p:cNvPicPr>
            <p:nvPr/>
          </p:nvPicPr>
          <p:blipFill>
            <a:blip r:embed="rId4"/>
            <a:srcRect/>
            <a:stretch>
              <a:fillRect/>
            </a:stretch>
          </p:blipFill>
          <p:spPr bwMode="auto">
            <a:xfrm>
              <a:off x="411" y="456"/>
              <a:ext cx="1192" cy="645"/>
            </a:xfrm>
            <a:prstGeom prst="rect">
              <a:avLst/>
            </a:prstGeom>
            <a:noFill/>
          </p:spPr>
        </p:pic>
        <p:pic>
          <p:nvPicPr>
            <p:cNvPr id="1034" name="Picture 10"/>
            <p:cNvPicPr>
              <a:picLocks noChangeAspect="1" noChangeArrowheads="1"/>
            </p:cNvPicPr>
            <p:nvPr/>
          </p:nvPicPr>
          <p:blipFill>
            <a:blip r:embed="rId5"/>
            <a:srcRect/>
            <a:stretch>
              <a:fillRect/>
            </a:stretch>
          </p:blipFill>
          <p:spPr bwMode="auto">
            <a:xfrm>
              <a:off x="120" y="803"/>
              <a:ext cx="1725" cy="927"/>
            </a:xfrm>
            <a:prstGeom prst="rect">
              <a:avLst/>
            </a:prstGeom>
            <a:noFill/>
          </p:spPr>
        </p:pic>
      </p:grpSp>
      <p:sp>
        <p:nvSpPr>
          <p:cNvPr id="1035" name="Rectangle 11"/>
          <p:cNvSpPr>
            <a:spLocks noChangeArrowheads="1"/>
          </p:cNvSpPr>
          <p:nvPr/>
        </p:nvSpPr>
        <p:spPr bwMode="auto">
          <a:xfrm>
            <a:off x="35496" y="1412776"/>
            <a:ext cx="150016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outerShdw blurRad="38100" dist="38100" dir="2700000" algn="tl">
                    <a:srgbClr val="000000">
                      <a:alpha val="43137"/>
                    </a:srgbClr>
                  </a:outerShdw>
                </a:effectLst>
                <a:latin typeface="Arial" pitchFamily="34" charset="0"/>
                <a:ea typeface="Franklin Gothic Medium" pitchFamily="34" charset="0"/>
                <a:cs typeface="Franklin Gothic Medium" pitchFamily="34" charset="0"/>
              </a:rPr>
              <a:t>Celebrating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outerShdw blurRad="38100" dist="38100" dir="2700000" algn="tl">
                    <a:srgbClr val="000000">
                      <a:alpha val="43137"/>
                    </a:srgbClr>
                  </a:outerShdw>
                </a:effectLst>
                <a:latin typeface="Arial" pitchFamily="34" charset="0"/>
                <a:ea typeface="Franklin Gothic Medium" pitchFamily="34" charset="0"/>
                <a:cs typeface="Franklin Gothic Medium" pitchFamily="34" charset="0"/>
              </a:rPr>
              <a:t>DELNET Silver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outerShdw blurRad="38100" dist="38100" dir="2700000" algn="tl">
                    <a:srgbClr val="000000">
                      <a:alpha val="43137"/>
                    </a:srgbClr>
                  </a:outerShdw>
                </a:effectLst>
                <a:latin typeface="Arial" pitchFamily="34" charset="0"/>
                <a:ea typeface="Franklin Gothic Medium" pitchFamily="34" charset="0"/>
                <a:cs typeface="Franklin Gothic Medium" pitchFamily="34" charset="0"/>
              </a:rPr>
              <a:t>Jubilee year</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www.delnet.nic.in/ICRL2018</a:t>
            </a:r>
          </a:p>
        </p:txBody>
      </p:sp>
      <p:pic>
        <p:nvPicPr>
          <p:cNvPr id="3074" name="Picture 2">
            <a:extLst>
              <a:ext uri="{FF2B5EF4-FFF2-40B4-BE49-F238E27FC236}">
                <a16:creationId xmlns:a16="http://schemas.microsoft.com/office/drawing/2014/main" xmlns="" id="{B5EFAFE1-202A-44B5-897B-64F2DBCCB727}"/>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439" y="2407616"/>
            <a:ext cx="9046180" cy="36888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5828"/>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SPEAKERs</a:t>
            </a:r>
            <a:r>
              <a:rPr lang="en-US" b="1" dirty="0">
                <a:solidFill>
                  <a:srgbClr val="FFFF00"/>
                </a:solidFill>
              </a:rPr>
              <a:t> </a:t>
            </a:r>
            <a:endParaRPr lang="en-US" sz="1800" u="sng" dirty="0">
              <a:solidFill>
                <a:srgbClr val="FFFF00"/>
              </a:solidFill>
            </a:endParaRPr>
          </a:p>
        </p:txBody>
      </p:sp>
      <p:pic>
        <p:nvPicPr>
          <p:cNvPr id="109571" name="Picture 3" descr="1"/>
          <p:cNvPicPr>
            <a:picLocks noGrp="1" noChangeAspect="1" noChangeArrowheads="1"/>
          </p:cNvPicPr>
          <p:nvPr>
            <p:ph sz="half" idx="1"/>
          </p:nvPr>
        </p:nvPicPr>
        <p:blipFill>
          <a:blip r:embed="rId2"/>
          <a:stretch>
            <a:fillRect/>
          </a:stretch>
        </p:blipFill>
        <p:spPr bwMode="auto">
          <a:xfrm>
            <a:off x="71407" y="103554"/>
            <a:ext cx="762461" cy="46502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58041BFD-92F4-47ED-9BB0-634AEBDF6F81}"/>
              </a:ext>
            </a:extLst>
          </p:cNvPr>
          <p:cNvSpPr>
            <a:spLocks noGrp="1"/>
          </p:cNvSpPr>
          <p:nvPr>
            <p:ph sz="half" idx="2"/>
          </p:nvPr>
        </p:nvSpPr>
        <p:spPr>
          <a:xfrm>
            <a:off x="214283" y="857232"/>
            <a:ext cx="7072362" cy="5214975"/>
          </a:xfrm>
        </p:spPr>
        <p:txBody>
          <a:bodyPr>
            <a:normAutofit lnSpcReduction="10000"/>
          </a:bodyPr>
          <a:lstStyle/>
          <a:p>
            <a:pPr algn="just"/>
            <a:endParaRPr lang="en-IN" sz="1700" b="1" dirty="0" smtClean="0">
              <a:solidFill>
                <a:srgbClr val="FF0000"/>
              </a:solidFill>
              <a:latin typeface="Bookman Old Style" panose="02050604050505020204" pitchFamily="18" charset="0"/>
            </a:endParaRPr>
          </a:p>
          <a:p>
            <a:pPr algn="just"/>
            <a:r>
              <a:rPr lang="en-IN" sz="1700" b="1" dirty="0" smtClean="0">
                <a:solidFill>
                  <a:srgbClr val="FF0000"/>
                </a:solidFill>
                <a:latin typeface="Bookman Old Style" panose="02050604050505020204" pitchFamily="18" charset="0"/>
              </a:rPr>
              <a:t>Theo </a:t>
            </a:r>
            <a:r>
              <a:rPr lang="en-IN" sz="1700" b="1" dirty="0" err="1" smtClean="0">
                <a:solidFill>
                  <a:srgbClr val="FF0000"/>
                </a:solidFill>
                <a:latin typeface="Bookman Old Style" panose="02050604050505020204" pitchFamily="18" charset="0"/>
              </a:rPr>
              <a:t>Kretschmer</a:t>
            </a:r>
            <a:r>
              <a:rPr lang="en-IN" sz="1700" b="1" dirty="0" smtClean="0">
                <a:solidFill>
                  <a:srgbClr val="FF0000"/>
                </a:solidFill>
                <a:latin typeface="Bookman Old Style" panose="02050604050505020204" pitchFamily="18" charset="0"/>
              </a:rPr>
              <a:t> </a:t>
            </a:r>
            <a:r>
              <a:rPr lang="en-IN" sz="1700" b="1" dirty="0" smtClean="0">
                <a:solidFill>
                  <a:srgbClr val="7030A0"/>
                </a:solidFill>
                <a:latin typeface="Bookman Old Style" panose="02050604050505020204" pitchFamily="18" charset="0"/>
              </a:rPr>
              <a:t>is Master in Education Theory and he is working since 2000 as the Science manager of the COLLNET-</a:t>
            </a:r>
            <a:r>
              <a:rPr lang="en-IN" sz="1700" b="1" dirty="0" err="1" smtClean="0">
                <a:solidFill>
                  <a:srgbClr val="7030A0"/>
                </a:solidFill>
                <a:latin typeface="Bookman Old Style" panose="02050604050505020204" pitchFamily="18" charset="0"/>
              </a:rPr>
              <a:t>Center</a:t>
            </a:r>
            <a:r>
              <a:rPr lang="en-IN" sz="1700" b="1" dirty="0" smtClean="0">
                <a:solidFill>
                  <a:srgbClr val="7030A0"/>
                </a:solidFill>
                <a:latin typeface="Bookman Old Style" panose="02050604050505020204" pitchFamily="18" charset="0"/>
              </a:rPr>
              <a:t> and as COLLNET conference manager. His work in co-operation with </a:t>
            </a:r>
            <a:r>
              <a:rPr lang="en-IN" sz="1700" b="1" dirty="0" err="1" smtClean="0">
                <a:solidFill>
                  <a:srgbClr val="7030A0"/>
                </a:solidFill>
                <a:latin typeface="Bookman Old Style" panose="02050604050505020204" pitchFamily="18" charset="0"/>
              </a:rPr>
              <a:t>Hildrun</a:t>
            </a:r>
            <a:r>
              <a:rPr lang="en-IN" sz="1700" b="1" dirty="0" smtClean="0">
                <a:solidFill>
                  <a:srgbClr val="7030A0"/>
                </a:solidFill>
                <a:latin typeface="Bookman Old Style" panose="02050604050505020204" pitchFamily="18" charset="0"/>
              </a:rPr>
              <a:t> </a:t>
            </a:r>
            <a:r>
              <a:rPr lang="en-IN" sz="1700" b="1" dirty="0" err="1" smtClean="0">
                <a:solidFill>
                  <a:srgbClr val="7030A0"/>
                </a:solidFill>
                <a:latin typeface="Bookman Old Style" panose="02050604050505020204" pitchFamily="18" charset="0"/>
              </a:rPr>
              <a:t>Kretschmer</a:t>
            </a:r>
            <a:r>
              <a:rPr lang="en-IN" sz="1700" b="1" dirty="0" smtClean="0">
                <a:solidFill>
                  <a:srgbClr val="7030A0"/>
                </a:solidFill>
                <a:latin typeface="Bookman Old Style" panose="02050604050505020204" pitchFamily="18" charset="0"/>
              </a:rPr>
              <a:t> deals with collaboration processes in science and in </a:t>
            </a:r>
            <a:r>
              <a:rPr lang="en-IN" sz="1700" b="1" dirty="0" err="1" smtClean="0">
                <a:solidFill>
                  <a:srgbClr val="7030A0"/>
                </a:solidFill>
                <a:latin typeface="Bookman Old Style" panose="02050604050505020204" pitchFamily="18" charset="0"/>
              </a:rPr>
              <a:t>technologyand</a:t>
            </a:r>
            <a:r>
              <a:rPr lang="en-IN" sz="1700" b="1" dirty="0" smtClean="0">
                <a:solidFill>
                  <a:srgbClr val="7030A0"/>
                </a:solidFill>
                <a:latin typeface="Bookman Old Style" panose="02050604050505020204" pitchFamily="18" charset="0"/>
              </a:rPr>
              <a:t> the joint publication list is showing more than 30 papers published in several international journals and proceedings.</a:t>
            </a:r>
          </a:p>
          <a:p>
            <a:pPr algn="just"/>
            <a:endParaRPr lang="en-IN" sz="1700" b="1" dirty="0" smtClean="0">
              <a:solidFill>
                <a:srgbClr val="FF0000"/>
              </a:solidFill>
              <a:latin typeface="Bookman Old Style" panose="02050604050505020204" pitchFamily="18" charset="0"/>
            </a:endParaRPr>
          </a:p>
          <a:p>
            <a:pPr algn="just"/>
            <a:r>
              <a:rPr lang="en-IN" sz="1700" b="1" dirty="0" smtClean="0">
                <a:solidFill>
                  <a:srgbClr val="FF0000"/>
                </a:solidFill>
                <a:latin typeface="Bookman Old Style" panose="02050604050505020204" pitchFamily="18" charset="0"/>
              </a:rPr>
              <a:t>Dr</a:t>
            </a:r>
            <a:r>
              <a:rPr lang="en-IN" sz="1700" b="1" dirty="0" smtClean="0">
                <a:solidFill>
                  <a:srgbClr val="FF0000"/>
                </a:solidFill>
                <a:latin typeface="Bookman Old Style" panose="02050604050505020204" pitchFamily="18" charset="0"/>
              </a:rPr>
              <a:t>. </a:t>
            </a:r>
            <a:r>
              <a:rPr lang="en-IN" sz="1700" b="1" dirty="0" smtClean="0">
                <a:solidFill>
                  <a:srgbClr val="FF0000"/>
                </a:solidFill>
                <a:latin typeface="Bookman Old Style" panose="02050604050505020204" pitchFamily="18" charset="0"/>
              </a:rPr>
              <a:t>Amir Reza </a:t>
            </a:r>
            <a:r>
              <a:rPr lang="en-IN" sz="1700" b="1" dirty="0" err="1" smtClean="0">
                <a:solidFill>
                  <a:srgbClr val="FF0000"/>
                </a:solidFill>
                <a:latin typeface="Bookman Old Style" panose="02050604050505020204" pitchFamily="18" charset="0"/>
              </a:rPr>
              <a:t>Asnafi</a:t>
            </a:r>
            <a:r>
              <a:rPr lang="en-IN" sz="1800" dirty="0" smtClean="0"/>
              <a:t> </a:t>
            </a:r>
            <a:r>
              <a:rPr lang="en-IN" sz="1700" b="1" dirty="0" smtClean="0">
                <a:solidFill>
                  <a:srgbClr val="7030A0"/>
                </a:solidFill>
                <a:latin typeface="Bookman Old Style" panose="02050604050505020204" pitchFamily="18" charset="0"/>
              </a:rPr>
              <a:t>is Assistant Professor at Information Science &amp; Knowledge Department, Education and Psychology School. </a:t>
            </a:r>
            <a:r>
              <a:rPr lang="en-IN" sz="1700" b="1" dirty="0" err="1" smtClean="0">
                <a:solidFill>
                  <a:srgbClr val="7030A0"/>
                </a:solidFill>
                <a:latin typeface="Bookman Old Style" panose="02050604050505020204" pitchFamily="18" charset="0"/>
              </a:rPr>
              <a:t>Shahid</a:t>
            </a:r>
            <a:r>
              <a:rPr lang="en-IN" sz="1700" b="1" dirty="0" smtClean="0">
                <a:solidFill>
                  <a:srgbClr val="7030A0"/>
                </a:solidFill>
                <a:latin typeface="Bookman Old Style" panose="02050604050505020204" pitchFamily="18" charset="0"/>
              </a:rPr>
              <a:t> </a:t>
            </a:r>
            <a:r>
              <a:rPr lang="en-IN" sz="1700" b="1" dirty="0" err="1" smtClean="0">
                <a:solidFill>
                  <a:srgbClr val="7030A0"/>
                </a:solidFill>
                <a:latin typeface="Bookman Old Style" panose="02050604050505020204" pitchFamily="18" charset="0"/>
              </a:rPr>
              <a:t>Beheshti</a:t>
            </a:r>
            <a:r>
              <a:rPr lang="en-IN" sz="1700" b="1" dirty="0" smtClean="0">
                <a:solidFill>
                  <a:srgbClr val="7030A0"/>
                </a:solidFill>
                <a:latin typeface="Bookman Old Style" panose="02050604050505020204" pitchFamily="18" charset="0"/>
              </a:rPr>
              <a:t> University. </a:t>
            </a:r>
            <a:r>
              <a:rPr lang="en-IN" sz="1700" b="1" dirty="0" err="1" smtClean="0">
                <a:solidFill>
                  <a:srgbClr val="7030A0"/>
                </a:solidFill>
                <a:latin typeface="Bookman Old Style" panose="02050604050505020204" pitchFamily="18" charset="0"/>
              </a:rPr>
              <a:t>Velenjak</a:t>
            </a:r>
            <a:r>
              <a:rPr lang="en-IN" sz="1700" b="1" dirty="0" smtClean="0">
                <a:solidFill>
                  <a:srgbClr val="7030A0"/>
                </a:solidFill>
                <a:latin typeface="Bookman Old Style" panose="02050604050505020204" pitchFamily="18" charset="0"/>
              </a:rPr>
              <a:t>. </a:t>
            </a:r>
            <a:r>
              <a:rPr lang="en-IN" sz="1700" b="1" dirty="0" smtClean="0">
                <a:solidFill>
                  <a:srgbClr val="7030A0"/>
                </a:solidFill>
                <a:latin typeface="Bookman Old Style" panose="02050604050505020204" pitchFamily="18" charset="0"/>
              </a:rPr>
              <a:t>Tehran. </a:t>
            </a:r>
            <a:r>
              <a:rPr lang="en-IN" sz="1700" b="1" dirty="0" err="1" smtClean="0">
                <a:solidFill>
                  <a:srgbClr val="7030A0"/>
                </a:solidFill>
                <a:latin typeface="Bookman Old Style" panose="02050604050505020204" pitchFamily="18" charset="0"/>
              </a:rPr>
              <a:t>I.R.Iran</a:t>
            </a:r>
            <a:endParaRPr lang="en-IN" sz="1700" b="1" dirty="0" smtClean="0">
              <a:solidFill>
                <a:srgbClr val="7030A0"/>
              </a:solidFill>
              <a:latin typeface="Bookman Old Style" panose="02050604050505020204" pitchFamily="18" charset="0"/>
            </a:endParaRPr>
          </a:p>
          <a:p>
            <a:pPr algn="just"/>
            <a:endParaRPr lang="en-IN" sz="1700" b="1" dirty="0" smtClean="0">
              <a:solidFill>
                <a:srgbClr val="7030A0"/>
              </a:solidFill>
              <a:latin typeface="Bookman Old Style" panose="02050604050505020204" pitchFamily="18" charset="0"/>
            </a:endParaRPr>
          </a:p>
          <a:p>
            <a:pPr algn="just"/>
            <a:r>
              <a:rPr lang="en-IN" sz="1700" b="1" dirty="0" smtClean="0">
                <a:solidFill>
                  <a:srgbClr val="FF0000"/>
                </a:solidFill>
                <a:latin typeface="Bookman Old Style" panose="02050604050505020204" pitchFamily="18" charset="0"/>
              </a:rPr>
              <a:t>Dr</a:t>
            </a:r>
            <a:r>
              <a:rPr lang="en-IN" sz="1700" b="1" dirty="0" smtClean="0">
                <a:solidFill>
                  <a:srgbClr val="FF0000"/>
                </a:solidFill>
                <a:latin typeface="Bookman Old Style" panose="02050604050505020204" pitchFamily="18" charset="0"/>
              </a:rPr>
              <a:t>. </a:t>
            </a:r>
            <a:r>
              <a:rPr lang="en-IN" sz="1700" b="1" dirty="0" err="1" smtClean="0">
                <a:solidFill>
                  <a:srgbClr val="FF0000"/>
                </a:solidFill>
                <a:latin typeface="Bookman Old Style" panose="02050604050505020204" pitchFamily="18" charset="0"/>
              </a:rPr>
              <a:t>Mohsen</a:t>
            </a:r>
            <a:r>
              <a:rPr lang="en-IN" sz="1700" b="1" dirty="0" smtClean="0">
                <a:solidFill>
                  <a:srgbClr val="FF0000"/>
                </a:solidFill>
                <a:latin typeface="Bookman Old Style" panose="02050604050505020204" pitchFamily="18" charset="0"/>
              </a:rPr>
              <a:t> </a:t>
            </a:r>
            <a:r>
              <a:rPr lang="en-IN" sz="1700" b="1" dirty="0" err="1" smtClean="0">
                <a:solidFill>
                  <a:srgbClr val="FF0000"/>
                </a:solidFill>
                <a:latin typeface="Bookman Old Style" panose="02050604050505020204" pitchFamily="18" charset="0"/>
              </a:rPr>
              <a:t>Haji</a:t>
            </a:r>
            <a:r>
              <a:rPr lang="en-IN" sz="1700" b="1" dirty="0" smtClean="0">
                <a:solidFill>
                  <a:srgbClr val="FF0000"/>
                </a:solidFill>
                <a:latin typeface="Bookman Old Style" panose="02050604050505020204" pitchFamily="18" charset="0"/>
              </a:rPr>
              <a:t> </a:t>
            </a:r>
            <a:r>
              <a:rPr lang="en-IN" sz="1700" b="1" dirty="0" err="1" smtClean="0">
                <a:solidFill>
                  <a:srgbClr val="FF0000"/>
                </a:solidFill>
                <a:latin typeface="Bookman Old Style" panose="02050604050505020204" pitchFamily="18" charset="0"/>
              </a:rPr>
              <a:t>Zeinolabedini</a:t>
            </a:r>
            <a:r>
              <a:rPr lang="en-IN" sz="1800" dirty="0" smtClean="0"/>
              <a:t> </a:t>
            </a:r>
            <a:r>
              <a:rPr lang="en-IN" sz="1700" b="1" dirty="0" smtClean="0">
                <a:solidFill>
                  <a:srgbClr val="7030A0"/>
                </a:solidFill>
                <a:latin typeface="Bookman Old Style" panose="02050604050505020204" pitchFamily="18" charset="0"/>
              </a:rPr>
              <a:t>is Assistant Professor at Information </a:t>
            </a:r>
            <a:r>
              <a:rPr lang="en-IN" sz="1700" b="1" dirty="0" err="1" smtClean="0">
                <a:solidFill>
                  <a:srgbClr val="7030A0"/>
                </a:solidFill>
                <a:latin typeface="Bookman Old Style" panose="02050604050505020204" pitchFamily="18" charset="0"/>
              </a:rPr>
              <a:t>Scienc</a:t>
            </a:r>
            <a:r>
              <a:rPr lang="en-IN" sz="1700" b="1" dirty="0" smtClean="0">
                <a:solidFill>
                  <a:srgbClr val="7030A0"/>
                </a:solidFill>
                <a:latin typeface="Bookman Old Style" panose="02050604050505020204" pitchFamily="18" charset="0"/>
              </a:rPr>
              <a:t> and Knowledge Department Education and Psychology School in </a:t>
            </a:r>
            <a:r>
              <a:rPr lang="en-IN" sz="1700" b="1" dirty="0" err="1" smtClean="0">
                <a:solidFill>
                  <a:srgbClr val="7030A0"/>
                </a:solidFill>
                <a:latin typeface="Bookman Old Style" panose="02050604050505020204" pitchFamily="18" charset="0"/>
              </a:rPr>
              <a:t>Shahid</a:t>
            </a:r>
            <a:r>
              <a:rPr lang="en-IN" sz="1700" b="1" dirty="0" smtClean="0">
                <a:solidFill>
                  <a:srgbClr val="7030A0"/>
                </a:solidFill>
                <a:latin typeface="Bookman Old Style" panose="02050604050505020204" pitchFamily="18" charset="0"/>
              </a:rPr>
              <a:t> </a:t>
            </a:r>
            <a:r>
              <a:rPr lang="en-IN" sz="1700" b="1" dirty="0" err="1" smtClean="0">
                <a:solidFill>
                  <a:srgbClr val="7030A0"/>
                </a:solidFill>
                <a:latin typeface="Bookman Old Style" panose="02050604050505020204" pitchFamily="18" charset="0"/>
              </a:rPr>
              <a:t>Beheshti</a:t>
            </a:r>
            <a:r>
              <a:rPr lang="en-IN" sz="1700" b="1" dirty="0" smtClean="0">
                <a:solidFill>
                  <a:srgbClr val="7030A0"/>
                </a:solidFill>
                <a:latin typeface="Bookman Old Style" panose="02050604050505020204" pitchFamily="18" charset="0"/>
              </a:rPr>
              <a:t> University at </a:t>
            </a:r>
            <a:r>
              <a:rPr lang="en-IN" sz="1700" b="1" dirty="0" err="1" smtClean="0">
                <a:solidFill>
                  <a:srgbClr val="7030A0"/>
                </a:solidFill>
                <a:latin typeface="Bookman Old Style" panose="02050604050505020204" pitchFamily="18" charset="0"/>
              </a:rPr>
              <a:t>Velenjak</a:t>
            </a:r>
            <a:r>
              <a:rPr lang="en-IN" sz="1700" b="1" dirty="0" smtClean="0">
                <a:solidFill>
                  <a:srgbClr val="7030A0"/>
                </a:solidFill>
                <a:latin typeface="Bookman Old Style" panose="02050604050505020204" pitchFamily="18" charset="0"/>
              </a:rPr>
              <a:t>, Tehran, </a:t>
            </a:r>
            <a:r>
              <a:rPr lang="en-IN" sz="1700" b="1" dirty="0" err="1" smtClean="0">
                <a:solidFill>
                  <a:srgbClr val="7030A0"/>
                </a:solidFill>
                <a:latin typeface="Bookman Old Style" panose="02050604050505020204" pitchFamily="18" charset="0"/>
              </a:rPr>
              <a:t>I.R.Iran</a:t>
            </a:r>
            <a:r>
              <a:rPr lang="en-US" sz="1700" b="1" dirty="0" smtClean="0">
                <a:solidFill>
                  <a:srgbClr val="7030A0"/>
                </a:solidFill>
                <a:latin typeface="Bookman Old Style" panose="02050604050505020204" pitchFamily="18" charset="0"/>
              </a:rPr>
              <a:t>.</a:t>
            </a:r>
            <a:endParaRPr lang="en-US" sz="1700" b="1" dirty="0">
              <a:solidFill>
                <a:srgbClr val="7030A0"/>
              </a:solidFill>
              <a:latin typeface="Bookman Old Style" panose="02050604050505020204" pitchFamily="18" charset="0"/>
            </a:endParaRPr>
          </a:p>
          <a:p>
            <a:endParaRPr lang="en-US" sz="1700" b="1" dirty="0" smtClean="0">
              <a:solidFill>
                <a:srgbClr val="FF0000"/>
              </a:solidFill>
              <a:latin typeface="Bookman Old Style" panose="02050604050505020204" pitchFamily="18" charset="0"/>
            </a:endParaRPr>
          </a:p>
          <a:p>
            <a:pPr algn="just">
              <a:lnSpc>
                <a:spcPct val="120000"/>
              </a:lnSpc>
              <a:spcBef>
                <a:spcPts val="600"/>
              </a:spcBef>
            </a:pPr>
            <a:endParaRPr lang="en-US"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 Emerging Global Technologies  and Trends</a:t>
            </a:r>
            <a:endParaRPr lang="en-US" dirty="0">
              <a:solidFill>
                <a:srgbClr val="FFFF00"/>
              </a:solidFill>
            </a:endParaRPr>
          </a:p>
        </p:txBody>
      </p:sp>
      <p:pic>
        <p:nvPicPr>
          <p:cNvPr id="109572" name="Picture 4" descr="1"/>
          <p:cNvPicPr>
            <a:picLocks noChangeAspect="1" noChangeArrowheads="1"/>
          </p:cNvPicPr>
          <p:nvPr/>
        </p:nvPicPr>
        <p:blipFill>
          <a:blip r:embed="rId3"/>
          <a:srcRect/>
          <a:stretch>
            <a:fillRect/>
          </a:stretch>
        </p:blipFill>
        <p:spPr bwMode="auto">
          <a:xfrm>
            <a:off x="8310132" y="44624"/>
            <a:ext cx="762461" cy="500066"/>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EFB2F63F-0305-4B2D-BD22-E66F50BC9BE0}"/>
              </a:ext>
            </a:extLst>
          </p:cNvPr>
          <p:cNvSpPr txBox="1">
            <a:spLocks/>
          </p:cNvSpPr>
          <p:nvPr/>
        </p:nvSpPr>
        <p:spPr>
          <a:xfrm>
            <a:off x="71407" y="769382"/>
            <a:ext cx="4424394" cy="535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pic>
        <p:nvPicPr>
          <p:cNvPr id="11" name="Picture 10" descr="http://slp.org.in/LIPS2017/images/amir.gif"/>
          <p:cNvPicPr/>
          <p:nvPr/>
        </p:nvPicPr>
        <p:blipFill>
          <a:blip r:embed="rId4"/>
          <a:srcRect/>
          <a:stretch>
            <a:fillRect/>
          </a:stretch>
        </p:blipFill>
        <p:spPr bwMode="auto">
          <a:xfrm>
            <a:off x="7715272" y="3286124"/>
            <a:ext cx="1073888" cy="1148316"/>
          </a:xfrm>
          <a:prstGeom prst="rect">
            <a:avLst/>
          </a:prstGeom>
          <a:noFill/>
          <a:ln w="9525">
            <a:noFill/>
            <a:miter lim="800000"/>
            <a:headEnd/>
            <a:tailEnd/>
          </a:ln>
        </p:spPr>
      </p:pic>
      <p:pic>
        <p:nvPicPr>
          <p:cNvPr id="12" name="Picture 11" descr="http://slp.org.in/LIPS2017/images/mohsen.gif"/>
          <p:cNvPicPr/>
          <p:nvPr/>
        </p:nvPicPr>
        <p:blipFill>
          <a:blip r:embed="rId5"/>
          <a:srcRect/>
          <a:stretch>
            <a:fillRect/>
          </a:stretch>
        </p:blipFill>
        <p:spPr bwMode="auto">
          <a:xfrm>
            <a:off x="7643834" y="4714884"/>
            <a:ext cx="1073785" cy="1073785"/>
          </a:xfrm>
          <a:prstGeom prst="rect">
            <a:avLst/>
          </a:prstGeom>
          <a:noFill/>
          <a:ln w="9525">
            <a:noFill/>
            <a:miter lim="800000"/>
            <a:headEnd/>
            <a:tailEnd/>
          </a:ln>
        </p:spPr>
      </p:pic>
      <p:pic>
        <p:nvPicPr>
          <p:cNvPr id="13" name="Picture 12" descr="http://www.slp.org.in/collnet2015/images/Theo.png"/>
          <p:cNvPicPr/>
          <p:nvPr/>
        </p:nvPicPr>
        <p:blipFill>
          <a:blip r:embed="rId6"/>
          <a:srcRect/>
          <a:stretch>
            <a:fillRect/>
          </a:stretch>
        </p:blipFill>
        <p:spPr bwMode="auto">
          <a:xfrm>
            <a:off x="7240905" y="1285860"/>
            <a:ext cx="1903095" cy="1424940"/>
          </a:xfrm>
          <a:prstGeom prst="rect">
            <a:avLst/>
          </a:prstGeom>
          <a:noFill/>
          <a:ln w="9525">
            <a:noFill/>
            <a:miter lim="800000"/>
            <a:headEnd/>
            <a:tailEnd/>
          </a:ln>
        </p:spPr>
      </p:pic>
    </p:spTree>
    <p:extLst>
      <p:ext uri="{BB962C8B-B14F-4D97-AF65-F5344CB8AC3E}">
        <p14:creationId xmlns:p14="http://schemas.microsoft.com/office/powerpoint/2010/main" xmlns="" val="340737128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5828"/>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SPEAKERs</a:t>
            </a:r>
            <a:r>
              <a:rPr lang="en-US" b="1" dirty="0">
                <a:solidFill>
                  <a:srgbClr val="FFFF00"/>
                </a:solidFill>
              </a:rPr>
              <a:t> </a:t>
            </a:r>
            <a:endParaRPr lang="en-US" sz="1800" u="sng" dirty="0">
              <a:solidFill>
                <a:srgbClr val="FFFF00"/>
              </a:solidFill>
            </a:endParaRPr>
          </a:p>
        </p:txBody>
      </p:sp>
      <p:pic>
        <p:nvPicPr>
          <p:cNvPr id="109571" name="Picture 3" descr="1"/>
          <p:cNvPicPr>
            <a:picLocks noGrp="1" noChangeAspect="1" noChangeArrowheads="1"/>
          </p:cNvPicPr>
          <p:nvPr>
            <p:ph sz="half" idx="1"/>
          </p:nvPr>
        </p:nvPicPr>
        <p:blipFill>
          <a:blip r:embed="rId2"/>
          <a:stretch>
            <a:fillRect/>
          </a:stretch>
        </p:blipFill>
        <p:spPr bwMode="auto">
          <a:xfrm>
            <a:off x="71407" y="103554"/>
            <a:ext cx="762461" cy="46502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58041BFD-92F4-47ED-9BB0-634AEBDF6F81}"/>
              </a:ext>
            </a:extLst>
          </p:cNvPr>
          <p:cNvSpPr>
            <a:spLocks noGrp="1"/>
          </p:cNvSpPr>
          <p:nvPr>
            <p:ph sz="half" idx="2"/>
          </p:nvPr>
        </p:nvSpPr>
        <p:spPr>
          <a:xfrm>
            <a:off x="357158" y="714356"/>
            <a:ext cx="8215370" cy="5660013"/>
          </a:xfrm>
        </p:spPr>
        <p:txBody>
          <a:bodyPr>
            <a:normAutofit/>
          </a:bodyPr>
          <a:lstStyle/>
          <a:p>
            <a:pPr algn="just">
              <a:lnSpc>
                <a:spcPct val="120000"/>
              </a:lnSpc>
              <a:spcBef>
                <a:spcPts val="600"/>
              </a:spcBef>
            </a:pPr>
            <a:r>
              <a:rPr lang="en-US" sz="1700" b="1" dirty="0" smtClean="0">
                <a:solidFill>
                  <a:srgbClr val="FF0000"/>
                </a:solidFill>
                <a:latin typeface="Bookman Old Style" panose="02050604050505020204" pitchFamily="18" charset="0"/>
              </a:rPr>
              <a:t>Melissa </a:t>
            </a:r>
            <a:r>
              <a:rPr lang="en-US" sz="1700" b="1" dirty="0">
                <a:solidFill>
                  <a:srgbClr val="FF0000"/>
                </a:solidFill>
                <a:latin typeface="Bookman Old Style" panose="02050604050505020204" pitchFamily="18" charset="0"/>
              </a:rPr>
              <a:t>Minds </a:t>
            </a:r>
            <a:r>
              <a:rPr lang="en-US" sz="1700" b="1" dirty="0" err="1">
                <a:solidFill>
                  <a:srgbClr val="FF0000"/>
                </a:solidFill>
                <a:latin typeface="Bookman Old Style" panose="02050604050505020204" pitchFamily="18" charset="0"/>
              </a:rPr>
              <a:t>VandeBurgt</a:t>
            </a:r>
            <a:r>
              <a:rPr lang="en-US" sz="1700" b="1" dirty="0">
                <a:solidFill>
                  <a:srgbClr val="FF0000"/>
                </a:solidFill>
                <a:latin typeface="Bookman Old Style" panose="02050604050505020204" pitchFamily="18" charset="0"/>
              </a:rPr>
              <a:t>,</a:t>
            </a:r>
            <a:r>
              <a:rPr lang="en-US" sz="1700" dirty="0">
                <a:solidFill>
                  <a:srgbClr val="FF0000"/>
                </a:solidFill>
                <a:latin typeface="Bookman Old Style" panose="02050604050505020204" pitchFamily="18" charset="0"/>
              </a:rPr>
              <a:t> </a:t>
            </a:r>
            <a:r>
              <a:rPr lang="en-US" sz="1700" i="1" dirty="0">
                <a:solidFill>
                  <a:srgbClr val="7030A0"/>
                </a:solidFill>
                <a:latin typeface="Bookman Old Style" panose="02050604050505020204" pitchFamily="18" charset="0"/>
              </a:rPr>
              <a:t>MLIS</a:t>
            </a:r>
          </a:p>
          <a:p>
            <a:pPr marL="344488" indent="-344488">
              <a:buNone/>
            </a:pPr>
            <a:r>
              <a:rPr lang="en-US" sz="1700" i="1" dirty="0">
                <a:solidFill>
                  <a:srgbClr val="7030A0"/>
                </a:solidFill>
                <a:latin typeface="Bookman Old Style" panose="02050604050505020204" pitchFamily="18" charset="0"/>
              </a:rPr>
              <a:t>     Head of Archives, Special Collections, and Digital Initiatives </a:t>
            </a:r>
          </a:p>
          <a:p>
            <a:pPr marL="344488" indent="-344488">
              <a:buNone/>
            </a:pPr>
            <a:r>
              <a:rPr lang="en-US" sz="1700" i="1" dirty="0">
                <a:solidFill>
                  <a:srgbClr val="7030A0"/>
                </a:solidFill>
                <a:latin typeface="Bookman Old Style" panose="02050604050505020204" pitchFamily="18" charset="0"/>
              </a:rPr>
              <a:t>     </a:t>
            </a:r>
            <a:r>
              <a:rPr lang="en-US" sz="1700" b="1" dirty="0">
                <a:solidFill>
                  <a:srgbClr val="7030A0"/>
                </a:solidFill>
                <a:latin typeface="Bookman Old Style" panose="02050604050505020204" pitchFamily="18" charset="0"/>
              </a:rPr>
              <a:t>Florida Gulf Coast </a:t>
            </a:r>
            <a:r>
              <a:rPr lang="en-US" sz="1700" b="1" dirty="0" smtClean="0">
                <a:solidFill>
                  <a:srgbClr val="7030A0"/>
                </a:solidFill>
                <a:latin typeface="Bookman Old Style" panose="02050604050505020204" pitchFamily="18" charset="0"/>
              </a:rPr>
              <a:t>University, USA</a:t>
            </a:r>
            <a:endParaRPr lang="en-US" sz="1700" b="1" dirty="0">
              <a:solidFill>
                <a:srgbClr val="7030A0"/>
              </a:solidFill>
              <a:latin typeface="Bookman Old Style" panose="02050604050505020204" pitchFamily="18" charset="0"/>
            </a:endParaRPr>
          </a:p>
          <a:p>
            <a:endParaRPr lang="en-IN" sz="1700" b="1" dirty="0" smtClean="0">
              <a:solidFill>
                <a:srgbClr val="FF0000"/>
              </a:solidFill>
              <a:latin typeface="Bookman Old Style" panose="02050604050505020204" pitchFamily="18" charset="0"/>
            </a:endParaRPr>
          </a:p>
          <a:p>
            <a:r>
              <a:rPr lang="en-IN" sz="1700" b="1" dirty="0" smtClean="0">
                <a:solidFill>
                  <a:srgbClr val="FF0000"/>
                </a:solidFill>
                <a:latin typeface="Bookman Old Style" panose="02050604050505020204" pitchFamily="18" charset="0"/>
              </a:rPr>
              <a:t>Rebecca </a:t>
            </a:r>
            <a:r>
              <a:rPr lang="en-IN" sz="1700" b="1" dirty="0" err="1">
                <a:solidFill>
                  <a:srgbClr val="FF0000"/>
                </a:solidFill>
                <a:latin typeface="Bookman Old Style" panose="02050604050505020204" pitchFamily="18" charset="0"/>
              </a:rPr>
              <a:t>Donlan</a:t>
            </a:r>
            <a:r>
              <a:rPr lang="en-IN" sz="1700" dirty="0">
                <a:solidFill>
                  <a:srgbClr val="FF0000"/>
                </a:solidFill>
                <a:latin typeface="Bookman Old Style" panose="02050604050505020204" pitchFamily="18" charset="0"/>
              </a:rPr>
              <a:t>, </a:t>
            </a:r>
            <a:r>
              <a:rPr lang="en-US" sz="1700" i="1" dirty="0">
                <a:solidFill>
                  <a:srgbClr val="7030A0"/>
                </a:solidFill>
                <a:latin typeface="Bookman Old Style" panose="02050604050505020204" pitchFamily="18" charset="0"/>
              </a:rPr>
              <a:t>MA, Library and Information Science</a:t>
            </a:r>
          </a:p>
          <a:p>
            <a:pPr marL="344488" indent="-344488">
              <a:buNone/>
            </a:pPr>
            <a:r>
              <a:rPr lang="en-US" sz="1700" i="1" dirty="0">
                <a:solidFill>
                  <a:srgbClr val="7030A0"/>
                </a:solidFill>
                <a:latin typeface="Bookman Old Style" panose="02050604050505020204" pitchFamily="18" charset="0"/>
              </a:rPr>
              <a:t>      Assistant Director for Collection Management, Library Services</a:t>
            </a:r>
          </a:p>
          <a:p>
            <a:pPr marL="344488" indent="-344488">
              <a:buNone/>
            </a:pPr>
            <a:r>
              <a:rPr lang="en-US" sz="1700" i="1" dirty="0">
                <a:solidFill>
                  <a:srgbClr val="7030A0"/>
                </a:solidFill>
                <a:latin typeface="Bookman Old Style" panose="02050604050505020204" pitchFamily="18" charset="0"/>
              </a:rPr>
              <a:t>      </a:t>
            </a:r>
            <a:r>
              <a:rPr lang="en-US" sz="1700" b="1" dirty="0">
                <a:solidFill>
                  <a:srgbClr val="7030A0"/>
                </a:solidFill>
                <a:latin typeface="Bookman Old Style" panose="02050604050505020204" pitchFamily="18" charset="0"/>
              </a:rPr>
              <a:t>Florida Gulf Coast </a:t>
            </a:r>
            <a:r>
              <a:rPr lang="en-US" sz="1700" b="1" dirty="0" smtClean="0">
                <a:solidFill>
                  <a:srgbClr val="7030A0"/>
                </a:solidFill>
                <a:latin typeface="Bookman Old Style" panose="02050604050505020204" pitchFamily="18" charset="0"/>
              </a:rPr>
              <a:t>University, USA</a:t>
            </a:r>
            <a:endParaRPr lang="en-US" sz="1700" b="1" dirty="0">
              <a:solidFill>
                <a:srgbClr val="7030A0"/>
              </a:solidFill>
              <a:latin typeface="Bookman Old Style" panose="02050604050505020204" pitchFamily="18" charset="0"/>
            </a:endParaRPr>
          </a:p>
          <a:p>
            <a:endParaRPr lang="nl-BE" sz="1700" b="1" dirty="0" smtClean="0">
              <a:solidFill>
                <a:srgbClr val="FF0000"/>
              </a:solidFill>
              <a:latin typeface="Bookman Old Style" panose="02050604050505020204" pitchFamily="18" charset="0"/>
            </a:endParaRPr>
          </a:p>
          <a:p>
            <a:r>
              <a:rPr lang="nl-BE" sz="1700" b="1" dirty="0" smtClean="0">
                <a:solidFill>
                  <a:srgbClr val="FF0000"/>
                </a:solidFill>
                <a:latin typeface="Bookman Old Style" panose="02050604050505020204" pitchFamily="18" charset="0"/>
              </a:rPr>
              <a:t>Paul </a:t>
            </a:r>
            <a:r>
              <a:rPr lang="nl-BE" sz="1700" b="1" dirty="0">
                <a:solidFill>
                  <a:srgbClr val="FF0000"/>
                </a:solidFill>
                <a:latin typeface="Bookman Old Style" panose="02050604050505020204" pitchFamily="18" charset="0"/>
              </a:rPr>
              <a:t>NIEUWENHUYSEN</a:t>
            </a:r>
          </a:p>
          <a:p>
            <a:pPr marL="0" indent="0">
              <a:buNone/>
            </a:pPr>
            <a:r>
              <a:rPr lang="nl-BE" sz="1700" i="1" dirty="0">
                <a:solidFill>
                  <a:srgbClr val="7030A0"/>
                </a:solidFill>
                <a:latin typeface="Bookman Old Style" panose="02050604050505020204" pitchFamily="18" charset="0"/>
              </a:rPr>
              <a:t>      University Library</a:t>
            </a:r>
          </a:p>
          <a:p>
            <a:pPr marL="0" indent="0">
              <a:buNone/>
            </a:pPr>
            <a:r>
              <a:rPr lang="en-GB" sz="1700" b="1" dirty="0">
                <a:solidFill>
                  <a:srgbClr val="7030A0"/>
                </a:solidFill>
                <a:latin typeface="Bookman Old Style" panose="02050604050505020204" pitchFamily="18" charset="0"/>
              </a:rPr>
              <a:t>     </a:t>
            </a:r>
            <a:r>
              <a:rPr lang="en-GB" sz="1700" b="1" dirty="0" err="1">
                <a:solidFill>
                  <a:srgbClr val="7030A0"/>
                </a:solidFill>
                <a:latin typeface="Bookman Old Style" panose="02050604050505020204" pitchFamily="18" charset="0"/>
              </a:rPr>
              <a:t>Vrije</a:t>
            </a:r>
            <a:r>
              <a:rPr lang="en-GB" sz="1700" b="1" dirty="0">
                <a:solidFill>
                  <a:srgbClr val="7030A0"/>
                </a:solidFill>
                <a:latin typeface="Bookman Old Style" panose="02050604050505020204" pitchFamily="18" charset="0"/>
              </a:rPr>
              <a:t> </a:t>
            </a:r>
            <a:r>
              <a:rPr lang="en-GB" sz="1700" b="1" dirty="0" err="1">
                <a:solidFill>
                  <a:srgbClr val="7030A0"/>
                </a:solidFill>
                <a:latin typeface="Bookman Old Style" panose="02050604050505020204" pitchFamily="18" charset="0"/>
              </a:rPr>
              <a:t>Universiteit</a:t>
            </a:r>
            <a:r>
              <a:rPr lang="en-GB" sz="1700" b="1" dirty="0">
                <a:solidFill>
                  <a:srgbClr val="7030A0"/>
                </a:solidFill>
                <a:latin typeface="Bookman Old Style" panose="02050604050505020204" pitchFamily="18" charset="0"/>
              </a:rPr>
              <a:t> Brussel  </a:t>
            </a:r>
            <a:r>
              <a:rPr lang="en-GB" sz="1700" b="1" dirty="0" smtClean="0">
                <a:solidFill>
                  <a:srgbClr val="7030A0"/>
                </a:solidFill>
                <a:latin typeface="Bookman Old Style" panose="02050604050505020204" pitchFamily="18" charset="0"/>
              </a:rPr>
              <a:t>library, </a:t>
            </a:r>
          </a:p>
          <a:p>
            <a:pPr>
              <a:spcBef>
                <a:spcPts val="0"/>
              </a:spcBef>
            </a:pPr>
            <a:endParaRPr lang="en-IN" sz="1700" b="1" dirty="0" smtClean="0">
              <a:solidFill>
                <a:srgbClr val="FF0000"/>
              </a:solidFill>
              <a:latin typeface="Bookman Old Style" panose="02050604050505020204" pitchFamily="18" charset="0"/>
            </a:endParaRPr>
          </a:p>
          <a:p>
            <a:pPr>
              <a:spcBef>
                <a:spcPts val="0"/>
              </a:spcBef>
            </a:pPr>
            <a:r>
              <a:rPr lang="en-IN" sz="1700" b="1" dirty="0" err="1" smtClean="0">
                <a:solidFill>
                  <a:srgbClr val="FF0000"/>
                </a:solidFill>
                <a:latin typeface="Bookman Old Style" panose="02050604050505020204" pitchFamily="18" charset="0"/>
              </a:rPr>
              <a:t>Nalini</a:t>
            </a:r>
            <a:r>
              <a:rPr lang="en-IN" sz="1700" b="1" dirty="0" smtClean="0">
                <a:solidFill>
                  <a:srgbClr val="FF0000"/>
                </a:solidFill>
                <a:latin typeface="Bookman Old Style" panose="02050604050505020204" pitchFamily="18" charset="0"/>
              </a:rPr>
              <a:t> </a:t>
            </a:r>
            <a:r>
              <a:rPr lang="en-IN" sz="1700" b="1" dirty="0" err="1" smtClean="0">
                <a:solidFill>
                  <a:srgbClr val="FF0000"/>
                </a:solidFill>
                <a:latin typeface="Bookman Old Style" panose="02050604050505020204" pitchFamily="18" charset="0"/>
              </a:rPr>
              <a:t>Mahajan</a:t>
            </a:r>
            <a:endParaRPr lang="en-IN" sz="1700" b="1" dirty="0" smtClean="0">
              <a:solidFill>
                <a:srgbClr val="FF0000"/>
              </a:solidFill>
              <a:latin typeface="Bookman Old Style" panose="02050604050505020204" pitchFamily="18" charset="0"/>
            </a:endParaRPr>
          </a:p>
          <a:p>
            <a:pPr>
              <a:spcBef>
                <a:spcPts val="0"/>
              </a:spcBef>
              <a:buNone/>
            </a:pPr>
            <a:r>
              <a:rPr lang="en-IN" sz="2400" dirty="0" smtClean="0"/>
              <a:t>     </a:t>
            </a:r>
            <a:r>
              <a:rPr lang="en-IN" sz="1700" i="1" dirty="0" smtClean="0">
                <a:solidFill>
                  <a:srgbClr val="7030A0"/>
                </a:solidFill>
                <a:latin typeface="Bookman Old Style" panose="02050604050505020204" pitchFamily="18" charset="0"/>
              </a:rPr>
              <a:t>Director </a:t>
            </a:r>
            <a:r>
              <a:rPr lang="en-IN" sz="1700" i="1" dirty="0" smtClean="0">
                <a:solidFill>
                  <a:srgbClr val="7030A0"/>
                </a:solidFill>
                <a:latin typeface="Bookman Old Style" panose="02050604050505020204" pitchFamily="18" charset="0"/>
              </a:rPr>
              <a:t>&amp; Web Master</a:t>
            </a:r>
          </a:p>
          <a:p>
            <a:pPr>
              <a:spcBef>
                <a:spcPts val="0"/>
              </a:spcBef>
              <a:buNone/>
            </a:pPr>
            <a:r>
              <a:rPr lang="en-IN" sz="2400" dirty="0" smtClean="0"/>
              <a:t>    </a:t>
            </a:r>
            <a:r>
              <a:rPr lang="en-IN" sz="1700" b="1" dirty="0" err="1" smtClean="0">
                <a:solidFill>
                  <a:srgbClr val="7030A0"/>
                </a:solidFill>
                <a:latin typeface="Bookman Old Style" panose="02050604050505020204" pitchFamily="18" charset="0"/>
              </a:rPr>
              <a:t>Marianjoy</a:t>
            </a:r>
            <a:r>
              <a:rPr lang="en-IN" sz="1700" b="1" dirty="0" smtClean="0">
                <a:solidFill>
                  <a:srgbClr val="7030A0"/>
                </a:solidFill>
                <a:latin typeface="Bookman Old Style" panose="02050604050505020204" pitchFamily="18" charset="0"/>
              </a:rPr>
              <a:t> Rehabilitation Hospital </a:t>
            </a:r>
          </a:p>
          <a:p>
            <a:pPr>
              <a:spcBef>
                <a:spcPts val="0"/>
              </a:spcBef>
              <a:buNone/>
            </a:pPr>
            <a:r>
              <a:rPr lang="en-IN" sz="1700" b="1" dirty="0" smtClean="0">
                <a:solidFill>
                  <a:srgbClr val="7030A0"/>
                </a:solidFill>
                <a:latin typeface="Bookman Old Style" panose="02050604050505020204" pitchFamily="18" charset="0"/>
              </a:rPr>
              <a:t>   26W171 Roosevelt Road</a:t>
            </a:r>
          </a:p>
          <a:p>
            <a:pPr>
              <a:spcBef>
                <a:spcPts val="0"/>
              </a:spcBef>
              <a:buNone/>
            </a:pPr>
            <a:r>
              <a:rPr lang="en-IN" sz="1700" b="1" dirty="0" smtClean="0">
                <a:solidFill>
                  <a:srgbClr val="7030A0"/>
                </a:solidFill>
                <a:latin typeface="Bookman Old Style" panose="02050604050505020204" pitchFamily="18" charset="0"/>
              </a:rPr>
              <a:t>   Wheaton, Illinois 60187</a:t>
            </a:r>
          </a:p>
          <a:p>
            <a:pPr marL="0" indent="0">
              <a:buNone/>
            </a:pPr>
            <a:endParaRPr lang="en-US"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 Emerging Global Technologies  and Trends</a:t>
            </a:r>
            <a:endParaRPr lang="en-US" dirty="0">
              <a:solidFill>
                <a:srgbClr val="FFFF00"/>
              </a:solidFill>
            </a:endParaRPr>
          </a:p>
        </p:txBody>
      </p:sp>
      <p:pic>
        <p:nvPicPr>
          <p:cNvPr id="109572" name="Picture 4" descr="1"/>
          <p:cNvPicPr>
            <a:picLocks noChangeAspect="1" noChangeArrowheads="1"/>
          </p:cNvPicPr>
          <p:nvPr/>
        </p:nvPicPr>
        <p:blipFill>
          <a:blip r:embed="rId3"/>
          <a:srcRect/>
          <a:stretch>
            <a:fillRect/>
          </a:stretch>
        </p:blipFill>
        <p:spPr bwMode="auto">
          <a:xfrm>
            <a:off x="8310132" y="44624"/>
            <a:ext cx="762461" cy="500066"/>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EFB2F63F-0305-4B2D-BD22-E66F50BC9BE0}"/>
              </a:ext>
            </a:extLst>
          </p:cNvPr>
          <p:cNvSpPr txBox="1">
            <a:spLocks/>
          </p:cNvSpPr>
          <p:nvPr/>
        </p:nvSpPr>
        <p:spPr>
          <a:xfrm>
            <a:off x="71407" y="769382"/>
            <a:ext cx="4424394" cy="535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340737128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5828"/>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SPEAKERs</a:t>
            </a:r>
            <a:r>
              <a:rPr lang="en-US" b="1" dirty="0">
                <a:solidFill>
                  <a:srgbClr val="FFFF00"/>
                </a:solidFill>
              </a:rPr>
              <a:t> </a:t>
            </a:r>
            <a:endParaRPr lang="en-US" sz="1800" u="sng" dirty="0">
              <a:solidFill>
                <a:srgbClr val="FFFF00"/>
              </a:solidFill>
            </a:endParaRPr>
          </a:p>
        </p:txBody>
      </p:sp>
      <p:pic>
        <p:nvPicPr>
          <p:cNvPr id="109571" name="Picture 3" descr="1"/>
          <p:cNvPicPr>
            <a:picLocks noGrp="1" noChangeAspect="1" noChangeArrowheads="1"/>
          </p:cNvPicPr>
          <p:nvPr>
            <p:ph sz="half" idx="1"/>
          </p:nvPr>
        </p:nvPicPr>
        <p:blipFill>
          <a:blip r:embed="rId2"/>
          <a:stretch>
            <a:fillRect/>
          </a:stretch>
        </p:blipFill>
        <p:spPr bwMode="auto">
          <a:xfrm>
            <a:off x="71407" y="103554"/>
            <a:ext cx="762461" cy="46502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58041BFD-92F4-47ED-9BB0-634AEBDF6F81}"/>
              </a:ext>
            </a:extLst>
          </p:cNvPr>
          <p:cNvSpPr>
            <a:spLocks noGrp="1"/>
          </p:cNvSpPr>
          <p:nvPr>
            <p:ph sz="half" idx="2"/>
          </p:nvPr>
        </p:nvSpPr>
        <p:spPr>
          <a:xfrm>
            <a:off x="223807" y="847924"/>
            <a:ext cx="6436425" cy="5278240"/>
          </a:xfrm>
        </p:spPr>
        <p:txBody>
          <a:bodyPr>
            <a:normAutofit lnSpcReduction="10000"/>
          </a:bodyPr>
          <a:lstStyle/>
          <a:p>
            <a:pPr algn="just">
              <a:lnSpc>
                <a:spcPct val="120000"/>
              </a:lnSpc>
              <a:spcBef>
                <a:spcPts val="600"/>
              </a:spcBef>
            </a:pPr>
            <a:r>
              <a:rPr lang="en-IN" sz="1800" b="1" dirty="0" err="1">
                <a:solidFill>
                  <a:srgbClr val="FF0000"/>
                </a:solidFill>
                <a:latin typeface="Bookman Old Style" panose="02050604050505020204" pitchFamily="18" charset="0"/>
              </a:rPr>
              <a:t>Prof.</a:t>
            </a:r>
            <a:r>
              <a:rPr lang="en-IN" sz="1800" b="1" dirty="0">
                <a:solidFill>
                  <a:srgbClr val="FF0000"/>
                </a:solidFill>
                <a:latin typeface="Bookman Old Style" panose="02050604050505020204" pitchFamily="18" charset="0"/>
              </a:rPr>
              <a:t> </a:t>
            </a:r>
            <a:r>
              <a:rPr lang="en-IN" sz="1800" b="1" dirty="0" err="1">
                <a:solidFill>
                  <a:srgbClr val="FF0000"/>
                </a:solidFill>
                <a:latin typeface="Bookman Old Style" panose="02050604050505020204" pitchFamily="18" charset="0"/>
              </a:rPr>
              <a:t>Dr.</a:t>
            </a:r>
            <a:r>
              <a:rPr lang="en-IN" sz="1800" b="1" dirty="0">
                <a:solidFill>
                  <a:srgbClr val="FF0000"/>
                </a:solidFill>
                <a:latin typeface="Bookman Old Style" panose="02050604050505020204" pitchFamily="18" charset="0"/>
              </a:rPr>
              <a:t> Hildrun Kretschmer</a:t>
            </a:r>
            <a:r>
              <a:rPr lang="en-IN" sz="1600" dirty="0">
                <a:latin typeface="Bookman Old Style" panose="02050604050505020204" pitchFamily="18" charset="0"/>
              </a:rPr>
              <a:t> </a:t>
            </a:r>
            <a:r>
              <a:rPr lang="en-IN" sz="1600" b="1" dirty="0">
                <a:latin typeface="Bookman Old Style" panose="02050604050505020204" pitchFamily="18" charset="0"/>
              </a:rPr>
              <a:t>has studied psychology and is working in the field of bibliometrics, informetrics and scientometrics since about 30 years. She is Board Member of the journal Scientometrics and of the ISSI conferences.</a:t>
            </a:r>
            <a:endParaRPr lang="en-US" sz="1600" b="1" dirty="0">
              <a:latin typeface="Bookman Old Style" panose="02050604050505020204" pitchFamily="18" charset="0"/>
            </a:endParaRPr>
          </a:p>
          <a:p>
            <a:pPr algn="just">
              <a:lnSpc>
                <a:spcPct val="120000"/>
              </a:lnSpc>
              <a:spcBef>
                <a:spcPts val="600"/>
              </a:spcBef>
            </a:pPr>
            <a:r>
              <a:rPr lang="en-IN" sz="1600" b="1" dirty="0">
                <a:solidFill>
                  <a:srgbClr val="7030A0"/>
                </a:solidFill>
                <a:latin typeface="Bookman Old Style" panose="02050604050505020204" pitchFamily="18" charset="0"/>
              </a:rPr>
              <a:t>Further she is Founder and Co-ordinator of the Global Interdisciplinary Research Network COLLNET: "Collaboration in Science and in Technology“ since 2000 as well as Editor of the COLLNET Journal of Scientometrics and Information Management since 2007.</a:t>
            </a:r>
            <a:endParaRPr lang="en-US" sz="1600" b="1" dirty="0">
              <a:solidFill>
                <a:srgbClr val="7030A0"/>
              </a:solidFill>
              <a:latin typeface="Bookman Old Style" panose="02050604050505020204" pitchFamily="18" charset="0"/>
            </a:endParaRPr>
          </a:p>
          <a:p>
            <a:pPr algn="just">
              <a:lnSpc>
                <a:spcPct val="120000"/>
              </a:lnSpc>
              <a:spcBef>
                <a:spcPts val="600"/>
              </a:spcBef>
            </a:pPr>
            <a:r>
              <a:rPr lang="en-IN" sz="1600" b="1" dirty="0">
                <a:solidFill>
                  <a:srgbClr val="0000CC"/>
                </a:solidFill>
                <a:latin typeface="Bookman Old Style" panose="02050604050505020204" pitchFamily="18" charset="0"/>
              </a:rPr>
              <a:t>She is appointed as Honorary Professor at the Henan Normal University, Xinxiang, China and she was working as Professor at the Dalian University of Technology, China, from 2004-2009. At present she is appointed as Honorary Director and Special Fellow of WISELAB of the Dalian University of Technology, China.</a:t>
            </a:r>
            <a:endParaRPr lang="en-US" sz="1600" b="1" dirty="0">
              <a:solidFill>
                <a:srgbClr val="0000CC"/>
              </a:solidFill>
              <a:latin typeface="Bookman Old Style" panose="02050604050505020204" pitchFamily="18" charset="0"/>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 Emerging Global Technologies  and Trends</a:t>
            </a:r>
            <a:endParaRPr lang="en-US" dirty="0">
              <a:solidFill>
                <a:srgbClr val="FFFF00"/>
              </a:solidFill>
            </a:endParaRPr>
          </a:p>
        </p:txBody>
      </p:sp>
      <p:pic>
        <p:nvPicPr>
          <p:cNvPr id="109572" name="Picture 4" descr="1"/>
          <p:cNvPicPr>
            <a:picLocks noChangeAspect="1" noChangeArrowheads="1"/>
          </p:cNvPicPr>
          <p:nvPr/>
        </p:nvPicPr>
        <p:blipFill>
          <a:blip r:embed="rId3"/>
          <a:srcRect/>
          <a:stretch>
            <a:fillRect/>
          </a:stretch>
        </p:blipFill>
        <p:spPr bwMode="auto">
          <a:xfrm>
            <a:off x="8310132" y="44624"/>
            <a:ext cx="762461" cy="500066"/>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EFB2F63F-0305-4B2D-BD22-E66F50BC9BE0}"/>
              </a:ext>
            </a:extLst>
          </p:cNvPr>
          <p:cNvSpPr txBox="1">
            <a:spLocks/>
          </p:cNvSpPr>
          <p:nvPr/>
        </p:nvSpPr>
        <p:spPr>
          <a:xfrm>
            <a:off x="71407" y="769382"/>
            <a:ext cx="4424394" cy="535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xmlns="" id="{278FFD53-8CD7-4320-8FE6-BFBFFA71EEB3}"/>
              </a:ext>
            </a:extLst>
          </p:cNvPr>
          <p:cNvSpPr txBox="1">
            <a:spLocks/>
          </p:cNvSpPr>
          <p:nvPr/>
        </p:nvSpPr>
        <p:spPr>
          <a:xfrm>
            <a:off x="223806" y="818852"/>
            <a:ext cx="4424393" cy="5278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pic>
        <p:nvPicPr>
          <p:cNvPr id="12" name="Picture 11" descr="http://slp.org.in/LIPS2017/images/hildrun.gif">
            <a:extLst>
              <a:ext uri="{FF2B5EF4-FFF2-40B4-BE49-F238E27FC236}">
                <a16:creationId xmlns:a16="http://schemas.microsoft.com/office/drawing/2014/main" xmlns="" id="{466D93D0-311E-49CF-AE81-8E2C0259F966}"/>
              </a:ext>
            </a:extLst>
          </p:cNvPr>
          <p:cNvPicPr/>
          <p:nvPr/>
        </p:nvPicPr>
        <p:blipFill>
          <a:blip r:embed="rId4"/>
          <a:srcRect/>
          <a:stretch>
            <a:fillRect/>
          </a:stretch>
        </p:blipFill>
        <p:spPr bwMode="auto">
          <a:xfrm>
            <a:off x="7135161" y="969060"/>
            <a:ext cx="1785032" cy="1739860"/>
          </a:xfrm>
          <a:prstGeom prst="rect">
            <a:avLst/>
          </a:prstGeom>
          <a:noFill/>
          <a:ln w="9525">
            <a:noFill/>
            <a:miter lim="800000"/>
            <a:headEnd/>
            <a:tailEnd/>
          </a:ln>
        </p:spPr>
      </p:pic>
    </p:spTree>
    <p:extLst>
      <p:ext uri="{BB962C8B-B14F-4D97-AF65-F5344CB8AC3E}">
        <p14:creationId xmlns:p14="http://schemas.microsoft.com/office/powerpoint/2010/main" xmlns="" val="157657736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7" descr="Picture4.jpg"/>
          <p:cNvPicPr>
            <a:picLocks noChangeAspect="1"/>
          </p:cNvPicPr>
          <p:nvPr/>
        </p:nvPicPr>
        <p:blipFill>
          <a:blip r:embed="rId2">
            <a:lum bright="75000"/>
          </a:blip>
          <a:srcRect t="3200"/>
          <a:stretch>
            <a:fillRect/>
          </a:stretch>
        </p:blipFill>
        <p:spPr>
          <a:xfrm>
            <a:off x="285720" y="1714488"/>
            <a:ext cx="8587350" cy="4691998"/>
          </a:xfrm>
          <a:prstGeom prst="rect">
            <a:avLst/>
          </a:prstGeom>
        </p:spPr>
      </p:pic>
      <p:sp>
        <p:nvSpPr>
          <p:cNvPr id="2" name="Title 1"/>
          <p:cNvSpPr>
            <a:spLocks noGrp="1"/>
          </p:cNvSpPr>
          <p:nvPr>
            <p:ph type="title"/>
          </p:nvPr>
        </p:nvSpPr>
        <p:spPr>
          <a:xfrm>
            <a:off x="0" y="-24"/>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smtClean="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ICRL 2018</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smtClean="0"/>
              <a:t> </a:t>
            </a:r>
            <a:r>
              <a:rPr lang="en-US" sz="1800" b="1" dirty="0" smtClean="0">
                <a:solidFill>
                  <a:srgbClr val="0000CC"/>
                </a:solidFill>
                <a:latin typeface="Bookman Old Style" pitchFamily="18" charset="0"/>
              </a:rPr>
              <a:t>Conference Theme: </a:t>
            </a:r>
            <a:r>
              <a:rPr lang="en-US" sz="1800" b="1" dirty="0">
                <a:solidFill>
                  <a:srgbClr val="0000CC"/>
                </a:solidFill>
                <a:latin typeface="Bookman Old Style" pitchFamily="18" charset="0"/>
              </a:rPr>
              <a:t>Emerging Global Technologies  and </a:t>
            </a:r>
            <a:r>
              <a:rPr lang="en-US" sz="1800" b="1" dirty="0" smtClean="0">
                <a:solidFill>
                  <a:srgbClr val="0000CC"/>
                </a:solidFill>
                <a:latin typeface="Bookman Old Style" pitchFamily="18" charset="0"/>
              </a:rPr>
              <a:t>Trends</a:t>
            </a:r>
            <a:endParaRPr lang="en-US" sz="1800" u="sng"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0" y="6429396"/>
            <a:ext cx="9001156" cy="369332"/>
          </a:xfrm>
          <a:prstGeom prst="rect">
            <a:avLst/>
          </a:prstGeom>
          <a:noFill/>
        </p:spPr>
        <p:txBody>
          <a:bodyPr wrap="square" rtlCol="0">
            <a:spAutoFit/>
          </a:bodyPr>
          <a:lstStyle/>
          <a:p>
            <a:pPr algn="ctr"/>
            <a:r>
              <a:rPr lang="en-US" b="1" dirty="0" smtClean="0">
                <a:solidFill>
                  <a:srgbClr val="FFFF00"/>
                </a:solidFill>
                <a:effectLst>
                  <a:outerShdw blurRad="38100" dist="38100" dir="2700000" algn="tl">
                    <a:srgbClr val="000000">
                      <a:alpha val="43137"/>
                    </a:srgbClr>
                  </a:outerShdw>
                </a:effectLst>
              </a:rPr>
              <a:t>The Conference will focus  on the Conference theme and the above related themes.</a:t>
            </a:r>
            <a:endParaRPr lang="en-US" b="1" dirty="0">
              <a:solidFill>
                <a:srgbClr val="FFFF00"/>
              </a:solidFill>
              <a:effectLst>
                <a:outerShdw blurRad="38100" dist="38100" dir="2700000" algn="tl">
                  <a:srgbClr val="000000">
                    <a:alpha val="43137"/>
                  </a:srgbClr>
                </a:outerShdw>
              </a:effectLst>
            </a:endParaRPr>
          </a:p>
        </p:txBody>
      </p:sp>
      <p:pic>
        <p:nvPicPr>
          <p:cNvPr id="109571" name="Picture 3" descr="1"/>
          <p:cNvPicPr>
            <a:picLocks noGrp="1" noChangeAspect="1" noChangeArrowheads="1"/>
          </p:cNvPicPr>
          <p:nvPr>
            <p:ph idx="1"/>
          </p:nvPr>
        </p:nvPicPr>
        <p:blipFill>
          <a:blip r:embed="rId3"/>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4"/>
          <a:srcRect/>
          <a:stretch>
            <a:fillRect/>
          </a:stretch>
        </p:blipFill>
        <p:spPr bwMode="auto">
          <a:xfrm>
            <a:off x="8310132" y="142852"/>
            <a:ext cx="762461" cy="500066"/>
          </a:xfrm>
          <a:prstGeom prst="rect">
            <a:avLst/>
          </a:prstGeom>
          <a:noFill/>
          <a:ln w="9525">
            <a:noFill/>
            <a:miter lim="800000"/>
            <a:headEnd/>
            <a:tailEnd/>
          </a:ln>
        </p:spPr>
      </p:pic>
      <p:sp>
        <p:nvSpPr>
          <p:cNvPr id="12" name="TextBox 11"/>
          <p:cNvSpPr txBox="1"/>
          <p:nvPr/>
        </p:nvSpPr>
        <p:spPr>
          <a:xfrm>
            <a:off x="285720" y="928671"/>
            <a:ext cx="8715436" cy="5500725"/>
          </a:xfrm>
          <a:prstGeom prst="rect">
            <a:avLst/>
          </a:prstGeom>
          <a:noFill/>
        </p:spPr>
        <p:txBody>
          <a:bodyPr wrap="square" numCol="3" rtlCol="0">
            <a:spAutoFit/>
          </a:bodyPr>
          <a:lstStyle/>
          <a:p>
            <a:pPr>
              <a:lnSpc>
                <a:spcPts val="2000"/>
              </a:lnSpc>
            </a:pPr>
            <a:r>
              <a:rPr lang="en-US" sz="1600" b="1" dirty="0" smtClean="0">
                <a:solidFill>
                  <a:srgbClr val="FF0000"/>
                </a:solidFill>
                <a:latin typeface="Arial Black" pitchFamily="34" charset="0"/>
                <a:cs typeface="Aharoni" pitchFamily="2" charset="-79"/>
              </a:rPr>
              <a:t>1. Re-shaping Libraries</a:t>
            </a:r>
          </a:p>
          <a:p>
            <a:pPr>
              <a:lnSpc>
                <a:spcPts val="2000"/>
              </a:lnSpc>
            </a:pPr>
            <a:r>
              <a:rPr lang="en-US" sz="1400" b="1" dirty="0" smtClean="0">
                <a:latin typeface="Times New Roman" pitchFamily="18" charset="0"/>
                <a:cs typeface="Times New Roman" pitchFamily="18" charset="0"/>
              </a:rPr>
              <a:t>a. Reinventing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Digitality</a:t>
            </a:r>
            <a:r>
              <a:rPr lang="en-US" sz="1400" b="1" dirty="0" smtClean="0">
                <a:latin typeface="Times New Roman" pitchFamily="18" charset="0"/>
                <a:cs typeface="Times New Roman" pitchFamily="18" charset="0"/>
              </a:rPr>
              <a:t>, Maker Space and   </a:t>
            </a:r>
          </a:p>
          <a:p>
            <a:pPr>
              <a:lnSpc>
                <a:spcPts val="2000"/>
              </a:lnSpc>
            </a:pPr>
            <a:r>
              <a:rPr lang="en-US" sz="1400" b="1" dirty="0" smtClean="0">
                <a:latin typeface="Times New Roman" pitchFamily="18" charset="0"/>
                <a:cs typeface="Times New Roman" pitchFamily="18" charset="0"/>
              </a:rPr>
              <a:t>    Learning in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c. New Innovations and  Trends in </a:t>
            </a:r>
          </a:p>
          <a:p>
            <a:pPr>
              <a:lnSpc>
                <a:spcPts val="2000"/>
              </a:lnSpc>
            </a:pPr>
            <a:r>
              <a:rPr lang="en-US" sz="1400" b="1" dirty="0" smtClean="0">
                <a:latin typeface="Times New Roman" pitchFamily="18" charset="0"/>
                <a:cs typeface="Times New Roman" pitchFamily="18" charset="0"/>
              </a:rPr>
              <a:t>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d. Refurbishment of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e. User Engagement Strategies/   </a:t>
            </a:r>
          </a:p>
          <a:p>
            <a:pPr>
              <a:lnSpc>
                <a:spcPts val="2000"/>
              </a:lnSpc>
            </a:pPr>
            <a:r>
              <a:rPr lang="en-US" sz="1400" b="1" dirty="0" smtClean="0">
                <a:latin typeface="Times New Roman" pitchFamily="18" charset="0"/>
                <a:cs typeface="Times New Roman" pitchFamily="18" charset="0"/>
              </a:rPr>
              <a:t>    Redesigning &amp; Revamping </a:t>
            </a:r>
          </a:p>
          <a:p>
            <a:pPr>
              <a:lnSpc>
                <a:spcPts val="2000"/>
              </a:lnSpc>
            </a:pPr>
            <a:r>
              <a:rPr lang="en-US" sz="1400" b="1" dirty="0" smtClean="0">
                <a:latin typeface="Times New Roman" pitchFamily="18" charset="0"/>
                <a:cs typeface="Times New Roman" pitchFamily="18" charset="0"/>
              </a:rPr>
              <a:t>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f. Futuristic Design of Libraries</a:t>
            </a:r>
            <a:endParaRPr lang="en-US" sz="1400" dirty="0" smtClean="0">
              <a:latin typeface="Times New Roman" pitchFamily="18" charset="0"/>
              <a:cs typeface="Times New Roman" pitchFamily="18" charset="0"/>
            </a:endParaRPr>
          </a:p>
          <a:p>
            <a:pPr>
              <a:lnSpc>
                <a:spcPts val="2000"/>
              </a:lnSpc>
            </a:pPr>
            <a:r>
              <a:rPr lang="en-US" sz="1600" b="1" dirty="0" smtClean="0">
                <a:solidFill>
                  <a:srgbClr val="FF0000"/>
                </a:solidFill>
                <a:latin typeface="Arial Black" pitchFamily="34" charset="0"/>
                <a:cs typeface="Aharoni" pitchFamily="2" charset="-79"/>
              </a:rPr>
              <a:t>2.Cooperation and Networking for Building Collections and Connections</a:t>
            </a:r>
          </a:p>
          <a:p>
            <a:pPr>
              <a:lnSpc>
                <a:spcPts val="2000"/>
              </a:lnSpc>
            </a:pPr>
            <a:r>
              <a:rPr lang="en-US" sz="1400" b="1" dirty="0" smtClean="0">
                <a:latin typeface="Times New Roman" pitchFamily="18" charset="0"/>
                <a:cs typeface="Times New Roman" pitchFamily="18" charset="0"/>
              </a:rPr>
              <a:t>a. New Library Cooperation: Case </a:t>
            </a:r>
          </a:p>
          <a:p>
            <a:pPr>
              <a:lnSpc>
                <a:spcPts val="2000"/>
              </a:lnSpc>
            </a:pPr>
            <a:r>
              <a:rPr lang="en-US" sz="1400" b="1" dirty="0" smtClean="0">
                <a:latin typeface="Times New Roman" pitchFamily="18" charset="0"/>
                <a:cs typeface="Times New Roman" pitchFamily="18" charset="0"/>
              </a:rPr>
              <a:t>    Studies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Collaborative Digitization and </a:t>
            </a:r>
          </a:p>
          <a:p>
            <a:pPr>
              <a:lnSpc>
                <a:spcPts val="2000"/>
              </a:lnSpc>
            </a:pPr>
            <a:r>
              <a:rPr lang="en-US" sz="1400" b="1" dirty="0" smtClean="0">
                <a:latin typeface="Times New Roman" pitchFamily="18" charset="0"/>
                <a:cs typeface="Times New Roman" pitchFamily="18" charset="0"/>
              </a:rPr>
              <a:t>    Sharing</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c. New Resource Sharing Models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d. Consortium Building and Case </a:t>
            </a:r>
          </a:p>
          <a:p>
            <a:pPr>
              <a:lnSpc>
                <a:spcPts val="2000"/>
              </a:lnSpc>
            </a:pPr>
            <a:r>
              <a:rPr lang="en-US" sz="1400" b="1" dirty="0" smtClean="0">
                <a:latin typeface="Times New Roman" pitchFamily="18" charset="0"/>
                <a:cs typeface="Times New Roman" pitchFamily="18" charset="0"/>
              </a:rPr>
              <a:t>    Studies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e. Exploring the Web for Quality Content </a:t>
            </a:r>
          </a:p>
          <a:p>
            <a:pPr>
              <a:lnSpc>
                <a:spcPts val="2000"/>
              </a:lnSpc>
            </a:pPr>
            <a:r>
              <a:rPr lang="en-US" sz="1600" b="1" dirty="0" smtClean="0">
                <a:solidFill>
                  <a:srgbClr val="FF0000"/>
                </a:solidFill>
                <a:latin typeface="Arial Black" pitchFamily="34" charset="0"/>
                <a:cs typeface="Aharoni" pitchFamily="2" charset="-79"/>
              </a:rPr>
              <a:t>3.Digital Innovations and Technologies in Libraries </a:t>
            </a:r>
          </a:p>
          <a:p>
            <a:pPr>
              <a:lnSpc>
                <a:spcPts val="2000"/>
              </a:lnSpc>
            </a:pPr>
            <a:r>
              <a:rPr lang="en-US" sz="1400" b="1" dirty="0" smtClean="0">
                <a:latin typeface="Times New Roman" pitchFamily="18" charset="0"/>
                <a:cs typeface="Times New Roman" pitchFamily="18" charset="0"/>
              </a:rPr>
              <a:t>a. New Global Technologies for   </a:t>
            </a:r>
          </a:p>
          <a:p>
            <a:pPr>
              <a:lnSpc>
                <a:spcPts val="2000"/>
              </a:lnSpc>
            </a:pPr>
            <a:r>
              <a:rPr lang="en-US" sz="1400" b="1" dirty="0" smtClean="0">
                <a:latin typeface="Times New Roman" pitchFamily="18" charset="0"/>
                <a:cs typeface="Times New Roman" pitchFamily="18" charset="0"/>
              </a:rPr>
              <a:t>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New Social Media Applications in </a:t>
            </a:r>
          </a:p>
          <a:p>
            <a:pPr>
              <a:lnSpc>
                <a:spcPts val="2000"/>
              </a:lnSpc>
            </a:pPr>
            <a:r>
              <a:rPr lang="en-US" sz="1400" b="1" dirty="0" smtClean="0">
                <a:latin typeface="Times New Roman" pitchFamily="18" charset="0"/>
                <a:cs typeface="Times New Roman" pitchFamily="18" charset="0"/>
              </a:rPr>
              <a:t>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c. Mobile-based Applications in </a:t>
            </a:r>
          </a:p>
          <a:p>
            <a:pPr>
              <a:lnSpc>
                <a:spcPts val="2000"/>
              </a:lnSpc>
            </a:pPr>
            <a:r>
              <a:rPr lang="en-US" sz="1400" b="1" dirty="0" smtClean="0">
                <a:latin typeface="Times New Roman" pitchFamily="18" charset="0"/>
                <a:cs typeface="Times New Roman" pitchFamily="18" charset="0"/>
              </a:rPr>
              <a:t>    Libraries: Case Studies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d. Digital Futures: Strategies for </a:t>
            </a:r>
          </a:p>
          <a:p>
            <a:pPr>
              <a:lnSpc>
                <a:spcPts val="2000"/>
              </a:lnSpc>
            </a:pPr>
            <a:r>
              <a:rPr lang="en-US" sz="1400" b="1" dirty="0" smtClean="0">
                <a:latin typeface="Times New Roman" pitchFamily="18" charset="0"/>
                <a:cs typeface="Times New Roman" pitchFamily="18" charset="0"/>
              </a:rPr>
              <a:t>    Developing World Class Libraries</a:t>
            </a:r>
            <a:endParaRPr lang="en-US" sz="1400" dirty="0" smtClean="0">
              <a:latin typeface="Times New Roman" pitchFamily="18" charset="0"/>
              <a:cs typeface="Times New Roman" pitchFamily="18" charset="0"/>
            </a:endParaRPr>
          </a:p>
          <a:p>
            <a:pPr>
              <a:lnSpc>
                <a:spcPts val="2000"/>
              </a:lnSpc>
            </a:pPr>
            <a:r>
              <a:rPr lang="en-US" sz="1600" b="1" dirty="0" smtClean="0">
                <a:solidFill>
                  <a:srgbClr val="FF0000"/>
                </a:solidFill>
                <a:latin typeface="Arial Black" pitchFamily="34" charset="0"/>
                <a:cs typeface="Aharoni" pitchFamily="2" charset="-79"/>
              </a:rPr>
              <a:t>4.Managing Knowledge and Change in Libraries</a:t>
            </a:r>
          </a:p>
          <a:p>
            <a:pPr>
              <a:lnSpc>
                <a:spcPts val="2000"/>
              </a:lnSpc>
            </a:pPr>
            <a:r>
              <a:rPr lang="en-US" sz="1400" b="1" dirty="0" smtClean="0">
                <a:latin typeface="Times New Roman" pitchFamily="18" charset="0"/>
                <a:cs typeface="Times New Roman" pitchFamily="18" charset="0"/>
              </a:rPr>
              <a:t>a. Indigenous Knowledge Creation, </a:t>
            </a:r>
          </a:p>
          <a:p>
            <a:pPr>
              <a:lnSpc>
                <a:spcPts val="2000"/>
              </a:lnSpc>
            </a:pPr>
            <a:r>
              <a:rPr lang="en-US" sz="1400" b="1" dirty="0" smtClean="0">
                <a:latin typeface="Times New Roman" pitchFamily="18" charset="0"/>
                <a:cs typeface="Times New Roman" pitchFamily="18" charset="0"/>
              </a:rPr>
              <a:t>    Content Development and Digital </a:t>
            </a:r>
          </a:p>
          <a:p>
            <a:pPr>
              <a:lnSpc>
                <a:spcPts val="2000"/>
              </a:lnSpc>
            </a:pPr>
            <a:r>
              <a:rPr lang="en-US" sz="1400" b="1" dirty="0" smtClean="0">
                <a:latin typeface="Times New Roman" pitchFamily="18" charset="0"/>
                <a:cs typeface="Times New Roman" pitchFamily="18" charset="0"/>
              </a:rPr>
              <a:t>    Libraries;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Copyright and Open Access </a:t>
            </a:r>
          </a:p>
          <a:p>
            <a:pPr>
              <a:lnSpc>
                <a:spcPts val="2000"/>
              </a:lnSpc>
            </a:pPr>
            <a:r>
              <a:rPr lang="en-US" sz="1400" b="1" dirty="0" smtClean="0">
                <a:latin typeface="Times New Roman" pitchFamily="18" charset="0"/>
                <a:cs typeface="Times New Roman" pitchFamily="18" charset="0"/>
              </a:rPr>
              <a:t>    Publishing, Self Archiving, and </a:t>
            </a:r>
          </a:p>
          <a:p>
            <a:pPr>
              <a:lnSpc>
                <a:spcPts val="2000"/>
              </a:lnSpc>
            </a:pPr>
            <a:r>
              <a:rPr lang="en-US" sz="1400" b="1" dirty="0" smtClean="0">
                <a:latin typeface="Times New Roman" pitchFamily="18" charset="0"/>
                <a:cs typeface="Times New Roman" pitchFamily="18" charset="0"/>
              </a:rPr>
              <a:t>    Open Access Policy;</a:t>
            </a:r>
          </a:p>
          <a:p>
            <a:pPr>
              <a:lnSpc>
                <a:spcPts val="2000"/>
              </a:lnSpc>
            </a:pPr>
            <a:r>
              <a:rPr lang="en-US" sz="1400" b="1" dirty="0" smtClean="0">
                <a:latin typeface="Times New Roman" pitchFamily="18" charset="0"/>
                <a:cs typeface="Times New Roman" pitchFamily="18" charset="0"/>
              </a:rPr>
              <a:t>c. Electronic Publications, Pricing </a:t>
            </a:r>
          </a:p>
          <a:p>
            <a:pPr>
              <a:lnSpc>
                <a:spcPts val="2000"/>
              </a:lnSpc>
            </a:pPr>
            <a:r>
              <a:rPr lang="en-US" sz="1400" b="1" dirty="0" smtClean="0">
                <a:latin typeface="Times New Roman" pitchFamily="18" charset="0"/>
                <a:cs typeface="Times New Roman" pitchFamily="18" charset="0"/>
              </a:rPr>
              <a:t>    Models and Digital Archiving;</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d. National and International </a:t>
            </a:r>
          </a:p>
          <a:p>
            <a:pPr>
              <a:lnSpc>
                <a:spcPts val="2000"/>
              </a:lnSpc>
            </a:pPr>
            <a:r>
              <a:rPr lang="en-US" sz="1400" b="1" dirty="0" smtClean="0">
                <a:latin typeface="Times New Roman" pitchFamily="18" charset="0"/>
                <a:cs typeface="Times New Roman" pitchFamily="18" charset="0"/>
              </a:rPr>
              <a:t>    Cooperation and Collaboration in </a:t>
            </a:r>
          </a:p>
          <a:p>
            <a:pPr>
              <a:lnSpc>
                <a:spcPts val="2000"/>
              </a:lnSpc>
            </a:pPr>
            <a:r>
              <a:rPr lang="en-US" sz="1400" b="1" dirty="0" smtClean="0">
                <a:latin typeface="Times New Roman" pitchFamily="18" charset="0"/>
                <a:cs typeface="Times New Roman" pitchFamily="18" charset="0"/>
              </a:rPr>
              <a:t>    Knowledge Access and </a:t>
            </a:r>
          </a:p>
          <a:p>
            <a:pPr>
              <a:lnSpc>
                <a:spcPts val="2000"/>
              </a:lnSpc>
            </a:pPr>
            <a:r>
              <a:rPr lang="en-US" sz="1400" b="1" dirty="0" smtClean="0">
                <a:latin typeface="Times New Roman" pitchFamily="18" charset="0"/>
                <a:cs typeface="Times New Roman" pitchFamily="18" charset="0"/>
              </a:rPr>
              <a:t>    Management;</a:t>
            </a:r>
            <a:endParaRPr lang="en-US" sz="1400" dirty="0" smtClean="0">
              <a:latin typeface="Times New Roman" pitchFamily="18" charset="0"/>
              <a:cs typeface="Times New Roman" pitchFamily="18" charset="0"/>
            </a:endParaRPr>
          </a:p>
          <a:p>
            <a:pPr>
              <a:lnSpc>
                <a:spcPts val="2000"/>
              </a:lnSpc>
            </a:pPr>
            <a:r>
              <a:rPr lang="en-US" sz="1600" b="1" dirty="0" smtClean="0">
                <a:solidFill>
                  <a:srgbClr val="FF0000"/>
                </a:solidFill>
                <a:latin typeface="Arial Black" pitchFamily="34" charset="0"/>
                <a:cs typeface="Aharoni" pitchFamily="2" charset="-79"/>
              </a:rPr>
              <a:t>5.Global Trends in Managing Human Resource in Libraries </a:t>
            </a:r>
          </a:p>
          <a:p>
            <a:pPr>
              <a:lnSpc>
                <a:spcPts val="2000"/>
              </a:lnSpc>
            </a:pPr>
            <a:r>
              <a:rPr lang="en-US" sz="1400" b="1" dirty="0" smtClean="0">
                <a:latin typeface="Times New Roman" pitchFamily="18" charset="0"/>
                <a:cs typeface="Times New Roman" pitchFamily="18" charset="0"/>
              </a:rPr>
              <a:t>a. New Skills for LIS Professionals.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Leadership.</a:t>
            </a:r>
            <a:endParaRPr lang="en-US" sz="1400" dirty="0" smtClean="0">
              <a:latin typeface="Times New Roman" pitchFamily="18" charset="0"/>
              <a:cs typeface="Times New Roman" pitchFamily="18" charset="0"/>
            </a:endParaRPr>
          </a:p>
          <a:p>
            <a:pPr>
              <a:lnSpc>
                <a:spcPts val="2000"/>
              </a:lnSpc>
            </a:pPr>
            <a:r>
              <a:rPr lang="en-US" sz="1600" b="1" dirty="0" smtClean="0">
                <a:solidFill>
                  <a:srgbClr val="FF0000"/>
                </a:solidFill>
                <a:latin typeface="Arial Black" pitchFamily="34" charset="0"/>
                <a:cs typeface="Aharoni" pitchFamily="2" charset="-79"/>
              </a:rPr>
              <a:t>6.Library User Engagement Strategies</a:t>
            </a:r>
          </a:p>
          <a:p>
            <a:pPr>
              <a:lnSpc>
                <a:spcPts val="2000"/>
              </a:lnSpc>
            </a:pPr>
            <a:r>
              <a:rPr lang="en-US" sz="1400" b="1" dirty="0" smtClean="0">
                <a:latin typeface="Times New Roman" pitchFamily="18" charset="0"/>
                <a:cs typeface="Times New Roman" pitchFamily="18" charset="0"/>
              </a:rPr>
              <a:t>a. User Needs and Expectations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Personalised</a:t>
            </a:r>
            <a:r>
              <a:rPr lang="en-US" sz="1400" b="1" dirty="0" smtClean="0">
                <a:latin typeface="Times New Roman" pitchFamily="18" charset="0"/>
                <a:cs typeface="Times New Roman" pitchFamily="18" charset="0"/>
              </a:rPr>
              <a:t> Services to Library </a:t>
            </a:r>
          </a:p>
          <a:p>
            <a:pPr>
              <a:lnSpc>
                <a:spcPts val="2000"/>
              </a:lnSpc>
            </a:pPr>
            <a:r>
              <a:rPr lang="en-US" sz="1400" b="1" dirty="0" smtClean="0">
                <a:latin typeface="Times New Roman" pitchFamily="18" charset="0"/>
                <a:cs typeface="Times New Roman" pitchFamily="18" charset="0"/>
              </a:rPr>
              <a:t>    Users</a:t>
            </a:r>
            <a:endParaRPr lang="en-US" sz="1400" dirty="0" smtClean="0">
              <a:latin typeface="Times New Roman" pitchFamily="18" charset="0"/>
              <a:cs typeface="Times New Roman" pitchFamily="18" charset="0"/>
            </a:endParaRPr>
          </a:p>
          <a:p>
            <a:pPr>
              <a:lnSpc>
                <a:spcPts val="2000"/>
              </a:lnSpc>
            </a:pPr>
            <a:r>
              <a:rPr lang="en-US" sz="1400" b="1" dirty="0" smtClean="0">
                <a:latin typeface="Times New Roman" pitchFamily="18" charset="0"/>
                <a:cs typeface="Times New Roman" pitchFamily="18" charset="0"/>
              </a:rPr>
              <a:t>c. Advanced Service Models for </a:t>
            </a:r>
          </a:p>
          <a:p>
            <a:pPr>
              <a:lnSpc>
                <a:spcPts val="2000"/>
              </a:lnSpc>
            </a:pPr>
            <a:r>
              <a:rPr lang="en-US" sz="1400" b="1" dirty="0" smtClean="0">
                <a:latin typeface="Times New Roman" pitchFamily="18" charset="0"/>
                <a:cs typeface="Times New Roman" pitchFamily="18" charset="0"/>
              </a:rPr>
              <a:t>    Library Users</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Attractions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643438" y="857231"/>
            <a:ext cx="4286280" cy="2857521"/>
          </a:xfrm>
        </p:spPr>
        <p:txBody>
          <a:bodyPr>
            <a:normAutofit fontScale="70000" lnSpcReduction="20000"/>
          </a:bodyPr>
          <a:lstStyle/>
          <a:p>
            <a:pPr algn="ctr"/>
            <a:r>
              <a:rPr lang="en-US" b="1" i="1" dirty="0"/>
              <a:t>Pink City,</a:t>
            </a:r>
            <a:r>
              <a:rPr lang="en-US" dirty="0"/>
              <a:t> </a:t>
            </a:r>
            <a:r>
              <a:rPr lang="en-US" b="1" dirty="0"/>
              <a:t>Jaipur</a:t>
            </a:r>
            <a:r>
              <a:rPr lang="en-US" dirty="0"/>
              <a:t> </a:t>
            </a:r>
            <a:r>
              <a:rPr lang="en-US" dirty="0">
                <a:solidFill>
                  <a:srgbClr val="0000CC"/>
                </a:solidFill>
              </a:rPr>
              <a:t>is one of the most beautiful cities of India. Famous for the historical architecture and heritage,  and  popular destination for tourists. If you haven’t visited Jaipur at least once in your life, you’re missing out on the pretty streets, extensive and compelling Rajasthani history, beautiful markets of art, craft and jewellery, and the unforgettable food.</a:t>
            </a: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cstate="print"/>
          <a:srcRect/>
          <a:stretch>
            <a:fillRect/>
          </a:stretch>
        </p:blipFill>
        <p:spPr bwMode="auto">
          <a:xfrm>
            <a:off x="500066" y="785794"/>
            <a:ext cx="4143372" cy="1861121"/>
          </a:xfrm>
          <a:prstGeom prst="rect">
            <a:avLst/>
          </a:prstGeom>
          <a:noFill/>
        </p:spPr>
      </p:pic>
      <p:pic>
        <p:nvPicPr>
          <p:cNvPr id="33" name="Picture 32" descr="Amer-Fort-in-Jaipur (1).jpg"/>
          <p:cNvPicPr>
            <a:picLocks noChangeAspect="1"/>
          </p:cNvPicPr>
          <p:nvPr/>
        </p:nvPicPr>
        <p:blipFill>
          <a:blip r:embed="rId3"/>
          <a:srcRect t="29596"/>
          <a:stretch>
            <a:fillRect/>
          </a:stretch>
        </p:blipFill>
        <p:spPr>
          <a:xfrm>
            <a:off x="571472" y="2714620"/>
            <a:ext cx="3857652" cy="1699408"/>
          </a:xfrm>
          <a:prstGeom prst="rect">
            <a:avLst/>
          </a:prstGeom>
        </p:spPr>
      </p:pic>
      <p:pic>
        <p:nvPicPr>
          <p:cNvPr id="34" name="Picture 33" descr="Jantar-Mantar.jpg"/>
          <p:cNvPicPr>
            <a:picLocks noChangeAspect="1"/>
          </p:cNvPicPr>
          <p:nvPr/>
        </p:nvPicPr>
        <p:blipFill>
          <a:blip r:embed="rId4"/>
          <a:srcRect l="12651" b="20481"/>
          <a:stretch>
            <a:fillRect/>
          </a:stretch>
        </p:blipFill>
        <p:spPr>
          <a:xfrm>
            <a:off x="5429256" y="3571876"/>
            <a:ext cx="3452810" cy="1571636"/>
          </a:xfrm>
          <a:prstGeom prst="rect">
            <a:avLst/>
          </a:prstGeom>
        </p:spPr>
      </p:pic>
      <p:pic>
        <p:nvPicPr>
          <p:cNvPr id="35" name="Picture 34" descr="Shopping-in-jaipur.jpg"/>
          <p:cNvPicPr>
            <a:picLocks noChangeAspect="1"/>
          </p:cNvPicPr>
          <p:nvPr/>
        </p:nvPicPr>
        <p:blipFill>
          <a:blip r:embed="rId5"/>
          <a:stretch>
            <a:fillRect/>
          </a:stretch>
        </p:blipFill>
        <p:spPr>
          <a:xfrm>
            <a:off x="285720" y="4513020"/>
            <a:ext cx="2530903" cy="1630624"/>
          </a:xfrm>
          <a:prstGeom prst="rect">
            <a:avLst/>
          </a:prstGeom>
        </p:spPr>
      </p:pic>
      <p:pic>
        <p:nvPicPr>
          <p:cNvPr id="36" name="Picture 35" descr="Pottery-Stall-Jaipur.jpg"/>
          <p:cNvPicPr>
            <a:picLocks noChangeAspect="1"/>
          </p:cNvPicPr>
          <p:nvPr/>
        </p:nvPicPr>
        <p:blipFill>
          <a:blip r:embed="rId6"/>
          <a:srcRect l="29967"/>
          <a:stretch>
            <a:fillRect/>
          </a:stretch>
        </p:blipFill>
        <p:spPr>
          <a:xfrm>
            <a:off x="2857488" y="4643446"/>
            <a:ext cx="2268034" cy="1428760"/>
          </a:xfrm>
          <a:prstGeom prst="rect">
            <a:avLst/>
          </a:prstGeom>
        </p:spPr>
      </p:pic>
      <p:pic>
        <p:nvPicPr>
          <p:cNvPr id="37" name="Picture 36" descr="Picture2.jpg"/>
          <p:cNvPicPr>
            <a:picLocks noChangeAspect="1"/>
          </p:cNvPicPr>
          <p:nvPr/>
        </p:nvPicPr>
        <p:blipFill>
          <a:blip r:embed="rId7" cstate="print"/>
          <a:stretch>
            <a:fillRect/>
          </a:stretch>
        </p:blipFill>
        <p:spPr>
          <a:xfrm>
            <a:off x="5286380" y="5286387"/>
            <a:ext cx="1863398" cy="1053729"/>
          </a:xfrm>
          <a:prstGeom prst="rect">
            <a:avLst/>
          </a:prstGeom>
        </p:spPr>
      </p:pic>
      <p:pic>
        <p:nvPicPr>
          <p:cNvPr id="38" name="Picture 37" descr="pink-city-bazaars.jpg"/>
          <p:cNvPicPr>
            <a:picLocks noChangeAspect="1"/>
          </p:cNvPicPr>
          <p:nvPr/>
        </p:nvPicPr>
        <p:blipFill>
          <a:blip r:embed="rId8"/>
          <a:stretch>
            <a:fillRect/>
          </a:stretch>
        </p:blipFill>
        <p:spPr>
          <a:xfrm>
            <a:off x="7310202" y="5262634"/>
            <a:ext cx="1619516" cy="10810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err="1">
                <a:solidFill>
                  <a:srgbClr val="FFFF00"/>
                </a:solidFill>
                <a:effectLst>
                  <a:outerShdw blurRad="38100" dist="38100" dir="2700000" algn="tl">
                    <a:srgbClr val="000000">
                      <a:alpha val="43137"/>
                    </a:srgbClr>
                  </a:outerShdw>
                </a:effectLst>
              </a:rPr>
              <a:t>Hawa</a:t>
            </a:r>
            <a:r>
              <a:rPr lang="en-US" sz="3600" b="1" dirty="0">
                <a:solidFill>
                  <a:srgbClr val="FFFF00"/>
                </a:solidFill>
                <a:effectLst>
                  <a:outerShdw blurRad="38100" dist="38100" dir="2700000" algn="tl">
                    <a:srgbClr val="000000">
                      <a:alpha val="43137"/>
                    </a:srgbClr>
                  </a:outerShdw>
                </a:effectLst>
              </a:rPr>
              <a:t> Mahal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516840" y="857231"/>
            <a:ext cx="4519656" cy="5380081"/>
          </a:xfrm>
        </p:spPr>
        <p:txBody>
          <a:bodyPr>
            <a:noAutofit/>
          </a:bodyPr>
          <a:lstStyle/>
          <a:p>
            <a:pPr algn="ctr"/>
            <a:r>
              <a:rPr lang="en-US" sz="2200" b="1" i="1" dirty="0" err="1"/>
              <a:t>Hawa</a:t>
            </a:r>
            <a:r>
              <a:rPr lang="en-US" sz="2200" b="1" i="1" dirty="0"/>
              <a:t> Mahal,</a:t>
            </a:r>
            <a:r>
              <a:rPr lang="en-US" sz="2200" dirty="0"/>
              <a:t> </a:t>
            </a:r>
            <a:r>
              <a:rPr lang="en-US" sz="2200" dirty="0">
                <a:solidFill>
                  <a:srgbClr val="0000CC"/>
                </a:solidFill>
              </a:rPr>
              <a:t>The palace of winds -a fascinating landmark of Rajasthan, was built in the 18th century (1799) by Maharaja </a:t>
            </a:r>
            <a:r>
              <a:rPr lang="en-US" sz="2200" dirty="0" err="1">
                <a:solidFill>
                  <a:srgbClr val="0000CC"/>
                </a:solidFill>
              </a:rPr>
              <a:t>Sawai</a:t>
            </a:r>
            <a:r>
              <a:rPr lang="en-US" sz="2200" dirty="0">
                <a:solidFill>
                  <a:srgbClr val="0000CC"/>
                </a:solidFill>
              </a:rPr>
              <a:t> Pratap Singh and is indeed the most remarkably designed monument in Jaipur. </a:t>
            </a:r>
            <a:br>
              <a:rPr lang="en-US" sz="2200" dirty="0">
                <a:solidFill>
                  <a:srgbClr val="0000CC"/>
                </a:solidFill>
              </a:rPr>
            </a:br>
            <a:r>
              <a:rPr lang="en-US" sz="2200" dirty="0">
                <a:solidFill>
                  <a:srgbClr val="0000CC"/>
                </a:solidFill>
              </a:rPr>
              <a:t>The 5 storied stunning semi-octagonal monument having 152 windows with over hanging lattice balconies is a fine piece of Rajput architecture. Primarily the </a:t>
            </a:r>
            <a:r>
              <a:rPr lang="en-US" sz="2200" dirty="0" err="1">
                <a:solidFill>
                  <a:srgbClr val="0000CC"/>
                </a:solidFill>
              </a:rPr>
              <a:t>Hawa</a:t>
            </a:r>
            <a:r>
              <a:rPr lang="en-US" sz="2200" dirty="0">
                <a:solidFill>
                  <a:srgbClr val="0000CC"/>
                </a:solidFill>
              </a:rPr>
              <a:t> Mahal was designed for the royal ladies to watch and enjoy the processions and other activities on the street below.</a:t>
            </a: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64005" y="799560"/>
            <a:ext cx="3854639" cy="2571767"/>
          </a:xfrm>
          <a:prstGeom prst="rect">
            <a:avLst/>
          </a:prstGeom>
          <a:noFill/>
        </p:spPr>
      </p:pic>
      <p:pic>
        <p:nvPicPr>
          <p:cNvPr id="33" name="Picture 3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4006" y="3422343"/>
            <a:ext cx="3852834" cy="2571767"/>
          </a:xfrm>
          <a:prstGeom prst="rect">
            <a:avLst/>
          </a:prstGeom>
        </p:spPr>
      </p:pic>
    </p:spTree>
    <p:extLst>
      <p:ext uri="{BB962C8B-B14F-4D97-AF65-F5344CB8AC3E}">
        <p14:creationId xmlns:p14="http://schemas.microsoft.com/office/powerpoint/2010/main" xmlns="" val="2227432739"/>
      </p:ext>
    </p:extLst>
  </p:cSld>
  <p:clrMapOvr>
    <a:masterClrMapping/>
  </p:clrMapOvr>
  <mc:AlternateContent xmlns:mc="http://schemas.openxmlformats.org/markup-compatibility/2006">
    <mc:Choice xmlns:p14="http://schemas.microsoft.com/office/powerpoint/2010/main" xmlns="" Requires="p14">
      <p:transition spd="slow" p14:dur="900">
        <p14:warp/>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Amber Forte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112315" y="857231"/>
            <a:ext cx="4924181" cy="5380081"/>
          </a:xfrm>
        </p:spPr>
        <p:txBody>
          <a:bodyPr>
            <a:noAutofit/>
          </a:bodyPr>
          <a:lstStyle/>
          <a:p>
            <a:pPr algn="ctr"/>
            <a:r>
              <a:rPr lang="en-US" sz="2400" b="1" i="1" dirty="0"/>
              <a:t>Amber Forte,</a:t>
            </a:r>
            <a:r>
              <a:rPr lang="en-US" sz="2400" dirty="0"/>
              <a:t> </a:t>
            </a:r>
            <a:r>
              <a:rPr lang="en-US" sz="2400" dirty="0">
                <a:solidFill>
                  <a:srgbClr val="0000CC"/>
                </a:solidFill>
              </a:rPr>
              <a:t>also known as </a:t>
            </a:r>
            <a:r>
              <a:rPr lang="en-US" sz="2400" dirty="0" err="1">
                <a:solidFill>
                  <a:srgbClr val="0000CC"/>
                </a:solidFill>
              </a:rPr>
              <a:t>Amer</a:t>
            </a:r>
            <a:r>
              <a:rPr lang="en-US" sz="2400" dirty="0">
                <a:solidFill>
                  <a:srgbClr val="0000CC"/>
                </a:solidFill>
              </a:rPr>
              <a:t> Forte splendidly overlooking the </a:t>
            </a:r>
            <a:r>
              <a:rPr lang="en-US" sz="2400" dirty="0" err="1">
                <a:solidFill>
                  <a:srgbClr val="0000CC"/>
                </a:solidFill>
              </a:rPr>
              <a:t>Maota</a:t>
            </a:r>
            <a:r>
              <a:rPr lang="en-US" sz="2400" dirty="0">
                <a:solidFill>
                  <a:srgbClr val="0000CC"/>
                </a:solidFill>
              </a:rPr>
              <a:t> Lake, the </a:t>
            </a:r>
            <a:r>
              <a:rPr lang="en-US" sz="2400" dirty="0" err="1">
                <a:solidFill>
                  <a:srgbClr val="0000CC"/>
                </a:solidFill>
              </a:rPr>
              <a:t>Amer</a:t>
            </a:r>
            <a:r>
              <a:rPr lang="en-US" sz="2400" dirty="0">
                <a:solidFill>
                  <a:srgbClr val="0000CC"/>
                </a:solidFill>
              </a:rPr>
              <a:t> Fort in Jaipur (also known as Amber Fort) is located in the </a:t>
            </a:r>
            <a:r>
              <a:rPr lang="en-US" sz="2400" dirty="0" err="1">
                <a:solidFill>
                  <a:srgbClr val="0000CC"/>
                </a:solidFill>
              </a:rPr>
              <a:t>Amer</a:t>
            </a:r>
            <a:r>
              <a:rPr lang="en-US" sz="2400" dirty="0">
                <a:solidFill>
                  <a:srgbClr val="0000CC"/>
                </a:solidFill>
              </a:rPr>
              <a:t> Town of Rajasthan, which is just 11 </a:t>
            </a:r>
            <a:r>
              <a:rPr lang="en-US" sz="2400" dirty="0" err="1">
                <a:solidFill>
                  <a:srgbClr val="0000CC"/>
                </a:solidFill>
              </a:rPr>
              <a:t>Kms</a:t>
            </a:r>
            <a:r>
              <a:rPr lang="en-US" sz="2400" dirty="0">
                <a:solidFill>
                  <a:srgbClr val="0000CC"/>
                </a:solidFill>
              </a:rPr>
              <a:t> away from the capital of Rajasthan State, Jaipur. The </a:t>
            </a:r>
            <a:r>
              <a:rPr lang="en-US" sz="2400" dirty="0" err="1">
                <a:solidFill>
                  <a:srgbClr val="0000CC"/>
                </a:solidFill>
              </a:rPr>
              <a:t>Amer</a:t>
            </a:r>
            <a:r>
              <a:rPr lang="en-US" sz="2400" dirty="0">
                <a:solidFill>
                  <a:srgbClr val="0000CC"/>
                </a:solidFill>
              </a:rPr>
              <a:t> Fort is a UNESCO’s World Heritage Site and was built by Raja Man Singh I in a high hill and is now, one of the major tourist attractions in the Jaipur area of Rajasthan.</a:t>
            </a: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5964"/>
          <a:stretch/>
        </p:blipFill>
        <p:spPr bwMode="auto">
          <a:xfrm>
            <a:off x="128838" y="785794"/>
            <a:ext cx="3854639" cy="1822102"/>
          </a:xfrm>
          <a:prstGeom prst="rect">
            <a:avLst/>
          </a:prstGeom>
          <a:noFill/>
        </p:spPr>
      </p:pic>
      <p:pic>
        <p:nvPicPr>
          <p:cNvPr id="4" name="Picture 3">
            <a:extLst>
              <a:ext uri="{FF2B5EF4-FFF2-40B4-BE49-F238E27FC236}">
                <a16:creationId xmlns:a16="http://schemas.microsoft.com/office/drawing/2014/main" xmlns="" id="{210D4DA0-970A-45C0-8E71-92D6EE6CF31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7715"/>
          <a:stretch/>
        </p:blipFill>
        <p:spPr>
          <a:xfrm>
            <a:off x="114676" y="4178668"/>
            <a:ext cx="3852834" cy="2224784"/>
          </a:xfrm>
          <a:prstGeom prst="rect">
            <a:avLst/>
          </a:prstGeom>
        </p:spPr>
      </p:pic>
      <p:pic>
        <p:nvPicPr>
          <p:cNvPr id="33" name="Picture 32"/>
          <p:cNvPicPr>
            <a:picLocks noChangeAspect="1"/>
          </p:cNvPicPr>
          <p:nvPr/>
        </p:nvPicPr>
        <p:blipFill rotWithShape="1">
          <a:blip r:embed="rId4">
            <a:extLst>
              <a:ext uri="{28A0092B-C50C-407E-A947-70E740481C1C}">
                <a14:useLocalDpi xmlns:a14="http://schemas.microsoft.com/office/drawing/2010/main" xmlns="" val="0"/>
              </a:ext>
            </a:extLst>
          </a:blip>
          <a:srcRect t="20920"/>
          <a:stretch/>
        </p:blipFill>
        <p:spPr>
          <a:xfrm>
            <a:off x="114676" y="2594043"/>
            <a:ext cx="3852834" cy="1906455"/>
          </a:xfrm>
          <a:prstGeom prst="rect">
            <a:avLst/>
          </a:prstGeom>
        </p:spPr>
      </p:pic>
    </p:spTree>
    <p:extLst>
      <p:ext uri="{BB962C8B-B14F-4D97-AF65-F5344CB8AC3E}">
        <p14:creationId xmlns:p14="http://schemas.microsoft.com/office/powerpoint/2010/main" xmlns="" val="3349430769"/>
      </p:ext>
    </p:extLst>
  </p:cSld>
  <p:clrMapOvr>
    <a:masterClrMapping/>
  </p:clrMapOvr>
  <mc:AlternateContent xmlns:mc="http://schemas.openxmlformats.org/markup-compatibility/2006">
    <mc:Choice xmlns:p14="http://schemas.microsoft.com/office/powerpoint/2010/main" xmlns="" Requires="p14">
      <p:transition spd="slow" p14:dur="1500">
        <p:newsflash/>
      </p:transition>
    </mc:Choice>
    <mc:Fallback>
      <p:transition spd="slow">
        <p:newsflash/>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Jal Mahal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112315" y="857231"/>
            <a:ext cx="4924181" cy="5380081"/>
          </a:xfrm>
        </p:spPr>
        <p:txBody>
          <a:bodyPr>
            <a:noAutofit/>
          </a:bodyPr>
          <a:lstStyle/>
          <a:p>
            <a:pPr algn="ctr"/>
            <a:r>
              <a:rPr lang="en-US" sz="2000" b="1" i="1" dirty="0"/>
              <a:t>Jal Mahal,</a:t>
            </a:r>
            <a:r>
              <a:rPr lang="en-US" sz="2000" dirty="0"/>
              <a:t> </a:t>
            </a:r>
            <a:r>
              <a:rPr lang="en-US" sz="2000" dirty="0">
                <a:solidFill>
                  <a:srgbClr val="0000CC"/>
                </a:solidFill>
              </a:rPr>
              <a:t>It was during the Rajput era that India had seen some of the glorious forts and palaces. Jal Mahal or the Water Palace is one of the classic names in the list of Rajputana architecture that redefined beauty and allurement.</a:t>
            </a:r>
            <a:br>
              <a:rPr lang="en-US" sz="2000" dirty="0">
                <a:solidFill>
                  <a:srgbClr val="0000CC"/>
                </a:solidFill>
              </a:rPr>
            </a:br>
            <a:r>
              <a:rPr lang="en-US" sz="2000" dirty="0">
                <a:solidFill>
                  <a:srgbClr val="0000CC"/>
                </a:solidFill>
              </a:rPr>
              <a:t>Located in the middle of the Man </a:t>
            </a:r>
            <a:r>
              <a:rPr lang="en-US" sz="2000" dirty="0" err="1">
                <a:solidFill>
                  <a:srgbClr val="0000CC"/>
                </a:solidFill>
              </a:rPr>
              <a:t>Sagar</a:t>
            </a:r>
            <a:r>
              <a:rPr lang="en-US" sz="2000" dirty="0">
                <a:solidFill>
                  <a:srgbClr val="0000CC"/>
                </a:solidFill>
              </a:rPr>
              <a:t> Lake, this palace is a fusion of Mughal and Rajput styles of architecture. Built in red sandstone, Jal Mahal is a five-</a:t>
            </a:r>
            <a:r>
              <a:rPr lang="en-US" sz="2000" dirty="0" err="1">
                <a:solidFill>
                  <a:srgbClr val="0000CC"/>
                </a:solidFill>
              </a:rPr>
              <a:t>storey</a:t>
            </a:r>
            <a:r>
              <a:rPr lang="en-US" sz="2000" dirty="0">
                <a:solidFill>
                  <a:srgbClr val="0000CC"/>
                </a:solidFill>
              </a:rPr>
              <a:t> building, of which four </a:t>
            </a:r>
            <a:r>
              <a:rPr lang="en-US" sz="2000" dirty="0" err="1">
                <a:solidFill>
                  <a:srgbClr val="0000CC"/>
                </a:solidFill>
              </a:rPr>
              <a:t>storeys</a:t>
            </a:r>
            <a:r>
              <a:rPr lang="en-US" sz="2000" dirty="0">
                <a:solidFill>
                  <a:srgbClr val="0000CC"/>
                </a:solidFill>
              </a:rPr>
              <a:t> remain underwater when the lake is filled. This unerringly offers a breathtaking view of the palace and makes it one of the important Jaipur tourist places. Located in the middle of the lake, traditional boats are used to reach the palace. .</a:t>
            </a: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36511" y="785794"/>
            <a:ext cx="3239292" cy="1822102"/>
          </a:xfrm>
          <a:prstGeom prst="rect">
            <a:avLst/>
          </a:prstGeom>
          <a:noFill/>
        </p:spPr>
      </p:pic>
      <p:pic>
        <p:nvPicPr>
          <p:cNvPr id="4" name="Picture 3">
            <a:extLst>
              <a:ext uri="{FF2B5EF4-FFF2-40B4-BE49-F238E27FC236}">
                <a16:creationId xmlns:a16="http://schemas.microsoft.com/office/drawing/2014/main" xmlns="" id="{210D4DA0-970A-45C0-8E71-92D6EE6CF31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7703" y="4178668"/>
            <a:ext cx="3326779" cy="2224784"/>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676" y="2600918"/>
            <a:ext cx="3852834" cy="1892704"/>
          </a:xfrm>
          <a:prstGeom prst="rect">
            <a:avLst/>
          </a:prstGeom>
        </p:spPr>
      </p:pic>
    </p:spTree>
    <p:extLst>
      <p:ext uri="{BB962C8B-B14F-4D97-AF65-F5344CB8AC3E}">
        <p14:creationId xmlns:p14="http://schemas.microsoft.com/office/powerpoint/2010/main" xmlns="" val="21273824"/>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err="1">
                <a:solidFill>
                  <a:srgbClr val="FFFF00"/>
                </a:solidFill>
                <a:effectLst>
                  <a:outerShdw blurRad="38100" dist="38100" dir="2700000" algn="tl">
                    <a:srgbClr val="000000">
                      <a:alpha val="43137"/>
                    </a:srgbClr>
                  </a:outerShdw>
                </a:effectLst>
              </a:rPr>
              <a:t>Nargarh</a:t>
            </a:r>
            <a:r>
              <a:rPr lang="en-US" sz="3600" b="1" dirty="0">
                <a:solidFill>
                  <a:srgbClr val="FFFF00"/>
                </a:solidFill>
                <a:effectLst>
                  <a:outerShdw blurRad="38100" dist="38100" dir="2700000" algn="tl">
                    <a:srgbClr val="000000">
                      <a:alpha val="43137"/>
                    </a:srgbClr>
                  </a:outerShdw>
                </a:effectLst>
              </a:rPr>
              <a:t> Forte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322786" y="857231"/>
            <a:ext cx="4713710" cy="4037805"/>
          </a:xfrm>
        </p:spPr>
        <p:txBody>
          <a:bodyPr>
            <a:noAutofit/>
          </a:bodyPr>
          <a:lstStyle/>
          <a:p>
            <a:pPr marL="0" indent="0" algn="ctr">
              <a:buNone/>
            </a:pPr>
            <a:r>
              <a:rPr lang="en-US" sz="2000" b="1" i="1" dirty="0"/>
              <a:t>NAHARGARH FORT-</a:t>
            </a:r>
            <a:r>
              <a:rPr lang="en-US" sz="2000" dirty="0">
                <a:solidFill>
                  <a:srgbClr val="0000CC"/>
                </a:solidFill>
              </a:rPr>
              <a:t>Built by Jai Singh II, Nahargarh Fort was originally named Sudarshangarh, and was later renamed as Nahargarh or the Abode of Tigers.</a:t>
            </a:r>
            <a:br>
              <a:rPr lang="en-US" sz="2000" dirty="0">
                <a:solidFill>
                  <a:srgbClr val="0000CC"/>
                </a:solidFill>
              </a:rPr>
            </a:br>
            <a:r>
              <a:rPr lang="en-US" sz="2000" dirty="0">
                <a:solidFill>
                  <a:srgbClr val="0000CC"/>
                </a:solidFill>
              </a:rPr>
              <a:t>Rooms in this fort are connected through common corridors and are well furbished with delicate walls and ceiling paintings. The royal families used this fort as a popular destination for their summer excursions and picnics. Jungles around Nahargarh Fort are popular for hunting purposes . Situated 15 kilometers from Jaipur beyond the hills of Jaigarh</a:t>
            </a:r>
            <a:r>
              <a:rPr lang="en-US" sz="2000" b="1" i="1" dirty="0"/>
              <a:t>. </a:t>
            </a:r>
            <a:endParaRPr lang="en-US" sz="2000" dirty="0">
              <a:solidFill>
                <a:srgbClr val="0000CC"/>
              </a:solidFill>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77703" y="889073"/>
            <a:ext cx="3945083" cy="2643206"/>
          </a:xfrm>
          <a:prstGeom prst="rect">
            <a:avLst/>
          </a:prstGeom>
          <a:noFill/>
        </p:spPr>
      </p:pic>
      <p:pic>
        <p:nvPicPr>
          <p:cNvPr id="4" name="Picture 3">
            <a:extLst>
              <a:ext uri="{FF2B5EF4-FFF2-40B4-BE49-F238E27FC236}">
                <a16:creationId xmlns:a16="http://schemas.microsoft.com/office/drawing/2014/main" xmlns="" id="{210D4DA0-970A-45C0-8E71-92D6EE6CF31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11015" y="4895036"/>
            <a:ext cx="3326779" cy="1460663"/>
          </a:xfrm>
          <a:prstGeom prst="rect">
            <a:avLst/>
          </a:prstGeom>
        </p:spPr>
      </p:pic>
      <p:pic>
        <p:nvPicPr>
          <p:cNvPr id="5" name="Picture 4">
            <a:extLst>
              <a:ext uri="{FF2B5EF4-FFF2-40B4-BE49-F238E27FC236}">
                <a16:creationId xmlns:a16="http://schemas.microsoft.com/office/drawing/2014/main" xmlns="" id="{ACF372BA-E494-4301-8C36-1FB86AEA344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0793" y="3643434"/>
            <a:ext cx="3972013" cy="2476302"/>
          </a:xfrm>
          <a:prstGeom prst="rect">
            <a:avLst/>
          </a:prstGeom>
        </p:spPr>
      </p:pic>
    </p:spTree>
    <p:extLst>
      <p:ext uri="{BB962C8B-B14F-4D97-AF65-F5344CB8AC3E}">
        <p14:creationId xmlns:p14="http://schemas.microsoft.com/office/powerpoint/2010/main" xmlns="" val="10858537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City Palace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092193" y="857231"/>
            <a:ext cx="4944303" cy="4804017"/>
          </a:xfrm>
        </p:spPr>
        <p:txBody>
          <a:bodyPr>
            <a:noAutofit/>
          </a:bodyPr>
          <a:lstStyle/>
          <a:p>
            <a:pPr marL="0" indent="0" algn="ctr">
              <a:buNone/>
            </a:pPr>
            <a:r>
              <a:rPr lang="en-US" sz="1800" b="1" i="1" dirty="0"/>
              <a:t>CITY PALACE- </a:t>
            </a:r>
            <a:r>
              <a:rPr lang="en-US" sz="1800" dirty="0">
                <a:solidFill>
                  <a:srgbClr val="0000CC"/>
                </a:solidFill>
              </a:rPr>
              <a:t>Built by Jai Singh II, </a:t>
            </a:r>
          </a:p>
          <a:p>
            <a:pPr marL="0" indent="0" algn="ctr">
              <a:buNone/>
            </a:pPr>
            <a:r>
              <a:rPr lang="en-US" sz="1800" dirty="0">
                <a:solidFill>
                  <a:srgbClr val="0000CC"/>
                </a:solidFill>
              </a:rPr>
              <a:t>Located in the heart of the old city of Jaipur, occupying about one-seventh of the old city area, the City Palace offers a perfect fusion of Mughal and Rajasthani culture.</a:t>
            </a:r>
            <a:br>
              <a:rPr lang="en-US" sz="1800" dirty="0">
                <a:solidFill>
                  <a:srgbClr val="0000CC"/>
                </a:solidFill>
              </a:rPr>
            </a:br>
            <a:r>
              <a:rPr lang="en-US" sz="1800" dirty="0">
                <a:solidFill>
                  <a:srgbClr val="0000CC"/>
                </a:solidFill>
              </a:rPr>
              <a:t>The marvel is divided into a series of courtyards, gardens and buildings and numerous additions that were made by Jai Singh's successors to keep the amplitude of the </a:t>
            </a:r>
            <a:r>
              <a:rPr lang="en-US" sz="1800" dirty="0" err="1">
                <a:solidFill>
                  <a:srgbClr val="0000CC"/>
                </a:solidFill>
              </a:rPr>
              <a:t>Rajputs</a:t>
            </a:r>
            <a:r>
              <a:rPr lang="en-US" sz="1800" dirty="0">
                <a:solidFill>
                  <a:srgbClr val="0000CC"/>
                </a:solidFill>
              </a:rPr>
              <a:t> alive. Constructed during 1729-1732, under the supervision of Maharaja </a:t>
            </a:r>
            <a:r>
              <a:rPr lang="en-US" sz="1800" dirty="0" err="1">
                <a:solidFill>
                  <a:srgbClr val="0000CC"/>
                </a:solidFill>
              </a:rPr>
              <a:t>Sawai</a:t>
            </a:r>
            <a:r>
              <a:rPr lang="en-US" sz="1800" dirty="0">
                <a:solidFill>
                  <a:srgbClr val="0000CC"/>
                </a:solidFill>
              </a:rPr>
              <a:t> Jai Singh II, Chandra Mahal and Mubarak Mahal comprise the major portion of the city palace.</a:t>
            </a:r>
            <a:r>
              <a:rPr lang="en-US" sz="1800" b="1" i="1" dirty="0"/>
              <a:t> </a:t>
            </a:r>
            <a:endParaRPr lang="en-US" sz="1800" dirty="0">
              <a:solidFill>
                <a:srgbClr val="0000CC"/>
              </a:solidFill>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2876"/>
          <a:stretch/>
        </p:blipFill>
        <p:spPr bwMode="auto">
          <a:xfrm>
            <a:off x="107504" y="830991"/>
            <a:ext cx="3945083" cy="2030939"/>
          </a:xfrm>
          <a:prstGeom prst="rect">
            <a:avLst/>
          </a:prstGeom>
          <a:noFill/>
        </p:spPr>
      </p:pic>
      <p:pic>
        <p:nvPicPr>
          <p:cNvPr id="5" name="Picture 4">
            <a:extLst>
              <a:ext uri="{FF2B5EF4-FFF2-40B4-BE49-F238E27FC236}">
                <a16:creationId xmlns:a16="http://schemas.microsoft.com/office/drawing/2014/main" xmlns="" id="{ACF372BA-E494-4301-8C36-1FB86AEA344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4679448"/>
            <a:ext cx="3972013" cy="1557911"/>
          </a:xfrm>
          <a:prstGeom prst="rect">
            <a:avLst/>
          </a:prstGeom>
        </p:spPr>
      </p:pic>
      <p:pic>
        <p:nvPicPr>
          <p:cNvPr id="6" name="Picture 5">
            <a:extLst>
              <a:ext uri="{FF2B5EF4-FFF2-40B4-BE49-F238E27FC236}">
                <a16:creationId xmlns:a16="http://schemas.microsoft.com/office/drawing/2014/main" xmlns="" id="{2BCFD97F-A8DC-495B-92D2-3CEEE0F382AF}"/>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7504" y="2982092"/>
            <a:ext cx="3984689" cy="3063230"/>
          </a:xfrm>
          <a:prstGeom prst="rect">
            <a:avLst/>
          </a:prstGeom>
        </p:spPr>
      </p:pic>
    </p:spTree>
    <p:extLst>
      <p:ext uri="{BB962C8B-B14F-4D97-AF65-F5344CB8AC3E}">
        <p14:creationId xmlns:p14="http://schemas.microsoft.com/office/powerpoint/2010/main" xmlns="" val="1895758463"/>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7" descr="Picture4.jpg"/>
          <p:cNvPicPr>
            <a:picLocks noChangeAspect="1"/>
          </p:cNvPicPr>
          <p:nvPr/>
        </p:nvPicPr>
        <p:blipFill>
          <a:blip r:embed="rId2">
            <a:lum bright="65000" contrast="-49000"/>
          </a:blip>
          <a:srcRect t="3200"/>
          <a:stretch>
            <a:fillRect/>
          </a:stretch>
        </p:blipFill>
        <p:spPr>
          <a:xfrm>
            <a:off x="285720" y="1714488"/>
            <a:ext cx="8587350" cy="4691998"/>
          </a:xfrm>
          <a:prstGeom prst="rect">
            <a:avLst/>
          </a:prstGeom>
        </p:spPr>
      </p:pic>
      <p:grpSp>
        <p:nvGrpSpPr>
          <p:cNvPr id="3" name="Group 4"/>
          <p:cNvGrpSpPr>
            <a:grpSpLocks/>
          </p:cNvGrpSpPr>
          <p:nvPr/>
        </p:nvGrpSpPr>
        <p:grpSpPr bwMode="auto">
          <a:xfrm>
            <a:off x="0" y="0"/>
            <a:ext cx="9144000" cy="1714488"/>
            <a:chOff x="0" y="0"/>
            <a:chExt cx="10440" cy="2872"/>
          </a:xfrm>
        </p:grpSpPr>
        <p:sp>
          <p:nvSpPr>
            <p:cNvPr id="1029" name="Freeform 5"/>
            <p:cNvSpPr>
              <a:spLocks/>
            </p:cNvSpPr>
            <p:nvPr/>
          </p:nvSpPr>
          <p:spPr bwMode="auto">
            <a:xfrm>
              <a:off x="0" y="0"/>
              <a:ext cx="10440" cy="2872"/>
            </a:xfrm>
            <a:custGeom>
              <a:avLst/>
              <a:gdLst/>
              <a:ahLst/>
              <a:cxnLst>
                <a:cxn ang="0">
                  <a:pos x="0" y="2872"/>
                </a:cxn>
                <a:cxn ang="0">
                  <a:pos x="10440" y="2872"/>
                </a:cxn>
                <a:cxn ang="0">
                  <a:pos x="10440" y="0"/>
                </a:cxn>
                <a:cxn ang="0">
                  <a:pos x="0" y="0"/>
                </a:cxn>
                <a:cxn ang="0">
                  <a:pos x="0" y="2872"/>
                </a:cxn>
              </a:cxnLst>
              <a:rect l="0" t="0" r="r" b="b"/>
              <a:pathLst>
                <a:path w="10440" h="2872">
                  <a:moveTo>
                    <a:pt x="0" y="2872"/>
                  </a:moveTo>
                  <a:lnTo>
                    <a:pt x="10440" y="2872"/>
                  </a:lnTo>
                  <a:lnTo>
                    <a:pt x="10440" y="0"/>
                  </a:lnTo>
                  <a:lnTo>
                    <a:pt x="0" y="0"/>
                  </a:lnTo>
                  <a:lnTo>
                    <a:pt x="0" y="2872"/>
                  </a:lnTo>
                  <a:close/>
                </a:path>
              </a:pathLst>
            </a:custGeom>
            <a:solidFill>
              <a:srgbClr val="E877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28596" y="71438"/>
            <a:ext cx="8572560" cy="1643050"/>
          </a:xfrm>
        </p:spPr>
        <p:txBody>
          <a:bodyPr>
            <a:normAutofit/>
          </a:bodyPr>
          <a:lstStyle/>
          <a:p>
            <a:pPr>
              <a:lnSpc>
                <a:spcPts val="3000"/>
              </a:lnSpc>
              <a:spcBef>
                <a:spcPts val="600"/>
              </a:spcBef>
              <a:spcAft>
                <a:spcPts val="600"/>
              </a:spcAft>
            </a:pPr>
            <a:r>
              <a:rPr lang="en-US" b="1" cap="all" dirty="0">
                <a:ln w="9000" cmpd="sng">
                  <a:solidFill>
                    <a:schemeClr val="accent4">
                      <a:shade val="50000"/>
                      <a:satMod val="120000"/>
                    </a:scheme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cs typeface="Times New Roman" pitchFamily="18" charset="0"/>
              </a:rPr>
              <a:t>ICRL 2018</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dirty="0"/>
              <a:t> </a:t>
            </a:r>
            <a:r>
              <a:rPr lang="en-US" sz="2700" b="1" dirty="0">
                <a:solidFill>
                  <a:srgbClr val="0000CC"/>
                </a:solidFill>
                <a:latin typeface="Bookman Old Style" pitchFamily="18" charset="0"/>
              </a:rPr>
              <a:t>International Conference on Reshaping Libraries: </a:t>
            </a:r>
            <a:r>
              <a:rPr lang="en-US" sz="2200" b="1" dirty="0">
                <a:solidFill>
                  <a:srgbClr val="0000CC"/>
                </a:solidFill>
                <a:latin typeface="Bookman Old Style" pitchFamily="18" charset="0"/>
              </a:rPr>
              <a:t>Emerging Global Technologies  and Trends</a:t>
            </a:r>
            <a:endParaRPr lang="en-US" sz="1600" u="sng"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575298" y="1807810"/>
            <a:ext cx="2011656"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Organised by</a:t>
            </a:r>
          </a:p>
        </p:txBody>
      </p:sp>
      <p:pic>
        <p:nvPicPr>
          <p:cNvPr id="109571" name="Picture 3" descr="1"/>
          <p:cNvPicPr>
            <a:picLocks noGrp="1" noChangeAspect="1" noChangeArrowheads="1"/>
          </p:cNvPicPr>
          <p:nvPr>
            <p:ph idx="1"/>
          </p:nvPr>
        </p:nvPicPr>
        <p:blipFill>
          <a:blip r:embed="rId3"/>
          <a:srcRect/>
          <a:stretch>
            <a:fillRect/>
          </a:stretch>
        </p:blipFill>
        <p:spPr bwMode="auto">
          <a:xfrm>
            <a:off x="899592" y="2415479"/>
            <a:ext cx="3006324" cy="1939086"/>
          </a:xfrm>
          <a:prstGeom prst="rect">
            <a:avLst/>
          </a:prstGeom>
          <a:noFill/>
          <a:ln w="9525">
            <a:noFill/>
            <a:miter lim="800000"/>
            <a:headEnd/>
            <a:tailEnd/>
          </a:ln>
        </p:spPr>
      </p:pic>
      <p:pic>
        <p:nvPicPr>
          <p:cNvPr id="109572" name="Picture 4" descr="1"/>
          <p:cNvPicPr>
            <a:picLocks noChangeAspect="1" noChangeArrowheads="1"/>
          </p:cNvPicPr>
          <p:nvPr/>
        </p:nvPicPr>
        <p:blipFill>
          <a:blip r:embed="rId4"/>
          <a:srcRect/>
          <a:stretch>
            <a:fillRect/>
          </a:stretch>
        </p:blipFill>
        <p:spPr bwMode="auto">
          <a:xfrm>
            <a:off x="5123453" y="2385954"/>
            <a:ext cx="2897438" cy="1900308"/>
          </a:xfrm>
          <a:prstGeom prst="rect">
            <a:avLst/>
          </a:prstGeom>
          <a:noFill/>
          <a:ln w="9525">
            <a:noFill/>
            <a:miter lim="800000"/>
            <a:headEnd/>
            <a:tailEnd/>
          </a:ln>
        </p:spPr>
      </p:pic>
      <p:sp>
        <p:nvSpPr>
          <p:cNvPr id="22" name="TextBox 21"/>
          <p:cNvSpPr txBox="1"/>
          <p:nvPr/>
        </p:nvSpPr>
        <p:spPr>
          <a:xfrm>
            <a:off x="3428992" y="4500570"/>
            <a:ext cx="2428892" cy="461665"/>
          </a:xfrm>
          <a:prstGeom prst="rect">
            <a:avLst/>
          </a:prstGeom>
          <a:noFill/>
        </p:spPr>
        <p:txBody>
          <a:bodyPr wrap="square" rtlCol="0">
            <a:spAutoFit/>
          </a:bodyPr>
          <a:lstStyle/>
          <a:p>
            <a:pPr algn="ctr"/>
            <a:r>
              <a:rPr lang="en-US" sz="2000" b="1" i="1" dirty="0">
                <a:solidFill>
                  <a:srgbClr val="FF0000"/>
                </a:solidFill>
                <a:effectLst>
                  <a:outerShdw blurRad="38100" dist="38100" dir="2700000" algn="tl">
                    <a:srgbClr val="000000">
                      <a:alpha val="43137"/>
                    </a:srgbClr>
                  </a:outerShdw>
                </a:effectLst>
              </a:rPr>
              <a:t>In </a:t>
            </a:r>
            <a:r>
              <a:rPr lang="en-US" sz="2400" b="1" i="1" dirty="0">
                <a:solidFill>
                  <a:srgbClr val="FF0000"/>
                </a:solidFill>
                <a:effectLst>
                  <a:outerShdw blurRad="38100" dist="38100" dir="2700000" algn="tl">
                    <a:srgbClr val="000000">
                      <a:alpha val="43137"/>
                    </a:srgbClr>
                  </a:outerShdw>
                </a:effectLst>
              </a:rPr>
              <a:t>Association</a:t>
            </a:r>
            <a:r>
              <a:rPr lang="en-US" sz="2000" b="1" i="1" dirty="0">
                <a:solidFill>
                  <a:srgbClr val="FF0000"/>
                </a:solidFill>
                <a:effectLst>
                  <a:outerShdw blurRad="38100" dist="38100" dir="2700000" algn="tl">
                    <a:srgbClr val="000000">
                      <a:alpha val="43137"/>
                    </a:srgbClr>
                  </a:outerShdw>
                </a:effectLst>
              </a:rPr>
              <a:t> with</a:t>
            </a:r>
          </a:p>
        </p:txBody>
      </p:sp>
      <p:pic>
        <p:nvPicPr>
          <p:cNvPr id="109574" name="Picture 6" descr="1"/>
          <p:cNvPicPr>
            <a:picLocks noChangeAspect="1" noChangeArrowheads="1"/>
          </p:cNvPicPr>
          <p:nvPr/>
        </p:nvPicPr>
        <p:blipFill>
          <a:blip r:embed="rId5"/>
          <a:srcRect/>
          <a:stretch>
            <a:fillRect/>
          </a:stretch>
        </p:blipFill>
        <p:spPr bwMode="auto">
          <a:xfrm>
            <a:off x="1123108" y="4900680"/>
            <a:ext cx="6897783" cy="145727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Birla Mandir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427984" y="857231"/>
            <a:ext cx="4608512" cy="5411669"/>
          </a:xfrm>
        </p:spPr>
        <p:txBody>
          <a:bodyPr>
            <a:noAutofit/>
          </a:bodyPr>
          <a:lstStyle/>
          <a:p>
            <a:pPr marL="0" indent="0" algn="ctr">
              <a:buNone/>
            </a:pPr>
            <a:r>
              <a:rPr lang="en-US" sz="2200" b="1" i="1" dirty="0"/>
              <a:t>BIRLA MANDIR- </a:t>
            </a:r>
            <a:r>
              <a:rPr lang="en-US" sz="2200" dirty="0">
                <a:solidFill>
                  <a:srgbClr val="0000CC"/>
                </a:solidFill>
              </a:rPr>
              <a:t>This </a:t>
            </a:r>
            <a:r>
              <a:rPr lang="en-US" sz="2200" dirty="0" err="1">
                <a:solidFill>
                  <a:srgbClr val="0000CC"/>
                </a:solidFill>
              </a:rPr>
              <a:t>LaxmiNarayan</a:t>
            </a:r>
            <a:r>
              <a:rPr lang="en-US" sz="2200" dirty="0">
                <a:solidFill>
                  <a:srgbClr val="0000CC"/>
                </a:solidFill>
              </a:rPr>
              <a:t> temple is one of the many Birla temples adorning India’s cityscape. Built completely from white marble, Birla Temple Jaipur is visited by tourists from all over the world for its beautiful architecture, carvings and the stunning idol of </a:t>
            </a:r>
            <a:r>
              <a:rPr lang="en-US" sz="2200" dirty="0" err="1">
                <a:solidFill>
                  <a:srgbClr val="0000CC"/>
                </a:solidFill>
              </a:rPr>
              <a:t>LaxmiNarayan</a:t>
            </a:r>
            <a:r>
              <a:rPr lang="en-US" sz="2200" dirty="0">
                <a:solidFill>
                  <a:srgbClr val="0000CC"/>
                </a:solidFill>
              </a:rPr>
              <a:t>. The inner walls depict various events associated with Hinduism and the outer walls also have cravings of philosophers, thinkers and religious leaders namely- Socrates, Zarathustra, Christ, Buddha, and Confucius.</a:t>
            </a:r>
            <a:r>
              <a:rPr lang="en-US" sz="2200" b="1" i="1" dirty="0"/>
              <a:t>. </a:t>
            </a:r>
            <a:endParaRPr lang="en-US" sz="2200" dirty="0">
              <a:solidFill>
                <a:srgbClr val="0000CC"/>
              </a:solidFill>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77703" y="894005"/>
            <a:ext cx="3945083" cy="2633342"/>
          </a:xfrm>
          <a:prstGeom prst="rect">
            <a:avLst/>
          </a:prstGeom>
          <a:noFill/>
        </p:spPr>
      </p:pic>
      <p:pic>
        <p:nvPicPr>
          <p:cNvPr id="5" name="Picture 4">
            <a:extLst>
              <a:ext uri="{FF2B5EF4-FFF2-40B4-BE49-F238E27FC236}">
                <a16:creationId xmlns:a16="http://schemas.microsoft.com/office/drawing/2014/main" xmlns="" id="{ACF372BA-E494-4301-8C36-1FB86AEA344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1455" y="3635558"/>
            <a:ext cx="3961331" cy="2633342"/>
          </a:xfrm>
          <a:prstGeom prst="rect">
            <a:avLst/>
          </a:prstGeom>
        </p:spPr>
      </p:pic>
    </p:spTree>
    <p:extLst>
      <p:ext uri="{BB962C8B-B14F-4D97-AF65-F5344CB8AC3E}">
        <p14:creationId xmlns:p14="http://schemas.microsoft.com/office/powerpoint/2010/main" xmlns="" val="334846281"/>
      </p:ext>
    </p:extLst>
  </p:cSld>
  <p:clrMapOvr>
    <a:masterClrMapping/>
  </p:clrMapOvr>
  <p:transition spd="med">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smtClean="0">
                <a:solidFill>
                  <a:srgbClr val="FFFF00"/>
                </a:solidFill>
                <a:effectLst>
                  <a:outerShdw blurRad="38100" dist="38100" dir="2700000" algn="tl">
                    <a:srgbClr val="000000">
                      <a:alpha val="43137"/>
                    </a:srgbClr>
                  </a:outerShdw>
                </a:effectLst>
              </a:rPr>
              <a:t>Wax Museum </a:t>
            </a:r>
            <a:r>
              <a:rPr lang="en-US" sz="3600" b="1" dirty="0">
                <a:solidFill>
                  <a:srgbClr val="FFFF00"/>
                </a:solidFill>
                <a:effectLst>
                  <a:outerShdw blurRad="38100" dist="38100" dir="2700000" algn="tl">
                    <a:srgbClr val="000000">
                      <a:alpha val="43137"/>
                    </a:srgbClr>
                  </a:outerShdw>
                </a:effectLst>
              </a:rPr>
              <a:t>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4427984" y="857231"/>
            <a:ext cx="4608512" cy="2857521"/>
          </a:xfrm>
        </p:spPr>
        <p:txBody>
          <a:bodyPr>
            <a:noAutofit/>
          </a:bodyPr>
          <a:lstStyle/>
          <a:p>
            <a:pPr marL="0" indent="0" algn="ctr">
              <a:buNone/>
            </a:pPr>
            <a:r>
              <a:rPr lang="en-US" sz="2000" b="1" i="1" dirty="0" smtClean="0"/>
              <a:t>WAX MUSEUM -</a:t>
            </a:r>
            <a:r>
              <a:rPr lang="en-IN" sz="2000" dirty="0" smtClean="0"/>
              <a:t> </a:t>
            </a:r>
            <a:r>
              <a:rPr lang="en-IN" sz="2000" b="1" dirty="0" smtClean="0">
                <a:solidFill>
                  <a:srgbClr val="0000CC"/>
                </a:solidFill>
              </a:rPr>
              <a:t>Jaipur Wax Museum is the only wax museum situated in a heritage palace of </a:t>
            </a:r>
            <a:r>
              <a:rPr lang="en-IN" sz="2000" b="1" dirty="0" err="1" smtClean="0">
                <a:solidFill>
                  <a:srgbClr val="0000CC"/>
                </a:solidFill>
              </a:rPr>
              <a:t>Nahargarh</a:t>
            </a:r>
            <a:r>
              <a:rPr lang="en-IN" sz="2000" b="1" dirty="0" smtClean="0">
                <a:solidFill>
                  <a:srgbClr val="0000CC"/>
                </a:solidFill>
              </a:rPr>
              <a:t> Fort in Jaipur with the exhibit of 30 wax statues of world renowned celebrities all over the world with the none attraction of palace of mirrors made of 2.5 million pieces glass work, 5 star rated and must see place in Jaipur.</a:t>
            </a:r>
            <a:endParaRPr lang="en-US" sz="2000" b="1" dirty="0">
              <a:solidFill>
                <a:srgbClr val="0000CC"/>
              </a:solidFill>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111637" name="Picture 21"/>
          <p:cNvPicPr>
            <a:picLocks noChangeAspect="1" noChangeArrowheads="1"/>
          </p:cNvPicPr>
          <p:nvPr/>
        </p:nvPicPr>
        <p:blipFill>
          <a:blip r:embed="rId2"/>
          <a:stretch>
            <a:fillRect/>
          </a:stretch>
        </p:blipFill>
        <p:spPr bwMode="auto">
          <a:xfrm>
            <a:off x="594683" y="894005"/>
            <a:ext cx="3511122" cy="2633342"/>
          </a:xfrm>
          <a:prstGeom prst="rect">
            <a:avLst/>
          </a:prstGeom>
          <a:noFill/>
        </p:spPr>
      </p:pic>
      <p:pic>
        <p:nvPicPr>
          <p:cNvPr id="5" name="Picture 4">
            <a:extLst>
              <a:ext uri="{FF2B5EF4-FFF2-40B4-BE49-F238E27FC236}">
                <a16:creationId xmlns:a16="http://schemas.microsoft.com/office/drawing/2014/main" xmlns="" id="{ACF372BA-E494-4301-8C36-1FB86AEA344F}"/>
              </a:ext>
            </a:extLst>
          </p:cNvPr>
          <p:cNvPicPr>
            <a:picLocks noChangeAspect="1"/>
          </p:cNvPicPr>
          <p:nvPr/>
        </p:nvPicPr>
        <p:blipFill>
          <a:blip r:embed="rId3"/>
          <a:stretch>
            <a:fillRect/>
          </a:stretch>
        </p:blipFill>
        <p:spPr>
          <a:xfrm>
            <a:off x="586559" y="3635558"/>
            <a:ext cx="3511122" cy="2633342"/>
          </a:xfrm>
          <a:prstGeom prst="rect">
            <a:avLst/>
          </a:prstGeom>
        </p:spPr>
      </p:pic>
      <p:pic>
        <p:nvPicPr>
          <p:cNvPr id="7" name="Picture 6" descr="16195405_1636608456643787_2887085350038805401_n.jpg"/>
          <p:cNvPicPr>
            <a:picLocks noChangeAspect="1"/>
          </p:cNvPicPr>
          <p:nvPr/>
        </p:nvPicPr>
        <p:blipFill>
          <a:blip r:embed="rId4"/>
          <a:srcRect t="6944" r="67708"/>
          <a:stretch>
            <a:fillRect/>
          </a:stretch>
        </p:blipFill>
        <p:spPr>
          <a:xfrm>
            <a:off x="4429124" y="3857628"/>
            <a:ext cx="1123808" cy="2428892"/>
          </a:xfrm>
          <a:prstGeom prst="rect">
            <a:avLst/>
          </a:prstGeom>
        </p:spPr>
      </p:pic>
      <p:pic>
        <p:nvPicPr>
          <p:cNvPr id="9" name="Picture 8" descr="22448254_1740122869625678_1830995568251156992_n.jpg"/>
          <p:cNvPicPr>
            <a:picLocks noChangeAspect="1"/>
          </p:cNvPicPr>
          <p:nvPr/>
        </p:nvPicPr>
        <p:blipFill>
          <a:blip r:embed="rId5"/>
          <a:srcRect l="48958" t="5208" r="12500" b="8333"/>
          <a:stretch>
            <a:fillRect/>
          </a:stretch>
        </p:blipFill>
        <p:spPr>
          <a:xfrm>
            <a:off x="5786446" y="3643314"/>
            <a:ext cx="1178297" cy="2643206"/>
          </a:xfrm>
          <a:prstGeom prst="rect">
            <a:avLst/>
          </a:prstGeom>
        </p:spPr>
      </p:pic>
      <p:pic>
        <p:nvPicPr>
          <p:cNvPr id="10" name="Picture 9" descr="23316371_1748149235489708_1072946200571963145_n.jpg"/>
          <p:cNvPicPr>
            <a:picLocks noChangeAspect="1"/>
          </p:cNvPicPr>
          <p:nvPr/>
        </p:nvPicPr>
        <p:blipFill>
          <a:blip r:embed="rId6"/>
          <a:srcRect l="39496" t="12500" r="6932"/>
          <a:stretch>
            <a:fillRect/>
          </a:stretch>
        </p:blipFill>
        <p:spPr>
          <a:xfrm>
            <a:off x="7215206" y="3857628"/>
            <a:ext cx="1474691" cy="2428892"/>
          </a:xfrm>
          <a:prstGeom prst="rect">
            <a:avLst/>
          </a:prstGeom>
        </p:spPr>
      </p:pic>
    </p:spTree>
    <p:extLst>
      <p:ext uri="{BB962C8B-B14F-4D97-AF65-F5344CB8AC3E}">
        <p14:creationId xmlns:p14="http://schemas.microsoft.com/office/powerpoint/2010/main" xmlns="" val="334846281"/>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endParaRPr lang="en-US" sz="2000" b="1" u="sng" dirty="0">
              <a:solidFill>
                <a:srgbClr val="FFFF00"/>
              </a:solidFill>
              <a:effectLst>
                <a:outerShdw blurRad="38100" dist="38100" dir="2700000" algn="tl">
                  <a:srgbClr val="000000">
                    <a:alpha val="43137"/>
                  </a:srgbClr>
                </a:outerShdw>
              </a:effectLst>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643042" y="1285860"/>
            <a:ext cx="6143668" cy="3416320"/>
          </a:xfrm>
          <a:prstGeom prst="rect">
            <a:avLst/>
          </a:prstGeom>
        </p:spPr>
        <p:txBody>
          <a:bodyPr wrap="square">
            <a:spAutoFit/>
          </a:bodyPr>
          <a:lstStyle/>
          <a:p>
            <a:pPr lvl="0" algn="ctr">
              <a:lnSpc>
                <a:spcPct val="200000"/>
              </a:lnSpc>
              <a:spcBef>
                <a:spcPts val="600"/>
              </a:spcBef>
              <a:spcAft>
                <a:spcPts val="600"/>
              </a:spcAft>
            </a:pPr>
            <a:r>
              <a:rPr lang="en-US" sz="5400" b="1" u="sng" dirty="0" smtClean="0">
                <a:solidFill>
                  <a:srgbClr val="FFFF00"/>
                </a:solidFill>
                <a:effectLst>
                  <a:outerShdw blurRad="38100" dist="38100" dir="2700000" algn="tl">
                    <a:srgbClr val="000000">
                      <a:alpha val="43137"/>
                    </a:srgbClr>
                  </a:outerShdw>
                </a:effectLst>
                <a:ea typeface="+mj-ea"/>
                <a:cs typeface="+mj-cs"/>
                <a:hlinkClick r:id="rId2" action="ppaction://hlinkfile"/>
              </a:rPr>
              <a:t>Video about the </a:t>
            </a:r>
            <a:r>
              <a:rPr lang="en-US" sz="5400" b="1" u="sng" dirty="0" err="1" smtClean="0">
                <a:solidFill>
                  <a:srgbClr val="FFFF00"/>
                </a:solidFill>
                <a:effectLst>
                  <a:outerShdw blurRad="38100" dist="38100" dir="2700000" algn="tl">
                    <a:srgbClr val="000000">
                      <a:alpha val="43137"/>
                    </a:srgbClr>
                  </a:outerShdw>
                </a:effectLst>
                <a:ea typeface="+mj-ea"/>
                <a:cs typeface="+mj-cs"/>
                <a:hlinkClick r:id="rId2" action="ppaction://hlinkfile"/>
              </a:rPr>
              <a:t>Jaipur</a:t>
            </a:r>
            <a:r>
              <a:rPr lang="en-US" sz="5400" b="1" u="sng" dirty="0" smtClean="0">
                <a:solidFill>
                  <a:srgbClr val="FFFF00"/>
                </a:solidFill>
                <a:effectLst>
                  <a:outerShdw blurRad="38100" dist="38100" dir="2700000" algn="tl">
                    <a:srgbClr val="000000">
                      <a:alpha val="43137"/>
                    </a:srgbClr>
                  </a:outerShdw>
                </a:effectLst>
                <a:ea typeface="+mj-ea"/>
                <a:cs typeface="+mj-cs"/>
                <a:hlinkClick r:id="rId2" action="ppaction://hlinkfile"/>
              </a:rPr>
              <a:t> City</a:t>
            </a:r>
            <a:endParaRPr lang="en-US" sz="5400" b="1" u="sng" dirty="0">
              <a:solidFill>
                <a:srgbClr val="FFFF0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xmlns="" val="334846281"/>
      </p:ext>
    </p:extLst>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a:solidFill>
                  <a:srgbClr val="FFFF00"/>
                </a:solidFill>
                <a:effectLst>
                  <a:outerShdw blurRad="38100" dist="38100" dir="2700000" algn="tl">
                    <a:srgbClr val="000000">
                      <a:alpha val="43137"/>
                    </a:srgbClr>
                  </a:outerShdw>
                </a:effectLst>
              </a:rPr>
              <a:t>Entertainment in Jaipur, India</a:t>
            </a:r>
            <a:endParaRPr lang="en-US" sz="2000" b="1" u="sng" dirty="0">
              <a:solidFill>
                <a:srgbClr val="FFFF00"/>
              </a:solidFill>
              <a:effectLst>
                <a:outerShdw blurRad="38100" dist="38100" dir="2700000" algn="tl">
                  <a:srgbClr val="000000">
                    <a:alpha val="43137"/>
                  </a:srgbClr>
                </a:outerShdw>
              </a:effectLst>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a:t>
            </a:r>
            <a:r>
              <a:rPr lang="en-US" b="1" dirty="0">
                <a:solidFill>
                  <a:srgbClr val="0000CC"/>
                </a:solidFill>
                <a:latin typeface="Bookman Old Style" pitchFamily="18" charset="0"/>
              </a:rPr>
              <a:t>: Emerging Global Technologies and Trends</a:t>
            </a:r>
            <a:endParaRPr lang="en-US" b="1" dirty="0"/>
          </a:p>
        </p:txBody>
      </p:sp>
      <p:pic>
        <p:nvPicPr>
          <p:cNvPr id="7" name="Picture 6" descr="Hot Air Ballooning in Jaipur">
            <a:extLst>
              <a:ext uri="{FF2B5EF4-FFF2-40B4-BE49-F238E27FC236}">
                <a16:creationId xmlns:a16="http://schemas.microsoft.com/office/drawing/2014/main" xmlns="" id="{CD3F6B27-3945-4569-BCAD-974A25949089}"/>
              </a:ext>
            </a:extLst>
          </p:cNvPr>
          <p:cNvPicPr/>
          <p:nvPr/>
        </p:nvPicPr>
        <p:blipFill>
          <a:blip r:embed="rId2"/>
          <a:srcRect/>
          <a:stretch>
            <a:fillRect/>
          </a:stretch>
        </p:blipFill>
        <p:spPr bwMode="auto">
          <a:xfrm>
            <a:off x="251520" y="827518"/>
            <a:ext cx="4101455" cy="2633342"/>
          </a:xfrm>
          <a:prstGeom prst="rect">
            <a:avLst/>
          </a:prstGeom>
          <a:noFill/>
          <a:ln w="9525">
            <a:noFill/>
            <a:miter lim="800000"/>
            <a:headEnd/>
            <a:tailEnd/>
          </a:ln>
        </p:spPr>
      </p:pic>
      <p:pic>
        <p:nvPicPr>
          <p:cNvPr id="10" name="Picture 9" descr="Elephant Ride at Amber Fort in Jaipur">
            <a:extLst>
              <a:ext uri="{FF2B5EF4-FFF2-40B4-BE49-F238E27FC236}">
                <a16:creationId xmlns:a16="http://schemas.microsoft.com/office/drawing/2014/main" xmlns="" id="{DBA1389F-AEC1-4419-88E9-909AFF3568DC}"/>
              </a:ext>
            </a:extLst>
          </p:cNvPr>
          <p:cNvPicPr/>
          <p:nvPr/>
        </p:nvPicPr>
        <p:blipFill>
          <a:blip r:embed="rId3"/>
          <a:srcRect/>
          <a:stretch>
            <a:fillRect/>
          </a:stretch>
        </p:blipFill>
        <p:spPr bwMode="auto">
          <a:xfrm>
            <a:off x="251519" y="3546698"/>
            <a:ext cx="4101455" cy="2402582"/>
          </a:xfrm>
          <a:prstGeom prst="rect">
            <a:avLst/>
          </a:prstGeom>
          <a:noFill/>
          <a:ln w="9525">
            <a:noFill/>
            <a:miter lim="800000"/>
            <a:headEnd/>
            <a:tailEnd/>
          </a:ln>
        </p:spPr>
      </p:pic>
      <p:pic>
        <p:nvPicPr>
          <p:cNvPr id="11" name="Picture 10" descr="Shopping in jaipur">
            <a:extLst>
              <a:ext uri="{FF2B5EF4-FFF2-40B4-BE49-F238E27FC236}">
                <a16:creationId xmlns:a16="http://schemas.microsoft.com/office/drawing/2014/main" xmlns="" id="{864B173F-26D9-4EC6-A637-D787AB2A7ACC}"/>
              </a:ext>
            </a:extLst>
          </p:cNvPr>
          <p:cNvPicPr/>
          <p:nvPr/>
        </p:nvPicPr>
        <p:blipFill>
          <a:blip r:embed="rId4"/>
          <a:srcRect/>
          <a:stretch>
            <a:fillRect/>
          </a:stretch>
        </p:blipFill>
        <p:spPr bwMode="auto">
          <a:xfrm>
            <a:off x="4594534" y="857231"/>
            <a:ext cx="4260981" cy="2571769"/>
          </a:xfrm>
          <a:prstGeom prst="rect">
            <a:avLst/>
          </a:prstGeom>
          <a:noFill/>
          <a:ln w="9525">
            <a:noFill/>
            <a:miter lim="800000"/>
            <a:headEnd/>
            <a:tailEnd/>
          </a:ln>
        </p:spPr>
      </p:pic>
      <p:pic>
        <p:nvPicPr>
          <p:cNvPr id="12" name="Picture 11" descr="Blue Pottery">
            <a:hlinkClick r:id="rId5"/>
            <a:extLst>
              <a:ext uri="{FF2B5EF4-FFF2-40B4-BE49-F238E27FC236}">
                <a16:creationId xmlns:a16="http://schemas.microsoft.com/office/drawing/2014/main" xmlns="" id="{6A189BFB-8887-4235-990C-4E80C13FE1B6}"/>
              </a:ext>
            </a:extLst>
          </p:cNvPr>
          <p:cNvPicPr/>
          <p:nvPr/>
        </p:nvPicPr>
        <p:blipFill rotWithShape="1">
          <a:blip r:embed="rId6"/>
          <a:srcRect l="2791" r="22651"/>
          <a:stretch/>
        </p:blipFill>
        <p:spPr bwMode="auto">
          <a:xfrm>
            <a:off x="4594534" y="3509565"/>
            <a:ext cx="4260981" cy="2406187"/>
          </a:xfrm>
          <a:prstGeom prst="rect">
            <a:avLst/>
          </a:prstGeom>
          <a:noFill/>
          <a:ln w="9525">
            <a:noFill/>
            <a:miter lim="800000"/>
            <a:headEnd/>
            <a:tailEnd/>
          </a:ln>
        </p:spPr>
      </p:pic>
      <p:sp>
        <p:nvSpPr>
          <p:cNvPr id="6" name="Rectangle: Rounded Corners 5">
            <a:extLst>
              <a:ext uri="{FF2B5EF4-FFF2-40B4-BE49-F238E27FC236}">
                <a16:creationId xmlns:a16="http://schemas.microsoft.com/office/drawing/2014/main" xmlns="" id="{A1127A80-39B2-4ADD-A7FA-3F9815CAB5C7}"/>
              </a:ext>
            </a:extLst>
          </p:cNvPr>
          <p:cNvSpPr/>
          <p:nvPr/>
        </p:nvSpPr>
        <p:spPr>
          <a:xfrm>
            <a:off x="2771800" y="2859846"/>
            <a:ext cx="3528392" cy="111465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And</a:t>
            </a:r>
          </a:p>
          <a:p>
            <a:pPr algn="ctr"/>
            <a:r>
              <a:rPr lang="en-US" sz="2400" b="1" dirty="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Many More…</a:t>
            </a:r>
          </a:p>
        </p:txBody>
      </p:sp>
    </p:spTree>
    <p:extLst>
      <p:ext uri="{BB962C8B-B14F-4D97-AF65-F5344CB8AC3E}">
        <p14:creationId xmlns:p14="http://schemas.microsoft.com/office/powerpoint/2010/main" xmlns="" val="1902293727"/>
      </p:ext>
    </p:extLst>
  </p:cSld>
  <p:clrMapOvr>
    <a:masterClrMapping/>
  </p:clrMapOvr>
  <mc:AlternateContent xmlns:mc="http://schemas.openxmlformats.org/markup-compatibility/2006">
    <mc:Choice xmlns:p14="http://schemas.microsoft.com/office/powerpoint/2010/main" xmlns="" Requires="p14">
      <p:transition spd="slow" p14:dur="1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smtClean="0">
                <a:solidFill>
                  <a:srgbClr val="FFFF00"/>
                </a:solidFill>
                <a:effectLst>
                  <a:outerShdw blurRad="38100" dist="38100" dir="2700000" algn="tl">
                    <a:srgbClr val="000000">
                      <a:alpha val="43137"/>
                    </a:srgbClr>
                  </a:outerShdw>
                </a:effectLst>
                <a:latin typeface="Bookman Old Style" pitchFamily="18" charset="0"/>
              </a:rPr>
              <a:t>ICRL 2018</a:t>
            </a:r>
            <a:endParaRPr lang="en-US" sz="3600" b="1" u="sng" dirty="0">
              <a:solidFill>
                <a:srgbClr val="FFFF00"/>
              </a:solidFill>
              <a:effectLst>
                <a:outerShdw blurRad="38100" dist="38100" dir="2700000" algn="tl">
                  <a:srgbClr val="000000">
                    <a:alpha val="43137"/>
                  </a:srgbClr>
                </a:outerShdw>
              </a:effectLst>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a:t>
            </a:r>
            <a:r>
              <a:rPr lang="en-US" sz="1600" b="1" dirty="0" smtClean="0">
                <a:ln w="0"/>
                <a:solidFill>
                  <a:srgbClr val="FFFF00"/>
                </a:solidFill>
                <a:latin typeface="Arial" pitchFamily="34" charset="0"/>
                <a:cs typeface="Arial" pitchFamily="34" charset="0"/>
              </a:rPr>
              <a:t>Participation fee is non-refundable.</a:t>
            </a:r>
            <a:endParaRPr lang="en-US" sz="1600" b="1" dirty="0">
              <a:solidFill>
                <a:srgbClr val="FFFF00"/>
              </a:solidFill>
            </a:endParaRPr>
          </a:p>
        </p:txBody>
      </p:sp>
      <p:sp>
        <p:nvSpPr>
          <p:cNvPr id="6" name="Rectangle: Rounded Corners 5">
            <a:extLst>
              <a:ext uri="{FF2B5EF4-FFF2-40B4-BE49-F238E27FC236}">
                <a16:creationId xmlns:a16="http://schemas.microsoft.com/office/drawing/2014/main" xmlns="" id="{A1127A80-39B2-4ADD-A7FA-3F9815CAB5C7}"/>
              </a:ext>
            </a:extLst>
          </p:cNvPr>
          <p:cNvSpPr/>
          <p:nvPr/>
        </p:nvSpPr>
        <p:spPr>
          <a:xfrm>
            <a:off x="142844" y="928670"/>
            <a:ext cx="8643998" cy="528641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0"/>
                <a:solidFill>
                  <a:srgbClr val="C00000"/>
                </a:solidFill>
                <a:effectLst>
                  <a:outerShdw blurRad="38100" dist="19050" dir="2700000" algn="tl" rotWithShape="0">
                    <a:schemeClr val="dk1">
                      <a:alpha val="40000"/>
                    </a:schemeClr>
                  </a:outerShdw>
                </a:effectLst>
                <a:latin typeface="Aharoni" pitchFamily="2" charset="-79"/>
                <a:cs typeface="Aharoni" pitchFamily="2" charset="-79"/>
              </a:rPr>
              <a:t>Important Dates</a:t>
            </a:r>
          </a:p>
          <a:p>
            <a:pPr algn="ctr"/>
            <a:r>
              <a:rPr lang="en-US" b="1" dirty="0" smtClean="0">
                <a:ln w="0"/>
                <a:solidFill>
                  <a:srgbClr val="7030A0"/>
                </a:solidFill>
                <a:effectLst>
                  <a:outerShdw blurRad="38100" dist="19050" dir="2700000" algn="tl" rotWithShape="0">
                    <a:schemeClr val="dk1">
                      <a:alpha val="40000"/>
                    </a:schemeClr>
                  </a:outerShdw>
                </a:effectLst>
                <a:latin typeface="Arial" pitchFamily="34" charset="0"/>
                <a:cs typeface="Arial" pitchFamily="34" charset="0"/>
              </a:rPr>
              <a:t>Last Date for Submission of Papers: December 20, 2017</a:t>
            </a:r>
          </a:p>
          <a:p>
            <a:pPr algn="ctr"/>
            <a:r>
              <a:rPr lang="en-US" b="1" dirty="0" smtClean="0">
                <a:ln w="0"/>
                <a:solidFill>
                  <a:srgbClr val="7030A0"/>
                </a:solidFill>
                <a:effectLst>
                  <a:outerShdw blurRad="38100" dist="19050" dir="2700000" algn="tl" rotWithShape="0">
                    <a:schemeClr val="dk1">
                      <a:alpha val="40000"/>
                    </a:schemeClr>
                  </a:outerShdw>
                </a:effectLst>
                <a:latin typeface="Arial" pitchFamily="34" charset="0"/>
                <a:cs typeface="Arial" pitchFamily="34" charset="0"/>
              </a:rPr>
              <a:t>Last Date for Registration: February 1, 2018</a:t>
            </a: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Participation Fee</a:t>
            </a:r>
          </a:p>
          <a:p>
            <a:pPr algn="ctr"/>
            <a:r>
              <a:rPr lang="en-US" b="1" dirty="0" smtClean="0">
                <a:ln w="0"/>
                <a:solidFill>
                  <a:schemeClr val="accent6">
                    <a:lumMod val="50000"/>
                  </a:schemeClr>
                </a:solidFill>
                <a:effectLst>
                  <a:outerShdw blurRad="38100" dist="19050" dir="2700000" algn="tl" rotWithShape="0">
                    <a:schemeClr val="dk1">
                      <a:alpha val="40000"/>
                    </a:schemeClr>
                  </a:outerShdw>
                </a:effectLst>
                <a:latin typeface="Arial" pitchFamily="34" charset="0"/>
                <a:cs typeface="Arial" pitchFamily="34" charset="0"/>
              </a:rPr>
              <a:t>INDIA &amp; SAARC Countries</a:t>
            </a: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Early Bird Registration Rs. 3500 + Rs. 630 (18% GST) = Rs. 4130 </a:t>
            </a:r>
            <a:r>
              <a:rPr lang="en-US" sz="1600"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(till December 31,2017) 	</a:t>
            </a:r>
            <a:endPar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endParaRP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After December 31, 2017	Rs. 4000 + Rs. 720 (18% GST) = Rs. 4720</a:t>
            </a:r>
          </a:p>
          <a:p>
            <a:pPr algn="ctr"/>
            <a:r>
              <a:rPr lang="en-US" b="1" dirty="0" smtClean="0">
                <a:ln w="0"/>
                <a:solidFill>
                  <a:srgbClr val="0000CC"/>
                </a:solidFill>
                <a:effectLst>
                  <a:outerShdw blurRad="38100" dist="19050" dir="2700000" algn="tl" rotWithShape="0">
                    <a:schemeClr val="dk1">
                      <a:alpha val="40000"/>
                    </a:schemeClr>
                  </a:outerShdw>
                </a:effectLst>
                <a:latin typeface="Arial" pitchFamily="34" charset="0"/>
                <a:cs typeface="Arial" pitchFamily="34" charset="0"/>
              </a:rPr>
              <a:t>DELNET Members, SLA Members &amp; Participants from Rajasthan</a:t>
            </a: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  	Rs. 3000 + Rs. 540 (18% GST) = Rs. 3540</a:t>
            </a:r>
          </a:p>
          <a:p>
            <a:pPr algn="ctr"/>
            <a:endParaRPr lang="en-US" b="1" dirty="0" smtClean="0">
              <a:ln w="0"/>
              <a:solidFill>
                <a:srgbClr val="0000CC"/>
              </a:solidFill>
              <a:effectLst>
                <a:outerShdw blurRad="38100" dist="19050" dir="2700000" algn="tl" rotWithShape="0">
                  <a:schemeClr val="dk1">
                    <a:alpha val="40000"/>
                  </a:schemeClr>
                </a:outerShdw>
              </a:effectLst>
              <a:latin typeface="Arial" pitchFamily="34" charset="0"/>
              <a:cs typeface="Arial" pitchFamily="34" charset="0"/>
            </a:endParaRPr>
          </a:p>
          <a:p>
            <a:pPr algn="ctr"/>
            <a:r>
              <a:rPr lang="en-US" b="1" dirty="0" smtClean="0">
                <a:ln w="0"/>
                <a:solidFill>
                  <a:srgbClr val="0000CC"/>
                </a:solidFill>
                <a:effectLst>
                  <a:outerShdw blurRad="38100" dist="19050" dir="2700000" algn="tl" rotWithShape="0">
                    <a:schemeClr val="dk1">
                      <a:alpha val="40000"/>
                    </a:schemeClr>
                  </a:outerShdw>
                </a:effectLst>
                <a:latin typeface="Arial" pitchFamily="34" charset="0"/>
                <a:cs typeface="Arial" pitchFamily="34" charset="0"/>
              </a:rPr>
              <a:t>Outside India </a:t>
            </a: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Early Bird Registration 	$ 160 (inclusive of GST)</a:t>
            </a: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(till December 31,2017)	</a:t>
            </a:r>
          </a:p>
          <a:p>
            <a:pPr algn="ctr"/>
            <a:endPar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endParaRP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After December 31, 2017	$ 200 (inclusive of GST)</a:t>
            </a:r>
          </a:p>
          <a:p>
            <a:pPr algn="ctr"/>
            <a:endPar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endParaRPr>
          </a:p>
          <a:p>
            <a:pPr algn="ctr"/>
            <a:r>
              <a:rPr lang="en-US" b="1" dirty="0" smtClean="0">
                <a:ln w="0"/>
                <a:solidFill>
                  <a:srgbClr val="C00000"/>
                </a:solidFill>
                <a:effectLst>
                  <a:outerShdw blurRad="38100" dist="19050" dir="2700000" algn="tl" rotWithShape="0">
                    <a:schemeClr val="dk1">
                      <a:alpha val="40000"/>
                    </a:schemeClr>
                  </a:outerShdw>
                </a:effectLst>
                <a:latin typeface="Arial" pitchFamily="34" charset="0"/>
                <a:cs typeface="Arial" pitchFamily="34" charset="0"/>
              </a:rPr>
              <a:t>DELNET GSTIN is 07AAAAD2288G1ZV</a:t>
            </a:r>
            <a:endParaRPr lang="en-US" sz="1600" b="1" dirty="0">
              <a:ln w="0"/>
              <a:solidFill>
                <a:srgbClr val="C00000"/>
              </a:solidFill>
              <a:effectLst>
                <a:outerShdw blurRad="38100" dist="19050" dir="2700000" algn="tl" rotWithShape="0">
                  <a:schemeClr val="dk1">
                    <a:alpha val="40000"/>
                  </a:schemeClr>
                </a:outerShdw>
              </a:effectLst>
              <a:latin typeface="AR CHRISTY" pitchFamily="2" charset="0"/>
              <a:cs typeface="Aharoni" panose="02010803020104030203" pitchFamily="2" charset="-79"/>
            </a:endParaRPr>
          </a:p>
        </p:txBody>
      </p:sp>
    </p:spTree>
    <p:extLst>
      <p:ext uri="{BB962C8B-B14F-4D97-AF65-F5344CB8AC3E}">
        <p14:creationId xmlns:p14="http://schemas.microsoft.com/office/powerpoint/2010/main" xmlns="" val="1902293727"/>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solidFill>
            <a:schemeClr val="accent6">
              <a:lumMod val="75000"/>
            </a:schemeClr>
          </a:solidFill>
        </p:spPr>
        <p:txBody>
          <a:bodyPr>
            <a:normAutofit/>
          </a:bodyPr>
          <a:lstStyle/>
          <a:p>
            <a:pPr>
              <a:lnSpc>
                <a:spcPts val="3000"/>
              </a:lnSpc>
              <a:spcBef>
                <a:spcPts val="600"/>
              </a:spcBef>
              <a:spcAft>
                <a:spcPts val="600"/>
              </a:spcAft>
            </a:pPr>
            <a:r>
              <a:rPr lang="en-US" sz="3600" b="1" dirty="0" smtClean="0">
                <a:solidFill>
                  <a:srgbClr val="FFFF00"/>
                </a:solidFill>
                <a:effectLst>
                  <a:outerShdw blurRad="38100" dist="38100" dir="2700000" algn="tl">
                    <a:srgbClr val="000000">
                      <a:alpha val="43137"/>
                    </a:srgbClr>
                  </a:outerShdw>
                </a:effectLst>
                <a:latin typeface="Bookman Old Style" pitchFamily="18" charset="0"/>
              </a:rPr>
              <a:t>ICRL 2018</a:t>
            </a:r>
            <a:endParaRPr lang="en-US" sz="3600" b="1" u="sng" dirty="0">
              <a:solidFill>
                <a:srgbClr val="FFFF00"/>
              </a:solidFill>
              <a:effectLst>
                <a:outerShdw blurRad="38100" dist="38100" dir="2700000" algn="tl">
                  <a:srgbClr val="000000">
                    <a:alpha val="43137"/>
                  </a:srgbClr>
                </a:outerShdw>
              </a:effectLst>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Rounded Corners 5">
            <a:extLst>
              <a:ext uri="{FF2B5EF4-FFF2-40B4-BE49-F238E27FC236}">
                <a16:creationId xmlns:a16="http://schemas.microsoft.com/office/drawing/2014/main" xmlns="" id="{A1127A80-39B2-4ADD-A7FA-3F9815CAB5C7}"/>
              </a:ext>
            </a:extLst>
          </p:cNvPr>
          <p:cNvSpPr/>
          <p:nvPr/>
        </p:nvSpPr>
        <p:spPr>
          <a:xfrm>
            <a:off x="1071538" y="1071546"/>
            <a:ext cx="6215106" cy="3643338"/>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Register Today </a:t>
            </a:r>
          </a:p>
          <a:p>
            <a:pPr algn="ctr"/>
            <a:r>
              <a:rPr lang="en-US" sz="4000" b="1" dirty="0" smtClean="0">
                <a:ln w="0"/>
                <a:solidFill>
                  <a:srgbClr val="C00000"/>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Be ready for ICRL </a:t>
            </a:r>
            <a:r>
              <a:rPr lang="en-US" sz="4000" b="1" dirty="0" smtClean="0">
                <a:ln w="0"/>
                <a:solidFill>
                  <a:srgbClr val="C00000"/>
                </a:solidFill>
                <a:effectLst>
                  <a:outerShdw blurRad="38100" dist="19050" dir="2700000" algn="tl" rotWithShape="0">
                    <a:schemeClr val="dk1">
                      <a:alpha val="40000"/>
                    </a:schemeClr>
                  </a:outerShdw>
                </a:effectLst>
                <a:latin typeface="AR CHRISTY" pitchFamily="2" charset="0"/>
                <a:cs typeface="Aharoni" panose="02010803020104030203" pitchFamily="2" charset="-79"/>
              </a:rPr>
              <a:t>2018</a:t>
            </a:r>
            <a:endParaRPr lang="en-US" sz="4000" b="1" dirty="0">
              <a:ln w="0"/>
              <a:solidFill>
                <a:srgbClr val="C00000"/>
              </a:solidFill>
              <a:effectLst>
                <a:outerShdw blurRad="38100" dist="19050" dir="2700000" algn="tl" rotWithShape="0">
                  <a:schemeClr val="dk1">
                    <a:alpha val="40000"/>
                  </a:schemeClr>
                </a:outerShdw>
              </a:effectLst>
              <a:latin typeface="AR CHRISTY" pitchFamily="2" charset="0"/>
              <a:cs typeface="Aharoni" panose="02010803020104030203" pitchFamily="2" charset="-79"/>
            </a:endParaRPr>
          </a:p>
        </p:txBody>
      </p:sp>
      <p:pic>
        <p:nvPicPr>
          <p:cNvPr id="9" name="Picture 8" descr="1.jpg"/>
          <p:cNvPicPr>
            <a:picLocks noChangeAspect="1"/>
          </p:cNvPicPr>
          <p:nvPr/>
        </p:nvPicPr>
        <p:blipFill>
          <a:blip r:embed="rId2"/>
          <a:srcRect b="6666"/>
          <a:stretch>
            <a:fillRect/>
          </a:stretch>
        </p:blipFill>
        <p:spPr>
          <a:xfrm>
            <a:off x="6572264" y="4286256"/>
            <a:ext cx="2143125" cy="2000257"/>
          </a:xfrm>
          <a:prstGeom prst="rect">
            <a:avLst/>
          </a:prstGeom>
        </p:spPr>
      </p:pic>
    </p:spTree>
    <p:extLst>
      <p:ext uri="{BB962C8B-B14F-4D97-AF65-F5344CB8AC3E}">
        <p14:creationId xmlns:p14="http://schemas.microsoft.com/office/powerpoint/2010/main" xmlns="" val="190229372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64577E4-0B54-4163-B0EA-C05B5302C08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837" b="6549"/>
          <a:stretch/>
        </p:blipFill>
        <p:spPr>
          <a:xfrm>
            <a:off x="256925" y="217595"/>
            <a:ext cx="3339738" cy="1739837"/>
          </a:xfrm>
          <a:prstGeom prst="rect">
            <a:avLst/>
          </a:prstGeom>
        </p:spPr>
      </p:pic>
      <p:pic>
        <p:nvPicPr>
          <p:cNvPr id="5" name="Picture 4">
            <a:extLst>
              <a:ext uri="{FF2B5EF4-FFF2-40B4-BE49-F238E27FC236}">
                <a16:creationId xmlns:a16="http://schemas.microsoft.com/office/drawing/2014/main" xmlns="" id="{CC98DF15-9753-4743-916C-6E4CB2E607E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960" b="6750"/>
          <a:stretch/>
        </p:blipFill>
        <p:spPr>
          <a:xfrm>
            <a:off x="5577777" y="217595"/>
            <a:ext cx="3339738" cy="1683205"/>
          </a:xfrm>
          <a:prstGeom prst="rect">
            <a:avLst/>
          </a:prstGeom>
        </p:spPr>
      </p:pic>
      <p:pic>
        <p:nvPicPr>
          <p:cNvPr id="7" name="Picture 6">
            <a:extLst>
              <a:ext uri="{FF2B5EF4-FFF2-40B4-BE49-F238E27FC236}">
                <a16:creationId xmlns:a16="http://schemas.microsoft.com/office/drawing/2014/main" xmlns="" id="{C418D1DD-7D82-424F-B58A-D21048F7E51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77777" y="1921694"/>
            <a:ext cx="3339738" cy="1878603"/>
          </a:xfrm>
          <a:prstGeom prst="rect">
            <a:avLst/>
          </a:prstGeom>
        </p:spPr>
      </p:pic>
      <p:pic>
        <p:nvPicPr>
          <p:cNvPr id="9" name="Picture 8">
            <a:extLst>
              <a:ext uri="{FF2B5EF4-FFF2-40B4-BE49-F238E27FC236}">
                <a16:creationId xmlns:a16="http://schemas.microsoft.com/office/drawing/2014/main" xmlns="" id="{9C60C0EE-9C64-480C-B7D6-1E0C89751CD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3768" r="1970"/>
          <a:stretch/>
        </p:blipFill>
        <p:spPr>
          <a:xfrm>
            <a:off x="263164" y="1911545"/>
            <a:ext cx="3339738" cy="1842865"/>
          </a:xfrm>
          <a:prstGeom prst="rect">
            <a:avLst/>
          </a:prstGeom>
        </p:spPr>
      </p:pic>
      <p:pic>
        <p:nvPicPr>
          <p:cNvPr id="13" name="Picture 12">
            <a:extLst>
              <a:ext uri="{FF2B5EF4-FFF2-40B4-BE49-F238E27FC236}">
                <a16:creationId xmlns:a16="http://schemas.microsoft.com/office/drawing/2014/main" xmlns="" id="{D2B5AC04-1C66-407B-BBDA-88C322E3E903}"/>
              </a:ext>
            </a:extLst>
          </p:cNvPr>
          <p:cNvPicPr>
            <a:picLocks noChangeAspect="1"/>
          </p:cNvPicPr>
          <p:nvPr/>
        </p:nvPicPr>
        <p:blipFill rotWithShape="1">
          <a:blip r:embed="rId7">
            <a:extLst>
              <a:ext uri="{28A0092B-C50C-407E-A947-70E740481C1C}">
                <a14:useLocalDpi xmlns:a14="http://schemas.microsoft.com/office/drawing/2010/main" xmlns="" val="0"/>
              </a:ext>
            </a:extLst>
          </a:blip>
          <a:srcRect t="4129"/>
          <a:stretch/>
        </p:blipFill>
        <p:spPr>
          <a:xfrm>
            <a:off x="4704523" y="3842085"/>
            <a:ext cx="4223659" cy="2294018"/>
          </a:xfrm>
          <a:prstGeom prst="rect">
            <a:avLst/>
          </a:prstGeom>
        </p:spPr>
      </p:pic>
      <p:pic>
        <p:nvPicPr>
          <p:cNvPr id="11" name="Picture 10">
            <a:extLst>
              <a:ext uri="{FF2B5EF4-FFF2-40B4-BE49-F238E27FC236}">
                <a16:creationId xmlns:a16="http://schemas.microsoft.com/office/drawing/2014/main" xmlns="" id="{20930832-8EC3-45B2-9CB2-38FEB24C5416}"/>
              </a:ext>
            </a:extLst>
          </p:cNvPr>
          <p:cNvPicPr>
            <a:picLocks noChangeAspect="1"/>
          </p:cNvPicPr>
          <p:nvPr/>
        </p:nvPicPr>
        <p:blipFill rotWithShape="1">
          <a:blip r:embed="rId8">
            <a:extLst>
              <a:ext uri="{28A0092B-C50C-407E-A947-70E740481C1C}">
                <a14:useLocalDpi xmlns:a14="http://schemas.microsoft.com/office/drawing/2010/main" xmlns="" val="0"/>
              </a:ext>
            </a:extLst>
          </a:blip>
          <a:srcRect t="2401" r="14556" b="15000"/>
          <a:stretch/>
        </p:blipFill>
        <p:spPr>
          <a:xfrm>
            <a:off x="256925" y="3812920"/>
            <a:ext cx="4226863" cy="2298441"/>
          </a:xfrm>
          <a:prstGeom prst="rect">
            <a:avLst/>
          </a:prstGeom>
        </p:spPr>
      </p:pic>
      <p:pic>
        <p:nvPicPr>
          <p:cNvPr id="20" name="Picture 3" descr="1">
            <a:extLst>
              <a:ext uri="{FF2B5EF4-FFF2-40B4-BE49-F238E27FC236}">
                <a16:creationId xmlns:a16="http://schemas.microsoft.com/office/drawing/2014/main" xmlns="" id="{AA9A0FD1-D698-494D-B8FD-27E2979A0370}"/>
              </a:ext>
            </a:extLst>
          </p:cNvPr>
          <p:cNvPicPr>
            <a:picLocks noGrp="1" noChangeAspect="1" noChangeArrowheads="1"/>
          </p:cNvPicPr>
          <p:nvPr>
            <p:ph idx="1"/>
          </p:nvPr>
        </p:nvPicPr>
        <p:blipFill>
          <a:blip r:embed="rId9"/>
          <a:srcRect/>
          <a:stretch>
            <a:fillRect/>
          </a:stretch>
        </p:blipFill>
        <p:spPr bwMode="auto">
          <a:xfrm>
            <a:off x="3833785" y="181168"/>
            <a:ext cx="1386287" cy="894158"/>
          </a:xfrm>
          <a:prstGeom prst="rect">
            <a:avLst/>
          </a:prstGeom>
          <a:noFill/>
          <a:ln w="9525">
            <a:noFill/>
            <a:miter lim="800000"/>
            <a:headEnd/>
            <a:tailEnd/>
          </a:ln>
        </p:spPr>
      </p:pic>
      <p:pic>
        <p:nvPicPr>
          <p:cNvPr id="21" name="Picture 4" descr="1">
            <a:extLst>
              <a:ext uri="{FF2B5EF4-FFF2-40B4-BE49-F238E27FC236}">
                <a16:creationId xmlns:a16="http://schemas.microsoft.com/office/drawing/2014/main" xmlns="" id="{BBA58698-C37E-429D-A40E-2927637CDB93}"/>
              </a:ext>
            </a:extLst>
          </p:cNvPr>
          <p:cNvPicPr>
            <a:picLocks noChangeAspect="1" noChangeArrowheads="1"/>
          </p:cNvPicPr>
          <p:nvPr/>
        </p:nvPicPr>
        <p:blipFill>
          <a:blip r:embed="rId10"/>
          <a:srcRect/>
          <a:stretch>
            <a:fillRect/>
          </a:stretch>
        </p:blipFill>
        <p:spPr bwMode="auto">
          <a:xfrm>
            <a:off x="3856732" y="1135036"/>
            <a:ext cx="1363340" cy="894158"/>
          </a:xfrm>
          <a:prstGeom prst="rect">
            <a:avLst/>
          </a:prstGeom>
          <a:noFill/>
          <a:ln w="9525">
            <a:noFill/>
            <a:miter lim="800000"/>
            <a:headEnd/>
            <a:tailEnd/>
          </a:ln>
        </p:spPr>
      </p:pic>
      <p:pic>
        <p:nvPicPr>
          <p:cNvPr id="22" name="Picture 6" descr="1">
            <a:extLst>
              <a:ext uri="{FF2B5EF4-FFF2-40B4-BE49-F238E27FC236}">
                <a16:creationId xmlns:a16="http://schemas.microsoft.com/office/drawing/2014/main" xmlns="" id="{84A81A05-02F9-4C54-8900-153A4A9FED1E}"/>
              </a:ext>
            </a:extLst>
          </p:cNvPr>
          <p:cNvPicPr>
            <a:picLocks noChangeAspect="1" noChangeArrowheads="1"/>
          </p:cNvPicPr>
          <p:nvPr/>
        </p:nvPicPr>
        <p:blipFill rotWithShape="1">
          <a:blip r:embed="rId11"/>
          <a:srcRect t="4939" r="53831"/>
          <a:stretch/>
        </p:blipFill>
        <p:spPr bwMode="auto">
          <a:xfrm>
            <a:off x="3779912" y="2138928"/>
            <a:ext cx="1641399" cy="714008"/>
          </a:xfrm>
          <a:prstGeom prst="rect">
            <a:avLst/>
          </a:prstGeom>
          <a:noFill/>
          <a:ln w="9525">
            <a:noFill/>
            <a:miter lim="800000"/>
            <a:headEnd/>
            <a:tailEnd/>
          </a:ln>
        </p:spPr>
      </p:pic>
      <p:pic>
        <p:nvPicPr>
          <p:cNvPr id="23" name="Picture 6" descr="1">
            <a:extLst>
              <a:ext uri="{FF2B5EF4-FFF2-40B4-BE49-F238E27FC236}">
                <a16:creationId xmlns:a16="http://schemas.microsoft.com/office/drawing/2014/main" xmlns="" id="{D138E08F-2EF4-4286-91B4-3B1800863E62}"/>
              </a:ext>
            </a:extLst>
          </p:cNvPr>
          <p:cNvPicPr>
            <a:picLocks noChangeAspect="1" noChangeArrowheads="1"/>
          </p:cNvPicPr>
          <p:nvPr/>
        </p:nvPicPr>
        <p:blipFill rotWithShape="1">
          <a:blip r:embed="rId11"/>
          <a:srcRect l="61891" t="9741" r="1651"/>
          <a:stretch/>
        </p:blipFill>
        <p:spPr bwMode="auto">
          <a:xfrm>
            <a:off x="3779912" y="3018205"/>
            <a:ext cx="1473738" cy="770835"/>
          </a:xfrm>
          <a:prstGeom prst="rect">
            <a:avLst/>
          </a:prstGeom>
          <a:noFill/>
          <a:ln w="9525">
            <a:noFill/>
            <a:miter lim="800000"/>
            <a:headEnd/>
            <a:tailEnd/>
          </a:ln>
        </p:spPr>
      </p:pic>
      <p:sp>
        <p:nvSpPr>
          <p:cNvPr id="24" name="Rectangle 23">
            <a:extLst>
              <a:ext uri="{FF2B5EF4-FFF2-40B4-BE49-F238E27FC236}">
                <a16:creationId xmlns:a16="http://schemas.microsoft.com/office/drawing/2014/main" xmlns="" id="{C68E52B3-5A5F-4189-8AEF-965068D9ECF2}"/>
              </a:ext>
            </a:extLst>
          </p:cNvPr>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rPr>
              <a:t>ICRL 2018</a:t>
            </a:r>
            <a:endParaRPr lang="en-US" dirty="0">
              <a:effectLst>
                <a:reflection blurRad="12700" stA="28000" endPos="45000" dist="10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25" name="WordArt 7">
            <a:extLst>
              <a:ext uri="{FF2B5EF4-FFF2-40B4-BE49-F238E27FC236}">
                <a16:creationId xmlns:a16="http://schemas.microsoft.com/office/drawing/2014/main" xmlns="" id="{1FCDB61A-BA9D-4E71-9758-F5FECC0C2AC4}"/>
              </a:ext>
            </a:extLst>
          </p:cNvPr>
          <p:cNvSpPr>
            <a:spLocks noChangeArrowheads="1" noChangeShapeType="1" noTextEdit="1"/>
          </p:cNvSpPr>
          <p:nvPr/>
        </p:nvSpPr>
        <p:spPr bwMode="auto">
          <a:xfrm>
            <a:off x="2969418" y="3954760"/>
            <a:ext cx="3205163" cy="8302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Lao UI" panose="020B0502040204020203" pitchFamily="34" charset="0"/>
                <a:cs typeface="Lao UI" panose="020B0502040204020203" pitchFamily="34" charset="0"/>
              </a:rPr>
              <a:t>Thank You</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2"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details are available at </a:t>
            </a:r>
            <a:r>
              <a:rPr lang="en-US" b="1" dirty="0">
                <a:solidFill>
                  <a:srgbClr val="FFFF00"/>
                </a:solidFill>
                <a:hlinkClick r:id="rId2"/>
              </a:rPr>
              <a:t>www.delnet.nic.in</a:t>
            </a:r>
            <a:endParaRPr lang="en-US" dirty="0"/>
          </a:p>
        </p:txBody>
      </p:sp>
      <p:pic>
        <p:nvPicPr>
          <p:cNvPr id="23" name="Content Placeholder 17" descr="Picture4.jpg"/>
          <p:cNvPicPr>
            <a:picLocks noChangeAspect="1"/>
          </p:cNvPicPr>
          <p:nvPr/>
        </p:nvPicPr>
        <p:blipFill>
          <a:blip r:embed="rId3">
            <a:lum bright="100000"/>
          </a:blip>
          <a:srcRect t="3200"/>
          <a:stretch>
            <a:fillRect/>
          </a:stretch>
        </p:blipFill>
        <p:spPr>
          <a:xfrm>
            <a:off x="142844" y="1357298"/>
            <a:ext cx="8848843" cy="4000528"/>
          </a:xfrm>
          <a:prstGeom prst="rect">
            <a:avLst/>
          </a:prstGeom>
        </p:spPr>
      </p:pic>
      <p:sp>
        <p:nvSpPr>
          <p:cNvPr id="2" name="Title 1"/>
          <p:cNvSpPr>
            <a:spLocks noGrp="1"/>
          </p:cNvSpPr>
          <p:nvPr>
            <p:ph type="title"/>
          </p:nvPr>
        </p:nvSpPr>
        <p:spPr>
          <a:xfrm>
            <a:off x="0" y="0"/>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About Organisers </a:t>
            </a:r>
            <a:r>
              <a:rPr lang="en-US" dirty="0"/>
              <a:t/>
            </a:r>
            <a:br>
              <a:rPr lang="en-US" dirty="0"/>
            </a:br>
            <a:r>
              <a:rPr lang="en-US" b="1" dirty="0"/>
              <a:t> </a:t>
            </a:r>
            <a:r>
              <a:rPr lang="en-US" sz="1800" b="1" dirty="0">
                <a:solidFill>
                  <a:srgbClr val="0000CC"/>
                </a:solidFill>
                <a:latin typeface="Bookman Old Style" pitchFamily="18" charset="0"/>
              </a:rPr>
              <a:t>Conference Theme: Emerging Global Technologies  and Trends</a:t>
            </a:r>
            <a:endParaRPr lang="en-US" sz="1800" u="sng" dirty="0"/>
          </a:p>
        </p:txBody>
      </p:sp>
      <p:pic>
        <p:nvPicPr>
          <p:cNvPr id="109571" name="Picture 3" descr="1"/>
          <p:cNvPicPr>
            <a:picLocks noGrp="1" noChangeAspect="1" noChangeArrowheads="1"/>
          </p:cNvPicPr>
          <p:nvPr>
            <p:ph idx="1"/>
          </p:nvPr>
        </p:nvPicPr>
        <p:blipFill>
          <a:blip r:embed="rId4"/>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5"/>
          <a:srcRect/>
          <a:stretch>
            <a:fillRect/>
          </a:stretch>
        </p:blipFill>
        <p:spPr bwMode="auto">
          <a:xfrm>
            <a:off x="8310132" y="142852"/>
            <a:ext cx="762461" cy="500066"/>
          </a:xfrm>
          <a:prstGeom prst="rect">
            <a:avLst/>
          </a:prstGeom>
          <a:noFill/>
          <a:ln w="9525">
            <a:noFill/>
            <a:miter lim="800000"/>
            <a:headEnd/>
            <a:tailEnd/>
          </a:ln>
        </p:spPr>
      </p:pic>
      <p:sp>
        <p:nvSpPr>
          <p:cNvPr id="9" name="TextBox 8"/>
          <p:cNvSpPr txBox="1"/>
          <p:nvPr/>
        </p:nvSpPr>
        <p:spPr>
          <a:xfrm>
            <a:off x="71438" y="971868"/>
            <a:ext cx="8929718" cy="5078313"/>
          </a:xfrm>
          <a:prstGeom prst="rect">
            <a:avLst/>
          </a:prstGeom>
          <a:noFill/>
        </p:spPr>
        <p:txBody>
          <a:bodyPr wrap="square" rtlCol="0">
            <a:spAutoFit/>
          </a:bodyPr>
          <a:lstStyle/>
          <a:p>
            <a:r>
              <a:rPr lang="en-US" sz="2400" b="1" dirty="0">
                <a:solidFill>
                  <a:srgbClr val="FF0000"/>
                </a:solidFill>
              </a:rPr>
              <a:t>DELNET - DEVELOPING LIBRARY NETWORK</a:t>
            </a:r>
            <a:endParaRPr lang="en-US" sz="2400" dirty="0">
              <a:solidFill>
                <a:srgbClr val="FF0000"/>
              </a:solidFill>
            </a:endParaRPr>
          </a:p>
          <a:p>
            <a:pPr marL="285750" indent="-285750" algn="just">
              <a:spcBef>
                <a:spcPts val="600"/>
              </a:spcBef>
              <a:buFont typeface="Wingdings" panose="05000000000000000000" pitchFamily="2" charset="2"/>
              <a:buChar char="Ø"/>
            </a:pPr>
            <a:r>
              <a:rPr lang="en-US" sz="1600" b="1" dirty="0">
                <a:latin typeface="Bookman Old Style" panose="02050604050505020204" pitchFamily="18" charset="0"/>
              </a:rPr>
              <a:t>Established as a Society in 1992.</a:t>
            </a:r>
          </a:p>
          <a:p>
            <a:pPr marL="285750" indent="-285750" algn="just">
              <a:spcBef>
                <a:spcPts val="600"/>
              </a:spcBef>
              <a:buFont typeface="Wingdings" panose="05000000000000000000" pitchFamily="2" charset="2"/>
              <a:buChar char="Ø"/>
            </a:pPr>
            <a:r>
              <a:rPr lang="en-US" sz="1600" b="1" dirty="0">
                <a:solidFill>
                  <a:srgbClr val="0000CC"/>
                </a:solidFill>
                <a:latin typeface="Bookman Old Style" panose="02050604050505020204" pitchFamily="18" charset="0"/>
              </a:rPr>
              <a:t>It was initially supported by the Department of Scientific and Industrial Research, National Informatics Centre, Ministry of Communication and Information Technology, Government of India. </a:t>
            </a:r>
          </a:p>
          <a:p>
            <a:pPr marL="285750" indent="-285750" algn="just">
              <a:spcBef>
                <a:spcPts val="600"/>
              </a:spcBef>
              <a:buFont typeface="Wingdings" panose="05000000000000000000" pitchFamily="2" charset="2"/>
              <a:buChar char="Ø"/>
            </a:pPr>
            <a:r>
              <a:rPr lang="en-US" sz="1600" b="1" dirty="0">
                <a:latin typeface="Bookman Old Style" panose="02050604050505020204" pitchFamily="18" charset="0"/>
              </a:rPr>
              <a:t>Located in Jawaharlal Nehru University (JNU) Campus, New Delhi. </a:t>
            </a:r>
          </a:p>
          <a:p>
            <a:pPr marL="285750" indent="-285750" algn="just">
              <a:spcBef>
                <a:spcPts val="600"/>
              </a:spcBef>
              <a:buFont typeface="Wingdings" panose="05000000000000000000" pitchFamily="2" charset="2"/>
              <a:buChar char="Ø"/>
            </a:pPr>
            <a:r>
              <a:rPr lang="en-US" sz="1600" b="1" dirty="0">
                <a:solidFill>
                  <a:srgbClr val="FF0000"/>
                </a:solidFill>
                <a:latin typeface="Bookman Old Style" panose="02050604050505020204" pitchFamily="18" charset="0"/>
              </a:rPr>
              <a:t>DELNET is a major resource sharing library network in South Asia connecting nearly 6000 libraries in India and eight other countries. </a:t>
            </a:r>
          </a:p>
          <a:p>
            <a:pPr marL="285750" indent="-285750" algn="just">
              <a:spcBef>
                <a:spcPts val="600"/>
              </a:spcBef>
              <a:buFont typeface="Wingdings" panose="05000000000000000000" pitchFamily="2" charset="2"/>
              <a:buChar char="Ø"/>
            </a:pPr>
            <a:r>
              <a:rPr lang="en-US" sz="1600" b="1" dirty="0">
                <a:solidFill>
                  <a:schemeClr val="accent3">
                    <a:lumMod val="50000"/>
                  </a:schemeClr>
                </a:solidFill>
                <a:latin typeface="Bookman Old Style" panose="02050604050505020204" pitchFamily="18" charset="0"/>
              </a:rPr>
              <a:t>Provides the Inter-library Loan and document delivery service to promote resource sharing at the national and international levels among member-libraries of DELNET</a:t>
            </a:r>
          </a:p>
          <a:p>
            <a:pPr marL="285750" indent="-285750" algn="just">
              <a:spcBef>
                <a:spcPts val="600"/>
              </a:spcBef>
              <a:buFont typeface="Wingdings" panose="05000000000000000000" pitchFamily="2" charset="2"/>
              <a:buChar char="Ø"/>
            </a:pPr>
            <a:r>
              <a:rPr lang="en-US" sz="1600" b="1" dirty="0">
                <a:latin typeface="Bookman Old Style" panose="02050604050505020204" pitchFamily="18" charset="0"/>
              </a:rPr>
              <a:t>Has a consortium for e-books and e-journals. </a:t>
            </a:r>
          </a:p>
          <a:p>
            <a:pPr marL="285750" indent="-285750" algn="just">
              <a:spcBef>
                <a:spcPts val="600"/>
              </a:spcBef>
              <a:buFont typeface="Wingdings" panose="05000000000000000000" pitchFamily="2" charset="2"/>
              <a:buChar char="Ø"/>
            </a:pPr>
            <a:r>
              <a:rPr lang="en-US" sz="1600" b="1" dirty="0">
                <a:solidFill>
                  <a:schemeClr val="accent6">
                    <a:lumMod val="75000"/>
                  </a:schemeClr>
                </a:solidFill>
                <a:latin typeface="Bookman Old Style" panose="02050604050505020204" pitchFamily="18" charset="0"/>
              </a:rPr>
              <a:t>Arranges training programmes, lectures, workshops and the National Convention on Knowledge, Library and Information on Networking (NACLIN) every year. </a:t>
            </a:r>
          </a:p>
          <a:p>
            <a:pPr marL="285750" indent="-285750" algn="just">
              <a:spcBef>
                <a:spcPts val="600"/>
              </a:spcBef>
              <a:buFont typeface="Wingdings" panose="05000000000000000000" pitchFamily="2" charset="2"/>
              <a:buChar char="Ø"/>
            </a:pPr>
            <a:r>
              <a:rPr lang="en-US" sz="1600" b="1" dirty="0">
                <a:solidFill>
                  <a:srgbClr val="0000CC"/>
                </a:solidFill>
                <a:latin typeface="Bookman Old Style" panose="02050604050505020204" pitchFamily="18" charset="0"/>
                <a:ea typeface="Franklin Gothic Medium" pitchFamily="34" charset="0"/>
                <a:cs typeface="Franklin Gothic Medium" pitchFamily="34" charset="0"/>
              </a:rPr>
              <a:t>Celebrating DELNET Silver Jubilee year</a:t>
            </a:r>
            <a:endParaRPr lang="en-US" sz="1600" dirty="0">
              <a:solidFill>
                <a:srgbClr val="0000CC"/>
              </a:solidFill>
              <a:latin typeface="Bookman Old Style" panose="02050604050505020204" pitchFamily="18" charset="0"/>
              <a:cs typeface="Arial" pitchFamily="34" charset="0"/>
            </a:endParaRPr>
          </a:p>
          <a:p>
            <a:pPr algn="just"/>
            <a:endParaRPr lang="en-US" b="1"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429420"/>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details are available at </a:t>
            </a:r>
            <a:r>
              <a:rPr lang="en-US" b="1" dirty="0">
                <a:solidFill>
                  <a:srgbClr val="FFFF00"/>
                </a:solidFill>
                <a:hlinkClick r:id="rId2"/>
              </a:rPr>
              <a:t>www.aud.ac.in</a:t>
            </a:r>
            <a:endParaRPr lang="en-US" dirty="0"/>
          </a:p>
        </p:txBody>
      </p:sp>
      <p:pic>
        <p:nvPicPr>
          <p:cNvPr id="23" name="Content Placeholder 17" descr="Picture4.jpg"/>
          <p:cNvPicPr>
            <a:picLocks noChangeAspect="1"/>
          </p:cNvPicPr>
          <p:nvPr/>
        </p:nvPicPr>
        <p:blipFill>
          <a:blip r:embed="rId3">
            <a:lum bright="100000"/>
          </a:blip>
          <a:srcRect t="3200"/>
          <a:stretch>
            <a:fillRect/>
          </a:stretch>
        </p:blipFill>
        <p:spPr>
          <a:xfrm>
            <a:off x="142844" y="1357298"/>
            <a:ext cx="8848843" cy="4000528"/>
          </a:xfrm>
          <a:prstGeom prst="rect">
            <a:avLst/>
          </a:prstGeom>
        </p:spPr>
      </p:pic>
      <p:sp>
        <p:nvSpPr>
          <p:cNvPr id="2" name="Title 1"/>
          <p:cNvSpPr>
            <a:spLocks noGrp="1"/>
          </p:cNvSpPr>
          <p:nvPr>
            <p:ph type="title"/>
          </p:nvPr>
        </p:nvSpPr>
        <p:spPr>
          <a:xfrm>
            <a:off x="0" y="0"/>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About Organisers </a:t>
            </a:r>
            <a:r>
              <a:rPr lang="en-US" dirty="0"/>
              <a:t/>
            </a:r>
            <a:br>
              <a:rPr lang="en-US" dirty="0"/>
            </a:br>
            <a:r>
              <a:rPr lang="en-US" b="1" dirty="0"/>
              <a:t> </a:t>
            </a:r>
            <a:r>
              <a:rPr lang="en-US" sz="1800" b="1" dirty="0">
                <a:solidFill>
                  <a:srgbClr val="0000CC"/>
                </a:solidFill>
                <a:latin typeface="Bookman Old Style" pitchFamily="18" charset="0"/>
              </a:rPr>
              <a:t>Conference Theme: Emerging Global Technologies  and Trends</a:t>
            </a:r>
            <a:endParaRPr lang="en-US" sz="1800" u="sng" dirty="0"/>
          </a:p>
        </p:txBody>
      </p:sp>
      <p:pic>
        <p:nvPicPr>
          <p:cNvPr id="109571" name="Picture 3" descr="1"/>
          <p:cNvPicPr>
            <a:picLocks noGrp="1" noChangeAspect="1" noChangeArrowheads="1"/>
          </p:cNvPicPr>
          <p:nvPr>
            <p:ph idx="1"/>
          </p:nvPr>
        </p:nvPicPr>
        <p:blipFill>
          <a:blip r:embed="rId4"/>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5"/>
          <a:srcRect/>
          <a:stretch>
            <a:fillRect/>
          </a:stretch>
        </p:blipFill>
        <p:spPr bwMode="auto">
          <a:xfrm>
            <a:off x="8310132" y="142852"/>
            <a:ext cx="762461" cy="500066"/>
          </a:xfrm>
          <a:prstGeom prst="rect">
            <a:avLst/>
          </a:prstGeom>
          <a:noFill/>
          <a:ln w="9525">
            <a:noFill/>
            <a:miter lim="800000"/>
            <a:headEnd/>
            <a:tailEnd/>
          </a:ln>
        </p:spPr>
      </p:pic>
      <p:sp>
        <p:nvSpPr>
          <p:cNvPr id="9" name="TextBox 8"/>
          <p:cNvSpPr txBox="1"/>
          <p:nvPr/>
        </p:nvSpPr>
        <p:spPr>
          <a:xfrm>
            <a:off x="209547" y="1311607"/>
            <a:ext cx="8715436" cy="3816429"/>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rPr>
              <a:t>Dr. B. R. AMBEDKAR UNIVERSITY DEL</a:t>
            </a:r>
            <a:r>
              <a:rPr lang="en-US" sz="2400" b="1" dirty="0">
                <a:solidFill>
                  <a:srgbClr val="FF0000"/>
                </a:solidFill>
              </a:rPr>
              <a:t>HI </a:t>
            </a:r>
            <a:r>
              <a:rPr lang="en-US" sz="2000" b="1" dirty="0">
                <a:solidFill>
                  <a:srgbClr val="FF0000"/>
                </a:solidFill>
              </a:rPr>
              <a:t>(Ambedkar University Delhi )</a:t>
            </a:r>
            <a:endParaRPr lang="en-US" sz="2400" b="1" dirty="0">
              <a:solidFill>
                <a:srgbClr val="FF0000"/>
              </a:solidFill>
            </a:endParaRPr>
          </a:p>
          <a:p>
            <a:pPr marL="342900" indent="-342900" algn="just">
              <a:spcBef>
                <a:spcPts val="600"/>
              </a:spcBef>
              <a:buFont typeface="Wingdings" panose="05000000000000000000" pitchFamily="2" charset="2"/>
              <a:buChar char="Ø"/>
            </a:pPr>
            <a:r>
              <a:rPr lang="en-US" b="1" dirty="0">
                <a:solidFill>
                  <a:srgbClr val="0070C0"/>
                </a:solidFill>
                <a:latin typeface="Bookman Old Style" panose="02050604050505020204" pitchFamily="18" charset="0"/>
              </a:rPr>
              <a:t>Established by the Government of the National Capital Territory of Delhi through an Act of Legislature in 2007 and was notified in July 2008</a:t>
            </a:r>
          </a:p>
          <a:p>
            <a:pPr marL="342900" indent="-342900" algn="just">
              <a:spcBef>
                <a:spcPts val="600"/>
              </a:spcBef>
              <a:buFont typeface="Wingdings" panose="05000000000000000000" pitchFamily="2" charset="2"/>
              <a:buChar char="Ø"/>
            </a:pPr>
            <a:r>
              <a:rPr lang="en-US" b="1" dirty="0">
                <a:latin typeface="Bookman Old Style" panose="02050604050505020204" pitchFamily="18" charset="0"/>
              </a:rPr>
              <a:t>A public University with a multi campus, unitary structure with research, postgraduate and undergraduate programmes in the social sciences and the humanities. </a:t>
            </a:r>
          </a:p>
          <a:p>
            <a:pPr marL="342900" indent="-342900" algn="just">
              <a:spcBef>
                <a:spcPts val="600"/>
              </a:spcBef>
              <a:buFont typeface="Wingdings" panose="05000000000000000000" pitchFamily="2" charset="2"/>
              <a:buChar char="Ø"/>
            </a:pPr>
            <a:r>
              <a:rPr lang="en-US" b="1" dirty="0">
                <a:solidFill>
                  <a:srgbClr val="C00000"/>
                </a:solidFill>
                <a:latin typeface="Bookman Old Style" panose="02050604050505020204" pitchFamily="18" charset="0"/>
              </a:rPr>
              <a:t>Mandated to focus on research and teaching in the social sciences and humanities and guided by Dr Ambedkar's vision of bridging equality and social justice with excellence.</a:t>
            </a:r>
          </a:p>
          <a:p>
            <a:pPr marL="342900" indent="-342900" algn="just">
              <a:spcBef>
                <a:spcPts val="600"/>
              </a:spcBef>
              <a:buFont typeface="Wingdings" panose="05000000000000000000" pitchFamily="2" charset="2"/>
              <a:buChar char="Ø"/>
            </a:pPr>
            <a:r>
              <a:rPr lang="en-US" b="1" dirty="0">
                <a:solidFill>
                  <a:srgbClr val="7030A0"/>
                </a:solidFill>
                <a:latin typeface="Bookman Old Style" panose="02050604050505020204" pitchFamily="18" charset="0"/>
              </a:rPr>
              <a:t>Has a rich and rapidly growing library located on both campuses, with a fast-growing subscription base of e-journals and resources.</a:t>
            </a:r>
            <a:endParaRPr lang="en-US" dirty="0">
              <a:solidFill>
                <a:srgbClr val="7030A0"/>
              </a:solidFill>
              <a:latin typeface="Bookman Old Style" panose="0205060405050502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536590"/>
            <a:ext cx="9144000" cy="32143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details are available at </a:t>
            </a:r>
            <a:r>
              <a:rPr lang="en-US" b="1" dirty="0">
                <a:hlinkClick r:id="rId2"/>
              </a:rPr>
              <a:t>www.slp.org.in</a:t>
            </a:r>
            <a:endParaRPr lang="en-US" dirty="0"/>
          </a:p>
        </p:txBody>
      </p:sp>
      <p:pic>
        <p:nvPicPr>
          <p:cNvPr id="23" name="Content Placeholder 17" descr="Picture4.jpg"/>
          <p:cNvPicPr>
            <a:picLocks noChangeAspect="1"/>
          </p:cNvPicPr>
          <p:nvPr/>
        </p:nvPicPr>
        <p:blipFill>
          <a:blip r:embed="rId3">
            <a:lum bright="100000"/>
          </a:blip>
          <a:srcRect t="3200"/>
          <a:stretch>
            <a:fillRect/>
          </a:stretch>
        </p:blipFill>
        <p:spPr>
          <a:xfrm>
            <a:off x="142844" y="1357298"/>
            <a:ext cx="8848843" cy="4000528"/>
          </a:xfrm>
          <a:prstGeom prst="rect">
            <a:avLst/>
          </a:prstGeom>
        </p:spPr>
      </p:pic>
      <p:sp>
        <p:nvSpPr>
          <p:cNvPr id="2" name="Title 1"/>
          <p:cNvSpPr>
            <a:spLocks noGrp="1"/>
          </p:cNvSpPr>
          <p:nvPr>
            <p:ph type="title"/>
          </p:nvPr>
        </p:nvSpPr>
        <p:spPr>
          <a:xfrm>
            <a:off x="0" y="0"/>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About Organisers </a:t>
            </a:r>
            <a:r>
              <a:rPr lang="en-US" dirty="0"/>
              <a:t/>
            </a:r>
            <a:br>
              <a:rPr lang="en-US" dirty="0"/>
            </a:br>
            <a:r>
              <a:rPr lang="en-US" b="1" dirty="0"/>
              <a:t> </a:t>
            </a:r>
            <a:r>
              <a:rPr lang="en-US" sz="1800" b="1" dirty="0">
                <a:solidFill>
                  <a:srgbClr val="0000CC"/>
                </a:solidFill>
                <a:latin typeface="Bookman Old Style" pitchFamily="18" charset="0"/>
              </a:rPr>
              <a:t>Conference Theme: Emerging Global Technologies  and Trends</a:t>
            </a:r>
            <a:endParaRPr lang="en-US" sz="1800" u="sng" dirty="0"/>
          </a:p>
        </p:txBody>
      </p:sp>
      <p:pic>
        <p:nvPicPr>
          <p:cNvPr id="109571" name="Picture 3" descr="1"/>
          <p:cNvPicPr>
            <a:picLocks noGrp="1" noChangeAspect="1" noChangeArrowheads="1"/>
          </p:cNvPicPr>
          <p:nvPr>
            <p:ph idx="1"/>
          </p:nvPr>
        </p:nvPicPr>
        <p:blipFill>
          <a:blip r:embed="rId4"/>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5"/>
          <a:srcRect/>
          <a:stretch>
            <a:fillRect/>
          </a:stretch>
        </p:blipFill>
        <p:spPr bwMode="auto">
          <a:xfrm>
            <a:off x="8310132" y="142852"/>
            <a:ext cx="762461" cy="500066"/>
          </a:xfrm>
          <a:prstGeom prst="rect">
            <a:avLst/>
          </a:prstGeom>
          <a:noFill/>
          <a:ln w="9525">
            <a:noFill/>
            <a:miter lim="800000"/>
            <a:headEnd/>
            <a:tailEnd/>
          </a:ln>
        </p:spPr>
      </p:pic>
      <p:sp>
        <p:nvSpPr>
          <p:cNvPr id="9" name="TextBox 8"/>
          <p:cNvSpPr txBox="1"/>
          <p:nvPr/>
        </p:nvSpPr>
        <p:spPr>
          <a:xfrm>
            <a:off x="142844" y="928670"/>
            <a:ext cx="8715436" cy="5109091"/>
          </a:xfrm>
          <a:prstGeom prst="rect">
            <a:avLst/>
          </a:prstGeom>
          <a:noFill/>
        </p:spPr>
        <p:txBody>
          <a:bodyPr wrap="square" rtlCol="0">
            <a:spAutoFit/>
          </a:bodyPr>
          <a:lstStyle/>
          <a:p>
            <a:pPr algn="just"/>
            <a:endParaRPr lang="en-US" sz="2800" b="1" dirty="0" smtClean="0">
              <a:solidFill>
                <a:srgbClr val="FF0000"/>
              </a:solidFill>
              <a:effectLst>
                <a:outerShdw blurRad="38100" dist="38100" dir="2700000" algn="tl">
                  <a:srgbClr val="000000">
                    <a:alpha val="43137"/>
                  </a:srgbClr>
                </a:outerShdw>
              </a:effectLst>
            </a:endParaRPr>
          </a:p>
          <a:p>
            <a:pPr algn="just"/>
            <a:r>
              <a:rPr lang="en-US" sz="2800" b="1" dirty="0" smtClean="0">
                <a:solidFill>
                  <a:srgbClr val="FF0000"/>
                </a:solidFill>
                <a:effectLst>
                  <a:outerShdw blurRad="38100" dist="38100" dir="2700000" algn="tl">
                    <a:srgbClr val="000000">
                      <a:alpha val="43137"/>
                    </a:srgbClr>
                  </a:outerShdw>
                </a:effectLst>
              </a:rPr>
              <a:t>Society </a:t>
            </a:r>
            <a:r>
              <a:rPr lang="en-US" sz="2800" b="1" dirty="0">
                <a:solidFill>
                  <a:srgbClr val="FF0000"/>
                </a:solidFill>
                <a:effectLst>
                  <a:outerShdw blurRad="38100" dist="38100" dir="2700000" algn="tl">
                    <a:srgbClr val="000000">
                      <a:alpha val="43137"/>
                    </a:srgbClr>
                  </a:outerShdw>
                </a:effectLst>
              </a:rPr>
              <a:t>for Library Professionals (SLP)</a:t>
            </a:r>
          </a:p>
          <a:p>
            <a:pPr marL="225425" indent="-225425" algn="just">
              <a:spcBef>
                <a:spcPts val="600"/>
              </a:spcBef>
              <a:buFont typeface="Wingdings" pitchFamily="2" charset="2"/>
              <a:buChar char="Ø"/>
            </a:pPr>
            <a:r>
              <a:rPr lang="en-US" sz="1600" b="1" dirty="0">
                <a:latin typeface="Bookman Old Style" panose="02050604050505020204" pitchFamily="18" charset="0"/>
              </a:rPr>
              <a:t>Established on 3 January 2008 under the Societies Registration Act 1860. </a:t>
            </a:r>
          </a:p>
          <a:p>
            <a:pPr marL="225425" indent="-225425" algn="just">
              <a:spcBef>
                <a:spcPts val="600"/>
              </a:spcBef>
              <a:buFont typeface="Wingdings" pitchFamily="2" charset="2"/>
              <a:buChar char="Ø"/>
            </a:pPr>
            <a:r>
              <a:rPr lang="en-US" sz="1600" b="1" dirty="0">
                <a:solidFill>
                  <a:srgbClr val="00B050"/>
                </a:solidFill>
                <a:latin typeface="Bookman Old Style" panose="02050604050505020204" pitchFamily="18" charset="0"/>
              </a:rPr>
              <a:t>The role of this Society is to achieve high standard of Librarianship in India</a:t>
            </a:r>
            <a:r>
              <a:rPr lang="en-US" sz="1600" b="1" dirty="0">
                <a:latin typeface="Bookman Old Style" panose="02050604050505020204" pitchFamily="18" charset="0"/>
              </a:rPr>
              <a:t>. </a:t>
            </a:r>
            <a:endParaRPr lang="en-US" b="1" dirty="0">
              <a:latin typeface="Bookman Old Style" panose="02050604050505020204" pitchFamily="18" charset="0"/>
            </a:endParaRPr>
          </a:p>
          <a:p>
            <a:pPr marL="225425" indent="-225425" algn="just">
              <a:buFont typeface="Wingdings" pitchFamily="2" charset="2"/>
              <a:buChar char="Ø"/>
            </a:pPr>
            <a:r>
              <a:rPr lang="en-US" b="1" dirty="0">
                <a:solidFill>
                  <a:srgbClr val="7030A0"/>
                </a:solidFill>
                <a:latin typeface="Bookman Old Style" panose="02050604050505020204" pitchFamily="18" charset="0"/>
              </a:rPr>
              <a:t> Organized many International and National Conferences including:</a:t>
            </a:r>
          </a:p>
          <a:p>
            <a:pPr marL="719138" lvl="1" indent="-288000" algn="just">
              <a:spcBef>
                <a:spcPts val="600"/>
              </a:spcBef>
              <a:buFont typeface="Wingdings" pitchFamily="2" charset="2"/>
              <a:buChar char="§"/>
            </a:pPr>
            <a:r>
              <a:rPr lang="en-US" sz="1600" b="1" dirty="0">
                <a:solidFill>
                  <a:srgbClr val="0000CC"/>
                </a:solidFill>
                <a:latin typeface="Bookman Old Style" panose="02050604050505020204" pitchFamily="18" charset="0"/>
              </a:rPr>
              <a:t>International Conference of Asian Special Libraries (</a:t>
            </a:r>
            <a:r>
              <a:rPr lang="en-US" sz="1600" b="1" dirty="0" err="1">
                <a:solidFill>
                  <a:srgbClr val="0000CC"/>
                </a:solidFill>
                <a:latin typeface="Bookman Old Style" panose="02050604050505020204" pitchFamily="18" charset="0"/>
              </a:rPr>
              <a:t>ICoASL</a:t>
            </a:r>
            <a:r>
              <a:rPr lang="en-US" sz="1600" b="1" dirty="0">
                <a:solidFill>
                  <a:srgbClr val="0000CC"/>
                </a:solidFill>
                <a:latin typeface="Bookman Old Style" panose="02050604050505020204" pitchFamily="18" charset="0"/>
              </a:rPr>
              <a:t> 2008) during November 2008 in New Delhi, India</a:t>
            </a:r>
          </a:p>
          <a:p>
            <a:pPr marL="719138" lvl="1" indent="-288000" algn="just">
              <a:spcBef>
                <a:spcPts val="600"/>
              </a:spcBef>
              <a:buFont typeface="Wingdings" pitchFamily="2" charset="2"/>
              <a:buChar char="§"/>
            </a:pPr>
            <a:r>
              <a:rPr lang="en-US" sz="1600" b="1" dirty="0">
                <a:solidFill>
                  <a:srgbClr val="FF0000"/>
                </a:solidFill>
                <a:latin typeface="Bookman Old Style" panose="02050604050505020204" pitchFamily="18" charset="0"/>
              </a:rPr>
              <a:t>Library and Information Professionals Summit (LIPS 2012) during March 2012 in New Delhi, India</a:t>
            </a:r>
          </a:p>
          <a:p>
            <a:pPr marL="719138" lvl="1" indent="-288000" algn="just">
              <a:spcBef>
                <a:spcPts val="600"/>
              </a:spcBef>
              <a:buFont typeface="Wingdings" pitchFamily="2" charset="2"/>
              <a:buChar char="§"/>
            </a:pPr>
            <a:r>
              <a:rPr lang="en-US" sz="1600" b="1" dirty="0">
                <a:latin typeface="Bookman Old Style" panose="02050604050505020204" pitchFamily="18" charset="0"/>
              </a:rPr>
              <a:t>National Conference on Human Resource Development during March 2013 in New Delhi, India</a:t>
            </a:r>
          </a:p>
          <a:p>
            <a:pPr marL="719138" lvl="1" indent="-288000" algn="just">
              <a:spcBef>
                <a:spcPts val="600"/>
              </a:spcBef>
              <a:buFont typeface="Wingdings" pitchFamily="2" charset="2"/>
              <a:buChar char="§"/>
            </a:pPr>
            <a:r>
              <a:rPr lang="en-US" sz="1600" b="1" dirty="0">
                <a:solidFill>
                  <a:schemeClr val="accent6">
                    <a:lumMod val="75000"/>
                  </a:schemeClr>
                </a:solidFill>
                <a:latin typeface="Bookman Old Style" panose="02050604050505020204" pitchFamily="18" charset="0"/>
              </a:rPr>
              <a:t>National Conference on Libraries: Towards Digital Paradigms on 24th February 2013 at Lucknow, India</a:t>
            </a:r>
          </a:p>
          <a:p>
            <a:pPr marL="719138" lvl="1" indent="-288000" algn="just">
              <a:spcBef>
                <a:spcPts val="600"/>
              </a:spcBef>
              <a:buFont typeface="Wingdings" pitchFamily="2" charset="2"/>
              <a:buChar char="§"/>
            </a:pPr>
            <a:r>
              <a:rPr lang="en-US" sz="1600" b="1" dirty="0">
                <a:solidFill>
                  <a:schemeClr val="accent2">
                    <a:lumMod val="75000"/>
                  </a:schemeClr>
                </a:solidFill>
                <a:latin typeface="Bookman Old Style" panose="02050604050505020204" pitchFamily="18" charset="0"/>
              </a:rPr>
              <a:t>National Conference on 20th October 2013 at Gurgaon, Haryana, India.</a:t>
            </a:r>
          </a:p>
          <a:p>
            <a:pPr marL="719138" lvl="1" indent="-288000" algn="just">
              <a:spcBef>
                <a:spcPts val="600"/>
              </a:spcBef>
              <a:buFont typeface="Wingdings" pitchFamily="2" charset="2"/>
              <a:buChar char="§"/>
            </a:pPr>
            <a:endParaRPr lang="en-US" b="1" dirty="0">
              <a:latin typeface="Bookman Old Style" panose="02050604050505020204" pitchFamily="18" charset="0"/>
            </a:endParaRPr>
          </a:p>
          <a:p>
            <a:pPr algn="just"/>
            <a:endParaRPr lang="en-US" b="1"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7" descr="Picture4.jpg"/>
          <p:cNvPicPr>
            <a:picLocks noChangeAspect="1"/>
          </p:cNvPicPr>
          <p:nvPr/>
        </p:nvPicPr>
        <p:blipFill>
          <a:blip r:embed="rId2">
            <a:lum bright="100000"/>
          </a:blip>
          <a:srcRect t="3200"/>
          <a:stretch>
            <a:fillRect/>
          </a:stretch>
        </p:blipFill>
        <p:spPr>
          <a:xfrm>
            <a:off x="142844" y="1357298"/>
            <a:ext cx="8848843" cy="4834874"/>
          </a:xfrm>
          <a:prstGeom prst="rect">
            <a:avLst/>
          </a:prstGeom>
        </p:spPr>
      </p:pic>
      <p:sp>
        <p:nvSpPr>
          <p:cNvPr id="2" name="Title 1"/>
          <p:cNvSpPr>
            <a:spLocks noGrp="1"/>
          </p:cNvSpPr>
          <p:nvPr>
            <p:ph type="title"/>
          </p:nvPr>
        </p:nvSpPr>
        <p:spPr>
          <a:xfrm>
            <a:off x="0" y="0"/>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About Organisers </a:t>
            </a:r>
            <a:r>
              <a:rPr lang="en-US" dirty="0"/>
              <a:t/>
            </a:r>
            <a:br>
              <a:rPr lang="en-US" dirty="0"/>
            </a:br>
            <a:r>
              <a:rPr lang="en-US" b="1" dirty="0"/>
              <a:t> </a:t>
            </a:r>
            <a:r>
              <a:rPr lang="en-US" sz="1800" b="1" dirty="0">
                <a:solidFill>
                  <a:srgbClr val="0000CC"/>
                </a:solidFill>
                <a:latin typeface="Bookman Old Style" pitchFamily="18" charset="0"/>
              </a:rPr>
              <a:t>Conference Theme: Emerging Global Technologies  and Trends</a:t>
            </a:r>
            <a:endParaRPr lang="en-US" sz="1800" u="sng"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details are available at </a:t>
            </a:r>
            <a:r>
              <a:rPr lang="en-US" b="1" dirty="0">
                <a:hlinkClick r:id="rId3"/>
              </a:rPr>
              <a:t>www.sla.org</a:t>
            </a:r>
            <a:endParaRPr lang="en-US" dirty="0"/>
          </a:p>
        </p:txBody>
      </p:sp>
      <p:pic>
        <p:nvPicPr>
          <p:cNvPr id="109571" name="Picture 3" descr="1"/>
          <p:cNvPicPr>
            <a:picLocks noGrp="1" noChangeAspect="1" noChangeArrowheads="1"/>
          </p:cNvPicPr>
          <p:nvPr>
            <p:ph idx="1"/>
          </p:nvPr>
        </p:nvPicPr>
        <p:blipFill>
          <a:blip r:embed="rId4"/>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5"/>
          <a:srcRect/>
          <a:stretch>
            <a:fillRect/>
          </a:stretch>
        </p:blipFill>
        <p:spPr bwMode="auto">
          <a:xfrm>
            <a:off x="8310132" y="142852"/>
            <a:ext cx="762461" cy="500066"/>
          </a:xfrm>
          <a:prstGeom prst="rect">
            <a:avLst/>
          </a:prstGeom>
          <a:noFill/>
          <a:ln w="9525">
            <a:noFill/>
            <a:miter lim="800000"/>
            <a:headEnd/>
            <a:tailEnd/>
          </a:ln>
        </p:spPr>
      </p:pic>
      <p:sp>
        <p:nvSpPr>
          <p:cNvPr id="9" name="TextBox 8"/>
          <p:cNvSpPr txBox="1"/>
          <p:nvPr/>
        </p:nvSpPr>
        <p:spPr>
          <a:xfrm>
            <a:off x="357158" y="1500174"/>
            <a:ext cx="8429684" cy="3493264"/>
          </a:xfrm>
          <a:prstGeom prst="rect">
            <a:avLst/>
          </a:prstGeom>
          <a:noFill/>
        </p:spPr>
        <p:txBody>
          <a:bodyPr wrap="square" rtlCol="0">
            <a:spAutoFit/>
          </a:bodyPr>
          <a:lstStyle/>
          <a:p>
            <a:pPr algn="just"/>
            <a:r>
              <a:rPr lang="en-US" sz="3600" b="1" dirty="0">
                <a:solidFill>
                  <a:srgbClr val="0070C0"/>
                </a:solidFill>
                <a:effectLst>
                  <a:outerShdw blurRad="38100" dist="38100" dir="2700000" algn="tl">
                    <a:srgbClr val="000000">
                      <a:alpha val="43137"/>
                    </a:srgbClr>
                  </a:outerShdw>
                </a:effectLst>
              </a:rPr>
              <a:t>Special Libraries Association (SLA), USA: </a:t>
            </a:r>
          </a:p>
          <a:p>
            <a:pPr algn="just">
              <a:lnSpc>
                <a:spcPct val="150000"/>
              </a:lnSpc>
              <a:spcBef>
                <a:spcPts val="600"/>
              </a:spcBef>
            </a:pPr>
            <a:r>
              <a:rPr lang="en-US" sz="2400" b="1" dirty="0">
                <a:latin typeface="Bookman Old Style" panose="02050604050505020204" pitchFamily="18" charset="0"/>
              </a:rPr>
              <a:t>The Special Libraries Association, USA established in 1909 (more than 107 years old) is one of the largest professional non-profit association across Globe with approximately 9,000 members in 83 countries with 58 chapters and 25 divisions. </a:t>
            </a: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7" descr="Picture4.jpg"/>
          <p:cNvPicPr>
            <a:picLocks noChangeAspect="1"/>
          </p:cNvPicPr>
          <p:nvPr/>
        </p:nvPicPr>
        <p:blipFill>
          <a:blip r:embed="rId2">
            <a:lum bright="100000"/>
          </a:blip>
          <a:srcRect t="3200"/>
          <a:stretch>
            <a:fillRect/>
          </a:stretch>
        </p:blipFill>
        <p:spPr>
          <a:xfrm>
            <a:off x="142844" y="1357298"/>
            <a:ext cx="8848843" cy="4834874"/>
          </a:xfrm>
          <a:prstGeom prst="rect">
            <a:avLst/>
          </a:prstGeom>
        </p:spPr>
      </p:pic>
      <p:sp>
        <p:nvSpPr>
          <p:cNvPr id="2" name="Title 1"/>
          <p:cNvSpPr>
            <a:spLocks noGrp="1"/>
          </p:cNvSpPr>
          <p:nvPr>
            <p:ph type="title"/>
          </p:nvPr>
        </p:nvSpPr>
        <p:spPr>
          <a:xfrm>
            <a:off x="0" y="0"/>
            <a:ext cx="9144000" cy="928670"/>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latin typeface="Times New Roman" pitchFamily="18" charset="0"/>
                <a:cs typeface="Times New Roman" pitchFamily="18" charset="0"/>
              </a:rPr>
              <a:t>About Organisers </a:t>
            </a:r>
            <a:r>
              <a:rPr lang="en-US" dirty="0"/>
              <a:t/>
            </a:r>
            <a:br>
              <a:rPr lang="en-US" dirty="0"/>
            </a:br>
            <a:r>
              <a:rPr lang="en-US" b="1" dirty="0"/>
              <a:t> </a:t>
            </a:r>
            <a:r>
              <a:rPr lang="en-US" sz="1800" b="1" dirty="0">
                <a:solidFill>
                  <a:srgbClr val="0000CC"/>
                </a:solidFill>
                <a:latin typeface="Bookman Old Style" pitchFamily="18" charset="0"/>
              </a:rPr>
              <a:t>Conference Theme: Emerging Global Technologies  and Trends</a:t>
            </a:r>
            <a:endParaRPr lang="en-US" sz="1800" u="sng"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9571" name="Picture 3" descr="1"/>
          <p:cNvPicPr>
            <a:picLocks noGrp="1" noChangeAspect="1" noChangeArrowheads="1"/>
          </p:cNvPicPr>
          <p:nvPr>
            <p:ph idx="1"/>
          </p:nvPr>
        </p:nvPicPr>
        <p:blipFill>
          <a:blip r:embed="rId3"/>
          <a:srcRect/>
          <a:stretch>
            <a:fillRect/>
          </a:stretch>
        </p:blipFill>
        <p:spPr bwMode="auto">
          <a:xfrm>
            <a:off x="81931" y="142852"/>
            <a:ext cx="775293" cy="500066"/>
          </a:xfrm>
          <a:prstGeom prst="rect">
            <a:avLst/>
          </a:prstGeom>
          <a:noFill/>
          <a:ln w="9525">
            <a:noFill/>
            <a:miter lim="800000"/>
            <a:headEnd/>
            <a:tailEnd/>
          </a:ln>
        </p:spPr>
      </p:pic>
      <p:pic>
        <p:nvPicPr>
          <p:cNvPr id="109572" name="Picture 4" descr="1"/>
          <p:cNvPicPr>
            <a:picLocks noChangeAspect="1" noChangeArrowheads="1"/>
          </p:cNvPicPr>
          <p:nvPr/>
        </p:nvPicPr>
        <p:blipFill>
          <a:blip r:embed="rId4"/>
          <a:srcRect/>
          <a:stretch>
            <a:fillRect/>
          </a:stretch>
        </p:blipFill>
        <p:spPr bwMode="auto">
          <a:xfrm>
            <a:off x="8310132" y="142852"/>
            <a:ext cx="762461" cy="500066"/>
          </a:xfrm>
          <a:prstGeom prst="rect">
            <a:avLst/>
          </a:prstGeom>
          <a:noFill/>
          <a:ln w="9525">
            <a:noFill/>
            <a:miter lim="800000"/>
            <a:headEnd/>
            <a:tailEnd/>
          </a:ln>
        </p:spPr>
      </p:pic>
      <p:sp>
        <p:nvSpPr>
          <p:cNvPr id="9" name="TextBox 8"/>
          <p:cNvSpPr txBox="1"/>
          <p:nvPr/>
        </p:nvSpPr>
        <p:spPr>
          <a:xfrm>
            <a:off x="214282" y="1500174"/>
            <a:ext cx="8715436" cy="3539430"/>
          </a:xfrm>
          <a:prstGeom prst="rect">
            <a:avLst/>
          </a:prstGeom>
          <a:noFill/>
        </p:spPr>
        <p:txBody>
          <a:bodyPr wrap="square" rtlCol="0">
            <a:spAutoFit/>
          </a:bodyPr>
          <a:lstStyle/>
          <a:p>
            <a:r>
              <a:rPr lang="en-US" sz="2400" b="1" dirty="0">
                <a:solidFill>
                  <a:srgbClr val="FF0000"/>
                </a:solidFill>
              </a:rPr>
              <a:t>About SLA- Asian Chapter</a:t>
            </a:r>
          </a:p>
          <a:p>
            <a:pPr algn="just">
              <a:buFont typeface="Wingdings" pitchFamily="2" charset="2"/>
              <a:buChar char="Ø"/>
            </a:pPr>
            <a:r>
              <a:rPr lang="en-US" sz="2000" b="1" dirty="0"/>
              <a:t>Special Libraries Association was established in 1909 and it celebrated 100 years in 2009. </a:t>
            </a:r>
          </a:p>
          <a:p>
            <a:pPr algn="just">
              <a:buFont typeface="Wingdings" pitchFamily="2" charset="2"/>
              <a:buChar char="Ø"/>
            </a:pPr>
            <a:r>
              <a:rPr lang="en-US" sz="2000" b="1" dirty="0">
                <a:solidFill>
                  <a:schemeClr val="accent2">
                    <a:lumMod val="75000"/>
                  </a:schemeClr>
                </a:solidFill>
              </a:rPr>
              <a:t>SLA has served more than 9,000 member professionals of over 75 countries engaged in the field of Information Sciences including corporate, academic and government specialists. </a:t>
            </a:r>
          </a:p>
          <a:p>
            <a:pPr algn="just">
              <a:buFont typeface="Wingdings" pitchFamily="2" charset="2"/>
              <a:buChar char="Ø"/>
            </a:pPr>
            <a:r>
              <a:rPr lang="en-US" sz="2000" b="1" dirty="0">
                <a:solidFill>
                  <a:srgbClr val="7030A0"/>
                </a:solidFill>
              </a:rPr>
              <a:t>SLA - Asian Chapter, was established in 1999. It is one of the fastest growing chapters, with members from around Asia and the world. The Asian Chapter now has members from the following countries:  India, Indonesia, Japan, Laos, Macau, Malaysia, Myanmar, Mongolia, Nepal, Pakistan, Philippines, Singapore, South Korea, Sri Lanka, Taiwan, Thailand, Vietnam, Australia, UK and USA</a:t>
            </a:r>
            <a:r>
              <a:rPr lang="en-US" sz="2000" b="1" dirty="0" smtClean="0">
                <a:solidFill>
                  <a:srgbClr val="7030A0"/>
                </a:solidFill>
              </a:rPr>
              <a:t>.</a:t>
            </a:r>
            <a:endParaRPr lang="en-US" sz="2000" b="1" dirty="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5828"/>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SPEAKERs</a:t>
            </a:r>
            <a:r>
              <a:rPr lang="en-US" b="1" dirty="0">
                <a:solidFill>
                  <a:srgbClr val="FFFF00"/>
                </a:solidFill>
              </a:rPr>
              <a:t> </a:t>
            </a:r>
            <a:endParaRPr lang="en-US" sz="1800" u="sng" dirty="0">
              <a:solidFill>
                <a:srgbClr val="FFFF00"/>
              </a:solidFill>
            </a:endParaRPr>
          </a:p>
        </p:txBody>
      </p:sp>
      <p:pic>
        <p:nvPicPr>
          <p:cNvPr id="109571" name="Picture 3" descr="1"/>
          <p:cNvPicPr>
            <a:picLocks noGrp="1" noChangeAspect="1" noChangeArrowheads="1"/>
          </p:cNvPicPr>
          <p:nvPr>
            <p:ph sz="half" idx="1"/>
          </p:nvPr>
        </p:nvPicPr>
        <p:blipFill>
          <a:blip r:embed="rId2"/>
          <a:stretch>
            <a:fillRect/>
          </a:stretch>
        </p:blipFill>
        <p:spPr bwMode="auto">
          <a:xfrm>
            <a:off x="71407" y="103554"/>
            <a:ext cx="762461" cy="46502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58041BFD-92F4-47ED-9BB0-634AEBDF6F81}"/>
              </a:ext>
            </a:extLst>
          </p:cNvPr>
          <p:cNvSpPr>
            <a:spLocks noGrp="1"/>
          </p:cNvSpPr>
          <p:nvPr>
            <p:ph sz="half" idx="2"/>
          </p:nvPr>
        </p:nvSpPr>
        <p:spPr>
          <a:xfrm>
            <a:off x="223807" y="847924"/>
            <a:ext cx="6705647" cy="5510034"/>
          </a:xfrm>
        </p:spPr>
        <p:txBody>
          <a:bodyPr>
            <a:normAutofit/>
          </a:bodyPr>
          <a:lstStyle/>
          <a:p>
            <a:pPr algn="just">
              <a:lnSpc>
                <a:spcPct val="120000"/>
              </a:lnSpc>
              <a:spcBef>
                <a:spcPts val="600"/>
              </a:spcBef>
            </a:pPr>
            <a:r>
              <a:rPr lang="en-US" sz="1800" b="1" dirty="0">
                <a:solidFill>
                  <a:srgbClr val="FF0000"/>
                </a:solidFill>
                <a:latin typeface="Bookman Old Style" panose="02050604050505020204" pitchFamily="18" charset="0"/>
              </a:rPr>
              <a:t>Dr. Bernd </a:t>
            </a:r>
            <a:r>
              <a:rPr lang="en-US" sz="1800" b="1" dirty="0" err="1">
                <a:solidFill>
                  <a:srgbClr val="FF0000"/>
                </a:solidFill>
                <a:latin typeface="Bookman Old Style" panose="02050604050505020204" pitchFamily="18" charset="0"/>
              </a:rPr>
              <a:t>Markscheffel</a:t>
            </a:r>
            <a:r>
              <a:rPr lang="en-US" sz="1800" b="1" dirty="0">
                <a:solidFill>
                  <a:srgbClr val="FF0000"/>
                </a:solidFill>
                <a:latin typeface="Bookman Old Style" panose="02050604050505020204" pitchFamily="18" charset="0"/>
              </a:rPr>
              <a:t> </a:t>
            </a:r>
            <a:r>
              <a:rPr lang="en-US" sz="1500" b="1" dirty="0">
                <a:solidFill>
                  <a:srgbClr val="0000CC"/>
                </a:solidFill>
                <a:latin typeface="Bookman Old Style" panose="02050604050505020204" pitchFamily="18" charset="0"/>
              </a:rPr>
              <a:t>is </a:t>
            </a:r>
            <a:r>
              <a:rPr lang="en-US" sz="1500" b="1" dirty="0" err="1">
                <a:solidFill>
                  <a:srgbClr val="0000CC"/>
                </a:solidFill>
                <a:latin typeface="Bookman Old Style" panose="02050604050505020204" pitchFamily="18" charset="0"/>
              </a:rPr>
              <a:t>Akademischer</a:t>
            </a:r>
            <a:r>
              <a:rPr lang="en-US" sz="1500" b="1" dirty="0">
                <a:solidFill>
                  <a:srgbClr val="0000CC"/>
                </a:solidFill>
                <a:latin typeface="Bookman Old Style" panose="02050604050505020204" pitchFamily="18" charset="0"/>
              </a:rPr>
              <a:t> Rat at the </a:t>
            </a:r>
            <a:r>
              <a:rPr lang="en-US" sz="1500" b="1" dirty="0" err="1">
                <a:solidFill>
                  <a:srgbClr val="0000CC"/>
                </a:solidFill>
                <a:latin typeface="Bookman Old Style" panose="02050604050505020204" pitchFamily="18" charset="0"/>
              </a:rPr>
              <a:t>Departmentof</a:t>
            </a:r>
            <a:r>
              <a:rPr lang="en-US" sz="1500" b="1" dirty="0">
                <a:solidFill>
                  <a:srgbClr val="0000CC"/>
                </a:solidFill>
                <a:latin typeface="Bookman Old Style" panose="02050604050505020204" pitchFamily="18" charset="0"/>
              </a:rPr>
              <a:t> Economic Sciences and Media at </a:t>
            </a:r>
            <a:r>
              <a:rPr lang="en-US" sz="1500" b="1" dirty="0" err="1">
                <a:solidFill>
                  <a:srgbClr val="0000CC"/>
                </a:solidFill>
                <a:latin typeface="Bookman Old Style" panose="02050604050505020204" pitchFamily="18" charset="0"/>
              </a:rPr>
              <a:t>Technische</a:t>
            </a:r>
            <a:r>
              <a:rPr lang="en-US" sz="1500" b="1" dirty="0">
                <a:solidFill>
                  <a:srgbClr val="0000CC"/>
                </a:solidFill>
                <a:latin typeface="Bookman Old Style" panose="02050604050505020204" pitchFamily="18" charset="0"/>
              </a:rPr>
              <a:t> Universität </a:t>
            </a:r>
            <a:r>
              <a:rPr lang="en-US" sz="1500" b="1" dirty="0" err="1">
                <a:solidFill>
                  <a:srgbClr val="0000CC"/>
                </a:solidFill>
                <a:latin typeface="Bookman Old Style" panose="02050604050505020204" pitchFamily="18" charset="0"/>
              </a:rPr>
              <a:t>Ilmenau</a:t>
            </a:r>
            <a:r>
              <a:rPr lang="en-US" sz="1500" b="1" dirty="0">
                <a:solidFill>
                  <a:srgbClr val="0000CC"/>
                </a:solidFill>
                <a:latin typeface="Bookman Old Style" panose="02050604050505020204" pitchFamily="18" charset="0"/>
              </a:rPr>
              <a:t>. He received a Diploma degree in Semiconductor Physics and Electronics from TH </a:t>
            </a:r>
            <a:r>
              <a:rPr lang="en-US" sz="1500" b="1" dirty="0" err="1">
                <a:solidFill>
                  <a:srgbClr val="0000CC"/>
                </a:solidFill>
                <a:latin typeface="Bookman Old Style" panose="02050604050505020204" pitchFamily="18" charset="0"/>
              </a:rPr>
              <a:t>Ilmenau</a:t>
            </a:r>
            <a:r>
              <a:rPr lang="en-US" sz="1500" b="1" dirty="0">
                <a:solidFill>
                  <a:srgbClr val="0000CC"/>
                </a:solidFill>
                <a:latin typeface="Bookman Old Style" panose="02050604050505020204" pitchFamily="18" charset="0"/>
              </a:rPr>
              <a:t>, graduated in Information Science and received a doctoral degree (Dr.-</a:t>
            </a:r>
            <a:r>
              <a:rPr lang="en-US" sz="1500" b="1" dirty="0" err="1">
                <a:solidFill>
                  <a:srgbClr val="0000CC"/>
                </a:solidFill>
                <a:latin typeface="Bookman Old Style" panose="02050604050505020204" pitchFamily="18" charset="0"/>
              </a:rPr>
              <a:t>Ing</a:t>
            </a:r>
            <a:r>
              <a:rPr lang="en-US" sz="1500" b="1" dirty="0">
                <a:solidFill>
                  <a:srgbClr val="0000CC"/>
                </a:solidFill>
                <a:latin typeface="Bookman Old Style" panose="02050604050505020204" pitchFamily="18" charset="0"/>
              </a:rPr>
              <a:t>.) in Applied Informatics</a:t>
            </a:r>
            <a:r>
              <a:rPr lang="en-US" sz="1500" b="1" dirty="0" smtClean="0">
                <a:solidFill>
                  <a:srgbClr val="0000CC"/>
                </a:solidFill>
                <a:latin typeface="Bookman Old Style" panose="02050604050505020204" pitchFamily="18" charset="0"/>
              </a:rPr>
              <a:t>.</a:t>
            </a:r>
            <a:r>
              <a:rPr lang="en-US" sz="1500" b="1" dirty="0" smtClean="0">
                <a:solidFill>
                  <a:srgbClr val="FF0000"/>
                </a:solidFill>
                <a:latin typeface="Bookman Old Style" panose="02050604050505020204" pitchFamily="18" charset="0"/>
              </a:rPr>
              <a:t> </a:t>
            </a:r>
            <a:endParaRPr lang="en-US" sz="1500" b="1" dirty="0">
              <a:solidFill>
                <a:srgbClr val="FF0000"/>
              </a:solidFill>
              <a:latin typeface="Bookman Old Style" panose="02050604050505020204" pitchFamily="18" charset="0"/>
            </a:endParaRPr>
          </a:p>
          <a:p>
            <a:pPr algn="just">
              <a:lnSpc>
                <a:spcPct val="120000"/>
              </a:lnSpc>
              <a:spcBef>
                <a:spcPts val="600"/>
              </a:spcBef>
            </a:pPr>
            <a:endParaRPr lang="en-US" sz="1500" b="1" dirty="0" smtClean="0">
              <a:solidFill>
                <a:schemeClr val="accent6">
                  <a:lumMod val="50000"/>
                </a:schemeClr>
              </a:solidFill>
              <a:latin typeface="Bookman Old Style" panose="02050604050505020204" pitchFamily="18" charset="0"/>
            </a:endParaRPr>
          </a:p>
          <a:p>
            <a:r>
              <a:rPr lang="en-IN" sz="1800" b="1" dirty="0" smtClean="0">
                <a:solidFill>
                  <a:srgbClr val="FF0000"/>
                </a:solidFill>
                <a:latin typeface="Bookman Old Style" panose="02050604050505020204" pitchFamily="18" charset="0"/>
              </a:rPr>
              <a:t>Prof (Dr.) </a:t>
            </a:r>
            <a:r>
              <a:rPr lang="en-IN" sz="1800" b="1" dirty="0" smtClean="0">
                <a:solidFill>
                  <a:srgbClr val="FF0000"/>
                </a:solidFill>
                <a:latin typeface="Bookman Old Style" panose="02050604050505020204" pitchFamily="18" charset="0"/>
              </a:rPr>
              <a:t>Vladimir </a:t>
            </a:r>
            <a:r>
              <a:rPr lang="en-IN" sz="1800" b="1" dirty="0" err="1" smtClean="0">
                <a:solidFill>
                  <a:srgbClr val="FF0000"/>
                </a:solidFill>
                <a:latin typeface="Bookman Old Style" panose="02050604050505020204" pitchFamily="18" charset="0"/>
              </a:rPr>
              <a:t>Zavarukhin</a:t>
            </a:r>
            <a:endParaRPr lang="en-IN" sz="1800" b="1" dirty="0" smtClean="0">
              <a:solidFill>
                <a:srgbClr val="FF0000"/>
              </a:solidFill>
              <a:latin typeface="Bookman Old Style" panose="02050604050505020204" pitchFamily="18" charset="0"/>
            </a:endParaRPr>
          </a:p>
          <a:p>
            <a:pPr>
              <a:buNone/>
            </a:pPr>
            <a:r>
              <a:rPr lang="en-IN" sz="1600" b="1" dirty="0" smtClean="0">
                <a:solidFill>
                  <a:srgbClr val="0000CC"/>
                </a:solidFill>
                <a:latin typeface="Bookman Old Style" panose="02050604050505020204" pitchFamily="18" charset="0"/>
              </a:rPr>
              <a:t>     Director</a:t>
            </a:r>
            <a:endParaRPr lang="en-IN" sz="1600" b="1" dirty="0" smtClean="0">
              <a:solidFill>
                <a:srgbClr val="0000CC"/>
              </a:solidFill>
              <a:latin typeface="Bookman Old Style" panose="02050604050505020204" pitchFamily="18" charset="0"/>
            </a:endParaRPr>
          </a:p>
          <a:p>
            <a:pPr>
              <a:buNone/>
            </a:pPr>
            <a:r>
              <a:rPr lang="en-IN" sz="1600" b="1" dirty="0" smtClean="0">
                <a:solidFill>
                  <a:srgbClr val="0000CC"/>
                </a:solidFill>
                <a:latin typeface="Bookman Old Style" panose="02050604050505020204" pitchFamily="18" charset="0"/>
              </a:rPr>
              <a:t>     Institute </a:t>
            </a:r>
            <a:r>
              <a:rPr lang="en-IN" sz="1600" b="1" dirty="0" smtClean="0">
                <a:solidFill>
                  <a:srgbClr val="0000CC"/>
                </a:solidFill>
                <a:latin typeface="Bookman Old Style" panose="02050604050505020204" pitchFamily="18" charset="0"/>
              </a:rPr>
              <a:t>for the Study of Science of the Russian Academy of Sciences (ISS RAS)</a:t>
            </a:r>
          </a:p>
          <a:p>
            <a:pPr>
              <a:buNone/>
            </a:pPr>
            <a:r>
              <a:rPr lang="en-IN" sz="1600" b="1" dirty="0" smtClean="0">
                <a:solidFill>
                  <a:srgbClr val="0000CC"/>
                </a:solidFill>
                <a:latin typeface="Bookman Old Style" panose="02050604050505020204" pitchFamily="18" charset="0"/>
              </a:rPr>
              <a:t>	</a:t>
            </a:r>
            <a:r>
              <a:rPr lang="en-IN" sz="1600" b="1" dirty="0" smtClean="0">
                <a:solidFill>
                  <a:srgbClr val="0000CC"/>
                </a:solidFill>
                <a:latin typeface="Bookman Old Style" panose="02050604050505020204" pitchFamily="18" charset="0"/>
              </a:rPr>
              <a:t>32</a:t>
            </a:r>
            <a:r>
              <a:rPr lang="en-IN" sz="1600" b="1" dirty="0" smtClean="0">
                <a:solidFill>
                  <a:srgbClr val="0000CC"/>
                </a:solidFill>
                <a:latin typeface="Bookman Old Style" panose="02050604050505020204" pitchFamily="18" charset="0"/>
              </a:rPr>
              <a:t>, Nakhimovsky </a:t>
            </a:r>
            <a:r>
              <a:rPr lang="en-IN" sz="1600" b="1" dirty="0" err="1" smtClean="0">
                <a:solidFill>
                  <a:srgbClr val="0000CC"/>
                </a:solidFill>
                <a:latin typeface="Bookman Old Style" panose="02050604050505020204" pitchFamily="18" charset="0"/>
              </a:rPr>
              <a:t>Prospekt</a:t>
            </a:r>
            <a:r>
              <a:rPr lang="en-IN" sz="1600" b="1" dirty="0" smtClean="0">
                <a:solidFill>
                  <a:srgbClr val="0000CC"/>
                </a:solidFill>
                <a:latin typeface="Bookman Old Style" panose="02050604050505020204" pitchFamily="18" charset="0"/>
              </a:rPr>
              <a:t>, Moscow, 117218, Russia</a:t>
            </a:r>
          </a:p>
          <a:p>
            <a:pPr algn="just">
              <a:lnSpc>
                <a:spcPct val="120000"/>
              </a:lnSpc>
              <a:spcBef>
                <a:spcPts val="600"/>
              </a:spcBef>
            </a:pPr>
            <a:endParaRPr lang="en-US" sz="1600" b="1" dirty="0">
              <a:solidFill>
                <a:schemeClr val="accent6">
                  <a:lumMod val="50000"/>
                </a:schemeClr>
              </a:solidFill>
              <a:latin typeface="Bookman Old Style" panose="02050604050505020204" pitchFamily="18" charset="0"/>
            </a:endParaRPr>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 Emerging Global Technologies  and Trends</a:t>
            </a:r>
            <a:endParaRPr lang="en-US" dirty="0">
              <a:solidFill>
                <a:srgbClr val="FFFF00"/>
              </a:solidFill>
            </a:endParaRPr>
          </a:p>
        </p:txBody>
      </p:sp>
      <p:pic>
        <p:nvPicPr>
          <p:cNvPr id="109572" name="Picture 4" descr="1"/>
          <p:cNvPicPr>
            <a:picLocks noChangeAspect="1" noChangeArrowheads="1"/>
          </p:cNvPicPr>
          <p:nvPr/>
        </p:nvPicPr>
        <p:blipFill>
          <a:blip r:embed="rId3"/>
          <a:srcRect/>
          <a:stretch>
            <a:fillRect/>
          </a:stretch>
        </p:blipFill>
        <p:spPr bwMode="auto">
          <a:xfrm>
            <a:off x="8310132" y="44624"/>
            <a:ext cx="762461" cy="500066"/>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EFB2F63F-0305-4B2D-BD22-E66F50BC9BE0}"/>
              </a:ext>
            </a:extLst>
          </p:cNvPr>
          <p:cNvSpPr txBox="1">
            <a:spLocks/>
          </p:cNvSpPr>
          <p:nvPr/>
        </p:nvSpPr>
        <p:spPr>
          <a:xfrm>
            <a:off x="71407" y="769382"/>
            <a:ext cx="4424394" cy="535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xmlns="" id="{278FFD53-8CD7-4320-8FE6-BFBFFA71EEB3}"/>
              </a:ext>
            </a:extLst>
          </p:cNvPr>
          <p:cNvSpPr txBox="1">
            <a:spLocks/>
          </p:cNvSpPr>
          <p:nvPr/>
        </p:nvSpPr>
        <p:spPr>
          <a:xfrm>
            <a:off x="223806" y="818852"/>
            <a:ext cx="4424393" cy="5278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pic>
        <p:nvPicPr>
          <p:cNvPr id="13" name="Picture 12" descr="http://www.slp.org.in/collnet2015/images/Bernd.png">
            <a:extLst>
              <a:ext uri="{FF2B5EF4-FFF2-40B4-BE49-F238E27FC236}">
                <a16:creationId xmlns:a16="http://schemas.microsoft.com/office/drawing/2014/main" xmlns="" id="{917E609E-9280-4D41-B018-44F21A33C303}"/>
              </a:ext>
            </a:extLst>
          </p:cNvPr>
          <p:cNvPicPr/>
          <p:nvPr/>
        </p:nvPicPr>
        <p:blipFill rotWithShape="1">
          <a:blip r:embed="rId4"/>
          <a:srcRect l="6318" r="6318" b="15289"/>
          <a:stretch/>
        </p:blipFill>
        <p:spPr bwMode="auto">
          <a:xfrm>
            <a:off x="6812632" y="969060"/>
            <a:ext cx="2107561" cy="1811868"/>
          </a:xfrm>
          <a:prstGeom prst="rect">
            <a:avLst/>
          </a:prstGeom>
          <a:noFill/>
          <a:ln w="9525">
            <a:noFill/>
            <a:miter lim="800000"/>
            <a:headEnd/>
            <a:tailEnd/>
          </a:ln>
        </p:spPr>
      </p:pic>
    </p:spTree>
    <p:extLst>
      <p:ext uri="{BB962C8B-B14F-4D97-AF65-F5344CB8AC3E}">
        <p14:creationId xmlns:p14="http://schemas.microsoft.com/office/powerpoint/2010/main" xmlns="" val="96039534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5828"/>
          </a:xfrm>
          <a:solidFill>
            <a:schemeClr val="accent6">
              <a:lumMod val="75000"/>
            </a:schemeClr>
          </a:solidFill>
        </p:spPr>
        <p:txBody>
          <a:bodyPr>
            <a:normAutofit/>
          </a:bodyPr>
          <a:lstStyle/>
          <a:p>
            <a:pPr>
              <a:lnSpc>
                <a:spcPts val="3000"/>
              </a:lnSpc>
              <a:spcBef>
                <a:spcPts val="600"/>
              </a:spcBef>
              <a:spcAft>
                <a:spcPts val="600"/>
              </a:spcAft>
            </a:pPr>
            <a:r>
              <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SPEAKERs</a:t>
            </a:r>
            <a:r>
              <a:rPr lang="en-US" b="1" dirty="0">
                <a:solidFill>
                  <a:srgbClr val="FFFF00"/>
                </a:solidFill>
              </a:rPr>
              <a:t> </a:t>
            </a:r>
            <a:endParaRPr lang="en-US" sz="1800" u="sng" dirty="0">
              <a:solidFill>
                <a:srgbClr val="FFFF00"/>
              </a:solidFill>
            </a:endParaRPr>
          </a:p>
        </p:txBody>
      </p:sp>
      <p:pic>
        <p:nvPicPr>
          <p:cNvPr id="109571" name="Picture 3" descr="1"/>
          <p:cNvPicPr>
            <a:picLocks noGrp="1" noChangeAspect="1" noChangeArrowheads="1"/>
          </p:cNvPicPr>
          <p:nvPr>
            <p:ph sz="half" idx="1"/>
          </p:nvPr>
        </p:nvPicPr>
        <p:blipFill>
          <a:blip r:embed="rId2"/>
          <a:stretch>
            <a:fillRect/>
          </a:stretch>
        </p:blipFill>
        <p:spPr bwMode="auto">
          <a:xfrm>
            <a:off x="71407" y="103554"/>
            <a:ext cx="762461" cy="465021"/>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58041BFD-92F4-47ED-9BB0-634AEBDF6F81}"/>
              </a:ext>
            </a:extLst>
          </p:cNvPr>
          <p:cNvSpPr>
            <a:spLocks noGrp="1"/>
          </p:cNvSpPr>
          <p:nvPr>
            <p:ph sz="half" idx="2"/>
          </p:nvPr>
        </p:nvSpPr>
        <p:spPr>
          <a:xfrm>
            <a:off x="71406" y="769382"/>
            <a:ext cx="7524929" cy="5660013"/>
          </a:xfrm>
        </p:spPr>
        <p:txBody>
          <a:bodyPr>
            <a:normAutofit/>
          </a:bodyPr>
          <a:lstStyle/>
          <a:p>
            <a:r>
              <a:rPr lang="en-IN" sz="1700" b="1" dirty="0">
                <a:solidFill>
                  <a:srgbClr val="FF0000"/>
                </a:solidFill>
                <a:latin typeface="Bookman Old Style" panose="02050604050505020204" pitchFamily="18" charset="0"/>
              </a:rPr>
              <a:t>Anjana  H. Bhatt, </a:t>
            </a:r>
            <a:r>
              <a:rPr lang="en-IN" sz="1700" i="1" dirty="0">
                <a:solidFill>
                  <a:srgbClr val="7030A0"/>
                </a:solidFill>
                <a:latin typeface="Bookman Old Style" panose="02050604050505020204" pitchFamily="18" charset="0"/>
              </a:rPr>
              <a:t>MSIRM, MLIS, MA (English)</a:t>
            </a:r>
            <a:r>
              <a:rPr lang="en-IN" sz="1700" dirty="0">
                <a:solidFill>
                  <a:srgbClr val="7030A0"/>
                </a:solidFill>
                <a:latin typeface="Bookman Old Style" panose="02050604050505020204" pitchFamily="18" charset="0"/>
              </a:rPr>
              <a:t>                            </a:t>
            </a:r>
            <a:br>
              <a:rPr lang="en-IN" sz="1700" dirty="0">
                <a:solidFill>
                  <a:srgbClr val="7030A0"/>
                </a:solidFill>
                <a:latin typeface="Bookman Old Style" panose="02050604050505020204" pitchFamily="18" charset="0"/>
              </a:rPr>
            </a:br>
            <a:r>
              <a:rPr lang="en-IN" sz="1700" i="1" dirty="0">
                <a:solidFill>
                  <a:srgbClr val="7030A0"/>
                </a:solidFill>
                <a:latin typeface="Bookman Old Style" panose="02050604050505020204" pitchFamily="18" charset="0"/>
              </a:rPr>
              <a:t>University Librarian (Electronic Resources)</a:t>
            </a:r>
            <a:endParaRPr lang="en-US" sz="1700" i="1" dirty="0">
              <a:solidFill>
                <a:srgbClr val="7030A0"/>
              </a:solidFill>
              <a:latin typeface="Bookman Old Style" panose="02050604050505020204" pitchFamily="18" charset="0"/>
            </a:endParaRPr>
          </a:p>
          <a:p>
            <a:pPr marL="344488" indent="-344488">
              <a:buNone/>
            </a:pPr>
            <a:r>
              <a:rPr lang="en-IN" sz="1700" dirty="0">
                <a:solidFill>
                  <a:srgbClr val="7030A0"/>
                </a:solidFill>
                <a:latin typeface="Bookman Old Style" panose="02050604050505020204" pitchFamily="18" charset="0"/>
              </a:rPr>
              <a:t>     Library Services, Office Location: Library West 225L</a:t>
            </a:r>
            <a:endParaRPr lang="en-US" sz="1700" dirty="0">
              <a:solidFill>
                <a:srgbClr val="7030A0"/>
              </a:solidFill>
              <a:latin typeface="Bookman Old Style" panose="02050604050505020204" pitchFamily="18" charset="0"/>
            </a:endParaRPr>
          </a:p>
          <a:p>
            <a:pPr marL="344488" indent="-344488">
              <a:buNone/>
            </a:pPr>
            <a:r>
              <a:rPr lang="en-IN" sz="1700" dirty="0">
                <a:solidFill>
                  <a:srgbClr val="7030A0"/>
                </a:solidFill>
                <a:latin typeface="Bookman Old Style" panose="02050604050505020204" pitchFamily="18" charset="0"/>
              </a:rPr>
              <a:t>     </a:t>
            </a:r>
            <a:r>
              <a:rPr lang="en-IN" sz="1700" b="1" dirty="0">
                <a:solidFill>
                  <a:srgbClr val="7030A0"/>
                </a:solidFill>
                <a:latin typeface="Bookman Old Style" panose="02050604050505020204" pitchFamily="18" charset="0"/>
              </a:rPr>
              <a:t>Florida Gulf Coast University</a:t>
            </a:r>
          </a:p>
          <a:p>
            <a:pPr algn="just"/>
            <a:endParaRPr lang="en-US" sz="1700" b="1" dirty="0" smtClean="0">
              <a:solidFill>
                <a:srgbClr val="FF0000"/>
              </a:solidFill>
              <a:latin typeface="Bookman Old Style" panose="02050604050505020204" pitchFamily="18" charset="0"/>
            </a:endParaRPr>
          </a:p>
          <a:p>
            <a:pPr algn="just"/>
            <a:r>
              <a:rPr lang="en-US" sz="1700" b="1" dirty="0" err="1" smtClean="0">
                <a:solidFill>
                  <a:srgbClr val="FF0000"/>
                </a:solidFill>
                <a:latin typeface="Bookman Old Style" panose="02050604050505020204" pitchFamily="18" charset="0"/>
              </a:rPr>
              <a:t>Labibah</a:t>
            </a:r>
            <a:r>
              <a:rPr lang="en-US" sz="1700" b="1" dirty="0" smtClean="0">
                <a:solidFill>
                  <a:srgbClr val="FF0000"/>
                </a:solidFill>
                <a:latin typeface="Bookman Old Style" panose="02050604050505020204" pitchFamily="18" charset="0"/>
              </a:rPr>
              <a:t> </a:t>
            </a:r>
            <a:r>
              <a:rPr lang="en-US" sz="1700" b="1" dirty="0">
                <a:solidFill>
                  <a:srgbClr val="FF0000"/>
                </a:solidFill>
                <a:latin typeface="Bookman Old Style" panose="02050604050505020204" pitchFamily="18" charset="0"/>
              </a:rPr>
              <a:t>Zain</a:t>
            </a:r>
            <a:r>
              <a:rPr lang="en-US" sz="1700" dirty="0">
                <a:solidFill>
                  <a:srgbClr val="7030A0"/>
                </a:solidFill>
                <a:latin typeface="Bookman Old Style" panose="02050604050505020204" pitchFamily="18" charset="0"/>
              </a:rPr>
              <a:t>, is a </a:t>
            </a:r>
            <a:r>
              <a:rPr lang="en-US" sz="1700" i="1" dirty="0">
                <a:solidFill>
                  <a:srgbClr val="7030A0"/>
                </a:solidFill>
                <a:latin typeface="Bookman Old Style" panose="02050604050505020204" pitchFamily="18" charset="0"/>
              </a:rPr>
              <a:t>lecturer</a:t>
            </a:r>
            <a:r>
              <a:rPr lang="en-US" sz="1700" dirty="0">
                <a:solidFill>
                  <a:srgbClr val="7030A0"/>
                </a:solidFill>
                <a:latin typeface="Bookman Old Style" panose="02050604050505020204" pitchFamily="18" charset="0"/>
              </a:rPr>
              <a:t> at </a:t>
            </a:r>
            <a:r>
              <a:rPr lang="en-US" sz="1700" b="1" dirty="0">
                <a:solidFill>
                  <a:srgbClr val="7030A0"/>
                </a:solidFill>
                <a:latin typeface="Bookman Old Style" panose="02050604050505020204" pitchFamily="18" charset="0"/>
              </a:rPr>
              <a:t>LIS Department of </a:t>
            </a:r>
            <a:r>
              <a:rPr lang="en-US" sz="1700" b="1" dirty="0" err="1">
                <a:solidFill>
                  <a:srgbClr val="7030A0"/>
                </a:solidFill>
                <a:latin typeface="Bookman Old Style" panose="02050604050505020204" pitchFamily="18" charset="0"/>
              </a:rPr>
              <a:t>Sunan</a:t>
            </a:r>
            <a:r>
              <a:rPr lang="en-US" sz="1700" b="1" dirty="0">
                <a:solidFill>
                  <a:srgbClr val="7030A0"/>
                </a:solidFill>
                <a:latin typeface="Bookman Old Style" panose="02050604050505020204" pitchFamily="18" charset="0"/>
              </a:rPr>
              <a:t> </a:t>
            </a:r>
            <a:r>
              <a:rPr lang="en-US" sz="1700" b="1" dirty="0" err="1">
                <a:solidFill>
                  <a:srgbClr val="7030A0"/>
                </a:solidFill>
                <a:latin typeface="Bookman Old Style" panose="02050604050505020204" pitchFamily="18" charset="0"/>
              </a:rPr>
              <a:t>Kalijaga</a:t>
            </a:r>
            <a:r>
              <a:rPr lang="en-US" sz="1700" b="1" dirty="0">
                <a:solidFill>
                  <a:srgbClr val="7030A0"/>
                </a:solidFill>
                <a:latin typeface="Bookman Old Style" panose="02050604050505020204" pitchFamily="18" charset="0"/>
              </a:rPr>
              <a:t> State Islamic University </a:t>
            </a:r>
            <a:r>
              <a:rPr lang="en-US" sz="1700" dirty="0">
                <a:solidFill>
                  <a:srgbClr val="7030A0"/>
                </a:solidFill>
                <a:latin typeface="Bookman Old Style" panose="02050604050505020204" pitchFamily="18" charset="0"/>
              </a:rPr>
              <a:t>(UIN </a:t>
            </a:r>
            <a:r>
              <a:rPr lang="en-US" sz="1700" dirty="0" err="1">
                <a:solidFill>
                  <a:srgbClr val="7030A0"/>
                </a:solidFill>
                <a:latin typeface="Bookman Old Style" panose="02050604050505020204" pitchFamily="18" charset="0"/>
              </a:rPr>
              <a:t>Sunan</a:t>
            </a:r>
            <a:r>
              <a:rPr lang="en-US" sz="1700" dirty="0">
                <a:solidFill>
                  <a:srgbClr val="7030A0"/>
                </a:solidFill>
                <a:latin typeface="Bookman Old Style" panose="02050604050505020204" pitchFamily="18" charset="0"/>
              </a:rPr>
              <a:t> </a:t>
            </a:r>
            <a:r>
              <a:rPr lang="en-US" sz="1700" dirty="0" err="1">
                <a:solidFill>
                  <a:srgbClr val="7030A0"/>
                </a:solidFill>
                <a:latin typeface="Bookman Old Style" panose="02050604050505020204" pitchFamily="18" charset="0"/>
              </a:rPr>
              <a:t>Kalijaga</a:t>
            </a:r>
            <a:r>
              <a:rPr lang="en-US" sz="1700" dirty="0">
                <a:solidFill>
                  <a:srgbClr val="7030A0"/>
                </a:solidFill>
                <a:latin typeface="Bookman Old Style" panose="02050604050505020204" pitchFamily="18" charset="0"/>
              </a:rPr>
              <a:t> Yogyakarta Indonesia), Vice Director of Association of Indonesian Islamic Library University, President 2018- SLA Asian Chapter, founder of Indonesian Blogger Family Community, editor of several books and former Vice Library Director of UIN </a:t>
            </a:r>
            <a:r>
              <a:rPr lang="en-US" sz="1700" dirty="0" err="1">
                <a:solidFill>
                  <a:srgbClr val="7030A0"/>
                </a:solidFill>
                <a:latin typeface="Bookman Old Style" panose="02050604050505020204" pitchFamily="18" charset="0"/>
              </a:rPr>
              <a:t>Sunan</a:t>
            </a:r>
            <a:r>
              <a:rPr lang="en-US" sz="1700" dirty="0">
                <a:solidFill>
                  <a:srgbClr val="7030A0"/>
                </a:solidFill>
                <a:latin typeface="Bookman Old Style" panose="02050604050505020204" pitchFamily="18" charset="0"/>
              </a:rPr>
              <a:t> </a:t>
            </a:r>
            <a:r>
              <a:rPr lang="en-US" sz="1700" dirty="0" err="1">
                <a:solidFill>
                  <a:srgbClr val="7030A0"/>
                </a:solidFill>
                <a:latin typeface="Bookman Old Style" panose="02050604050505020204" pitchFamily="18" charset="0"/>
              </a:rPr>
              <a:t>Kalijaga</a:t>
            </a:r>
            <a:r>
              <a:rPr lang="en-US" sz="1700" dirty="0">
                <a:solidFill>
                  <a:srgbClr val="7030A0"/>
                </a:solidFill>
                <a:latin typeface="Bookman Old Style" panose="02050604050505020204" pitchFamily="18" charset="0"/>
              </a:rPr>
              <a:t>.</a:t>
            </a:r>
          </a:p>
          <a:p>
            <a:endParaRPr lang="en-US" sz="1700" b="1" dirty="0" smtClean="0">
              <a:solidFill>
                <a:srgbClr val="FF0000"/>
              </a:solidFill>
              <a:latin typeface="Bookman Old Style" panose="02050604050505020204" pitchFamily="18" charset="0"/>
            </a:endParaRPr>
          </a:p>
          <a:p>
            <a:endParaRPr lang="en-US" sz="1700" b="1" dirty="0" smtClean="0">
              <a:solidFill>
                <a:srgbClr val="FF0000"/>
              </a:solidFill>
              <a:latin typeface="Bookman Old Style" panose="02050604050505020204" pitchFamily="18" charset="0"/>
            </a:endParaRPr>
          </a:p>
          <a:p>
            <a:r>
              <a:rPr lang="en-US" sz="1700" b="1" dirty="0" smtClean="0">
                <a:solidFill>
                  <a:srgbClr val="FF0000"/>
                </a:solidFill>
                <a:latin typeface="Bookman Old Style" panose="02050604050505020204" pitchFamily="18" charset="0"/>
              </a:rPr>
              <a:t>Athena </a:t>
            </a:r>
            <a:r>
              <a:rPr lang="en-US" sz="1700" b="1" dirty="0" err="1">
                <a:solidFill>
                  <a:srgbClr val="FF0000"/>
                </a:solidFill>
                <a:latin typeface="Bookman Old Style" panose="02050604050505020204" pitchFamily="18" charset="0"/>
              </a:rPr>
              <a:t>Hoeppner</a:t>
            </a:r>
            <a:r>
              <a:rPr lang="en-US" sz="1700" dirty="0">
                <a:solidFill>
                  <a:srgbClr val="FF0000"/>
                </a:solidFill>
                <a:latin typeface="Bookman Old Style" panose="02050604050505020204" pitchFamily="18" charset="0"/>
              </a:rPr>
              <a:t>, </a:t>
            </a:r>
          </a:p>
          <a:p>
            <a:pPr marL="344488" indent="-344488">
              <a:buNone/>
            </a:pPr>
            <a:r>
              <a:rPr lang="en-US" sz="1700" i="1" dirty="0">
                <a:solidFill>
                  <a:srgbClr val="7030A0"/>
                </a:solidFill>
                <a:latin typeface="Bookman Old Style" panose="02050604050505020204" pitchFamily="18" charset="0"/>
              </a:rPr>
              <a:t>      E-resources Librarian</a:t>
            </a:r>
          </a:p>
          <a:p>
            <a:pPr marL="344488" indent="-344488">
              <a:buNone/>
            </a:pPr>
            <a:r>
              <a:rPr lang="en-US" sz="1700" i="1" dirty="0">
                <a:solidFill>
                  <a:srgbClr val="7030A0"/>
                </a:solidFill>
                <a:latin typeface="Bookman Old Style" panose="02050604050505020204" pitchFamily="18" charset="0"/>
              </a:rPr>
              <a:t>      </a:t>
            </a:r>
            <a:r>
              <a:rPr lang="en-US" sz="1700" b="1" dirty="0">
                <a:solidFill>
                  <a:srgbClr val="7030A0"/>
                </a:solidFill>
                <a:latin typeface="Bookman Old Style" panose="02050604050505020204" pitchFamily="18" charset="0"/>
              </a:rPr>
              <a:t>University of Central Florida </a:t>
            </a:r>
            <a:r>
              <a:rPr lang="en-US" sz="1700" b="1" dirty="0" smtClean="0">
                <a:solidFill>
                  <a:srgbClr val="7030A0"/>
                </a:solidFill>
                <a:latin typeface="Bookman Old Style" panose="02050604050505020204" pitchFamily="18" charset="0"/>
              </a:rPr>
              <a:t>Libraries, USA</a:t>
            </a:r>
            <a:endParaRPr lang="en-US" sz="1700" b="1" dirty="0">
              <a:solidFill>
                <a:srgbClr val="7030A0"/>
              </a:solidFill>
              <a:latin typeface="Bookman Old Style" panose="02050604050505020204" pitchFamily="18" charset="0"/>
            </a:endParaRPr>
          </a:p>
          <a:p>
            <a:pPr algn="just">
              <a:lnSpc>
                <a:spcPct val="120000"/>
              </a:lnSpc>
              <a:spcBef>
                <a:spcPts val="600"/>
              </a:spcBef>
            </a:pPr>
            <a:endParaRPr lang="en-US" dirty="0"/>
          </a:p>
        </p:txBody>
      </p:sp>
      <p:sp>
        <p:nvSpPr>
          <p:cNvPr id="21" name="Rectangle 20"/>
          <p:cNvSpPr/>
          <p:nvPr/>
        </p:nvSpPr>
        <p:spPr>
          <a:xfrm>
            <a:off x="0" y="6429396"/>
            <a:ext cx="9144000" cy="42860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Bookman Old Style" pitchFamily="18" charset="0"/>
              </a:rPr>
              <a:t>Conference Theme: Emerging Global Technologies  and Trends</a:t>
            </a:r>
            <a:endParaRPr lang="en-US" dirty="0">
              <a:solidFill>
                <a:srgbClr val="FFFF00"/>
              </a:solidFill>
            </a:endParaRPr>
          </a:p>
        </p:txBody>
      </p:sp>
      <p:pic>
        <p:nvPicPr>
          <p:cNvPr id="109572" name="Picture 4" descr="1"/>
          <p:cNvPicPr>
            <a:picLocks noChangeAspect="1" noChangeArrowheads="1"/>
          </p:cNvPicPr>
          <p:nvPr/>
        </p:nvPicPr>
        <p:blipFill>
          <a:blip r:embed="rId3"/>
          <a:srcRect/>
          <a:stretch>
            <a:fillRect/>
          </a:stretch>
        </p:blipFill>
        <p:spPr bwMode="auto">
          <a:xfrm>
            <a:off x="8310132" y="44624"/>
            <a:ext cx="762461" cy="500066"/>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EFB2F63F-0305-4B2D-BD22-E66F50BC9BE0}"/>
              </a:ext>
            </a:extLst>
          </p:cNvPr>
          <p:cNvSpPr txBox="1">
            <a:spLocks/>
          </p:cNvSpPr>
          <p:nvPr/>
        </p:nvSpPr>
        <p:spPr>
          <a:xfrm>
            <a:off x="71407" y="769382"/>
            <a:ext cx="4424394" cy="53567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xmlns="" id="{21691BA6-655B-4854-848F-D75C82E4ADD4}"/>
              </a:ext>
            </a:extLst>
          </p:cNvPr>
          <p:cNvPicPr>
            <a:picLocks noChangeAspect="1"/>
          </p:cNvPicPr>
          <p:nvPr/>
        </p:nvPicPr>
        <p:blipFill>
          <a:blip r:embed="rId4">
            <a:extLst>
              <a:ext uri="{BEBA8EAE-BF5A-486C-A8C5-ECC9F3942E4B}">
                <a14:imgProps xmlns:a14="http://schemas.microsoft.com/office/drawing/2010/main" xmlns="">
                  <a14:imgLayer r:embed="rId5">
                    <a14:imgEffect>
                      <a14:brightnessContrast bright="40000" contrast="20000"/>
                    </a14:imgEffect>
                  </a14:imgLayer>
                </a14:imgProps>
              </a:ext>
            </a:extLst>
          </a:blip>
          <a:stretch>
            <a:fillRect/>
          </a:stretch>
        </p:blipFill>
        <p:spPr>
          <a:xfrm>
            <a:off x="7592011" y="747487"/>
            <a:ext cx="1300469" cy="1300469"/>
          </a:xfrm>
          <a:prstGeom prst="rect">
            <a:avLst/>
          </a:prstGeom>
        </p:spPr>
      </p:pic>
      <p:pic>
        <p:nvPicPr>
          <p:cNvPr id="14" name="Picture 13" descr="http://www.slp.org.in/collnet2015/images/labibah.png">
            <a:extLst>
              <a:ext uri="{FF2B5EF4-FFF2-40B4-BE49-F238E27FC236}">
                <a16:creationId xmlns:a16="http://schemas.microsoft.com/office/drawing/2014/main" xmlns="" id="{9EF15FD1-414A-4818-AADF-AC8007320E07}"/>
              </a:ext>
            </a:extLst>
          </p:cNvPr>
          <p:cNvPicPr/>
          <p:nvPr/>
        </p:nvPicPr>
        <p:blipFill>
          <a:blip r:embed="rId6"/>
          <a:srcRect/>
          <a:stretch>
            <a:fillRect/>
          </a:stretch>
        </p:blipFill>
        <p:spPr bwMode="auto">
          <a:xfrm>
            <a:off x="7453791" y="2142899"/>
            <a:ext cx="1723222" cy="1646141"/>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BA34B3C4-ED08-4944-837A-E5CC08DA5E9A}"/>
              </a:ext>
            </a:extLst>
          </p:cNvPr>
          <p:cNvPicPr>
            <a:picLocks noChangeAspect="1"/>
          </p:cNvPicPr>
          <p:nvPr/>
        </p:nvPicPr>
        <p:blipFill>
          <a:blip r:embed="rId7"/>
          <a:stretch>
            <a:fillRect/>
          </a:stretch>
        </p:blipFill>
        <p:spPr>
          <a:xfrm>
            <a:off x="7643834" y="4643446"/>
            <a:ext cx="1072989" cy="1072989"/>
          </a:xfrm>
          <a:prstGeom prst="rect">
            <a:avLst/>
          </a:prstGeom>
        </p:spPr>
      </p:pic>
    </p:spTree>
    <p:extLst>
      <p:ext uri="{BB962C8B-B14F-4D97-AF65-F5344CB8AC3E}">
        <p14:creationId xmlns:p14="http://schemas.microsoft.com/office/powerpoint/2010/main" xmlns="" val="340737128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TotalTime>
  <Words>1384</Words>
  <Application>Microsoft Office PowerPoint</Application>
  <PresentationFormat>On-screen Show (4:3)</PresentationFormat>
  <Paragraphs>207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ICRL 2018  International Conference on Reshaping Libraries: Emerging Global Technologies  and Trends February 1-3, 2018 | Jaipur, Rajasthan, India Venue: Hotel Royal Orchid, Jaipur  </vt:lpstr>
      <vt:lpstr>ICRL 2018  International Conference on Reshaping Libraries: Emerging Global Technologies  and Trends</vt:lpstr>
      <vt:lpstr>About Organisers   Conference Theme: Emerging Global Technologies  and Trends</vt:lpstr>
      <vt:lpstr>About Organisers   Conference Theme: Emerging Global Technologies  and Trends</vt:lpstr>
      <vt:lpstr>About Organisers   Conference Theme: Emerging Global Technologies  and Trends</vt:lpstr>
      <vt:lpstr>About Organisers   Conference Theme: Emerging Global Technologies  and Trends</vt:lpstr>
      <vt:lpstr>About Organisers   Conference Theme: Emerging Global Technologies  and Trends</vt:lpstr>
      <vt:lpstr>SPEAKERs </vt:lpstr>
      <vt:lpstr>SPEAKERs </vt:lpstr>
      <vt:lpstr>SPEAKERs </vt:lpstr>
      <vt:lpstr>SPEAKERs </vt:lpstr>
      <vt:lpstr>SPEAKERs </vt:lpstr>
      <vt:lpstr>ICRL 2018  Conference Theme: Emerging Global Technologies  and Trends</vt:lpstr>
      <vt:lpstr>Attractions in Jaipur, India</vt:lpstr>
      <vt:lpstr>Hawa Mahal in Jaipur, India</vt:lpstr>
      <vt:lpstr>Amber Forte in Jaipur, India</vt:lpstr>
      <vt:lpstr>Jal Mahal in Jaipur, India</vt:lpstr>
      <vt:lpstr>Nargarh Forte in Jaipur, India</vt:lpstr>
      <vt:lpstr>City Palace in Jaipur, India</vt:lpstr>
      <vt:lpstr>Birla Mandir in Jaipur, India</vt:lpstr>
      <vt:lpstr>Wax Museum in Jaipur, India</vt:lpstr>
      <vt:lpstr>Slide 22</vt:lpstr>
      <vt:lpstr>Entertainment in Jaipur, India</vt:lpstr>
      <vt:lpstr>ICRL 2018</vt:lpstr>
      <vt:lpstr>ICRL 2018</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IEG</dc:creator>
  <cp:lastModifiedBy>Lenovo</cp:lastModifiedBy>
  <cp:revision>76</cp:revision>
  <dcterms:created xsi:type="dcterms:W3CDTF">2017-11-29T10:03:20Z</dcterms:created>
  <dcterms:modified xsi:type="dcterms:W3CDTF">2017-11-30T05:07:44Z</dcterms:modified>
</cp:coreProperties>
</file>