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67" r:id="rId12"/>
    <p:sldId id="271" r:id="rId13"/>
    <p:sldId id="268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4" autoAdjust="0"/>
    <p:restoredTop sz="94660"/>
  </p:normalViewPr>
  <p:slideViewPr>
    <p:cSldViewPr snapToGrid="0">
      <p:cViewPr>
        <p:scale>
          <a:sx n="125" d="100"/>
          <a:sy n="125" d="100"/>
        </p:scale>
        <p:origin x="90" y="-2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10/26/2016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9702" y="283336"/>
            <a:ext cx="9325672" cy="1326524"/>
          </a:xfrm>
        </p:spPr>
        <p:txBody>
          <a:bodyPr/>
          <a:lstStyle/>
          <a:p>
            <a:pPr algn="ctr"/>
            <a:r>
              <a:rPr lang="en-GB" sz="7200" dirty="0" smtClean="0"/>
              <a:t>NACLIN </a:t>
            </a:r>
            <a:r>
              <a:rPr lang="en-GB" sz="7200" dirty="0" smtClean="0"/>
              <a:t>2016</a:t>
            </a:r>
            <a:endParaRPr lang="en-IN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2279561"/>
            <a:ext cx="10572000" cy="2914739"/>
          </a:xfrm>
        </p:spPr>
        <p:txBody>
          <a:bodyPr>
            <a:noAutofit/>
          </a:bodyPr>
          <a:lstStyle/>
          <a:p>
            <a:pPr lvl="0">
              <a:buClr>
                <a:srgbClr val="00C6BB"/>
              </a:buClr>
            </a:pPr>
            <a:r>
              <a:rPr lang="en-GB" sz="4000" b="1" dirty="0" smtClean="0">
                <a:solidFill>
                  <a:prstClr val="white"/>
                </a:solidFill>
              </a:rPr>
              <a:t>19</a:t>
            </a:r>
            <a:r>
              <a:rPr lang="en-GB" sz="4000" b="1" baseline="30000" dirty="0" smtClean="0">
                <a:solidFill>
                  <a:prstClr val="white"/>
                </a:solidFill>
              </a:rPr>
              <a:t>th</a:t>
            </a:r>
            <a:r>
              <a:rPr lang="en-GB" sz="4000" b="1" dirty="0" smtClean="0">
                <a:solidFill>
                  <a:prstClr val="white"/>
                </a:solidFill>
              </a:rPr>
              <a:t> </a:t>
            </a:r>
            <a:r>
              <a:rPr lang="en-GB" sz="4000" b="1" dirty="0">
                <a:solidFill>
                  <a:prstClr val="white"/>
                </a:solidFill>
              </a:rPr>
              <a:t>National Convention on </a:t>
            </a:r>
            <a:r>
              <a:rPr lang="en-GB" sz="4000" b="1" dirty="0" smtClean="0">
                <a:solidFill>
                  <a:prstClr val="white"/>
                </a:solidFill>
              </a:rPr>
              <a:t>knowledge </a:t>
            </a:r>
            <a:r>
              <a:rPr lang="en-IN" sz="4000" b="1" dirty="0" smtClean="0">
                <a:solidFill>
                  <a:prstClr val="white"/>
                </a:solidFill>
              </a:rPr>
              <a:t>Library &amp; Information Network</a:t>
            </a:r>
            <a:endParaRPr lang="en-IN" sz="4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38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288" y="344157"/>
            <a:ext cx="10571998" cy="970450"/>
          </a:xfrm>
        </p:spPr>
        <p:txBody>
          <a:bodyPr/>
          <a:lstStyle/>
          <a:p>
            <a:pPr algn="ctr"/>
            <a:r>
              <a:rPr lang="en-GB" dirty="0" smtClean="0"/>
              <a:t>Reaching  Internet age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8712" y="1880315"/>
            <a:ext cx="10554574" cy="4778062"/>
          </a:xfrm>
        </p:spPr>
        <p:txBody>
          <a:bodyPr/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Internet gave  boost to Digital Technology and availability and access became common to all.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www invented in 1989 and made everything globally operational  and available in 1994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Digitization is for wider accessibility and use.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Now the preferred media is digital dominated by convenience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 smtClean="0"/>
              <a:t>Therefore, Digital Technology particularly Internet is backbone of today’s digitization in  in practice.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91394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288" y="344156"/>
            <a:ext cx="10571998" cy="1332243"/>
          </a:xfrm>
        </p:spPr>
        <p:txBody>
          <a:bodyPr/>
          <a:lstStyle/>
          <a:p>
            <a:r>
              <a:rPr lang="en-GB" dirty="0" smtClean="0"/>
              <a:t>What to Digitize and Why?    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7174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IN" sz="2000" dirty="0" smtClean="0">
                <a:solidFill>
                  <a:schemeClr val="accent5"/>
                </a:solidFill>
              </a:rPr>
              <a:t>My Experiment and Experience at NEHU</a:t>
            </a:r>
          </a:p>
          <a:p>
            <a:pPr marL="0" indent="0">
              <a:lnSpc>
                <a:spcPct val="150000"/>
              </a:lnSpc>
              <a:buNone/>
            </a:pPr>
            <a:endParaRPr lang="en-IN" dirty="0" smtClean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Administrative documents; all meetings of EC, AC and others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Faculty publications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ETD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Own Journals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Literature on North-East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72896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Digital Repository </a:t>
            </a:r>
            <a:r>
              <a:rPr lang="en-GB" dirty="0"/>
              <a:t>at NEHU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404" y="1887649"/>
            <a:ext cx="8054117" cy="4993094"/>
          </a:xfrm>
        </p:spPr>
      </p:pic>
    </p:spTree>
    <p:extLst>
      <p:ext uri="{BB962C8B-B14F-4D97-AF65-F5344CB8AC3E}">
        <p14:creationId xmlns:p14="http://schemas.microsoft.com/office/powerpoint/2010/main" val="18127631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288" y="344157"/>
            <a:ext cx="10571998" cy="970450"/>
          </a:xfrm>
        </p:spPr>
        <p:txBody>
          <a:bodyPr/>
          <a:lstStyle/>
          <a:p>
            <a:r>
              <a:rPr lang="en-GB" dirty="0" smtClean="0"/>
              <a:t>Selection of documents for digitization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5004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400" b="1" dirty="0" smtClean="0">
                <a:solidFill>
                  <a:schemeClr val="accent1">
                    <a:lumMod val="75000"/>
                  </a:schemeClr>
                </a:solidFill>
              </a:rPr>
              <a:t>Policy for digitization</a:t>
            </a:r>
          </a:p>
          <a:p>
            <a:pPr>
              <a:buFont typeface="+mj-lt"/>
              <a:buAutoNum type="arabicPeriod"/>
            </a:pPr>
            <a:r>
              <a:rPr lang="en-IN" dirty="0" smtClean="0"/>
              <a:t>Items selected for digitization should be those that are unique or whole intrinsic value justify digitization when compared for other material in the library collection.</a:t>
            </a:r>
          </a:p>
          <a:p>
            <a:pPr>
              <a:buFont typeface="+mj-lt"/>
              <a:buAutoNum type="arabicPeriod"/>
            </a:pPr>
            <a:r>
              <a:rPr lang="en-IN" dirty="0" smtClean="0"/>
              <a:t>There should be reasonable demand for material selected for digitization.</a:t>
            </a:r>
          </a:p>
          <a:p>
            <a:pPr marL="0" indent="0">
              <a:buNone/>
            </a:pPr>
            <a:r>
              <a:rPr lang="en-IN" sz="2400" b="1" dirty="0" smtClean="0">
                <a:solidFill>
                  <a:schemeClr val="accent1">
                    <a:lumMod val="75000"/>
                  </a:schemeClr>
                </a:solidFill>
              </a:rPr>
              <a:t>Preferred areas</a:t>
            </a:r>
          </a:p>
          <a:p>
            <a:pPr>
              <a:buFont typeface="+mj-lt"/>
              <a:buAutoNum type="arabicPeriod"/>
            </a:pPr>
            <a:r>
              <a:rPr lang="en-IN" dirty="0" smtClean="0"/>
              <a:t>Institutional Repository is the first choice which also has various problem mainly copyright issues.</a:t>
            </a:r>
          </a:p>
          <a:p>
            <a:pPr>
              <a:buFont typeface="+mj-lt"/>
              <a:buAutoNum type="arabicPeriod"/>
            </a:pPr>
            <a:r>
              <a:rPr lang="en-IN" dirty="0" smtClean="0"/>
              <a:t>Fragile materials, photos, old music records, cultural artefacts and practices.</a:t>
            </a:r>
          </a:p>
          <a:p>
            <a:pPr>
              <a:buFont typeface="+mj-lt"/>
              <a:buAutoNum type="arabicPeriod"/>
            </a:pPr>
            <a:r>
              <a:rPr lang="en-IN" dirty="0" smtClean="0"/>
              <a:t>Local history.</a:t>
            </a:r>
          </a:p>
          <a:p>
            <a:pPr>
              <a:buFont typeface="+mj-lt"/>
              <a:buAutoNum type="arabicPeriod"/>
            </a:pPr>
            <a:r>
              <a:rPr lang="en-IN" dirty="0" smtClean="0"/>
              <a:t>To develop special collection.</a:t>
            </a:r>
          </a:p>
          <a:p>
            <a:pPr>
              <a:buFont typeface="+mj-lt"/>
              <a:buAutoNum type="arabicPeriod"/>
            </a:pPr>
            <a:r>
              <a:rPr lang="en-IN" dirty="0" smtClean="0"/>
              <a:t>Books out of copyright restriction but useful at present and future.</a:t>
            </a:r>
          </a:p>
        </p:txBody>
      </p:sp>
    </p:spTree>
    <p:extLst>
      <p:ext uri="{BB962C8B-B14F-4D97-AF65-F5344CB8AC3E}">
        <p14:creationId xmlns:p14="http://schemas.microsoft.com/office/powerpoint/2010/main" val="1280783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288" y="344157"/>
            <a:ext cx="10571998" cy="970450"/>
          </a:xfrm>
        </p:spPr>
        <p:txBody>
          <a:bodyPr/>
          <a:lstStyle/>
          <a:p>
            <a:r>
              <a:rPr lang="en-GB" dirty="0" smtClean="0"/>
              <a:t>Digital Repository Sikkim University</a:t>
            </a:r>
            <a:endParaRPr lang="en-IN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1" y="1909078"/>
            <a:ext cx="10200068" cy="4948922"/>
          </a:xfrm>
        </p:spPr>
      </p:pic>
    </p:spTree>
    <p:extLst>
      <p:ext uri="{BB962C8B-B14F-4D97-AF65-F5344CB8AC3E}">
        <p14:creationId xmlns:p14="http://schemas.microsoft.com/office/powerpoint/2010/main" val="1907188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 of Journals</a:t>
            </a:r>
            <a:endParaRPr lang="en-IN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2" y="1900529"/>
            <a:ext cx="5445006" cy="4957471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704" y="1900529"/>
            <a:ext cx="6400800" cy="4957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6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 of Journal</a:t>
            </a:r>
            <a:endParaRPr lang="en-IN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116" y="1893194"/>
            <a:ext cx="7511492" cy="4964806"/>
          </a:xfrm>
        </p:spPr>
      </p:pic>
    </p:spTree>
    <p:extLst>
      <p:ext uri="{BB962C8B-B14F-4D97-AF65-F5344CB8AC3E}">
        <p14:creationId xmlns:p14="http://schemas.microsoft.com/office/powerpoint/2010/main" val="22033463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 of Journal</a:t>
            </a:r>
            <a:endParaRPr lang="en-IN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294" y="1900528"/>
            <a:ext cx="9528505" cy="4957472"/>
          </a:xfrm>
        </p:spPr>
      </p:pic>
    </p:spTree>
    <p:extLst>
      <p:ext uri="{BB962C8B-B14F-4D97-AF65-F5344CB8AC3E}">
        <p14:creationId xmlns:p14="http://schemas.microsoft.com/office/powerpoint/2010/main" val="35706435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262" y="589663"/>
            <a:ext cx="11381998" cy="752030"/>
          </a:xfrm>
        </p:spPr>
        <p:txBody>
          <a:bodyPr/>
          <a:lstStyle/>
          <a:p>
            <a:r>
              <a:rPr lang="en-US" sz="3200" dirty="0" smtClean="0"/>
              <a:t>Main Issues for Consideration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6968"/>
            <a:ext cx="11373286" cy="4435267"/>
          </a:xfrm>
        </p:spPr>
        <p:txBody>
          <a:bodyPr/>
          <a:lstStyle/>
          <a:p>
            <a:r>
              <a:rPr lang="en-US" dirty="0" smtClean="0"/>
              <a:t>What to digitize?</a:t>
            </a:r>
          </a:p>
          <a:p>
            <a:pPr lvl="1"/>
            <a:r>
              <a:rPr lang="en-US" dirty="0" smtClean="0"/>
              <a:t>To ascertain the usage of  digitized material</a:t>
            </a:r>
          </a:p>
          <a:p>
            <a:pPr lvl="1"/>
            <a:r>
              <a:rPr lang="en-US" dirty="0" smtClean="0"/>
              <a:t>Are the digitized resources in demand?</a:t>
            </a:r>
          </a:p>
          <a:p>
            <a:pPr lvl="1"/>
            <a:r>
              <a:rPr lang="en-US" dirty="0" smtClean="0"/>
              <a:t>Are we digitizing for preservation or frequent use?</a:t>
            </a:r>
          </a:p>
          <a:p>
            <a:pPr lvl="1"/>
            <a:r>
              <a:rPr lang="en-US" dirty="0" smtClean="0"/>
              <a:t>Have we prepared policy for digitization as guidelines?</a:t>
            </a:r>
          </a:p>
          <a:p>
            <a:pPr lvl="1"/>
            <a:r>
              <a:rPr lang="en-US" dirty="0" smtClean="0"/>
              <a:t>Should we give more priority to repackaging or creating new data?</a:t>
            </a:r>
          </a:p>
          <a:p>
            <a:pPr lvl="1"/>
            <a:r>
              <a:rPr lang="en-US" dirty="0" smtClean="0"/>
              <a:t>Have we evaluated our metadata structure or need some change or modification?	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120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Repositories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37347"/>
            <a:ext cx="11373286" cy="4021452"/>
          </a:xfrm>
        </p:spPr>
        <p:txBody>
          <a:bodyPr/>
          <a:lstStyle/>
          <a:p>
            <a:r>
              <a:rPr lang="en-US" dirty="0" smtClean="0"/>
              <a:t>Copyright laws are directly in conflict in knowledge society which requires liberalization/ relaxation in case of Institutional Repositories which should fall under fair use.</a:t>
            </a:r>
          </a:p>
          <a:p>
            <a:r>
              <a:rPr lang="en-US" dirty="0" smtClean="0"/>
              <a:t>Authors belonging to institutions publish their papers in which institutional time and infrastructure are involved. Authors themselves are not able to access their own publications.</a:t>
            </a:r>
          </a:p>
          <a:p>
            <a:r>
              <a:rPr lang="en-US" dirty="0" smtClean="0"/>
              <a:t>Publishers/copyright holders in the interest of the academic should give some relaxation.</a:t>
            </a:r>
          </a:p>
          <a:p>
            <a:r>
              <a:rPr lang="en-US" dirty="0" smtClean="0"/>
              <a:t>Whenever, we plan digitization, copyright restrictions takes us back to pavilion.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26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997" y="77273"/>
            <a:ext cx="10571998" cy="1661373"/>
          </a:xfrm>
        </p:spPr>
        <p:txBody>
          <a:bodyPr/>
          <a:lstStyle/>
          <a:p>
            <a:r>
              <a:rPr lang="en-GB" sz="4400" dirty="0" smtClean="0"/>
              <a:t>Digital Technology in </a:t>
            </a:r>
            <a:r>
              <a:rPr lang="en-GB" sz="4400" dirty="0" smtClean="0"/>
              <a:t>Practice: </a:t>
            </a:r>
            <a:r>
              <a:rPr lang="en-GB" sz="4400" dirty="0" smtClean="0"/>
              <a:t/>
            </a:r>
            <a:br>
              <a:rPr lang="en-GB" sz="4400" dirty="0" smtClean="0"/>
            </a:br>
            <a:r>
              <a:rPr lang="en-GB" sz="4400" dirty="0" smtClean="0"/>
              <a:t>Print </a:t>
            </a:r>
            <a:r>
              <a:rPr lang="en-GB" sz="4400" dirty="0" smtClean="0"/>
              <a:t>Environment to Digital</a:t>
            </a:r>
            <a:endParaRPr lang="en-IN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421" y="2324100"/>
            <a:ext cx="10554574" cy="350894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GB" sz="3600" dirty="0" smtClean="0"/>
              <a:t>Presented by</a:t>
            </a:r>
          </a:p>
          <a:p>
            <a:pPr marL="0" indent="0">
              <a:buNone/>
            </a:pPr>
            <a:r>
              <a:rPr lang="en-GB" sz="3600" dirty="0" smtClean="0"/>
              <a:t>   </a:t>
            </a:r>
            <a:r>
              <a:rPr lang="en-GB" sz="3600" dirty="0" err="1" smtClean="0"/>
              <a:t>Prof.</a:t>
            </a:r>
            <a:r>
              <a:rPr lang="en-GB" sz="3600" dirty="0" smtClean="0"/>
              <a:t> </a:t>
            </a:r>
            <a:r>
              <a:rPr lang="en-GB" sz="3600" dirty="0" smtClean="0"/>
              <a:t> A</a:t>
            </a:r>
            <a:r>
              <a:rPr lang="en-GB" sz="3600" dirty="0" smtClean="0"/>
              <a:t>. S. </a:t>
            </a:r>
            <a:r>
              <a:rPr lang="en-GB" sz="3600" dirty="0" err="1" smtClean="0"/>
              <a:t>Chandel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28093053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12" y="717847"/>
            <a:ext cx="10571998" cy="683664"/>
          </a:xfrm>
        </p:spPr>
        <p:txBody>
          <a:bodyPr/>
          <a:lstStyle/>
          <a:p>
            <a:pPr algn="ctr"/>
            <a:r>
              <a:rPr lang="en-US" sz="3200" dirty="0" smtClean="0"/>
              <a:t>Concluding Lines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39895"/>
            <a:ext cx="11373286" cy="391890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LET US WORK OUT THE FEASIBILITY OF WORKING  A NETWORK OF DIGITAL LIBRARIES WHICH WILL COLLECTIVELY  AND STANDARDIZE  THE WHOLE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2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 ALL FOR LISTENING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12" y="376055"/>
            <a:ext cx="10571998" cy="970450"/>
          </a:xfrm>
        </p:spPr>
        <p:txBody>
          <a:bodyPr/>
          <a:lstStyle/>
          <a:p>
            <a:r>
              <a:rPr lang="en-GB" dirty="0" smtClean="0"/>
              <a:t>Main Features of Present Digital ERA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47472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dirty="0" smtClean="0"/>
              <a:t>Digital Technology has revolutionized and transferred the present day society.</a:t>
            </a:r>
          </a:p>
          <a:p>
            <a:pPr algn="just">
              <a:lnSpc>
                <a:spcPct val="150000"/>
              </a:lnSpc>
            </a:pPr>
            <a:r>
              <a:rPr lang="en-IN" dirty="0" smtClean="0"/>
              <a:t>Digital Technology has become the constituent part of human life.</a:t>
            </a:r>
          </a:p>
          <a:p>
            <a:pPr algn="just">
              <a:lnSpc>
                <a:spcPct val="150000"/>
              </a:lnSpc>
            </a:pPr>
            <a:r>
              <a:rPr lang="en-IN" dirty="0" smtClean="0"/>
              <a:t>Most of the world population is using one or other technology and becoming digitally </a:t>
            </a:r>
            <a:r>
              <a:rPr lang="en-IN" dirty="0" smtClean="0"/>
              <a:t>dependent</a:t>
            </a:r>
            <a:r>
              <a:rPr lang="en-IN" dirty="0"/>
              <a:t> </a:t>
            </a:r>
            <a:r>
              <a:rPr lang="en-IN" dirty="0" smtClean="0"/>
              <a:t>dominated by mobile use. Mobile users in India are estimated to be 370 millions.  </a:t>
            </a:r>
            <a:endParaRPr lang="en-IN" dirty="0" smtClean="0"/>
          </a:p>
          <a:p>
            <a:pPr algn="just">
              <a:lnSpc>
                <a:spcPct val="150000"/>
              </a:lnSpc>
            </a:pPr>
            <a:r>
              <a:rPr lang="en-US" dirty="0"/>
              <a:t>Life itself has become </a:t>
            </a:r>
            <a:r>
              <a:rPr lang="en-US" dirty="0" smtClean="0"/>
              <a:t>digital</a:t>
            </a:r>
          </a:p>
          <a:p>
            <a:pPr algn="just">
              <a:lnSpc>
                <a:spcPct val="150000"/>
              </a:lnSpc>
            </a:pPr>
            <a:r>
              <a:rPr lang="en-IN" dirty="0"/>
              <a:t>Print environment to e-environment</a:t>
            </a:r>
            <a:endParaRPr lang="en-IN" dirty="0" smtClean="0"/>
          </a:p>
          <a:p>
            <a:pPr algn="just">
              <a:lnSpc>
                <a:spcPct val="150000"/>
              </a:lnSpc>
            </a:pPr>
            <a:r>
              <a:rPr lang="en-IN" dirty="0" smtClean="0"/>
              <a:t>Greatest impact of Digital Technology on Libraries.</a:t>
            </a:r>
          </a:p>
          <a:p>
            <a:pPr algn="just">
              <a:lnSpc>
                <a:spcPct val="150000"/>
              </a:lnSpc>
            </a:pPr>
            <a:r>
              <a:rPr lang="en-IN" dirty="0" smtClean="0"/>
              <a:t>Digital Technology has enabled libraries to reach beyond institutions </a:t>
            </a:r>
            <a:r>
              <a:rPr lang="en-IN" dirty="0" smtClean="0"/>
              <a:t>overcoming </a:t>
            </a:r>
            <a:r>
              <a:rPr lang="en-IN" dirty="0" smtClean="0"/>
              <a:t>geographical </a:t>
            </a:r>
            <a:r>
              <a:rPr lang="en-IN" dirty="0" smtClean="0"/>
              <a:t>boundaries and changed the </a:t>
            </a:r>
            <a:r>
              <a:rPr lang="en-IN" dirty="0" err="1" smtClean="0"/>
              <a:t>defintion</a:t>
            </a:r>
            <a:r>
              <a:rPr lang="en-IN" dirty="0" smtClean="0"/>
              <a:t> of the library.</a:t>
            </a:r>
            <a:endParaRPr lang="en-IN" dirty="0" smtClean="0"/>
          </a:p>
          <a:p>
            <a:pPr algn="just">
              <a:lnSpc>
                <a:spcPct val="150000"/>
              </a:lnSpc>
            </a:pPr>
            <a:r>
              <a:rPr lang="en-IN" dirty="0" smtClean="0"/>
              <a:t>The expectation of our users are to get information where they are on their preferred devices.</a:t>
            </a:r>
          </a:p>
          <a:p>
            <a:pPr algn="just">
              <a:lnSpc>
                <a:spcPct val="150000"/>
              </a:lnSpc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88240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288" y="344157"/>
            <a:ext cx="10571998" cy="970450"/>
          </a:xfrm>
        </p:spPr>
        <p:txBody>
          <a:bodyPr/>
          <a:lstStyle/>
          <a:p>
            <a:r>
              <a:rPr lang="en-GB" dirty="0" smtClean="0"/>
              <a:t>Digital Technology: Historical perspective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534569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400" b="1" dirty="0" smtClean="0">
                <a:solidFill>
                  <a:srgbClr val="FFC000"/>
                </a:solidFill>
              </a:rPr>
              <a:t>How we reach Digital generation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Small room sized computer to iPod / Smartphones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Tremendous increase in storage capacity enabling storage of huge data from </a:t>
            </a:r>
            <a:r>
              <a:rPr lang="en-IN" b="1" dirty="0" smtClean="0">
                <a:solidFill>
                  <a:schemeClr val="accent1">
                    <a:lumMod val="75000"/>
                  </a:schemeClr>
                </a:solidFill>
              </a:rPr>
              <a:t>Megabyte (MB)</a:t>
            </a:r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IN" dirty="0" smtClean="0"/>
              <a:t>to </a:t>
            </a:r>
            <a:r>
              <a:rPr lang="en-IN" b="1" dirty="0" smtClean="0">
                <a:solidFill>
                  <a:schemeClr val="accent1">
                    <a:lumMod val="75000"/>
                  </a:schemeClr>
                </a:solidFill>
              </a:rPr>
              <a:t>Gigabyte (GB)</a:t>
            </a:r>
            <a:r>
              <a:rPr lang="en-IN" b="1" dirty="0" smtClean="0"/>
              <a:t> </a:t>
            </a:r>
            <a:r>
              <a:rPr lang="en-IN" dirty="0" smtClean="0"/>
              <a:t>to </a:t>
            </a:r>
            <a:r>
              <a:rPr lang="en-IN" b="1" dirty="0" smtClean="0">
                <a:solidFill>
                  <a:schemeClr val="accent1">
                    <a:lumMod val="75000"/>
                  </a:schemeClr>
                </a:solidFill>
              </a:rPr>
              <a:t>Terabyte (TB)</a:t>
            </a:r>
            <a:r>
              <a:rPr lang="en-IN" b="1" dirty="0" smtClean="0"/>
              <a:t> </a:t>
            </a:r>
            <a:r>
              <a:rPr lang="en-IN" dirty="0" smtClean="0"/>
              <a:t>to </a:t>
            </a:r>
            <a:r>
              <a:rPr lang="en-IN" b="1" dirty="0" smtClean="0">
                <a:solidFill>
                  <a:schemeClr val="accent1">
                    <a:lumMod val="75000"/>
                  </a:schemeClr>
                </a:solidFill>
              </a:rPr>
              <a:t>Petabyte (PB)</a:t>
            </a:r>
            <a:r>
              <a:rPr lang="en-IN" b="1" dirty="0" smtClean="0"/>
              <a:t> </a:t>
            </a:r>
            <a:r>
              <a:rPr lang="en-IN" dirty="0" smtClean="0"/>
              <a:t>to </a:t>
            </a:r>
            <a:r>
              <a:rPr lang="en-IN" b="1" dirty="0" smtClean="0">
                <a:solidFill>
                  <a:schemeClr val="accent1">
                    <a:lumMod val="75000"/>
                  </a:schemeClr>
                </a:solidFill>
              </a:rPr>
              <a:t>Exabyte (EB)</a:t>
            </a:r>
            <a:r>
              <a:rPr lang="en-IN" dirty="0" smtClean="0"/>
              <a:t>. Storage capacity of old computers is today RAM capacity.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Change from Macro to Mini Micro devices which can carry huge data in hand-held devices</a:t>
            </a:r>
            <a:r>
              <a:rPr lang="en-IN" dirty="0" smtClean="0"/>
              <a:t>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We are now citizen of global village</a:t>
            </a:r>
            <a:endParaRPr lang="en-IN" dirty="0" smtClean="0"/>
          </a:p>
          <a:p>
            <a:pPr>
              <a:lnSpc>
                <a:spcPct val="150000"/>
              </a:lnSpc>
              <a:buFont typeface="+mj-lt"/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097816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991032"/>
            <a:ext cx="10785808" cy="2803831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5100" b="1" dirty="0" smtClean="0">
                <a:solidFill>
                  <a:srgbClr val="FFC000"/>
                </a:solidFill>
              </a:rPr>
              <a:t>My own Journey to reach present Digital </a:t>
            </a:r>
            <a:r>
              <a:rPr lang="en-IN" sz="5100" b="1" dirty="0" smtClean="0">
                <a:solidFill>
                  <a:srgbClr val="FFC000"/>
                </a:solidFill>
              </a:rPr>
              <a:t>age</a:t>
            </a:r>
          </a:p>
          <a:p>
            <a:pPr marL="0" indent="0">
              <a:lnSpc>
                <a:spcPct val="150000"/>
              </a:lnSpc>
              <a:buNone/>
            </a:pPr>
            <a:endParaRPr lang="en-IN" sz="2400" b="1" dirty="0" smtClean="0">
              <a:solidFill>
                <a:srgbClr val="FFC000"/>
              </a:solidFill>
            </a:endParaRP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sz="3800" dirty="0" smtClean="0"/>
              <a:t>Began </a:t>
            </a:r>
            <a:r>
              <a:rPr lang="en-IN" sz="3800" dirty="0" smtClean="0"/>
              <a:t>with the use of PC-XT, AT, 386, 486 and reached present era of Digital age.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sz="3800" dirty="0" smtClean="0"/>
              <a:t>Experience of working on  of CD-ROM technology  which brought significant change in Library Profession 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sz="3800" dirty="0" smtClean="0"/>
              <a:t>All International databases like CAB Abstract, AGRIS, AGRICOLA, Dissertation abstracts Chemical &amp; Biological abstracts and many more started coming up in CD-ROM.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3800" dirty="0"/>
              <a:t>This stored / transferred printed databases to electronic / digital format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4505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649" y="1003410"/>
            <a:ext cx="10571998" cy="970450"/>
          </a:xfrm>
        </p:spPr>
        <p:txBody>
          <a:bodyPr/>
          <a:lstStyle/>
          <a:p>
            <a:r>
              <a:rPr lang="en-US" dirty="0"/>
              <a:t>. </a:t>
            </a:r>
            <a:r>
              <a:rPr lang="en-US" sz="2800" dirty="0"/>
              <a:t>Impact of CD-ROM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565984"/>
            <a:ext cx="10554574" cy="363651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Bibliographical control became within reach and </a:t>
            </a:r>
            <a:endParaRPr lang="en-IN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IN" dirty="0" smtClean="0"/>
              <a:t>	literature </a:t>
            </a:r>
            <a:r>
              <a:rPr lang="en-IN" dirty="0" smtClean="0"/>
              <a:t>search became easy and convenient</a:t>
            </a:r>
          </a:p>
          <a:p>
            <a:pPr>
              <a:lnSpc>
                <a:spcPct val="150000"/>
              </a:lnSpc>
            </a:pPr>
            <a:r>
              <a:rPr lang="en-IN" dirty="0" err="1" smtClean="0"/>
              <a:t>Ar</a:t>
            </a:r>
            <a:r>
              <a:rPr lang="en-IN" dirty="0" err="1" smtClean="0"/>
              <a:t>chieving</a:t>
            </a:r>
            <a:r>
              <a:rPr lang="en-IN" dirty="0" smtClean="0"/>
              <a:t> </a:t>
            </a:r>
            <a:r>
              <a:rPr lang="en-IN" dirty="0" smtClean="0"/>
              <a:t>huge data became possible</a:t>
            </a:r>
          </a:p>
        </p:txBody>
      </p:sp>
    </p:spTree>
    <p:extLst>
      <p:ext uri="{BB962C8B-B14F-4D97-AF65-F5344CB8AC3E}">
        <p14:creationId xmlns:p14="http://schemas.microsoft.com/office/powerpoint/2010/main" val="4059014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138" y="1326765"/>
            <a:ext cx="10571998" cy="970450"/>
          </a:xfrm>
        </p:spPr>
        <p:txBody>
          <a:bodyPr/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IN" dirty="0"/>
              <a:t/>
            </a:r>
            <a:br>
              <a:rPr lang="en-IN" dirty="0"/>
            </a:br>
            <a:r>
              <a:rPr lang="en-IN" sz="3200" dirty="0" smtClean="0"/>
              <a:t>Current Contents </a:t>
            </a:r>
            <a:r>
              <a:rPr lang="en-IN" sz="3200" dirty="0"/>
              <a:t>on Diskettes</a:t>
            </a:r>
            <a:br>
              <a:rPr lang="en-IN" sz="3200" dirty="0"/>
            </a:br>
            <a:endParaRPr lang="en-IN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18163" y="1905197"/>
            <a:ext cx="11384475" cy="4178513"/>
          </a:xfrm>
        </p:spPr>
        <p:txBody>
          <a:bodyPr/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CD-ROM technology was only useful to use retrospective search being updated annually.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For current information Eugene Garfield </a:t>
            </a:r>
            <a:r>
              <a:rPr lang="en-IN" dirty="0" smtClean="0"/>
              <a:t>through </a:t>
            </a:r>
            <a:r>
              <a:rPr lang="en-IN" dirty="0" smtClean="0"/>
              <a:t>its institution (ISI) introduced CCOD (Current Content on Diskette) which started in 5.25 discs followed by 3.25 and finally in CD-ROM and online.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Difficulties in release of these discs from customs.</a:t>
            </a:r>
          </a:p>
        </p:txBody>
      </p:sp>
    </p:spTree>
    <p:extLst>
      <p:ext uri="{BB962C8B-B14F-4D97-AF65-F5344CB8AC3E}">
        <p14:creationId xmlns:p14="http://schemas.microsoft.com/office/powerpoint/2010/main" val="23019444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899" y="438149"/>
            <a:ext cx="10596387" cy="1145951"/>
          </a:xfrm>
        </p:spPr>
        <p:txBody>
          <a:bodyPr/>
          <a:lstStyle/>
          <a:p>
            <a:r>
              <a:rPr lang="en-IN" dirty="0" smtClean="0"/>
              <a:t>Repackaging of Information from bibliographical database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IN" sz="2400" b="1" dirty="0" smtClean="0">
                <a:solidFill>
                  <a:srgbClr val="FFC000"/>
                </a:solidFill>
              </a:rPr>
              <a:t>Repackaging of Information from Bibliographical database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Launched a project to collect all resources from relevant database and ‘post harvesting technology and Biotechnology’ and put it into CDS/ISIS and also brought out in printed version.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Whole date disappeared due to non-availability of required DOS version at later stage.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767313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1288" y="344157"/>
            <a:ext cx="10571998" cy="970450"/>
          </a:xfrm>
        </p:spPr>
        <p:txBody>
          <a:bodyPr/>
          <a:lstStyle/>
          <a:p>
            <a:r>
              <a:rPr lang="en-GB" dirty="0" smtClean="0"/>
              <a:t>Bringing Digitization in practice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43609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400" b="1" dirty="0" smtClean="0">
                <a:solidFill>
                  <a:schemeClr val="accent1">
                    <a:lumMod val="75000"/>
                  </a:schemeClr>
                </a:solidFill>
              </a:rPr>
              <a:t>Most of the libraries have began the process of digitization after initial overcoming the difficulties and challenges such as: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Establishment of Digital Lab – Selection of hardware &amp; Software particularly, Server, Scanner, Software and other </a:t>
            </a:r>
            <a:r>
              <a:rPr lang="en-IN" dirty="0" smtClean="0"/>
              <a:t>equipment.</a:t>
            </a:r>
            <a:endParaRPr lang="en-IN" dirty="0" smtClean="0"/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Customization of metadata structure according to project in hand.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Manpower planning – who will be engaged in the present lab.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Training in use of basic operation.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IN" dirty="0" smtClean="0"/>
              <a:t>Maintenance responsibility.</a:t>
            </a:r>
          </a:p>
        </p:txBody>
      </p:sp>
    </p:spTree>
    <p:extLst>
      <p:ext uri="{BB962C8B-B14F-4D97-AF65-F5344CB8AC3E}">
        <p14:creationId xmlns:p14="http://schemas.microsoft.com/office/powerpoint/2010/main" val="20199038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1181</TotalTime>
  <Words>889</Words>
  <Application>Microsoft Office PowerPoint</Application>
  <PresentationFormat>Widescreen</PresentationFormat>
  <Paragraphs>90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Century Gothic</vt:lpstr>
      <vt:lpstr>Wingdings 2</vt:lpstr>
      <vt:lpstr>Quotable</vt:lpstr>
      <vt:lpstr>NACLIN 2016</vt:lpstr>
      <vt:lpstr>Digital Technology in Practice:  Print Environment to Digital</vt:lpstr>
      <vt:lpstr>Main Features of Present Digital ERA</vt:lpstr>
      <vt:lpstr>Digital Technology: Historical perspective</vt:lpstr>
      <vt:lpstr>PowerPoint Presentation</vt:lpstr>
      <vt:lpstr>. Impact of CD-ROM</vt:lpstr>
      <vt:lpstr>  Current Contents on Diskettes </vt:lpstr>
      <vt:lpstr>Repackaging of Information from bibliographical database</vt:lpstr>
      <vt:lpstr>Bringing Digitization in practice</vt:lpstr>
      <vt:lpstr>Reaching  Internet age</vt:lpstr>
      <vt:lpstr>What to Digitize and Why?    </vt:lpstr>
      <vt:lpstr>Digital Repository at NEHU</vt:lpstr>
      <vt:lpstr>Selection of documents for digitization</vt:lpstr>
      <vt:lpstr>Digital Repository Sikkim University</vt:lpstr>
      <vt:lpstr>Contents of Journals</vt:lpstr>
      <vt:lpstr>Content of Journal</vt:lpstr>
      <vt:lpstr>Content of Journal</vt:lpstr>
      <vt:lpstr>Main Issues for Consideration</vt:lpstr>
      <vt:lpstr>Institutional Repositories</vt:lpstr>
      <vt:lpstr>Concluding Lines</vt:lpstr>
      <vt:lpstr>THANK YOU ALL FOR LISTENING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NACLIN 2016</dc:title>
  <dc:creator>Adip Tirwa</dc:creator>
  <cp:lastModifiedBy>Sikkim University</cp:lastModifiedBy>
  <cp:revision>71</cp:revision>
  <dcterms:created xsi:type="dcterms:W3CDTF">2016-10-19T11:45:31Z</dcterms:created>
  <dcterms:modified xsi:type="dcterms:W3CDTF">2016-10-26T19:05:42Z</dcterms:modified>
</cp:coreProperties>
</file>