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8" r:id="rId2"/>
    <p:sldId id="263" r:id="rId3"/>
    <p:sldId id="271" r:id="rId4"/>
    <p:sldId id="286" r:id="rId5"/>
    <p:sldId id="287" r:id="rId6"/>
    <p:sldId id="293" r:id="rId7"/>
    <p:sldId id="294" r:id="rId8"/>
    <p:sldId id="295" r:id="rId9"/>
    <p:sldId id="296" r:id="rId10"/>
    <p:sldId id="298" r:id="rId11"/>
    <p:sldId id="299" r:id="rId12"/>
    <p:sldId id="309" r:id="rId13"/>
    <p:sldId id="300" r:id="rId14"/>
    <p:sldId id="303" r:id="rId15"/>
    <p:sldId id="304" r:id="rId16"/>
    <p:sldId id="305" r:id="rId17"/>
    <p:sldId id="311" r:id="rId18"/>
    <p:sldId id="312" r:id="rId19"/>
    <p:sldId id="318" r:id="rId20"/>
    <p:sldId id="288"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notesViewPr>
    <p:cSldViewPr>
      <p:cViewPr varScale="1">
        <p:scale>
          <a:sx n="69" d="100"/>
          <a:sy n="69" d="100"/>
        </p:scale>
        <p:origin x="-32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F720-2F82-4C3B-8039-7EA4BC6CBDBC}" type="datetimeFigureOut">
              <a:rPr lang="en-IN" smtClean="0"/>
              <a:pPr/>
              <a:t>26-10-2016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D71C9-3728-49C3-AC67-81025ED8032F}" type="slidenum">
              <a:rPr lang="en-IN" smtClean="0"/>
              <a:pPr/>
              <a:t>‹#›</a:t>
            </a:fld>
            <a:endParaRPr lang="en-IN"/>
          </a:p>
        </p:txBody>
      </p:sp>
    </p:spTree>
    <p:extLst>
      <p:ext uri="{BB962C8B-B14F-4D97-AF65-F5344CB8AC3E}">
        <p14:creationId xmlns:p14="http://schemas.microsoft.com/office/powerpoint/2010/main" val="194762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two years ago, as I mentioned earlier, because of the size of the library, huge collection, Six huge halls in which books were housed, the users were experiencing difficulty in “tracing” their books on the shelves as there were no proper signage and location guides in the library. The OPAC did not direct them where to go to find the books that they chose. Even the professional staff also had a difficult time in quickly tracing the books based on a given subject/ topic. It was indeed a timing consuming process and users at times felt that the library was a maze!  . Directing users to the right place to locate the books without wasting their time was indeed a major challenge</a:t>
            </a:r>
          </a:p>
          <a:p>
            <a:r>
              <a:rPr lang="en-US" dirty="0" smtClean="0"/>
              <a:t>To provide a helpful online solution, after a detailed brainstorming with the library team, we came up with the idea of introducing </a:t>
            </a:r>
            <a:r>
              <a:rPr lang="en-US" b="1" dirty="0" smtClean="0"/>
              <a:t>BookFinder4U</a:t>
            </a:r>
            <a:r>
              <a:rPr lang="en-US" dirty="0" smtClean="0"/>
              <a:t>.  The team was made for each Hall. To begin with, we assigned a unique number for  every single shelf in a row and Each Row was given its own number Every row was divided into A side and B Side.   The team went around all the shelves in a row and started noting the call numbers associated with each shelf.  We then prepared a subject index based on each row translating call numbers into keywords/subject headings. and then we came up with bay guides for each row which was designed and printed on flex material and pasted on every row.</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index was then used as a database of keywords/subject heading and  we converted that into  a searchable  database. </a:t>
            </a:r>
          </a:p>
          <a:p>
            <a:r>
              <a:rPr lang="en-US" dirty="0" smtClean="0"/>
              <a:t>Now this has become a very popular service being used by all our users and they are now not dependent on library staff to find their books on the shelves.</a:t>
            </a:r>
          </a:p>
          <a:p>
            <a:r>
              <a:rPr lang="en-US" dirty="0" smtClean="0"/>
              <a:t>Now users for example, wanting to locate books on say, Chemical Equilibrium, the BookFinder4U instantaneously directs them to go to Hall No. 2, Row No. 15, B-Side, Shelf No. 150 which has a call no. 541.392 which is fast and precise.</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1D71C9-3728-49C3-AC67-81025ED8032F}"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Portal also encouraged us to develop an altogether new and value added service for the lost and found items in the library.  Finding lost items in the library by staff members was a daily feature and earlier a Ledger notebook was maintained by the library. The lost and found items were entered by the staff in the ledger spending a good amount of time and leave it at the librarian’s Chamber. After this, the staff was also expected to update the list of lost and found items on the library notice board.  Daily entering in the ledger and putting it up on the library notice was indeed a clerical work and was time consuming. Many items were not even claimed by the students as either students failed to look at the notice board or make enquiries in the library. The student having lost an item would never come to know that it was found by the staff until he/she came to the library and check it on the notice board.</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save the precious time of Faculty members and to meet their academic needs, the library provides an online service called </a:t>
            </a:r>
            <a:r>
              <a:rPr lang="en-US" b="1" dirty="0" err="1" smtClean="0"/>
              <a:t>Books@MyDesk</a:t>
            </a:r>
            <a:r>
              <a:rPr lang="en-US" dirty="0" smtClean="0"/>
              <a:t>. The Faculty members can select their books from online catalogue (OPAC) and send their requests through the library portal. The selected books will be delivered at their desk within 24 hours.  Even when faculty members recommend new books to the library, upon the receipt of such books, they are delivered at their desk as the privileged users of the books.  </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is the key to connect with our users on many accounts. Therefore, a detailed customer centric communication panel has been developed to take care of various requirements of users as listed down below;</a:t>
            </a:r>
          </a:p>
          <a:p>
            <a:endParaRPr lang="en-US" dirty="0" smtClean="0"/>
          </a:p>
          <a:p>
            <a:pPr lvl="2">
              <a:buFont typeface="Arial" pitchFamily="34" charset="0"/>
              <a:buChar char="•"/>
            </a:pPr>
            <a:r>
              <a:rPr lang="en-US" b="1" dirty="0" smtClean="0"/>
              <a:t>      Book Recommendations</a:t>
            </a:r>
            <a:endParaRPr lang="en-US" dirty="0" smtClean="0"/>
          </a:p>
          <a:p>
            <a:pPr lvl="2">
              <a:buFont typeface="Arial" pitchFamily="34" charset="0"/>
              <a:buChar char="•"/>
            </a:pPr>
            <a:r>
              <a:rPr lang="en-US" b="1" dirty="0" smtClean="0"/>
              <a:t>      Documents Not Found on the Shelf</a:t>
            </a:r>
          </a:p>
          <a:p>
            <a:pPr lvl="2">
              <a:buFont typeface="Arial" pitchFamily="34" charset="0"/>
              <a:buChar char="•"/>
            </a:pPr>
            <a:r>
              <a:rPr lang="en-US" b="1" dirty="0" smtClean="0"/>
              <a:t>      Database Not Accessible</a:t>
            </a:r>
          </a:p>
          <a:p>
            <a:pPr lvl="2">
              <a:buFont typeface="Arial" pitchFamily="34" charset="0"/>
              <a:buChar char="•"/>
            </a:pPr>
            <a:r>
              <a:rPr lang="en-US" b="1" dirty="0" smtClean="0"/>
              <a:t>      Not Happy with library Service</a:t>
            </a:r>
          </a:p>
          <a:p>
            <a:pPr lvl="2">
              <a:buFont typeface="Arial" pitchFamily="34" charset="0"/>
              <a:buChar char="•"/>
            </a:pPr>
            <a:r>
              <a:rPr lang="en-US" b="1" dirty="0" smtClean="0"/>
              <a:t>      Just Read this Book!</a:t>
            </a:r>
          </a:p>
          <a:p>
            <a:pPr lvl="2">
              <a:buFont typeface="Arial" pitchFamily="34" charset="0"/>
              <a:buChar char="•"/>
            </a:pPr>
            <a:r>
              <a:rPr lang="en-US" b="1" dirty="0" smtClean="0"/>
              <a:t>      Feedback Form</a:t>
            </a:r>
            <a:endParaRPr lang="en-US" dirty="0" smtClean="0"/>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1D71C9-3728-49C3-AC67-81025ED8032F}"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D60E9-EE53-4855-A59C-702FDA460E59}"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1D71C9-3728-49C3-AC67-81025ED8032F}" type="slidenum">
              <a:rPr lang="en-IN" smtClean="0"/>
              <a:pPr/>
              <a:t>21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Perceptions : Legacy</a:t>
            </a:r>
            <a:r>
              <a:rPr lang="en-IN" baseline="0" dirty="0"/>
              <a:t> of Old Habits. For Example, An engineering student assumes that only IEEE is of their use. </a:t>
            </a:r>
            <a:endParaRPr lang="en-IN"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3</a:t>
            </a:fld>
            <a:endParaRPr lang="en-IN"/>
          </a:p>
        </p:txBody>
      </p:sp>
    </p:spTree>
    <p:extLst>
      <p:ext uri="{BB962C8B-B14F-4D97-AF65-F5344CB8AC3E}">
        <p14:creationId xmlns:p14="http://schemas.microsoft.com/office/powerpoint/2010/main" val="3778891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by these principles, we at BITS </a:t>
            </a:r>
            <a:r>
              <a:rPr lang="en-US" dirty="0" err="1" smtClean="0"/>
              <a:t>Pilani</a:t>
            </a:r>
            <a:r>
              <a:rPr lang="en-US" dirty="0" smtClean="0"/>
              <a:t> library embarked upon developing a Library portal in 2014.  Indeed, earlier, the BITS Library had a website which was rather static giving access to a long list of resources such as web OPAC and online databases. We wanted to move away from this static website to an interactive and dynamic library portal to connect with the users proactively and making library services more relevant, visible and quickly meet their teaching and learning needs as well as for marketing and promotion of library services. The objective was to build relationship with users, get them engaged with the library to recommend, share, suggest, complain, compliment and give feedback in addition to using online resources and services so that it becomes a one stop shop for their information needs. At the same time, it is intended to provide opportunities for library staff, faculty members and students to interact with each other and to put the resources and services to active use </a:t>
            </a:r>
          </a:p>
          <a:p>
            <a:r>
              <a:rPr lang="en-US" dirty="0" smtClean="0"/>
              <a:t>we invited applications from bright students of BITS </a:t>
            </a:r>
            <a:r>
              <a:rPr lang="en-US" dirty="0" err="1" smtClean="0"/>
              <a:t>Pilani</a:t>
            </a:r>
            <a:r>
              <a:rPr lang="en-US" dirty="0" smtClean="0"/>
              <a:t> who had completed their 2 years of study in BITS with Computer Science as their main domain and had necessary skills in software development and interest in developing the online portal. We received a very good response from many students and after a careful scrutiny, we selected three students to work on this project for 6 months by offering them a </a:t>
            </a:r>
            <a:br>
              <a:rPr lang="en-US" dirty="0" smtClean="0"/>
            </a:br>
            <a:r>
              <a:rPr lang="en-US" dirty="0" smtClean="0"/>
              <a:t/>
            </a:r>
            <a:br>
              <a:rPr lang="en-US" dirty="0" smtClean="0"/>
            </a:br>
            <a:r>
              <a:rPr lang="en-US" dirty="0" smtClean="0"/>
              <a:t>monthly  stipend. </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4</a:t>
            </a:fld>
            <a:endParaRPr lang="en-IN"/>
          </a:p>
        </p:txBody>
      </p:sp>
    </p:spTree>
    <p:extLst>
      <p:ext uri="{BB962C8B-B14F-4D97-AF65-F5344CB8AC3E}">
        <p14:creationId xmlns:p14="http://schemas.microsoft.com/office/powerpoint/2010/main" val="276554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planning and execution of the project, we involved the Head of the </a:t>
            </a:r>
            <a:br>
              <a:rPr lang="en-US" dirty="0" smtClean="0"/>
            </a:br>
            <a:r>
              <a:rPr lang="en-US" dirty="0" smtClean="0"/>
              <a:t>Department of Computer Science and Web Master of the University website right from the beginning   to ensure that we comply with the necessary technology to be engaged, protocols to be followed, standards and design adopted by BITS </a:t>
            </a:r>
            <a:r>
              <a:rPr lang="en-US" dirty="0" err="1" smtClean="0"/>
              <a:t>Pilani</a:t>
            </a:r>
            <a:r>
              <a:rPr lang="en-US" dirty="0" smtClean="0"/>
              <a:t> to be adhered and make it sync with the university website in terms of its look and feel of the header and footer. </a:t>
            </a:r>
          </a:p>
          <a:p>
            <a:endParaRPr lang="en-US" dirty="0" smtClean="0"/>
          </a:p>
          <a:p>
            <a:r>
              <a:rPr lang="en-US" dirty="0" smtClean="0"/>
              <a:t>In the planning and execution of the project, we involved the Head of the </a:t>
            </a:r>
            <a:br>
              <a:rPr lang="en-US" dirty="0" smtClean="0"/>
            </a:br>
            <a:r>
              <a:rPr lang="en-US" dirty="0" smtClean="0"/>
              <a:t>Department of Computer Science and Web Master of the University website right from the beginning   to ensure that we comply with the necessary technology to be engaged, protocols to be followed, standards and design adopted by BITS </a:t>
            </a:r>
            <a:r>
              <a:rPr lang="en-US" dirty="0" err="1" smtClean="0"/>
              <a:t>Pilani</a:t>
            </a:r>
            <a:r>
              <a:rPr lang="en-US" dirty="0" smtClean="0"/>
              <a:t> to be adhered and make it sync with the university website in terms of its look and feel of the header and footer. </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5</a:t>
            </a:fld>
            <a:endParaRPr lang="en-IN"/>
          </a:p>
        </p:txBody>
      </p:sp>
    </p:spTree>
    <p:extLst>
      <p:ext uri="{BB962C8B-B14F-4D97-AF65-F5344CB8AC3E}">
        <p14:creationId xmlns:p14="http://schemas.microsoft.com/office/powerpoint/2010/main" val="276554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enable users to quickly access either the resources or services, the portal gives specially designed icons to choose from. The mouse over them quickly tells what they contain</a:t>
            </a:r>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6</a:t>
            </a:fld>
            <a:endParaRPr lang="en-IN"/>
          </a:p>
        </p:txBody>
      </p:sp>
    </p:spTree>
    <p:extLst>
      <p:ext uri="{BB962C8B-B14F-4D97-AF65-F5344CB8AC3E}">
        <p14:creationId xmlns:p14="http://schemas.microsoft.com/office/powerpoint/2010/main" val="276554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library portal provides instant access to all library resources such as Online Public Access Catalogue, 34 Online databases, Institutional Repository using E-prints, E-Books, Question paper bank, Audio Visual Resources and also access to resources on free trial. There are individual icons created for each of these resources to make them look prominent, for ease of access as well as for branding as shown below</a:t>
            </a:r>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One Search </a:t>
            </a:r>
            <a:r>
              <a:rPr lang="en-US" dirty="0" smtClean="0"/>
              <a:t>is an online discovery tool that “pulls together” BITS </a:t>
            </a:r>
            <a:r>
              <a:rPr lang="en-US" dirty="0" err="1" smtClean="0"/>
              <a:t>Pilani</a:t>
            </a:r>
            <a:r>
              <a:rPr lang="en-US" dirty="0" smtClean="0"/>
              <a:t> Library resources so that they can be explored using a single search box.  In other words, instead of searching individually the different resources such as </a:t>
            </a:r>
            <a:r>
              <a:rPr lang="en-US" dirty="0" err="1" smtClean="0"/>
              <a:t>WebOPAC</a:t>
            </a:r>
            <a:r>
              <a:rPr lang="en-US" dirty="0" smtClean="0"/>
              <a:t>, databases, E-books, Institutional Repository users can use </a:t>
            </a:r>
            <a:r>
              <a:rPr lang="en-US" b="1" dirty="0" smtClean="0"/>
              <a:t>One Search</a:t>
            </a:r>
            <a:r>
              <a:rPr lang="en-US" dirty="0" smtClean="0"/>
              <a:t> and get the most relevant results. We provided a very prominent space on the library portal for Discovery Tool and named it as “One Search” A lot of R &amp; D has happened later to integrate all BITS </a:t>
            </a:r>
            <a:r>
              <a:rPr lang="en-US" dirty="0" err="1" smtClean="0"/>
              <a:t>Pilani</a:t>
            </a:r>
            <a:r>
              <a:rPr lang="en-US" dirty="0" smtClean="0"/>
              <a:t> subscribed electronic resources in close co-ordination with EBSCO team.</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implemented, the outcome was amazing as it provides the most relevant search results coming out of all the resources that the library has. It provides so many options to refine the search results to meet one’s individual requirements instantaneously. It is not an exaggeration to say that the Discovery tool (One Search) is equivalent to Google for BITS </a:t>
            </a:r>
            <a:r>
              <a:rPr lang="en-US" dirty="0" err="1" smtClean="0"/>
              <a:t>Pilani’s</a:t>
            </a:r>
            <a:r>
              <a:rPr lang="en-US" dirty="0" smtClean="0"/>
              <a:t> electronic resources. It aims to meet the needs of different types users saving a lot of their time. One Search is primarily based on the infrastructure and interface associated with the very well established and popular </a:t>
            </a:r>
            <a:r>
              <a:rPr lang="en-US" dirty="0" err="1" smtClean="0"/>
              <a:t>EBSCOhost</a:t>
            </a:r>
            <a:r>
              <a:rPr lang="en-US" dirty="0" smtClean="0"/>
              <a:t> platform.</a:t>
            </a:r>
          </a:p>
          <a:p>
            <a:r>
              <a:rPr lang="en-US" dirty="0" smtClean="0"/>
              <a:t>Some of the main features of One Search are:</a:t>
            </a:r>
          </a:p>
          <a:p>
            <a:pPr lvl="0"/>
            <a:r>
              <a:rPr lang="en-US" dirty="0" smtClean="0"/>
              <a:t>User-friendly interface</a:t>
            </a:r>
          </a:p>
          <a:p>
            <a:pPr lvl="0"/>
            <a:r>
              <a:rPr lang="en-US" dirty="0" smtClean="0"/>
              <a:t> Relevance and value ranking of content </a:t>
            </a:r>
          </a:p>
          <a:p>
            <a:pPr lvl="0"/>
            <a:r>
              <a:rPr lang="en-US" dirty="0" smtClean="0"/>
              <a:t>Ability to tailor the solution for specific research needs and </a:t>
            </a:r>
          </a:p>
          <a:p>
            <a:pPr lvl="0"/>
            <a:r>
              <a:rPr lang="en-US" dirty="0" smtClean="0"/>
              <a:t>the ability to use Application Programming Interface (APIs) to interoperate with the Integrated Library System (ILS). </a:t>
            </a:r>
          </a:p>
          <a:p>
            <a:endParaRPr lang="en-US" dirty="0"/>
          </a:p>
        </p:txBody>
      </p:sp>
      <p:sp>
        <p:nvSpPr>
          <p:cNvPr id="4" name="Slide Number Placeholder 3"/>
          <p:cNvSpPr>
            <a:spLocks noGrp="1"/>
          </p:cNvSpPr>
          <p:nvPr>
            <p:ph type="sldNum" sz="quarter" idx="10"/>
          </p:nvPr>
        </p:nvSpPr>
        <p:spPr/>
        <p:txBody>
          <a:bodyPr/>
          <a:lstStyle/>
          <a:p>
            <a:fld id="{7C1D71C9-3728-49C3-AC67-81025ED8032F}"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3352800"/>
            <a:ext cx="8686800" cy="2743200"/>
          </a:xfrm>
          <a:prstGeom prst="rect">
            <a:avLst/>
          </a:prstGeom>
          <a:solidFill>
            <a:srgbClr val="10114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l"/>
            <a:endParaRPr lang="en-US" dirty="0">
              <a:latin typeface="Arial" pitchFamily="34" charset="0"/>
              <a:cs typeface="Arial" pitchFamily="34" charset="0"/>
            </a:endParaRPr>
          </a:p>
        </p:txBody>
      </p:sp>
      <p:sp>
        <p:nvSpPr>
          <p:cNvPr id="22" name="Rectangle 21"/>
          <p:cNvSpPr/>
          <p:nvPr userDrawn="1"/>
        </p:nvSpPr>
        <p:spPr>
          <a:xfrm>
            <a:off x="2895600" y="6096000"/>
            <a:ext cx="2895600" cy="76200"/>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6096000"/>
            <a:ext cx="2895600" cy="76200"/>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5791200" y="6096000"/>
            <a:ext cx="2895600" cy="76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BITS_university_logo_whitever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592"/>
          <a:stretch/>
        </p:blipFill>
        <p:spPr>
          <a:xfrm>
            <a:off x="76200" y="3352800"/>
            <a:ext cx="2057400" cy="1980000"/>
          </a:xfrm>
          <a:prstGeom prst="rect">
            <a:avLst/>
          </a:prstGeom>
        </p:spPr>
      </p:pic>
      <p:sp>
        <p:nvSpPr>
          <p:cNvPr id="30" name="TextBox 29"/>
          <p:cNvSpPr txBox="1"/>
          <p:nvPr userDrawn="1"/>
        </p:nvSpPr>
        <p:spPr>
          <a:xfrm>
            <a:off x="-76200" y="5257800"/>
            <a:ext cx="2209800" cy="553998"/>
          </a:xfrm>
          <a:prstGeom prst="rect">
            <a:avLst/>
          </a:prstGeom>
          <a:noFill/>
        </p:spPr>
        <p:txBody>
          <a:bodyPr wrap="square" rtlCol="0">
            <a:spAutoFit/>
          </a:bodyPr>
          <a:lstStyle/>
          <a:p>
            <a:pPr algn="ctr"/>
            <a:r>
              <a:rPr lang="en-US" sz="2900" b="1" spc="-150" dirty="0">
                <a:solidFill>
                  <a:schemeClr val="bg1"/>
                </a:solidFill>
                <a:latin typeface="Arial"/>
                <a:cs typeface="Arial"/>
              </a:rPr>
              <a:t>BITS</a:t>
            </a:r>
            <a:r>
              <a:rPr lang="en-US" sz="2900" spc="-150" dirty="0">
                <a:solidFill>
                  <a:schemeClr val="bg1"/>
                </a:solidFill>
                <a:latin typeface="Arial"/>
                <a:cs typeface="Arial"/>
              </a:rPr>
              <a:t> Pilani</a:t>
            </a:r>
          </a:p>
        </p:txBody>
      </p:sp>
      <p:sp>
        <p:nvSpPr>
          <p:cNvPr id="31" name="TextBox 30"/>
          <p:cNvSpPr txBox="1"/>
          <p:nvPr userDrawn="1"/>
        </p:nvSpPr>
        <p:spPr>
          <a:xfrm>
            <a:off x="152400" y="5666601"/>
            <a:ext cx="1905000" cy="276999"/>
          </a:xfrm>
          <a:prstGeom prst="rect">
            <a:avLst/>
          </a:prstGeom>
          <a:noFill/>
        </p:spPr>
        <p:txBody>
          <a:bodyPr wrap="square" rtlCol="0">
            <a:spAutoFit/>
          </a:bodyPr>
          <a:lstStyle/>
          <a:p>
            <a:pPr algn="l"/>
            <a:r>
              <a:rPr lang="en-US" sz="1200" spc="0" dirty="0">
                <a:solidFill>
                  <a:srgbClr val="FFFFFF"/>
                </a:solidFill>
                <a:latin typeface="Arial"/>
                <a:cs typeface="Arial"/>
              </a:rPr>
              <a:t>Pilani</a:t>
            </a:r>
            <a:r>
              <a:rPr lang="en-US" sz="1200" spc="0" baseline="0" dirty="0">
                <a:solidFill>
                  <a:srgbClr val="FFFFFF"/>
                </a:solidFill>
                <a:latin typeface="Arial"/>
                <a:cs typeface="Arial"/>
              </a:rPr>
              <a:t> Campus</a:t>
            </a:r>
            <a:endParaRPr lang="en-US" sz="1200" spc="0" dirty="0">
              <a:solidFill>
                <a:srgbClr val="FFFFFF"/>
              </a:solidFill>
              <a:latin typeface="Arial"/>
              <a:cs typeface="Arial"/>
            </a:endParaRPr>
          </a:p>
        </p:txBody>
      </p:sp>
      <p:sp>
        <p:nvSpPr>
          <p:cNvPr id="11" name="Title 1"/>
          <p:cNvSpPr>
            <a:spLocks noGrp="1"/>
          </p:cNvSpPr>
          <p:nvPr userDrawn="1">
            <p:ph type="title" hasCustomPrompt="1"/>
          </p:nvPr>
        </p:nvSpPr>
        <p:spPr>
          <a:xfrm>
            <a:off x="2514600" y="3810000"/>
            <a:ext cx="6019800" cy="1524000"/>
          </a:xfrm>
        </p:spPr>
        <p:txBody>
          <a:bodyPr anchor="ctr" anchorCtr="0">
            <a:noAutofit/>
          </a:bodyPr>
          <a:lstStyle>
            <a:lvl1pPr algn="l">
              <a:lnSpc>
                <a:spcPts val="4000"/>
              </a:lnSpc>
              <a:defRPr sz="4400" baseline="0">
                <a:solidFill>
                  <a:schemeClr val="bg1"/>
                </a:solidFill>
              </a:defRPr>
            </a:lvl1pPr>
          </a:lstStyle>
          <a:p>
            <a:r>
              <a:rPr lang="en-GB" dirty="0"/>
              <a:t>Please enter the presentation title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20" name="Group 19"/>
          <p:cNvGrpSpPr/>
          <p:nvPr userDrawn="1"/>
        </p:nvGrpSpPr>
        <p:grpSpPr>
          <a:xfrm>
            <a:off x="0" y="1295400"/>
            <a:ext cx="7010400" cy="45719"/>
            <a:chOff x="1905000" y="6553200"/>
            <a:chExt cx="7010400" cy="45719"/>
          </a:xfrm>
        </p:grpSpPr>
        <p:sp>
          <p:nvSpPr>
            <p:cNvPr id="21" name="Rectangle 20"/>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a:off x="2133600" y="6553200"/>
            <a:ext cx="7010400" cy="45719"/>
            <a:chOff x="1905000" y="6553200"/>
            <a:chExt cx="7010400" cy="45719"/>
          </a:xfrm>
        </p:grpSpPr>
        <p:sp>
          <p:nvSpPr>
            <p:cNvPr id="26" name="Rectangle 25"/>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31" name="TextBox 30"/>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Pilani Campus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19200" y="3810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p:cNvSpPr>
            <a:spLocks noGrp="1"/>
          </p:cNvSpPr>
          <p:nvPr>
            <p:ph sz="quarter" idx="10" hasCustomPrompt="1"/>
          </p:nvPr>
        </p:nvSpPr>
        <p:spPr>
          <a:xfrm rot="5400000">
            <a:off x="5410200" y="2743200"/>
            <a:ext cx="58674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8" name="Group 7"/>
          <p:cNvGrpSpPr/>
          <p:nvPr userDrawn="1"/>
        </p:nvGrpSpPr>
        <p:grpSpPr>
          <a:xfrm rot="5400000">
            <a:off x="5006340" y="2567940"/>
            <a:ext cx="5181600" cy="45719"/>
            <a:chOff x="1905000" y="6553200"/>
            <a:chExt cx="7010400" cy="45719"/>
          </a:xfrm>
        </p:grpSpPr>
        <p:sp>
          <p:nvSpPr>
            <p:cNvPr id="9" name="Rectangle 8"/>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Picture 7.png"/>
          <p:cNvPicPr>
            <a:picLocks noChangeAspect="1"/>
          </p:cNvPicPr>
          <p:nvPr userDrawn="1"/>
        </p:nvPicPr>
        <p:blipFill>
          <a:blip r:embed="rId2" cstate="print"/>
          <a:srcRect l="1923" b="5336"/>
          <a:stretch>
            <a:fillRect/>
          </a:stretch>
        </p:blipFill>
        <p:spPr>
          <a:xfrm rot="5400000">
            <a:off x="-758715" y="1131248"/>
            <a:ext cx="2193193" cy="692697"/>
          </a:xfrm>
          <a:prstGeom prst="rect">
            <a:avLst/>
          </a:prstGeom>
        </p:spPr>
      </p:pic>
      <p:sp>
        <p:nvSpPr>
          <p:cNvPr id="18" name="TextBox 17"/>
          <p:cNvSpPr txBox="1"/>
          <p:nvPr userDrawn="1"/>
        </p:nvSpPr>
        <p:spPr>
          <a:xfrm rot="5400000">
            <a:off x="-2794428" y="3808884"/>
            <a:ext cx="5867400" cy="230832"/>
          </a:xfrm>
          <a:prstGeom prst="rect">
            <a:avLst/>
          </a:prstGeom>
          <a:noFill/>
        </p:spPr>
        <p:txBody>
          <a:bodyPr wrap="square" rtlCol="0">
            <a:spAutoFit/>
          </a:bodyPr>
          <a:lstStyle/>
          <a:p>
            <a:pPr algn="r"/>
            <a:r>
              <a:rPr lang="en-US" sz="900" b="1" dirty="0">
                <a:solidFill>
                  <a:srgbClr val="101141"/>
                </a:solidFill>
                <a:latin typeface="Arial"/>
                <a:cs typeface="Arial"/>
              </a:rPr>
              <a:t>BITS </a:t>
            </a:r>
            <a:r>
              <a:rPr lang="en-US" sz="900" dirty="0">
                <a:solidFill>
                  <a:srgbClr val="101141"/>
                </a:solidFill>
                <a:latin typeface="Arial"/>
                <a:cs typeface="Arial"/>
              </a:rPr>
              <a:t>Pilani, Pilani Campus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CA079-BA36-40C0-A495-67F5C2120A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AB3F9-E563-4666-910D-4B9A2BCD49E7}"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984C-CB9C-42BE-9054-E38761C1E8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3352800"/>
            <a:ext cx="8686800" cy="2743200"/>
          </a:xfrm>
          <a:prstGeom prst="rect">
            <a:avLst/>
          </a:prstGeom>
          <a:solidFill>
            <a:srgbClr val="101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p:cNvSpPr/>
          <p:nvPr userDrawn="1"/>
        </p:nvSpPr>
        <p:spPr>
          <a:xfrm>
            <a:off x="2895600" y="6096000"/>
            <a:ext cx="2895600" cy="76200"/>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6096000"/>
            <a:ext cx="2895600" cy="76200"/>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5791200" y="6096000"/>
            <a:ext cx="2895600" cy="76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3" hasCustomPrompt="1"/>
          </p:nvPr>
        </p:nvSpPr>
        <p:spPr>
          <a:xfrm>
            <a:off x="2514600" y="5410200"/>
            <a:ext cx="6019800" cy="533400"/>
          </a:xfrm>
        </p:spPr>
        <p:txBody>
          <a:bodyPr anchor="b" anchorCtr="0">
            <a:noAutofit/>
          </a:bodyPr>
          <a:lstStyle>
            <a:lvl1pPr marL="0" indent="0" algn="r">
              <a:lnSpc>
                <a:spcPts val="1800"/>
              </a:lnSpc>
              <a:spcBef>
                <a:spcPts val="0"/>
              </a:spcBef>
              <a:buNone/>
              <a:defRPr sz="1800" baseline="0">
                <a:solidFill>
                  <a:schemeClr val="bg1"/>
                </a:solidFill>
              </a:defRPr>
            </a:lvl1pPr>
          </a:lstStyle>
          <a:p>
            <a:pPr lvl="0"/>
            <a:r>
              <a:rPr lang="en-GB" dirty="0"/>
              <a:t>Presenter details comes here</a:t>
            </a:r>
          </a:p>
          <a:p>
            <a:pPr lvl="0"/>
            <a:r>
              <a:rPr lang="en-GB" dirty="0"/>
              <a:t>Date and other details can come here</a:t>
            </a:r>
          </a:p>
        </p:txBody>
      </p:sp>
      <p:sp>
        <p:nvSpPr>
          <p:cNvPr id="2" name="Title 1"/>
          <p:cNvSpPr>
            <a:spLocks noGrp="1"/>
          </p:cNvSpPr>
          <p:nvPr>
            <p:ph type="title" hasCustomPrompt="1"/>
          </p:nvPr>
        </p:nvSpPr>
        <p:spPr>
          <a:xfrm>
            <a:off x="2514600" y="3810000"/>
            <a:ext cx="6019800" cy="1524000"/>
          </a:xfrm>
        </p:spPr>
        <p:txBody>
          <a:bodyPr anchor="ctr" anchorCtr="0">
            <a:noAutofit/>
          </a:bodyPr>
          <a:lstStyle>
            <a:lvl1pPr algn="l">
              <a:lnSpc>
                <a:spcPts val="4000"/>
              </a:lnSpc>
              <a:defRPr sz="4400" baseline="0">
                <a:solidFill>
                  <a:schemeClr val="bg1"/>
                </a:solidFill>
              </a:defRPr>
            </a:lvl1pPr>
          </a:lstStyle>
          <a:p>
            <a:r>
              <a:rPr lang="en-GB" dirty="0"/>
              <a:t>Please enter the presentation title here</a:t>
            </a:r>
            <a:endParaRPr lang="en-US" dirty="0"/>
          </a:p>
        </p:txBody>
      </p:sp>
      <p:pic>
        <p:nvPicPr>
          <p:cNvPr id="13" name="Picture 12" descr="BITS_university_logo_whitevert.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592"/>
          <a:stretch/>
        </p:blipFill>
        <p:spPr>
          <a:xfrm>
            <a:off x="76200" y="3352800"/>
            <a:ext cx="2057400" cy="1980000"/>
          </a:xfrm>
          <a:prstGeom prst="rect">
            <a:avLst/>
          </a:prstGeom>
        </p:spPr>
      </p:pic>
      <p:sp>
        <p:nvSpPr>
          <p:cNvPr id="14" name="TextBox 13"/>
          <p:cNvSpPr txBox="1"/>
          <p:nvPr userDrawn="1"/>
        </p:nvSpPr>
        <p:spPr>
          <a:xfrm>
            <a:off x="-76200" y="5257800"/>
            <a:ext cx="2209800" cy="553998"/>
          </a:xfrm>
          <a:prstGeom prst="rect">
            <a:avLst/>
          </a:prstGeom>
          <a:noFill/>
        </p:spPr>
        <p:txBody>
          <a:bodyPr wrap="square" rtlCol="0">
            <a:spAutoFit/>
          </a:bodyPr>
          <a:lstStyle/>
          <a:p>
            <a:pPr algn="ctr"/>
            <a:r>
              <a:rPr lang="en-US" sz="2900" b="1" spc="-150" dirty="0">
                <a:solidFill>
                  <a:schemeClr val="bg1"/>
                </a:solidFill>
                <a:latin typeface="Arial"/>
                <a:cs typeface="Arial"/>
              </a:rPr>
              <a:t>BITS</a:t>
            </a:r>
            <a:r>
              <a:rPr lang="en-US" sz="2900" spc="-150" dirty="0">
                <a:solidFill>
                  <a:schemeClr val="bg1"/>
                </a:solidFill>
                <a:latin typeface="Arial"/>
                <a:cs typeface="Arial"/>
              </a:rPr>
              <a:t> Pilani</a:t>
            </a:r>
          </a:p>
        </p:txBody>
      </p:sp>
      <p:sp>
        <p:nvSpPr>
          <p:cNvPr id="15" name="TextBox 14"/>
          <p:cNvSpPr txBox="1"/>
          <p:nvPr userDrawn="1"/>
        </p:nvSpPr>
        <p:spPr>
          <a:xfrm>
            <a:off x="152400" y="5666601"/>
            <a:ext cx="1905000" cy="276999"/>
          </a:xfrm>
          <a:prstGeom prst="rect">
            <a:avLst/>
          </a:prstGeom>
          <a:noFill/>
        </p:spPr>
        <p:txBody>
          <a:bodyPr wrap="square" rtlCol="0">
            <a:spAutoFit/>
          </a:bodyPr>
          <a:lstStyle/>
          <a:p>
            <a:pPr algn="l"/>
            <a:r>
              <a:rPr lang="en-US" sz="1200" spc="0" dirty="0">
                <a:solidFill>
                  <a:srgbClr val="FFFFFF"/>
                </a:solidFill>
                <a:latin typeface="Arial"/>
                <a:cs typeface="Arial"/>
              </a:rPr>
              <a:t>Pilani</a:t>
            </a:r>
            <a:r>
              <a:rPr lang="en-US" sz="1200" spc="0" baseline="0" dirty="0">
                <a:solidFill>
                  <a:srgbClr val="FFFFFF"/>
                </a:solidFill>
                <a:latin typeface="Arial"/>
                <a:cs typeface="Arial"/>
              </a:rPr>
              <a:t> Campus</a:t>
            </a:r>
            <a:endParaRPr lang="en-US" sz="1200" spc="0" dirty="0">
              <a:solidFill>
                <a:srgbClr val="FFFFFF"/>
              </a:solidFill>
              <a:latin typeface="Arial"/>
              <a:cs typeface="Arial"/>
            </a:endParaRPr>
          </a:p>
        </p:txBody>
      </p:sp>
    </p:spTree>
    <p:extLst>
      <p:ext uri="{BB962C8B-B14F-4D97-AF65-F5344CB8AC3E}">
        <p14:creationId xmlns:p14="http://schemas.microsoft.com/office/powerpoint/2010/main" val="11362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descr="\\Server\D\jyoti\FI023_BITS_v1\styleguide img\IMG_5627_b.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 name="Rectangle 7"/>
          <p:cNvSpPr/>
          <p:nvPr userDrawn="1"/>
        </p:nvSpPr>
        <p:spPr>
          <a:xfrm>
            <a:off x="0" y="4282182"/>
            <a:ext cx="9144000" cy="257581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Picture 7.png"/>
          <p:cNvPicPr>
            <a:picLocks noChangeAspect="1"/>
          </p:cNvPicPr>
          <p:nvPr userDrawn="1"/>
        </p:nvPicPr>
        <p:blipFill>
          <a:blip r:embed="rId3" cstate="print"/>
          <a:srcRect l="1923" b="5336"/>
          <a:stretch>
            <a:fillRect/>
          </a:stretch>
        </p:blipFill>
        <p:spPr>
          <a:xfrm>
            <a:off x="6629400" y="-1"/>
            <a:ext cx="2193193" cy="692697"/>
          </a:xfrm>
          <a:prstGeom prst="rect">
            <a:avLst/>
          </a:prstGeom>
        </p:spPr>
      </p:pic>
      <p:sp>
        <p:nvSpPr>
          <p:cNvPr id="17" name="Content Placeholder 16"/>
          <p:cNvSpPr>
            <a:spLocks noGrp="1"/>
          </p:cNvSpPr>
          <p:nvPr>
            <p:ph sz="quarter" idx="10" hasCustomPrompt="1"/>
          </p:nvPr>
        </p:nvSpPr>
        <p:spPr>
          <a:xfrm>
            <a:off x="304800" y="4648200"/>
            <a:ext cx="8458200" cy="1600200"/>
          </a:xfrm>
        </p:spPr>
        <p:txBody>
          <a:bodyPr>
            <a:noAutofit/>
          </a:bodyPr>
          <a:lstStyle>
            <a:lvl1pPr marL="0" indent="0">
              <a:lnSpc>
                <a:spcPts val="4200"/>
              </a:lnSpc>
              <a:spcBef>
                <a:spcPts val="0"/>
              </a:spcBef>
              <a:buNone/>
              <a:defRPr sz="4000" b="1" spc="-150" baseline="0">
                <a:latin typeface="Arial" pitchFamily="34" charset="0"/>
                <a:cs typeface="Arial" pitchFamily="34" charset="0"/>
              </a:defRPr>
            </a:lvl1pPr>
          </a:lstStyle>
          <a:p>
            <a:pPr lvl="0"/>
            <a:r>
              <a:rPr lang="en-US" dirty="0"/>
              <a:t>Topic headings here </a:t>
            </a:r>
          </a:p>
          <a:p>
            <a:pPr lvl="0"/>
            <a:r>
              <a:rPr lang="en-US" dirty="0"/>
              <a:t>(separator - can run in two lines)</a:t>
            </a:r>
          </a:p>
        </p:txBody>
      </p:sp>
      <p:sp>
        <p:nvSpPr>
          <p:cNvPr id="11" name="Rectangle 10"/>
          <p:cNvSpPr/>
          <p:nvPr userDrawn="1"/>
        </p:nvSpPr>
        <p:spPr>
          <a:xfrm>
            <a:off x="2882900" y="6775450"/>
            <a:ext cx="2895600" cy="76200"/>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12700" y="6775450"/>
            <a:ext cx="2895600" cy="76200"/>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5778500" y="6775450"/>
            <a:ext cx="2895600" cy="76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6858000" y="762000"/>
            <a:ext cx="2209800" cy="553998"/>
          </a:xfrm>
          <a:prstGeom prst="rect">
            <a:avLst/>
          </a:prstGeom>
          <a:noFill/>
        </p:spPr>
        <p:txBody>
          <a:bodyPr wrap="square" rtlCol="0">
            <a:spAutoFit/>
          </a:bodyPr>
          <a:lstStyle/>
          <a:p>
            <a:pPr algn="ctr"/>
            <a:r>
              <a:rPr lang="en-US" sz="2900" b="1" spc="-150" dirty="0">
                <a:solidFill>
                  <a:schemeClr val="bg1"/>
                </a:solidFill>
                <a:latin typeface="Arial"/>
                <a:cs typeface="Arial"/>
              </a:rPr>
              <a:t>BITS</a:t>
            </a:r>
            <a:r>
              <a:rPr lang="en-US" sz="2900" spc="-150" dirty="0">
                <a:solidFill>
                  <a:schemeClr val="bg1"/>
                </a:solidFill>
                <a:latin typeface="Arial"/>
                <a:cs typeface="Arial"/>
              </a:rPr>
              <a:t> Pilani</a:t>
            </a:r>
          </a:p>
        </p:txBody>
      </p:sp>
      <p:sp>
        <p:nvSpPr>
          <p:cNvPr id="13" name="TextBox 12"/>
          <p:cNvSpPr txBox="1"/>
          <p:nvPr userDrawn="1"/>
        </p:nvSpPr>
        <p:spPr>
          <a:xfrm>
            <a:off x="7086600" y="1170801"/>
            <a:ext cx="1905000" cy="276999"/>
          </a:xfrm>
          <a:prstGeom prst="rect">
            <a:avLst/>
          </a:prstGeom>
          <a:noFill/>
        </p:spPr>
        <p:txBody>
          <a:bodyPr wrap="square" rtlCol="0">
            <a:spAutoFit/>
          </a:bodyPr>
          <a:lstStyle/>
          <a:p>
            <a:pPr algn="l"/>
            <a:r>
              <a:rPr lang="en-US" sz="1200" spc="0" dirty="0">
                <a:solidFill>
                  <a:srgbClr val="FFFFFF"/>
                </a:solidFill>
                <a:latin typeface="Arial"/>
                <a:cs typeface="Arial"/>
              </a:rPr>
              <a:t>Pilani</a:t>
            </a:r>
            <a:r>
              <a:rPr lang="en-US" sz="1200" spc="0" baseline="0" dirty="0">
                <a:solidFill>
                  <a:srgbClr val="FFFFFF"/>
                </a:solidFill>
                <a:latin typeface="Arial"/>
                <a:cs typeface="Arial"/>
              </a:rPr>
              <a:t> Campus</a:t>
            </a:r>
            <a:endParaRPr lang="en-US" sz="1200" spc="0" dirty="0">
              <a:solidFill>
                <a:srgbClr val="FFFFFF"/>
              </a:solidFill>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93837"/>
            <a:ext cx="8229600" cy="4525963"/>
          </a:xfrm>
        </p:spPr>
        <p:txBody>
          <a:bodyPr/>
          <a:lstStyle>
            <a:lvl1pPr marL="342900" marR="0" indent="-342900" algn="l" defTabSz="914400" rtl="0" eaLnBrk="1" fontAlgn="auto" latinLnBrk="0" hangingPunct="1">
              <a:lnSpc>
                <a:spcPct val="100000"/>
              </a:lnSpc>
              <a:spcBef>
                <a:spcPct val="20000"/>
              </a:spcBef>
              <a:spcAft>
                <a:spcPts val="0"/>
              </a:spcAft>
              <a:buClr>
                <a:srgbClr val="101141"/>
              </a:buClr>
              <a:buSzTx/>
              <a:buFont typeface="Arial" pitchFamily="34" charset="0"/>
              <a:buNone/>
              <a:tabLst/>
              <a:defRPr sz="2400">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Arial" pitchFamily="34" charset="0"/>
                <a:cs typeface="Arial" pitchFamily="34" charset="0"/>
              </a:defRPr>
            </a:lvl2pPr>
          </a:lstStyle>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endParaRPr kumimoji="0" lang="en-GB" sz="2400" u="none" strike="noStrike" kern="1200" cap="none" spc="0" normalizeH="0" noProof="0" dirty="0">
              <a:ln>
                <a:noFill/>
              </a:ln>
              <a:solidFill>
                <a:srgbClr val="101141"/>
              </a:solidFill>
              <a:effectLst/>
              <a:uLnTx/>
              <a:uFillTx/>
              <a:latin typeface="Arial"/>
              <a:cs typeface="Arial"/>
            </a:endParaRPr>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endParaRPr lang="en-US" dirty="0"/>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endParaRPr lang="en-US" dirty="0"/>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endParaRPr lang="en-US" dirty="0"/>
          </a:p>
        </p:txBody>
      </p:sp>
      <p:sp>
        <p:nvSpPr>
          <p:cNvPr id="7" name="TextBox 6"/>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Pilani Campus</a:t>
            </a:r>
          </a:p>
        </p:txBody>
      </p:sp>
      <p:grpSp>
        <p:nvGrpSpPr>
          <p:cNvPr id="12" name="Group 11"/>
          <p:cNvGrpSpPr/>
          <p:nvPr userDrawn="1"/>
        </p:nvGrpSpPr>
        <p:grpSpPr>
          <a:xfrm>
            <a:off x="2083888" y="6550671"/>
            <a:ext cx="7060112" cy="48665"/>
            <a:chOff x="2083888" y="6550671"/>
            <a:chExt cx="7060112" cy="48665"/>
          </a:xfrm>
        </p:grpSpPr>
        <p:sp>
          <p:nvSpPr>
            <p:cNvPr id="13" name="Rectangle 12"/>
            <p:cNvSpPr/>
            <p:nvPr/>
          </p:nvSpPr>
          <p:spPr>
            <a:xfrm>
              <a:off x="4630476" y="6550672"/>
              <a:ext cx="2328591" cy="48664"/>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907874" y="6550671"/>
              <a:ext cx="2236126" cy="45719"/>
            </a:xfrm>
            <a:prstGeom prst="rect">
              <a:avLst/>
            </a:prstGeom>
            <a:solidFill>
              <a:srgbClr val="E3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83888" y="6550672"/>
              <a:ext cx="2580680" cy="48664"/>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grpSp>
        <p:nvGrpSpPr>
          <p:cNvPr id="19" name="Group 18"/>
          <p:cNvGrpSpPr/>
          <p:nvPr userDrawn="1"/>
        </p:nvGrpSpPr>
        <p:grpSpPr>
          <a:xfrm>
            <a:off x="2133600" y="6553200"/>
            <a:ext cx="7010400" cy="45719"/>
            <a:chOff x="1905000" y="6553200"/>
            <a:chExt cx="7010400" cy="45719"/>
          </a:xfrm>
        </p:grpSpPr>
        <p:sp>
          <p:nvSpPr>
            <p:cNvPr id="20" name="Rectangle 19"/>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a:off x="0" y="1295400"/>
            <a:ext cx="7010400" cy="45719"/>
            <a:chOff x="1905000" y="6553200"/>
            <a:chExt cx="7010400" cy="45719"/>
          </a:xfrm>
        </p:grpSpPr>
        <p:sp>
          <p:nvSpPr>
            <p:cNvPr id="24" name="Rectangle 23"/>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Content Placeholder 18"/>
          <p:cNvSpPr>
            <a:spLocks noGrp="1"/>
          </p:cNvSpPr>
          <p:nvPr>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3" name="Content Placeholder 2"/>
          <p:cNvSpPr>
            <a:spLocks noGrp="1"/>
          </p:cNvSpPr>
          <p:nvPr userDrawn="1">
            <p:ph sz="half" idx="1" hasCustomPrompt="1"/>
          </p:nvPr>
        </p:nvSpPr>
        <p:spPr>
          <a:xfrm>
            <a:off x="457200" y="1600200"/>
            <a:ext cx="4038600" cy="4525963"/>
          </a:xfrm>
        </p:spPr>
        <p:txBody>
          <a:bodyPr/>
          <a:lstStyle>
            <a:lvl1pPr marL="342900" marR="0" indent="-342900" algn="l" defTabSz="914400" rtl="0" eaLnBrk="1" fontAlgn="auto" latinLnBrk="0" hangingPunct="1">
              <a:lnSpc>
                <a:spcPct val="100000"/>
              </a:lnSpc>
              <a:spcBef>
                <a:spcPct val="20000"/>
              </a:spcBef>
              <a:spcAft>
                <a:spcPts val="0"/>
              </a:spcAft>
              <a:buClr>
                <a:srgbClr val="101141"/>
              </a:buClr>
              <a:buSzTx/>
              <a:buFont typeface="Arial" pitchFamily="34" charset="0"/>
              <a:buNone/>
              <a:tabLst/>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endParaRPr kumimoji="0" lang="en-GB" sz="2400" u="none" strike="noStrike" kern="1200" cap="none" spc="0" normalizeH="0" noProof="0" dirty="0">
              <a:ln>
                <a:noFill/>
              </a:ln>
              <a:solidFill>
                <a:srgbClr val="101141"/>
              </a:solidFill>
              <a:effectLst/>
              <a:uLnTx/>
              <a:uFillTx/>
              <a:latin typeface="Arial"/>
              <a:cs typeface="Arial"/>
            </a:endParaRPr>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p:txBody>
      </p:sp>
      <p:sp>
        <p:nvSpPr>
          <p:cNvPr id="4" name="Content Placeholder 3"/>
          <p:cNvSpPr>
            <a:spLocks noGrp="1"/>
          </p:cNvSpPr>
          <p:nvPr userDrawn="1">
            <p:ph sz="half" idx="2" hasCustomPrompt="1"/>
          </p:nvPr>
        </p:nvSpPr>
        <p:spPr>
          <a:xfrm>
            <a:off x="4953000" y="1600200"/>
            <a:ext cx="4038600" cy="4525963"/>
          </a:xfrm>
        </p:spPr>
        <p:txBody>
          <a:bodyPr/>
          <a:lstStyle>
            <a:lvl1pPr marL="342900" marR="0" indent="-342900" algn="l" defTabSz="914400" rtl="0" eaLnBrk="1" fontAlgn="auto" latinLnBrk="0" hangingPunct="1">
              <a:lnSpc>
                <a:spcPct val="100000"/>
              </a:lnSpc>
              <a:spcBef>
                <a:spcPct val="20000"/>
              </a:spcBef>
              <a:spcAft>
                <a:spcPts val="0"/>
              </a:spcAft>
              <a:buClr>
                <a:srgbClr val="101141"/>
              </a:buClr>
              <a:buSzTx/>
              <a:buFont typeface="Arial" pitchFamily="34" charset="0"/>
              <a:buNone/>
              <a:tabLst/>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lvl="1"/>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endParaRPr kumimoji="0" lang="en-GB" sz="2400" u="none" strike="noStrike" kern="1200" cap="none" spc="0" normalizeH="0" noProof="0" dirty="0">
              <a:ln>
                <a:noFill/>
              </a:ln>
              <a:solidFill>
                <a:srgbClr val="101141"/>
              </a:solidFill>
              <a:effectLst/>
              <a:uLnTx/>
              <a:uFillTx/>
              <a:latin typeface="Arial"/>
              <a:cs typeface="Arial"/>
            </a:endParaRPr>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marL="342900" marR="0" lvl="0" indent="-342900" algn="l" defTabSz="914400" rtl="0" eaLnBrk="1" fontAlgn="auto" latinLnBrk="0" hangingPunct="1">
              <a:lnSpc>
                <a:spcPct val="100000"/>
              </a:lnSpc>
              <a:spcBef>
                <a:spcPct val="20000"/>
              </a:spcBef>
              <a:spcAft>
                <a:spcPts val="0"/>
              </a:spcAft>
              <a:buClr>
                <a:srgbClr val="101141"/>
              </a:buClr>
              <a:buSzTx/>
              <a:buFont typeface="Arial" pitchFamily="34" charset="0"/>
              <a:buChar char="•"/>
              <a:tabLst/>
              <a:defRPr/>
            </a:pPr>
            <a:r>
              <a:rPr kumimoji="0" lang="en-GB" sz="2400" u="none" strike="noStrike" kern="1200" cap="none" spc="0" normalizeH="0" baseline="0" noProof="0" dirty="0" err="1">
                <a:ln>
                  <a:noFill/>
                </a:ln>
                <a:solidFill>
                  <a:srgbClr val="101141"/>
                </a:solidFill>
                <a:effectLst/>
                <a:uLnTx/>
                <a:uFillTx/>
                <a:latin typeface="Arial"/>
                <a:cs typeface="Arial"/>
              </a:rPr>
              <a:t>Lorem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sit </a:t>
            </a:r>
            <a:r>
              <a:rPr kumimoji="0" lang="en-GB" sz="2400" u="none" strike="noStrike" kern="1200" cap="none" spc="0" normalizeH="0" noProof="0" dirty="0" err="1">
                <a:ln>
                  <a:noFill/>
                </a:ln>
                <a:solidFill>
                  <a:srgbClr val="101141"/>
                </a:solidFill>
                <a:effectLst/>
                <a:uLnTx/>
                <a:uFillTx/>
                <a:latin typeface="Arial"/>
                <a:cs typeface="Arial"/>
              </a:rPr>
              <a:t>amet</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dolor</a:t>
            </a:r>
            <a:r>
              <a:rPr kumimoji="0" lang="en-GB" sz="2400" u="none" strike="noStrike" kern="1200" cap="none" spc="0" normalizeH="0" noProof="0" dirty="0">
                <a:ln>
                  <a:noFill/>
                </a:ln>
                <a:solidFill>
                  <a:srgbClr val="101141"/>
                </a:solidFill>
                <a:effectLst/>
                <a:uLnTx/>
                <a:uFillTx/>
                <a:latin typeface="Arial"/>
                <a:cs typeface="Arial"/>
              </a:rPr>
              <a:t> </a:t>
            </a:r>
            <a:r>
              <a:rPr kumimoji="0" lang="en-GB" sz="2400" u="none" strike="noStrike" kern="1200" cap="none" spc="0" normalizeH="0" noProof="0" dirty="0" err="1">
                <a:ln>
                  <a:noFill/>
                </a:ln>
                <a:solidFill>
                  <a:srgbClr val="101141"/>
                </a:solidFill>
                <a:effectLst/>
                <a:uLnTx/>
                <a:uFillTx/>
                <a:latin typeface="Arial"/>
                <a:cs typeface="Arial"/>
              </a:rPr>
              <a:t>ipsum</a:t>
            </a:r>
            <a:r>
              <a:rPr kumimoji="0" lang="en-GB" sz="2400" u="none" strike="noStrike" kern="1200" cap="none" spc="0" normalizeH="0" noProof="0" dirty="0">
                <a:ln>
                  <a:noFill/>
                </a:ln>
                <a:solidFill>
                  <a:srgbClr val="101141"/>
                </a:solidFill>
                <a:effectLst/>
                <a:uLnTx/>
                <a:uFillTx/>
                <a:latin typeface="Arial"/>
                <a:cs typeface="Arial"/>
              </a:rPr>
              <a:t> </a:t>
            </a:r>
          </a:p>
          <a:p>
            <a:pPr lvl="1"/>
            <a:endParaRPr lang="en-US" dirty="0"/>
          </a:p>
          <a:p>
            <a:pPr lvl="1"/>
            <a:endParaRPr lang="en-US" dirty="0"/>
          </a:p>
        </p:txBody>
      </p:sp>
      <p:sp>
        <p:nvSpPr>
          <p:cNvPr id="19" name="Content Placeholder 18"/>
          <p:cNvSpPr>
            <a:spLocks noGrp="1"/>
          </p:cNvSpPr>
          <p:nvPr userDrawn="1">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20" name="Group 19"/>
          <p:cNvGrpSpPr/>
          <p:nvPr userDrawn="1"/>
        </p:nvGrpSpPr>
        <p:grpSpPr>
          <a:xfrm>
            <a:off x="0" y="1295400"/>
            <a:ext cx="7010400" cy="45719"/>
            <a:chOff x="1905000" y="6553200"/>
            <a:chExt cx="7010400" cy="45719"/>
          </a:xfrm>
        </p:grpSpPr>
        <p:sp>
          <p:nvSpPr>
            <p:cNvPr id="21" name="Rectangle 20"/>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userDrawn="1"/>
        </p:nvGrpSpPr>
        <p:grpSpPr>
          <a:xfrm>
            <a:off x="2133600" y="6553200"/>
            <a:ext cx="7010400" cy="45719"/>
            <a:chOff x="1905000" y="6553200"/>
            <a:chExt cx="7010400" cy="45719"/>
          </a:xfrm>
        </p:grpSpPr>
        <p:sp>
          <p:nvSpPr>
            <p:cNvPr id="30" name="Rectangle 29"/>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Pilani Campus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2"/>
            <a:ext cx="4040188"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2"/>
            <a:ext cx="4041775"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8"/>
          <p:cNvSpPr>
            <a:spLocks noGrp="1"/>
          </p:cNvSpPr>
          <p:nvPr>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11" name="Group 10"/>
          <p:cNvGrpSpPr/>
          <p:nvPr userDrawn="1"/>
        </p:nvGrpSpPr>
        <p:grpSpPr>
          <a:xfrm>
            <a:off x="0" y="1295400"/>
            <a:ext cx="7010400" cy="45719"/>
            <a:chOff x="1905000" y="6553200"/>
            <a:chExt cx="7010400" cy="45719"/>
          </a:xfrm>
        </p:grpSpPr>
        <p:sp>
          <p:nvSpPr>
            <p:cNvPr id="12" name="Rectangle 11"/>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userDrawn="1"/>
        </p:nvGrpSpPr>
        <p:grpSpPr>
          <a:xfrm>
            <a:off x="2133600" y="6553200"/>
            <a:ext cx="7010400" cy="45719"/>
            <a:chOff x="1905000" y="6553200"/>
            <a:chExt cx="7010400" cy="45719"/>
          </a:xfrm>
        </p:grpSpPr>
        <p:sp>
          <p:nvSpPr>
            <p:cNvPr id="17" name="Rectangle 16"/>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21" name="TextBox 20"/>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Deemed</a:t>
            </a:r>
            <a:r>
              <a:rPr lang="en-US" sz="1100" baseline="0" dirty="0">
                <a:solidFill>
                  <a:srgbClr val="101141"/>
                </a:solidFill>
                <a:latin typeface="Arial"/>
                <a:cs typeface="Arial"/>
              </a:rPr>
              <a:t> to be University under Section 3 of UGC Act, 1956</a:t>
            </a:r>
            <a:endParaRPr lang="en-US" sz="1100" dirty="0">
              <a:solidFill>
                <a:srgbClr val="101141"/>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18"/>
          <p:cNvSpPr>
            <a:spLocks noGrp="1"/>
          </p:cNvSpPr>
          <p:nvPr>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6" name="Group 5"/>
          <p:cNvGrpSpPr/>
          <p:nvPr userDrawn="1"/>
        </p:nvGrpSpPr>
        <p:grpSpPr>
          <a:xfrm>
            <a:off x="0" y="1295400"/>
            <a:ext cx="7010400" cy="45719"/>
            <a:chOff x="1905000" y="6553200"/>
            <a:chExt cx="7010400" cy="45719"/>
          </a:xfrm>
        </p:grpSpPr>
        <p:sp>
          <p:nvSpPr>
            <p:cNvPr id="7" name="Rectangle 6"/>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133600" y="6553200"/>
            <a:ext cx="7010400" cy="45719"/>
            <a:chOff x="1905000" y="6553200"/>
            <a:chExt cx="7010400" cy="45719"/>
          </a:xfrm>
        </p:grpSpPr>
        <p:sp>
          <p:nvSpPr>
            <p:cNvPr id="12" name="Rectangle 11"/>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16" name="TextBox 15"/>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Deemed</a:t>
            </a:r>
            <a:r>
              <a:rPr lang="en-US" sz="1100" baseline="0" dirty="0">
                <a:solidFill>
                  <a:srgbClr val="101141"/>
                </a:solidFill>
                <a:latin typeface="Arial"/>
                <a:cs typeface="Arial"/>
              </a:rPr>
              <a:t> to be University under Section 3 of UGC Act, 1956</a:t>
            </a:r>
            <a:endParaRPr lang="en-US" sz="1100" dirty="0">
              <a:solidFill>
                <a:srgbClr val="101141"/>
              </a:solidFill>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18"/>
          <p:cNvSpPr>
            <a:spLocks noGrp="1"/>
          </p:cNvSpPr>
          <p:nvPr>
            <p:ph sz="quarter" idx="13"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9" name="Group 8"/>
          <p:cNvGrpSpPr/>
          <p:nvPr userDrawn="1"/>
        </p:nvGrpSpPr>
        <p:grpSpPr>
          <a:xfrm>
            <a:off x="0" y="1295400"/>
            <a:ext cx="7010400" cy="45719"/>
            <a:chOff x="1905000" y="6553200"/>
            <a:chExt cx="7010400" cy="45719"/>
          </a:xfrm>
        </p:grpSpPr>
        <p:sp>
          <p:nvSpPr>
            <p:cNvPr id="10" name="Rectangle 9"/>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2133600" y="6553200"/>
            <a:ext cx="7010400" cy="45719"/>
            <a:chOff x="1905000" y="6553200"/>
            <a:chExt cx="7010400" cy="45719"/>
          </a:xfrm>
        </p:grpSpPr>
        <p:sp>
          <p:nvSpPr>
            <p:cNvPr id="15" name="Rectangle 14"/>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20" name="TextBox 19"/>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Pilani Campus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07025"/>
            <a:ext cx="5486400" cy="304800"/>
          </a:xfrm>
        </p:spPr>
        <p:txBody>
          <a:bodyPr anchor="b">
            <a:normAutofit/>
          </a:bodyPr>
          <a:lstStyle>
            <a:lvl1pPr algn="l">
              <a:defRPr sz="1800" b="1" spc="0"/>
            </a:lvl1pPr>
          </a:lstStyle>
          <a:p>
            <a:r>
              <a:rPr lang="en-US" dirty="0"/>
              <a:t>Click to edit Master title style</a:t>
            </a:r>
          </a:p>
        </p:txBody>
      </p:sp>
      <p:sp>
        <p:nvSpPr>
          <p:cNvPr id="3" name="Picture Placeholder 2"/>
          <p:cNvSpPr>
            <a:spLocks noGrp="1"/>
          </p:cNvSpPr>
          <p:nvPr>
            <p:ph type="pic" idx="1"/>
          </p:nvPr>
        </p:nvSpPr>
        <p:spPr>
          <a:xfrm>
            <a:off x="1792288" y="1828800"/>
            <a:ext cx="5486400" cy="3429000"/>
          </a:xfrm>
          <a:ln w="57150">
            <a:solidFill>
              <a:schemeClr val="accent1">
                <a:lumMod val="20000"/>
                <a:lumOff val="80000"/>
              </a:schemeClr>
            </a:solidFill>
          </a:ln>
        </p:spPr>
        <p:style>
          <a:lnRef idx="2">
            <a:schemeClr val="accent1"/>
          </a:lnRef>
          <a:fillRef idx="1">
            <a:schemeClr val="lt1"/>
          </a:fillRef>
          <a:effectRef idx="0">
            <a:schemeClr val="accent1"/>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11825"/>
            <a:ext cx="5486400" cy="304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18"/>
          <p:cNvSpPr>
            <a:spLocks noGrp="1"/>
          </p:cNvSpPr>
          <p:nvPr>
            <p:ph sz="quarter" idx="10" hasCustomPrompt="1"/>
          </p:nvPr>
        </p:nvSpPr>
        <p:spPr>
          <a:xfrm>
            <a:off x="304800" y="152400"/>
            <a:ext cx="6324600" cy="1143000"/>
          </a:xfrm>
        </p:spPr>
        <p:txBody>
          <a:bodyPr anchor="ctr" anchorCtr="0">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dirty="0"/>
              <a:t>Slide heading here and it can run in two lines</a:t>
            </a:r>
          </a:p>
        </p:txBody>
      </p:sp>
      <p:grpSp>
        <p:nvGrpSpPr>
          <p:cNvPr id="6" name="Group 5"/>
          <p:cNvGrpSpPr/>
          <p:nvPr userDrawn="1"/>
        </p:nvGrpSpPr>
        <p:grpSpPr>
          <a:xfrm>
            <a:off x="0" y="1295400"/>
            <a:ext cx="7010400" cy="45719"/>
            <a:chOff x="1905000" y="6553200"/>
            <a:chExt cx="7010400" cy="45719"/>
          </a:xfrm>
        </p:grpSpPr>
        <p:sp>
          <p:nvSpPr>
            <p:cNvPr id="7" name="Rectangle 6"/>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133600" y="6553200"/>
            <a:ext cx="7010400" cy="45719"/>
            <a:chOff x="1905000" y="6553200"/>
            <a:chExt cx="7010400" cy="45719"/>
          </a:xfrm>
        </p:grpSpPr>
        <p:sp>
          <p:nvSpPr>
            <p:cNvPr id="12" name="Rectangle 11"/>
            <p:cNvSpPr/>
            <p:nvPr/>
          </p:nvSpPr>
          <p:spPr>
            <a:xfrm>
              <a:off x="4267200" y="6553200"/>
              <a:ext cx="2328591"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586809" y="6553200"/>
              <a:ext cx="2328591"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Picture 7.png"/>
          <p:cNvPicPr>
            <a:picLocks noChangeAspect="1"/>
          </p:cNvPicPr>
          <p:nvPr userDrawn="1"/>
        </p:nvPicPr>
        <p:blipFill>
          <a:blip r:embed="rId2" cstate="print"/>
          <a:srcRect l="1923" b="5336"/>
          <a:stretch>
            <a:fillRect/>
          </a:stretch>
        </p:blipFill>
        <p:spPr>
          <a:xfrm>
            <a:off x="6629400" y="-1"/>
            <a:ext cx="2193193" cy="692697"/>
          </a:xfrm>
          <a:prstGeom prst="rect">
            <a:avLst/>
          </a:prstGeom>
        </p:spPr>
      </p:pic>
      <p:sp>
        <p:nvSpPr>
          <p:cNvPr id="17" name="TextBox 16"/>
          <p:cNvSpPr txBox="1"/>
          <p:nvPr userDrawn="1"/>
        </p:nvSpPr>
        <p:spPr>
          <a:xfrm>
            <a:off x="3276600" y="6596390"/>
            <a:ext cx="5867400" cy="261610"/>
          </a:xfrm>
          <a:prstGeom prst="rect">
            <a:avLst/>
          </a:prstGeom>
          <a:noFill/>
        </p:spPr>
        <p:txBody>
          <a:bodyPr wrap="square" rtlCol="0">
            <a:spAutoFit/>
          </a:bodyPr>
          <a:lstStyle/>
          <a:p>
            <a:pPr algn="r"/>
            <a:r>
              <a:rPr lang="en-US" sz="1100" b="1" dirty="0">
                <a:solidFill>
                  <a:srgbClr val="101141"/>
                </a:solidFill>
                <a:latin typeface="Arial"/>
                <a:cs typeface="Arial"/>
              </a:rPr>
              <a:t>BITS </a:t>
            </a:r>
            <a:r>
              <a:rPr lang="en-US" sz="1100" dirty="0">
                <a:solidFill>
                  <a:srgbClr val="101141"/>
                </a:solidFill>
                <a:latin typeface="Arial"/>
                <a:cs typeface="Arial"/>
              </a:rPr>
              <a:t>Pilani, Pilani Campus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03DC603-C5F6-4A82-B252-8D9BD6F91242}" type="datetimeFigureOut">
              <a:rPr lang="en-US" smtClean="0"/>
              <a:pPr/>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BC8D7E44-7D4F-4942-A8C9-2DF6BF8399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spcBef>
          <a:spcPct val="0"/>
        </a:spcBef>
        <a:buNone/>
        <a:defRPr sz="4000" b="1" kern="1200" spc="-15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hyperlink" Target="http://library.bits-pilani.ac.in/search/bookfinder4u.ph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172.21.1.3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hyperlink" Target="http://www.thehindu.com/features/education/why-i-love-books/article7068298.e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w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bits-pilani.ac.i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Giridhar\Downloads\DSC_9081.JPG"/>
          <p:cNvPicPr>
            <a:picLocks noGrp="1" noChangeAspect="1" noChangeArrowheads="1"/>
          </p:cNvPicPr>
          <p:nvPr>
            <p:ph idx="1"/>
          </p:nvPr>
        </p:nvPicPr>
        <p:blipFill>
          <a:blip r:embed="rId3" cstate="print"/>
          <a:srcRect l="19390" t="3579" r="30400" b="3357"/>
          <a:stretch>
            <a:fillRect/>
          </a:stretch>
        </p:blipFill>
        <p:spPr>
          <a:xfrm>
            <a:off x="1828800" y="0"/>
            <a:ext cx="5363307" cy="6858000"/>
          </a:xfrm>
          <a:noFill/>
        </p:spPr>
      </p:pic>
      <p:sp>
        <p:nvSpPr>
          <p:cNvPr id="9" name="TextBox 8"/>
          <p:cNvSpPr txBox="1"/>
          <p:nvPr/>
        </p:nvSpPr>
        <p:spPr>
          <a:xfrm>
            <a:off x="2895600" y="762000"/>
            <a:ext cx="3505200" cy="1785104"/>
          </a:xfrm>
          <a:prstGeom prst="rect">
            <a:avLst/>
          </a:prstGeom>
          <a:noFill/>
        </p:spPr>
        <p:txBody>
          <a:bodyPr wrap="square" rtlCol="0">
            <a:spAutoFit/>
          </a:bodyPr>
          <a:lstStyle/>
          <a:p>
            <a:pPr algn="ctr"/>
            <a:r>
              <a:rPr lang="en-US" sz="3600" dirty="0" smtClean="0">
                <a:solidFill>
                  <a:srgbClr val="FFC000"/>
                </a:solidFill>
              </a:rPr>
              <a:t>infoBITS</a:t>
            </a:r>
            <a:r>
              <a:rPr lang="en-US" sz="4400" dirty="0" smtClean="0">
                <a:solidFill>
                  <a:srgbClr val="FFC000"/>
                </a:solidFill>
              </a:rPr>
              <a:t/>
            </a:r>
            <a:br>
              <a:rPr lang="en-US" sz="4400" dirty="0" smtClean="0">
                <a:solidFill>
                  <a:srgbClr val="FFC000"/>
                </a:solidFill>
              </a:rPr>
            </a:br>
            <a:r>
              <a:rPr lang="en-US" dirty="0" smtClean="0">
                <a:solidFill>
                  <a:schemeClr val="bg1"/>
                </a:solidFill>
              </a:rPr>
              <a:t>A synergy between library </a:t>
            </a:r>
            <a:br>
              <a:rPr lang="en-US" dirty="0" smtClean="0">
                <a:solidFill>
                  <a:schemeClr val="bg1"/>
                </a:solidFill>
              </a:rPr>
            </a:br>
            <a:r>
              <a:rPr lang="en-US" dirty="0" smtClean="0">
                <a:solidFill>
                  <a:schemeClr val="bg1"/>
                </a:solidFill>
              </a:rPr>
              <a:t>and tech-savvy users at BITS  </a:t>
            </a:r>
            <a:r>
              <a:rPr lang="en-US" dirty="0" err="1" smtClean="0">
                <a:solidFill>
                  <a:schemeClr val="bg1"/>
                </a:solidFill>
              </a:rPr>
              <a:t>Pilani</a:t>
            </a:r>
            <a:r>
              <a:rPr lang="en-US" sz="2800" dirty="0" smtClean="0">
                <a:solidFill>
                  <a:schemeClr val="bg1"/>
                </a:solidFill>
              </a:rPr>
              <a:t/>
            </a:r>
            <a:br>
              <a:rPr lang="en-US" sz="2800" dirty="0" smtClean="0">
                <a:solidFill>
                  <a:schemeClr val="bg1"/>
                </a:solidFill>
              </a:rPr>
            </a:br>
            <a:r>
              <a:rPr lang="en-US" sz="2000" b="1" i="1" dirty="0" smtClean="0">
                <a:solidFill>
                  <a:srgbClr val="FFC000"/>
                </a:solidFill>
              </a:rPr>
              <a:t>A case study</a:t>
            </a:r>
            <a:r>
              <a:rPr lang="en-US" sz="2800" dirty="0" smtClean="0">
                <a:solidFill>
                  <a:srgbClr val="FFC000"/>
                </a:solidFill>
              </a:rPr>
              <a:t/>
            </a:r>
            <a:br>
              <a:rPr lang="en-US" sz="2800" dirty="0" smtClean="0">
                <a:solidFill>
                  <a:srgbClr val="FFC000"/>
                </a:solidFill>
              </a:rPr>
            </a:br>
            <a:endParaRPr lang="en-US" dirty="0">
              <a:solidFill>
                <a:srgbClr val="FFC000"/>
              </a:solidFill>
            </a:endParaRPr>
          </a:p>
        </p:txBody>
      </p:sp>
      <p:sp>
        <p:nvSpPr>
          <p:cNvPr id="10" name="TextBox 9"/>
          <p:cNvSpPr txBox="1"/>
          <p:nvPr/>
        </p:nvSpPr>
        <p:spPr>
          <a:xfrm>
            <a:off x="2590800" y="2362200"/>
            <a:ext cx="3962400" cy="861774"/>
          </a:xfrm>
          <a:prstGeom prst="rect">
            <a:avLst/>
          </a:prstGeom>
          <a:noFill/>
        </p:spPr>
        <p:txBody>
          <a:bodyPr wrap="square" rtlCol="0">
            <a:spAutoFit/>
          </a:bodyPr>
          <a:lstStyle/>
          <a:p>
            <a:pPr algn="ctr"/>
            <a:r>
              <a:rPr lang="en-US" b="1" dirty="0" smtClean="0">
                <a:solidFill>
                  <a:schemeClr val="bg1"/>
                </a:solidFill>
              </a:rPr>
              <a:t>By </a:t>
            </a:r>
            <a:r>
              <a:rPr lang="en-US" b="1" dirty="0" err="1" smtClean="0">
                <a:solidFill>
                  <a:schemeClr val="bg1"/>
                </a:solidFill>
              </a:rPr>
              <a:t>Giridhar</a:t>
            </a:r>
            <a:r>
              <a:rPr lang="en-US" b="1" dirty="0" smtClean="0">
                <a:solidFill>
                  <a:schemeClr val="bg1"/>
                </a:solidFill>
              </a:rPr>
              <a:t> </a:t>
            </a:r>
            <a:r>
              <a:rPr lang="en-US" b="1" dirty="0" err="1" smtClean="0">
                <a:solidFill>
                  <a:schemeClr val="bg1"/>
                </a:solidFill>
              </a:rPr>
              <a:t>Kunkur</a:t>
            </a:r>
            <a:endParaRPr lang="en-US" b="1" dirty="0" smtClean="0">
              <a:solidFill>
                <a:schemeClr val="bg1"/>
              </a:solidFill>
            </a:endParaRPr>
          </a:p>
          <a:p>
            <a:pPr algn="ctr"/>
            <a:r>
              <a:rPr lang="en-IN" sz="1600" dirty="0" smtClean="0">
                <a:solidFill>
                  <a:srgbClr val="FFC000"/>
                </a:solidFill>
              </a:rPr>
              <a:t>Librarian and Unit Chief, Publications and Media Relations Unit</a:t>
            </a:r>
            <a:endParaRPr lang="en-US" dirty="0">
              <a:solidFill>
                <a:srgbClr val="FFC000"/>
              </a:solidFill>
            </a:endParaRPr>
          </a:p>
        </p:txBody>
      </p:sp>
      <p:pic>
        <p:nvPicPr>
          <p:cNvPr id="11" name="Picture 10" descr="Logo_pilaniCampus_verticalFromat.jpg"/>
          <p:cNvPicPr>
            <a:picLocks noChangeAspect="1"/>
          </p:cNvPicPr>
          <p:nvPr/>
        </p:nvPicPr>
        <p:blipFill>
          <a:blip r:embed="rId4" cstate="print"/>
          <a:stretch>
            <a:fillRect/>
          </a:stretch>
        </p:blipFill>
        <p:spPr>
          <a:xfrm>
            <a:off x="381000" y="0"/>
            <a:ext cx="1143000" cy="1577806"/>
          </a:xfrm>
          <a:prstGeom prst="rect">
            <a:avLst/>
          </a:prstGeom>
        </p:spPr>
      </p:pic>
      <p:pic>
        <p:nvPicPr>
          <p:cNvPr id="12" name="Picture 11" descr="Picture 7.png"/>
          <p:cNvPicPr>
            <a:picLocks noChangeAspect="1"/>
          </p:cNvPicPr>
          <p:nvPr/>
        </p:nvPicPr>
        <p:blipFill>
          <a:blip r:embed="rId5" cstate="print"/>
          <a:srcRect l="1923" b="5336"/>
          <a:stretch>
            <a:fillRect/>
          </a:stretch>
        </p:blipFill>
        <p:spPr bwMode="auto">
          <a:xfrm>
            <a:off x="7211740" y="6248400"/>
            <a:ext cx="1932260" cy="609599"/>
          </a:xfrm>
          <a:prstGeom prst="rect">
            <a:avLst/>
          </a:prstGeom>
          <a:noFill/>
          <a:ln w="9525">
            <a:noFill/>
            <a:miter lim="800000"/>
            <a:headEnd/>
            <a:tailEnd/>
          </a:ln>
        </p:spPr>
      </p:pic>
    </p:spTree>
    <p:extLst>
      <p:ext uri="{BB962C8B-B14F-4D97-AF65-F5344CB8AC3E}">
        <p14:creationId xmlns:p14="http://schemas.microsoft.com/office/powerpoint/2010/main" val="198764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50000"/>
              </a:lnSpc>
              <a:buFont typeface="Arial" pitchFamily="34" charset="0"/>
              <a:buChar char="•"/>
            </a:pPr>
            <a:r>
              <a:rPr lang="en-US" sz="1800" dirty="0" smtClean="0">
                <a:latin typeface="+mn-lt"/>
              </a:rPr>
              <a:t>How it came into existence?</a:t>
            </a:r>
          </a:p>
          <a:p>
            <a:pPr>
              <a:lnSpc>
                <a:spcPct val="150000"/>
              </a:lnSpc>
              <a:buFont typeface="Arial" pitchFamily="34" charset="0"/>
              <a:buChar char="•"/>
            </a:pPr>
            <a:r>
              <a:rPr lang="en-US" sz="1800" dirty="0" smtClean="0">
                <a:latin typeface="+mn-lt"/>
              </a:rPr>
              <a:t>To provide a helpful online solution to find books on the shelves.  </a:t>
            </a:r>
          </a:p>
          <a:p>
            <a:pPr>
              <a:lnSpc>
                <a:spcPct val="150000"/>
              </a:lnSpc>
              <a:buFont typeface="Arial" pitchFamily="34" charset="0"/>
              <a:buChar char="•"/>
            </a:pPr>
            <a:r>
              <a:rPr lang="en-US" sz="1800" dirty="0" smtClean="0">
                <a:latin typeface="+mn-lt"/>
              </a:rPr>
              <a:t>The team was made for each Hall. </a:t>
            </a:r>
          </a:p>
          <a:p>
            <a:pPr>
              <a:lnSpc>
                <a:spcPct val="150000"/>
              </a:lnSpc>
              <a:buFont typeface="Arial" pitchFamily="34" charset="0"/>
              <a:buChar char="•"/>
            </a:pPr>
            <a:r>
              <a:rPr lang="en-US" sz="1800" dirty="0" smtClean="0"/>
              <a:t>We assigned a unique number for  every single shelf in a row and each Row was given its own number.  Every row was then divided into A side and B Side. </a:t>
            </a:r>
          </a:p>
          <a:p>
            <a:pPr>
              <a:lnSpc>
                <a:spcPct val="150000"/>
              </a:lnSpc>
              <a:buFont typeface="Arial" pitchFamily="34" charset="0"/>
              <a:buChar char="•"/>
            </a:pPr>
            <a:r>
              <a:rPr lang="en-US" sz="1800" dirty="0" smtClean="0">
                <a:latin typeface="+mn-lt"/>
              </a:rPr>
              <a:t>The team went around all the shelves in a row and started noting the call numbers associated with each shelf.  </a:t>
            </a:r>
          </a:p>
          <a:p>
            <a:pPr>
              <a:lnSpc>
                <a:spcPct val="150000"/>
              </a:lnSpc>
              <a:buFont typeface="Arial" pitchFamily="34" charset="0"/>
              <a:buChar char="•"/>
            </a:pPr>
            <a:r>
              <a:rPr lang="en-US" sz="1800" dirty="0" smtClean="0">
                <a:latin typeface="+mn-lt"/>
              </a:rPr>
              <a:t>Prepared a subject index based on each row </a:t>
            </a:r>
            <a:br>
              <a:rPr lang="en-US" sz="1800" dirty="0" smtClean="0">
                <a:latin typeface="+mn-lt"/>
              </a:rPr>
            </a:br>
            <a:r>
              <a:rPr lang="en-US" sz="1800" dirty="0" smtClean="0">
                <a:latin typeface="+mn-lt"/>
              </a:rPr>
              <a:t>translating call numbers into keywords/subject headings. </a:t>
            </a:r>
          </a:p>
          <a:p>
            <a:pPr>
              <a:lnSpc>
                <a:spcPct val="150000"/>
              </a:lnSpc>
              <a:buFont typeface="Arial" pitchFamily="34" charset="0"/>
              <a:buChar char="•"/>
            </a:pPr>
            <a:r>
              <a:rPr lang="en-US" sz="1800" dirty="0" smtClean="0">
                <a:latin typeface="+mn-lt"/>
              </a:rPr>
              <a:t>We came up with bay guides for each row which was </a:t>
            </a:r>
            <a:br>
              <a:rPr lang="en-US" sz="1800" dirty="0" smtClean="0">
                <a:latin typeface="+mn-lt"/>
              </a:rPr>
            </a:br>
            <a:r>
              <a:rPr lang="en-US" sz="1800" dirty="0" smtClean="0">
                <a:latin typeface="+mn-lt"/>
              </a:rPr>
              <a:t>designed and printed on flex material and pasted on </a:t>
            </a:r>
          </a:p>
          <a:p>
            <a:pPr marL="0" indent="0">
              <a:lnSpc>
                <a:spcPct val="150000"/>
              </a:lnSpc>
            </a:pPr>
            <a:r>
              <a:rPr lang="en-US" sz="1800" dirty="0">
                <a:latin typeface="+mn-lt"/>
              </a:rPr>
              <a:t> </a:t>
            </a:r>
            <a:r>
              <a:rPr lang="en-US" sz="1800" dirty="0" smtClean="0">
                <a:latin typeface="+mn-lt"/>
              </a:rPr>
              <a:t>        every row.</a:t>
            </a:r>
          </a:p>
          <a:p>
            <a:pPr>
              <a:lnSpc>
                <a:spcPct val="150000"/>
              </a:lnSpc>
              <a:buFont typeface="Arial" pitchFamily="34" charset="0"/>
              <a:buChar char="•"/>
            </a:pPr>
            <a:endParaRPr lang="en-US" sz="1800" dirty="0">
              <a:latin typeface="+mn-lt"/>
            </a:endParaRPr>
          </a:p>
        </p:txBody>
      </p:sp>
      <p:pic>
        <p:nvPicPr>
          <p:cNvPr id="4" name="Content Placeholder 3" descr="book finder logo"/>
          <p:cNvPicPr>
            <a:picLocks noGrp="1"/>
          </p:cNvPicPr>
          <p:nvPr>
            <p:ph sz="quarter" idx="10"/>
          </p:nvPr>
        </p:nvPicPr>
        <p:blipFill>
          <a:blip r:embed="rId3" cstate="print"/>
          <a:srcRect/>
          <a:stretch>
            <a:fillRect/>
          </a:stretch>
        </p:blipFill>
        <p:spPr bwMode="auto">
          <a:xfrm>
            <a:off x="2362200" y="609600"/>
            <a:ext cx="2552700" cy="6477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966" y="3962400"/>
            <a:ext cx="3124200" cy="25602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endParaRPr lang="en-US" sz="1800" dirty="0" smtClean="0">
              <a:latin typeface="+mn-lt"/>
            </a:endParaRPr>
          </a:p>
          <a:p>
            <a:pPr>
              <a:buFont typeface="Arial" pitchFamily="34" charset="0"/>
              <a:buChar char="•"/>
            </a:pPr>
            <a:endParaRPr lang="en-US" sz="1800" dirty="0" smtClean="0">
              <a:latin typeface="+mn-lt"/>
            </a:endParaRPr>
          </a:p>
          <a:p>
            <a:pPr>
              <a:buFont typeface="Arial" pitchFamily="34" charset="0"/>
              <a:buChar char="•"/>
            </a:pPr>
            <a:r>
              <a:rPr lang="en-US" sz="1800" dirty="0" smtClean="0">
                <a:latin typeface="+mn-lt"/>
              </a:rPr>
              <a:t>The index was then used as a database of keywords/subject headings</a:t>
            </a:r>
          </a:p>
          <a:p>
            <a:pPr>
              <a:buFont typeface="Arial" pitchFamily="34" charset="0"/>
              <a:buChar char="•"/>
            </a:pPr>
            <a:r>
              <a:rPr lang="en-US" sz="1800" dirty="0" smtClean="0">
                <a:latin typeface="+mn-lt"/>
              </a:rPr>
              <a:t>Using PHP programming language and  we converted that into  a searchable  database. </a:t>
            </a:r>
          </a:p>
          <a:p>
            <a:pPr>
              <a:buFont typeface="Arial" pitchFamily="34" charset="0"/>
              <a:buChar char="•"/>
            </a:pPr>
            <a:r>
              <a:rPr lang="en-US" sz="1800" dirty="0" smtClean="0">
                <a:latin typeface="+mn-lt"/>
              </a:rPr>
              <a:t>Now this has become a very popular service being used by all our users and they are now not dependent on library staff to find their books on the shelves.</a:t>
            </a:r>
          </a:p>
          <a:p>
            <a:pPr lvl="2" algn="ctr">
              <a:buNone/>
            </a:pPr>
            <a:r>
              <a:rPr lang="en-US" sz="1800" dirty="0" smtClean="0">
                <a:latin typeface="+mn-lt"/>
                <a:hlinkClick r:id="rId3"/>
              </a:rPr>
              <a:t>http://library.bits-pilani.ac.in/search/bookfinder4u.php</a:t>
            </a:r>
            <a:endParaRPr lang="en-US" sz="1800" dirty="0" smtClean="0">
              <a:latin typeface="+mn-lt"/>
            </a:endParaRPr>
          </a:p>
          <a:p>
            <a:r>
              <a:rPr lang="en-US" sz="1800" dirty="0" smtClean="0">
                <a:latin typeface="+mn-lt"/>
              </a:rPr>
              <a:t/>
            </a:r>
            <a:br>
              <a:rPr lang="en-US" sz="1800" dirty="0" smtClean="0">
                <a:latin typeface="+mn-lt"/>
              </a:rPr>
            </a:br>
            <a:endParaRPr lang="en-US" sz="1800" dirty="0" smtClean="0">
              <a:latin typeface="+mn-lt"/>
            </a:endParaRPr>
          </a:p>
          <a:p>
            <a:pPr>
              <a:buFont typeface="Arial" pitchFamily="34" charset="0"/>
              <a:buChar char="•"/>
            </a:pPr>
            <a:endParaRPr lang="en-US" sz="1800" dirty="0" smtClean="0">
              <a:latin typeface="+mn-lt"/>
            </a:endParaRPr>
          </a:p>
          <a:p>
            <a:pPr>
              <a:buFont typeface="Arial" pitchFamily="34" charset="0"/>
              <a:buChar char="•"/>
            </a:pPr>
            <a:endParaRPr lang="en-US" sz="1800" dirty="0">
              <a:latin typeface="+mn-lt"/>
            </a:endParaRPr>
          </a:p>
        </p:txBody>
      </p:sp>
      <p:pic>
        <p:nvPicPr>
          <p:cNvPr id="4" name="Content Placeholder 3" descr="book finder logo"/>
          <p:cNvPicPr>
            <a:picLocks noGrp="1"/>
          </p:cNvPicPr>
          <p:nvPr>
            <p:ph sz="quarter" idx="10"/>
          </p:nvPr>
        </p:nvPicPr>
        <p:blipFill>
          <a:blip r:embed="rId4" cstate="print"/>
          <a:srcRect/>
          <a:stretch>
            <a:fillRect/>
          </a:stretch>
        </p:blipFill>
        <p:spPr bwMode="auto">
          <a:xfrm>
            <a:off x="2438400" y="609600"/>
            <a:ext cx="2552700" cy="6477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l="35500" t="40000" r="36000" b="28889"/>
          <a:stretch>
            <a:fillRect/>
          </a:stretch>
        </p:blipFill>
        <p:spPr bwMode="auto">
          <a:xfrm>
            <a:off x="2895600" y="4114800"/>
            <a:ext cx="3429000" cy="2105526"/>
          </a:xfrm>
          <a:prstGeom prst="rect">
            <a:avLst/>
          </a:prstGeom>
          <a:noFill/>
          <a:ln w="9525">
            <a:noFill/>
            <a:miter lim="800000"/>
            <a:headEnd/>
            <a:tailEnd/>
          </a:ln>
        </p:spPr>
      </p:pic>
      <p:pic>
        <p:nvPicPr>
          <p:cNvPr id="5" name="Content Placeholder 3" descr="book finder logo"/>
          <p:cNvPicPr>
            <a:picLocks/>
          </p:cNvPicPr>
          <p:nvPr/>
        </p:nvPicPr>
        <p:blipFill>
          <a:blip r:embed="rId4" cstate="print"/>
          <a:srcRect/>
          <a:stretch>
            <a:fillRect/>
          </a:stretch>
        </p:blipFill>
        <p:spPr bwMode="auto">
          <a:xfrm>
            <a:off x="2362200" y="609600"/>
            <a:ext cx="25527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ibrary.bits-pilani.ac.in/images/Online%20Catalogue%20Logo.jpg"/>
          <p:cNvPicPr>
            <a:picLocks noChangeAspect="1" noChangeArrowheads="1"/>
          </p:cNvPicPr>
          <p:nvPr/>
        </p:nvPicPr>
        <p:blipFill>
          <a:blip r:embed="rId3" cstate="print"/>
          <a:srcRect/>
          <a:stretch>
            <a:fillRect/>
          </a:stretch>
        </p:blipFill>
        <p:spPr bwMode="auto">
          <a:xfrm>
            <a:off x="304800" y="1447800"/>
            <a:ext cx="1447800" cy="1282410"/>
          </a:xfrm>
          <a:prstGeom prst="rect">
            <a:avLst/>
          </a:prstGeom>
          <a:noFill/>
          <a:ln w="9525">
            <a:noFill/>
            <a:miter lim="800000"/>
            <a:headEnd/>
            <a:tailEnd/>
          </a:ln>
        </p:spPr>
      </p:pic>
      <p:sp>
        <p:nvSpPr>
          <p:cNvPr id="4" name="TextBox 3"/>
          <p:cNvSpPr txBox="1"/>
          <p:nvPr/>
        </p:nvSpPr>
        <p:spPr>
          <a:xfrm>
            <a:off x="152400" y="381000"/>
            <a:ext cx="6096000" cy="369332"/>
          </a:xfrm>
          <a:prstGeom prst="rect">
            <a:avLst/>
          </a:prstGeom>
          <a:noFill/>
        </p:spPr>
        <p:txBody>
          <a:bodyPr wrap="square" rtlCol="0">
            <a:spAutoFit/>
          </a:bodyPr>
          <a:lstStyle/>
          <a:p>
            <a:r>
              <a:rPr lang="en-US" dirty="0" smtClean="0"/>
              <a:t>Finding the location of the books through KOHA</a:t>
            </a:r>
            <a:endParaRPr lang="en-US" dirty="0"/>
          </a:p>
        </p:txBody>
      </p:sp>
      <p:sp>
        <p:nvSpPr>
          <p:cNvPr id="5" name="Rectangle 4"/>
          <p:cNvSpPr/>
          <p:nvPr/>
        </p:nvSpPr>
        <p:spPr>
          <a:xfrm>
            <a:off x="3733800" y="2286000"/>
            <a:ext cx="2098075" cy="369332"/>
          </a:xfrm>
          <a:prstGeom prst="rect">
            <a:avLst/>
          </a:prstGeom>
        </p:spPr>
        <p:txBody>
          <a:bodyPr wrap="none">
            <a:spAutoFit/>
          </a:bodyPr>
          <a:lstStyle/>
          <a:p>
            <a:r>
              <a:rPr lang="en-US" dirty="0" smtClean="0">
                <a:hlinkClick r:id="rId4"/>
              </a:rPr>
              <a:t>http://172.21.1.37/</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bits-pilani.ac.in:12354/images/lostandfound.jpg"/>
          <p:cNvPicPr/>
          <p:nvPr/>
        </p:nvPicPr>
        <p:blipFill>
          <a:blip r:embed="rId3" cstate="print"/>
          <a:srcRect/>
          <a:stretch>
            <a:fillRect/>
          </a:stretch>
        </p:blipFill>
        <p:spPr bwMode="auto">
          <a:xfrm>
            <a:off x="3276600" y="304800"/>
            <a:ext cx="1295400" cy="990600"/>
          </a:xfrm>
          <a:prstGeom prst="rect">
            <a:avLst/>
          </a:prstGeom>
          <a:noFill/>
          <a:ln w="9525">
            <a:noFill/>
            <a:miter lim="800000"/>
            <a:headEnd/>
            <a:tailEnd/>
          </a:ln>
        </p:spPr>
      </p:pic>
      <p:sp>
        <p:nvSpPr>
          <p:cNvPr id="8" name="TextBox 7"/>
          <p:cNvSpPr txBox="1"/>
          <p:nvPr/>
        </p:nvSpPr>
        <p:spPr>
          <a:xfrm>
            <a:off x="685800" y="1447800"/>
            <a:ext cx="7772400" cy="5078313"/>
          </a:xfrm>
          <a:prstGeom prst="rect">
            <a:avLst/>
          </a:prstGeom>
          <a:noFill/>
        </p:spPr>
        <p:txBody>
          <a:bodyPr wrap="square" rtlCol="0">
            <a:spAutoFit/>
          </a:bodyPr>
          <a:lstStyle/>
          <a:p>
            <a:pPr>
              <a:lnSpc>
                <a:spcPct val="150000"/>
              </a:lnSpc>
              <a:buFont typeface="Arial" pitchFamily="34" charset="0"/>
              <a:buChar char="•"/>
            </a:pPr>
            <a:r>
              <a:rPr lang="en-US" dirty="0" smtClean="0"/>
              <a:t>  Finding lost items in the library by staff members was a daily feature </a:t>
            </a:r>
          </a:p>
          <a:p>
            <a:pPr>
              <a:lnSpc>
                <a:spcPct val="150000"/>
              </a:lnSpc>
              <a:buFont typeface="Arial" pitchFamily="34" charset="0"/>
              <a:buChar char="•"/>
            </a:pPr>
            <a:r>
              <a:rPr lang="en-US" dirty="0" smtClean="0"/>
              <a:t>  Ledger notebook was maintained by the library. </a:t>
            </a:r>
          </a:p>
          <a:p>
            <a:pPr>
              <a:lnSpc>
                <a:spcPct val="150000"/>
              </a:lnSpc>
              <a:buFont typeface="Arial" pitchFamily="34" charset="0"/>
              <a:buChar char="•"/>
            </a:pPr>
            <a:r>
              <a:rPr lang="en-US" dirty="0" smtClean="0"/>
              <a:t>   After this, the staff was also expected to update the list of lost and found items </a:t>
            </a:r>
            <a:br>
              <a:rPr lang="en-US" dirty="0" smtClean="0"/>
            </a:br>
            <a:r>
              <a:rPr lang="en-US" dirty="0" smtClean="0"/>
              <a:t>    on the library notice board.  </a:t>
            </a:r>
          </a:p>
          <a:p>
            <a:pPr>
              <a:lnSpc>
                <a:spcPct val="150000"/>
              </a:lnSpc>
              <a:buFont typeface="Arial" pitchFamily="34" charset="0"/>
              <a:buChar char="•"/>
            </a:pPr>
            <a:r>
              <a:rPr lang="en-US" dirty="0" smtClean="0"/>
              <a:t>  It was indeed a clerical and monotonous  work and was time consuming. </a:t>
            </a:r>
          </a:p>
          <a:p>
            <a:pPr>
              <a:lnSpc>
                <a:spcPct val="150000"/>
              </a:lnSpc>
              <a:buFont typeface="Arial" pitchFamily="34" charset="0"/>
              <a:buChar char="•"/>
            </a:pPr>
            <a:r>
              <a:rPr lang="en-US" dirty="0"/>
              <a:t>It is now an online service as a part of the library portal. </a:t>
            </a:r>
          </a:p>
          <a:p>
            <a:pPr>
              <a:lnSpc>
                <a:spcPct val="150000"/>
              </a:lnSpc>
              <a:buFont typeface="Arial" pitchFamily="34" charset="0"/>
              <a:buChar char="•"/>
            </a:pPr>
            <a:r>
              <a:rPr lang="en-US" dirty="0" smtClean="0"/>
              <a:t> Now </a:t>
            </a:r>
            <a:r>
              <a:rPr lang="en-US" dirty="0"/>
              <a:t>staff enters the details of found items on the portal directly which is seen </a:t>
            </a:r>
            <a:r>
              <a:rPr lang="en-US" dirty="0" smtClean="0"/>
              <a:t>  </a:t>
            </a:r>
          </a:p>
          <a:p>
            <a:pPr>
              <a:lnSpc>
                <a:spcPct val="150000"/>
              </a:lnSpc>
            </a:pPr>
            <a:r>
              <a:rPr lang="en-US" dirty="0"/>
              <a:t> </a:t>
            </a:r>
            <a:r>
              <a:rPr lang="en-US" dirty="0" smtClean="0"/>
              <a:t>  by all </a:t>
            </a:r>
            <a:r>
              <a:rPr lang="en-US" dirty="0"/>
              <a:t>library users when they log on to the </a:t>
            </a:r>
            <a:r>
              <a:rPr lang="en-US" dirty="0" smtClean="0"/>
              <a:t>portal</a:t>
            </a:r>
            <a:endParaRPr lang="en-US" dirty="0"/>
          </a:p>
          <a:p>
            <a:pPr>
              <a:lnSpc>
                <a:spcPct val="150000"/>
              </a:lnSpc>
              <a:buFont typeface="Arial" pitchFamily="34" charset="0"/>
              <a:buChar char="•"/>
            </a:pPr>
            <a:r>
              <a:rPr lang="en-US" dirty="0"/>
              <a:t>   When a person finds  his/her lost item can claim it and get a claim number. </a:t>
            </a:r>
          </a:p>
          <a:p>
            <a:pPr>
              <a:lnSpc>
                <a:spcPct val="150000"/>
              </a:lnSpc>
              <a:buFont typeface="Arial" pitchFamily="34" charset="0"/>
              <a:buChar char="•"/>
            </a:pPr>
            <a:r>
              <a:rPr lang="en-US" dirty="0"/>
              <a:t>   He/she then comes to the library with the claim number and the staff verifies </a:t>
            </a:r>
            <a:br>
              <a:rPr lang="en-US" dirty="0"/>
            </a:br>
            <a:r>
              <a:rPr lang="en-US" dirty="0" smtClean="0"/>
              <a:t>     hands </a:t>
            </a:r>
            <a:r>
              <a:rPr lang="en-US" dirty="0"/>
              <a:t>it over.</a:t>
            </a:r>
          </a:p>
          <a:p>
            <a:pPr>
              <a:lnSpc>
                <a:spcPct val="150000"/>
              </a:lnSpc>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72.21.1.15/images/Books@MyDesk.png"/>
          <p:cNvPicPr/>
          <p:nvPr/>
        </p:nvPicPr>
        <p:blipFill>
          <a:blip r:embed="rId3" cstate="print"/>
          <a:srcRect/>
          <a:stretch>
            <a:fillRect/>
          </a:stretch>
        </p:blipFill>
        <p:spPr bwMode="auto">
          <a:xfrm>
            <a:off x="3200400" y="0"/>
            <a:ext cx="1447800" cy="1295400"/>
          </a:xfrm>
          <a:prstGeom prst="rect">
            <a:avLst/>
          </a:prstGeom>
          <a:noFill/>
          <a:ln w="9525">
            <a:noFill/>
            <a:miter lim="800000"/>
            <a:headEnd/>
            <a:tailEnd/>
          </a:ln>
        </p:spPr>
      </p:pic>
      <p:sp>
        <p:nvSpPr>
          <p:cNvPr id="4" name="TextBox 3"/>
          <p:cNvSpPr txBox="1"/>
          <p:nvPr/>
        </p:nvSpPr>
        <p:spPr>
          <a:xfrm>
            <a:off x="304800" y="1828800"/>
            <a:ext cx="8534400" cy="3416320"/>
          </a:xfrm>
          <a:prstGeom prst="rect">
            <a:avLst/>
          </a:prstGeom>
          <a:noFill/>
        </p:spPr>
        <p:txBody>
          <a:bodyPr wrap="square" rtlCol="0">
            <a:spAutoFit/>
          </a:bodyPr>
          <a:lstStyle/>
          <a:p>
            <a:r>
              <a:rPr lang="en-US" dirty="0" smtClean="0"/>
              <a:t>To save the precious time of Faculty members and to meet their academic needs, the library provides an online service called </a:t>
            </a:r>
            <a:r>
              <a:rPr lang="en-US" b="1" dirty="0" err="1" smtClean="0"/>
              <a:t>Books@MyDesk</a:t>
            </a:r>
            <a:r>
              <a:rPr lang="en-US" dirty="0" smtClean="0"/>
              <a:t>. </a:t>
            </a:r>
          </a:p>
          <a:p>
            <a:endParaRPr lang="en-US" dirty="0" smtClean="0"/>
          </a:p>
          <a:p>
            <a:r>
              <a:rPr lang="en-US" dirty="0" smtClean="0"/>
              <a:t>The Faculty members can select their books from online catalogue (OPAC) and send their requests through the library portal. </a:t>
            </a:r>
          </a:p>
          <a:p>
            <a:endParaRPr lang="en-US" dirty="0" smtClean="0"/>
          </a:p>
          <a:p>
            <a:r>
              <a:rPr lang="en-US" dirty="0" smtClean="0"/>
              <a:t>The selected books will be delivered at their desk within 24 hours.  </a:t>
            </a:r>
          </a:p>
          <a:p>
            <a:endParaRPr lang="en-US" dirty="0" smtClean="0"/>
          </a:p>
          <a:p>
            <a:r>
              <a:rPr lang="en-US" dirty="0" smtClean="0"/>
              <a:t>Even when faculty members recommend new books to the library, upon the receipt of such books, they are delivered at their desk as the privileged users of the books.  </a:t>
            </a:r>
          </a:p>
          <a:p>
            <a:r>
              <a:rPr lang="en-US" dirty="0" smtClean="0"/>
              <a:t>The  faculty dashboard provides an online request form.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nect with Library3.jpg"/>
          <p:cNvPicPr/>
          <p:nvPr/>
        </p:nvPicPr>
        <p:blipFill>
          <a:blip r:embed="rId3" cstate="print">
            <a:extLst>
              <a:ext uri="{28A0092B-C50C-407E-A947-70E740481C1C}">
                <a14:useLocalDpi xmlns:a14="http://schemas.microsoft.com/office/drawing/2010/main" val="0"/>
              </a:ext>
            </a:extLst>
          </a:blip>
          <a:stretch>
            <a:fillRect/>
          </a:stretch>
        </p:blipFill>
        <p:spPr>
          <a:xfrm>
            <a:off x="3352800" y="0"/>
            <a:ext cx="1295400" cy="1219200"/>
          </a:xfrm>
          <a:prstGeom prst="rect">
            <a:avLst/>
          </a:prstGeom>
        </p:spPr>
      </p:pic>
      <p:sp>
        <p:nvSpPr>
          <p:cNvPr id="4" name="TextBox 3"/>
          <p:cNvSpPr txBox="1"/>
          <p:nvPr/>
        </p:nvSpPr>
        <p:spPr>
          <a:xfrm>
            <a:off x="304800" y="1371600"/>
            <a:ext cx="8305800" cy="1754326"/>
          </a:xfrm>
          <a:prstGeom prst="rect">
            <a:avLst/>
          </a:prstGeom>
          <a:noFill/>
        </p:spPr>
        <p:txBody>
          <a:bodyPr wrap="square" rtlCol="0">
            <a:spAutoFit/>
          </a:bodyPr>
          <a:lstStyle/>
          <a:p>
            <a:r>
              <a:rPr lang="en-US" dirty="0" smtClean="0"/>
              <a:t>Communication is the key to connect with our users on many accounts. Therefore, a detailed customer centric communication panel has been developed to take care of various requirements of users as listed down below;</a:t>
            </a:r>
            <a:br>
              <a:rPr lang="en-US" dirty="0" smtClean="0"/>
            </a:br>
            <a:endParaRPr lang="en-US" dirty="0" smtClean="0"/>
          </a:p>
          <a:p>
            <a:endParaRPr lang="en-US" dirty="0" smtClean="0"/>
          </a:p>
          <a:p>
            <a:pPr lvl="2"/>
            <a:endParaRPr lang="en-US" dirty="0"/>
          </a:p>
        </p:txBody>
      </p:sp>
      <p:pic>
        <p:nvPicPr>
          <p:cNvPr id="7" name="Picture 6" descr="Untitled.png"/>
          <p:cNvPicPr>
            <a:picLocks noChangeAspect="1"/>
          </p:cNvPicPr>
          <p:nvPr/>
        </p:nvPicPr>
        <p:blipFill>
          <a:blip r:embed="rId4" cstate="print"/>
          <a:stretch>
            <a:fillRect/>
          </a:stretch>
        </p:blipFill>
        <p:spPr>
          <a:xfrm>
            <a:off x="685800" y="2362200"/>
            <a:ext cx="6840029" cy="402057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nfoBITS Mobile App.jpg"/>
          <p:cNvPicPr>
            <a:picLocks noChangeAspect="1" noChangeArrowheads="1"/>
          </p:cNvPicPr>
          <p:nvPr/>
        </p:nvPicPr>
        <p:blipFill>
          <a:blip r:embed="rId3" cstate="print"/>
          <a:srcRect b="1656"/>
          <a:stretch>
            <a:fillRect/>
          </a:stretch>
        </p:blipFill>
        <p:spPr bwMode="auto">
          <a:xfrm>
            <a:off x="0" y="1447800"/>
            <a:ext cx="3423118" cy="4495800"/>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053" name="Rectangle 5"/>
          <p:cNvSpPr>
            <a:spLocks noChangeArrowheads="1"/>
          </p:cNvSpPr>
          <p:nvPr/>
        </p:nvSpPr>
        <p:spPr bwMode="auto">
          <a:xfrm>
            <a:off x="762000" y="457200"/>
            <a:ext cx="4038600" cy="30777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Connecting users with infoBITS Mobile App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3352800" y="1371600"/>
            <a:ext cx="5105400" cy="4247317"/>
          </a:xfrm>
          <a:prstGeom prst="rect">
            <a:avLst/>
          </a:prstGeom>
          <a:noFill/>
        </p:spPr>
        <p:txBody>
          <a:bodyPr wrap="square" rtlCol="0">
            <a:spAutoFit/>
          </a:bodyPr>
          <a:lstStyle/>
          <a:p>
            <a:endParaRPr lang="en-US" dirty="0" smtClean="0"/>
          </a:p>
          <a:p>
            <a:pPr>
              <a:buFont typeface="Arial" pitchFamily="34" charset="0"/>
              <a:buChar char="•"/>
            </a:pPr>
            <a:r>
              <a:rPr lang="en-US" dirty="0" smtClean="0"/>
              <a:t>   Mobile library apps not only integrate the </a:t>
            </a:r>
            <a:br>
              <a:rPr lang="en-US" dirty="0" smtClean="0"/>
            </a:br>
            <a:r>
              <a:rPr lang="en-US" dirty="0" smtClean="0"/>
              <a:t>     library’s basic  functions but also demonstrate </a:t>
            </a:r>
            <a:br>
              <a:rPr lang="en-US" dirty="0" smtClean="0"/>
            </a:br>
            <a:r>
              <a:rPr lang="en-US" dirty="0" smtClean="0"/>
              <a:t>     the features of mobile communication </a:t>
            </a:r>
            <a:br>
              <a:rPr lang="en-US" dirty="0" smtClean="0"/>
            </a:br>
            <a:r>
              <a:rPr lang="en-US" dirty="0" smtClean="0"/>
              <a:t>     technology</a:t>
            </a:r>
            <a:r>
              <a:rPr lang="en-US" dirty="0"/>
              <a:t>.</a:t>
            </a:r>
            <a:r>
              <a:rPr lang="en-US" dirty="0" smtClean="0"/>
              <a:t> </a:t>
            </a:r>
          </a:p>
          <a:p>
            <a:endParaRPr lang="en-US" dirty="0" smtClean="0"/>
          </a:p>
          <a:p>
            <a:pPr>
              <a:buFont typeface="Arial" pitchFamily="34" charset="0"/>
              <a:buChar char="•"/>
            </a:pPr>
            <a:r>
              <a:rPr lang="en-US" dirty="0" smtClean="0"/>
              <a:t>    They are important tool for libraries to enhance </a:t>
            </a:r>
            <a:br>
              <a:rPr lang="en-US" dirty="0" smtClean="0"/>
            </a:br>
            <a:r>
              <a:rPr lang="en-US" dirty="0" smtClean="0"/>
              <a:t>     the usage of resources as well as  services</a:t>
            </a:r>
          </a:p>
          <a:p>
            <a:pPr>
              <a:buFont typeface="Arial" pitchFamily="34" charset="0"/>
              <a:buChar char="•"/>
            </a:pPr>
            <a:endParaRPr lang="en-US" dirty="0" smtClean="0"/>
          </a:p>
          <a:p>
            <a:pPr>
              <a:buFont typeface="Arial" pitchFamily="34" charset="0"/>
              <a:buChar char="•"/>
            </a:pPr>
            <a:r>
              <a:rPr lang="en-US" dirty="0" smtClean="0"/>
              <a:t>    They satisfy users’ personalized  information </a:t>
            </a:r>
            <a:br>
              <a:rPr lang="en-US" dirty="0" smtClean="0"/>
            </a:br>
            <a:r>
              <a:rPr lang="en-US" dirty="0" smtClean="0"/>
              <a:t>      demands  </a:t>
            </a:r>
          </a:p>
          <a:p>
            <a:pPr>
              <a:buFont typeface="Arial" pitchFamily="34" charset="0"/>
              <a:buChar char="•"/>
            </a:pPr>
            <a:endParaRPr lang="en-US" dirty="0" smtClean="0"/>
          </a:p>
          <a:p>
            <a:pPr>
              <a:buFont typeface="Arial" pitchFamily="34" charset="0"/>
              <a:buChar char="•"/>
            </a:pPr>
            <a:r>
              <a:rPr lang="en-US" dirty="0" smtClean="0"/>
              <a:t> Users can actually carry the library in their pockets.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en-US" sz="2400" dirty="0" smtClean="0"/>
              <a:t>Significant Events to connect with users</a:t>
            </a:r>
            <a:endParaRPr lang="en-US" sz="2400" dirty="0"/>
          </a:p>
        </p:txBody>
      </p:sp>
      <p:pic>
        <p:nvPicPr>
          <p:cNvPr id="1026" name="Picture 2" descr="F:\Gmk's Briefcase\BITS\Library\Why do I love books\Why Do I Love Books Brochure.png"/>
          <p:cNvPicPr>
            <a:picLocks noGrp="1" noChangeAspect="1" noChangeArrowheads="1"/>
          </p:cNvPicPr>
          <p:nvPr>
            <p:ph idx="1"/>
          </p:nvPr>
        </p:nvPicPr>
        <p:blipFill>
          <a:blip r:embed="rId2" cstate="print"/>
          <a:srcRect l="53709" t="3367" r="3015" b="34339"/>
          <a:stretch>
            <a:fillRect/>
          </a:stretch>
        </p:blipFill>
        <p:spPr bwMode="auto">
          <a:xfrm>
            <a:off x="0" y="1524000"/>
            <a:ext cx="3099486" cy="3429000"/>
          </a:xfrm>
          <a:prstGeom prst="rect">
            <a:avLst/>
          </a:prstGeom>
          <a:noFill/>
        </p:spPr>
      </p:pic>
      <p:pic>
        <p:nvPicPr>
          <p:cNvPr id="1027" name="Picture 3" descr="C:\Users\Giridhar\Downloads\Group Photo after Prize Distribution with banner.jpg"/>
          <p:cNvPicPr>
            <a:picLocks noChangeAspect="1" noChangeArrowheads="1"/>
          </p:cNvPicPr>
          <p:nvPr/>
        </p:nvPicPr>
        <p:blipFill>
          <a:blip r:embed="rId3" cstate="print"/>
          <a:srcRect/>
          <a:stretch>
            <a:fillRect/>
          </a:stretch>
        </p:blipFill>
        <p:spPr bwMode="auto">
          <a:xfrm>
            <a:off x="3097212" y="1524000"/>
            <a:ext cx="6046788" cy="3427220"/>
          </a:xfrm>
          <a:prstGeom prst="rect">
            <a:avLst/>
          </a:prstGeom>
          <a:noFill/>
        </p:spPr>
      </p:pic>
      <p:sp>
        <p:nvSpPr>
          <p:cNvPr id="6" name="Rectangle 5"/>
          <p:cNvSpPr/>
          <p:nvPr/>
        </p:nvSpPr>
        <p:spPr>
          <a:xfrm>
            <a:off x="381000" y="5257800"/>
            <a:ext cx="8763000" cy="646331"/>
          </a:xfrm>
          <a:prstGeom prst="rect">
            <a:avLst/>
          </a:prstGeom>
        </p:spPr>
        <p:txBody>
          <a:bodyPr wrap="square">
            <a:spAutoFit/>
          </a:bodyPr>
          <a:lstStyle/>
          <a:p>
            <a:r>
              <a:rPr lang="en-US" dirty="0" smtClean="0">
                <a:hlinkClick r:id="rId4"/>
              </a:rPr>
              <a:t>http://www.thehindu.com/features/education/why-i-love-books/article7068298.ece</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en-US" sz="2400" dirty="0" smtClean="0"/>
              <a:t>Significant Events to connect with users</a:t>
            </a:r>
            <a:endParaRPr lang="en-US" sz="2400" dirty="0"/>
          </a:p>
        </p:txBody>
      </p:sp>
      <p:pic>
        <p:nvPicPr>
          <p:cNvPr id="2050" name="Picture 2" descr="F:\Gmk's Briefcase\BITS\Library\events\Creative Short Story Contest at BITS Library - Poster 21 August 2015.jpg"/>
          <p:cNvPicPr>
            <a:picLocks noGrp="1" noChangeAspect="1" noChangeArrowheads="1"/>
          </p:cNvPicPr>
          <p:nvPr>
            <p:ph idx="1"/>
          </p:nvPr>
        </p:nvPicPr>
        <p:blipFill>
          <a:blip r:embed="rId2" cstate="print"/>
          <a:srcRect l="19019" t="23365" r="20468" b="46857"/>
          <a:stretch>
            <a:fillRect/>
          </a:stretch>
        </p:blipFill>
        <p:spPr bwMode="auto">
          <a:xfrm>
            <a:off x="304800" y="1600200"/>
            <a:ext cx="2743200" cy="1698172"/>
          </a:xfrm>
          <a:prstGeom prst="rect">
            <a:avLst/>
          </a:prstGeom>
          <a:noFill/>
        </p:spPr>
      </p:pic>
      <p:pic>
        <p:nvPicPr>
          <p:cNvPr id="2051" name="Picture 3"/>
          <p:cNvPicPr>
            <a:picLocks noChangeAspect="1" noChangeArrowheads="1"/>
          </p:cNvPicPr>
          <p:nvPr/>
        </p:nvPicPr>
        <p:blipFill>
          <a:blip r:embed="rId3" cstate="print"/>
          <a:srcRect l="9633" t="38647" r="37391" b="12954"/>
          <a:stretch>
            <a:fillRect/>
          </a:stretch>
        </p:blipFill>
        <p:spPr bwMode="auto">
          <a:xfrm>
            <a:off x="228600" y="3810000"/>
            <a:ext cx="5486400" cy="2819400"/>
          </a:xfrm>
          <a:prstGeom prst="rect">
            <a:avLst/>
          </a:prstGeom>
          <a:noFill/>
          <a:ln w="9525">
            <a:noFill/>
            <a:miter lim="800000"/>
            <a:headEnd/>
            <a:tailEnd/>
          </a:ln>
        </p:spPr>
      </p:pic>
      <p:pic>
        <p:nvPicPr>
          <p:cNvPr id="2052" name="Picture 4" descr="C:\Users\Giridhar\Downloads\AURORA cover Design.jpg"/>
          <p:cNvPicPr>
            <a:picLocks noChangeAspect="1" noChangeArrowheads="1"/>
          </p:cNvPicPr>
          <p:nvPr/>
        </p:nvPicPr>
        <p:blipFill>
          <a:blip r:embed="rId4" cstate="print"/>
          <a:srcRect l="50794" b="26939"/>
          <a:stretch>
            <a:fillRect/>
          </a:stretch>
        </p:blipFill>
        <p:spPr bwMode="auto">
          <a:xfrm>
            <a:off x="5638800" y="1447799"/>
            <a:ext cx="3505200" cy="376137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mk's Briefcase\BITS\Library\events\Design a Book Mark that speaks\Design a Bookmark slide.jpg"/>
          <p:cNvPicPr>
            <a:picLocks noChangeAspect="1" noChangeArrowheads="1"/>
          </p:cNvPicPr>
          <p:nvPr/>
        </p:nvPicPr>
        <p:blipFill>
          <a:blip r:embed="rId2" cstate="print"/>
          <a:srcRect b="41232"/>
          <a:stretch>
            <a:fillRect/>
          </a:stretch>
        </p:blipFill>
        <p:spPr bwMode="auto">
          <a:xfrm>
            <a:off x="0" y="152400"/>
            <a:ext cx="4343400" cy="2362200"/>
          </a:xfrm>
          <a:prstGeom prst="rect">
            <a:avLst/>
          </a:prstGeom>
          <a:noFill/>
        </p:spPr>
      </p:pic>
      <p:pic>
        <p:nvPicPr>
          <p:cNvPr id="3074" name="Picture 2" descr="E:\New Volume\BITS\Giridhar\Library\Events\Design a bookmark that speaks\Photos\1st Prize winner to Ms. Akshika Goel.jpg"/>
          <p:cNvPicPr>
            <a:picLocks noChangeAspect="1" noChangeArrowheads="1"/>
          </p:cNvPicPr>
          <p:nvPr/>
        </p:nvPicPr>
        <p:blipFill>
          <a:blip r:embed="rId3" cstate="print"/>
          <a:srcRect/>
          <a:stretch>
            <a:fillRect/>
          </a:stretch>
        </p:blipFill>
        <p:spPr bwMode="auto">
          <a:xfrm>
            <a:off x="4419600" y="0"/>
            <a:ext cx="4495800" cy="2977719"/>
          </a:xfrm>
          <a:prstGeom prst="rect">
            <a:avLst/>
          </a:prstGeom>
          <a:noFill/>
        </p:spPr>
      </p:pic>
      <p:pic>
        <p:nvPicPr>
          <p:cNvPr id="3075" name="Picture 3" descr="E:\New Volume\BITS\Giridhar\Library\Events\Design a bookmark that speaks\Photos\With audience.jpg"/>
          <p:cNvPicPr>
            <a:picLocks noChangeAspect="1" noChangeArrowheads="1"/>
          </p:cNvPicPr>
          <p:nvPr/>
        </p:nvPicPr>
        <p:blipFill>
          <a:blip r:embed="rId4" cstate="print"/>
          <a:srcRect/>
          <a:stretch>
            <a:fillRect/>
          </a:stretch>
        </p:blipFill>
        <p:spPr bwMode="auto">
          <a:xfrm>
            <a:off x="0" y="3880262"/>
            <a:ext cx="4495800" cy="2977738"/>
          </a:xfrm>
          <a:prstGeom prst="rect">
            <a:avLst/>
          </a:prstGeom>
          <a:noFill/>
        </p:spPr>
      </p:pic>
      <p:pic>
        <p:nvPicPr>
          <p:cNvPr id="5" name="Picture 4" descr="Winning Bookmarks.jpg"/>
          <p:cNvPicPr>
            <a:picLocks noChangeAspect="1"/>
          </p:cNvPicPr>
          <p:nvPr/>
        </p:nvPicPr>
        <p:blipFill>
          <a:blip r:embed="rId5" cstate="print"/>
          <a:stretch>
            <a:fillRect/>
          </a:stretch>
        </p:blipFill>
        <p:spPr>
          <a:xfrm>
            <a:off x="4953000" y="3105150"/>
            <a:ext cx="3752850" cy="3752850"/>
          </a:xfrm>
          <a:prstGeom prst="rect">
            <a:avLst/>
          </a:prstGeom>
        </p:spPr>
      </p:pic>
      <p:sp>
        <p:nvSpPr>
          <p:cNvPr id="6" name="TextBox 5"/>
          <p:cNvSpPr txBox="1"/>
          <p:nvPr/>
        </p:nvSpPr>
        <p:spPr>
          <a:xfrm>
            <a:off x="381000" y="2743200"/>
            <a:ext cx="3733800" cy="369332"/>
          </a:xfrm>
          <a:prstGeom prst="rect">
            <a:avLst/>
          </a:prstGeom>
          <a:noFill/>
        </p:spPr>
        <p:txBody>
          <a:bodyPr wrap="square" rtlCol="0">
            <a:spAutoFit/>
          </a:bodyPr>
          <a:lstStyle/>
          <a:p>
            <a:r>
              <a:rPr lang="en-US" b="1" dirty="0" smtClean="0"/>
              <a:t>31 August 2016</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0"/>
          </p:nvPr>
        </p:nvSpPr>
        <p:spPr>
          <a:xfrm>
            <a:off x="609600" y="533400"/>
            <a:ext cx="6324600" cy="838200"/>
          </a:xfrm>
        </p:spPr>
        <p:txBody>
          <a:bodyPr>
            <a:normAutofit/>
          </a:bodyPr>
          <a:lstStyle/>
          <a:p>
            <a:r>
              <a:rPr lang="en-US" sz="3200" dirty="0">
                <a:latin typeface="+mn-lt"/>
                <a:cs typeface="+mn-cs"/>
              </a:rPr>
              <a:t>Searching scenario </a:t>
            </a:r>
            <a:r>
              <a:rPr lang="en-US" sz="3200" dirty="0" smtClean="0">
                <a:latin typeface="+mn-lt"/>
                <a:cs typeface="+mn-cs"/>
              </a:rPr>
              <a:t>2 ½  </a:t>
            </a:r>
            <a:r>
              <a:rPr lang="en-US" sz="3200" dirty="0">
                <a:latin typeface="+mn-lt"/>
                <a:cs typeface="+mn-cs"/>
              </a:rPr>
              <a:t>years ago</a:t>
            </a:r>
            <a:endParaRPr lang="en-IN" sz="3200" dirty="0">
              <a:latin typeface="+mn-lt"/>
              <a:cs typeface="+mn-cs"/>
            </a:endParaRPr>
          </a:p>
        </p:txBody>
      </p:sp>
      <p:sp>
        <p:nvSpPr>
          <p:cNvPr id="5" name="Date Placeholder 3"/>
          <p:cNvSpPr txBox="1">
            <a:spLocks/>
          </p:cNvSpPr>
          <p:nvPr/>
        </p:nvSpPr>
        <p:spPr>
          <a:xfrm>
            <a:off x="0" y="6400800"/>
            <a:ext cx="2895600" cy="457200"/>
          </a:xfrm>
          <a:prstGeom prst="rect">
            <a:avLst/>
          </a:prstGeom>
        </p:spPr>
        <p:txBody>
          <a:bodyPr vert="horz" lIns="91440" tIns="45720" rIns="91440" bIns="45720" rtlCol="0" anchor="ctr" anchorCtr="0">
            <a:normAutofit fontScale="25000" lnSpcReduction="20000"/>
          </a:bodyPr>
          <a:lstStyle>
            <a:lvl1pPr marL="0" indent="-342900" algn="l" defTabSz="914400" rtl="0" eaLnBrk="1" latinLnBrk="0" hangingPunct="1">
              <a:lnSpc>
                <a:spcPts val="3600"/>
              </a:lnSpc>
              <a:spcBef>
                <a:spcPts val="0"/>
              </a:spcBef>
              <a:buFont typeface="Arial" pitchFamily="34" charset="0"/>
              <a:buNone/>
              <a:defRPr sz="3600" b="1" kern="1200" spc="-15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solidFill>
                  <a:schemeClr val="tx1">
                    <a:tint val="75000"/>
                  </a:schemeClr>
                </a:solidFill>
              </a:rPr>
              <a:t>Charleston 11-07</a:t>
            </a:r>
          </a:p>
        </p:txBody>
      </p:sp>
      <p:pic>
        <p:nvPicPr>
          <p:cNvPr id="6" name="Picture 2" descr="Scopus"/>
          <p:cNvPicPr>
            <a:picLocks noChangeAspect="1" noChangeArrowheads="1"/>
          </p:cNvPicPr>
          <p:nvPr/>
        </p:nvPicPr>
        <p:blipFill>
          <a:blip r:embed="rId3" cstate="print"/>
          <a:srcRect/>
          <a:stretch>
            <a:fillRect/>
          </a:stretch>
        </p:blipFill>
        <p:spPr bwMode="auto">
          <a:xfrm>
            <a:off x="228600" y="2438400"/>
            <a:ext cx="1809750" cy="1371600"/>
          </a:xfrm>
          <a:prstGeom prst="rect">
            <a:avLst/>
          </a:prstGeom>
          <a:noFill/>
          <a:ln w="9525">
            <a:solidFill>
              <a:schemeClr val="tx1"/>
            </a:solidFill>
            <a:miter lim="800000"/>
            <a:headEnd/>
            <a:tailEnd/>
          </a:ln>
        </p:spPr>
      </p:pic>
      <p:pic>
        <p:nvPicPr>
          <p:cNvPr id="8" name="Picture 5" descr="AccessScience"/>
          <p:cNvPicPr>
            <a:picLocks noChangeAspect="1" noChangeArrowheads="1"/>
          </p:cNvPicPr>
          <p:nvPr/>
        </p:nvPicPr>
        <p:blipFill>
          <a:blip r:embed="rId4" cstate="print"/>
          <a:srcRect/>
          <a:stretch>
            <a:fillRect/>
          </a:stretch>
        </p:blipFill>
        <p:spPr bwMode="auto">
          <a:xfrm>
            <a:off x="152400" y="1676400"/>
            <a:ext cx="1683986" cy="1613042"/>
          </a:xfrm>
          <a:prstGeom prst="rect">
            <a:avLst/>
          </a:prstGeom>
          <a:noFill/>
          <a:ln w="9525">
            <a:solidFill>
              <a:schemeClr val="tx1"/>
            </a:solidFill>
            <a:miter lim="800000"/>
            <a:headEnd/>
            <a:tailEnd/>
          </a:ln>
        </p:spPr>
      </p:pic>
      <p:pic>
        <p:nvPicPr>
          <p:cNvPr id="9" name="Picture 6" descr="BritannicaOnline"/>
          <p:cNvPicPr>
            <a:picLocks noChangeAspect="1" noChangeArrowheads="1"/>
          </p:cNvPicPr>
          <p:nvPr/>
        </p:nvPicPr>
        <p:blipFill>
          <a:blip r:embed="rId5" cstate="print"/>
          <a:srcRect/>
          <a:stretch>
            <a:fillRect/>
          </a:stretch>
        </p:blipFill>
        <p:spPr bwMode="auto">
          <a:xfrm>
            <a:off x="4876800" y="1524000"/>
            <a:ext cx="1241425" cy="1371600"/>
          </a:xfrm>
          <a:prstGeom prst="rect">
            <a:avLst/>
          </a:prstGeom>
          <a:noFill/>
          <a:ln w="9525">
            <a:solidFill>
              <a:schemeClr val="tx1"/>
            </a:solidFill>
            <a:miter lim="800000"/>
            <a:headEnd/>
            <a:tailEnd/>
          </a:ln>
        </p:spPr>
      </p:pic>
      <p:pic>
        <p:nvPicPr>
          <p:cNvPr id="10" name="Picture 7" descr="BusinessandCompanyResource"/>
          <p:cNvPicPr>
            <a:picLocks noChangeAspect="1" noChangeArrowheads="1"/>
          </p:cNvPicPr>
          <p:nvPr/>
        </p:nvPicPr>
        <p:blipFill>
          <a:blip r:embed="rId6" cstate="print"/>
          <a:srcRect/>
          <a:stretch>
            <a:fillRect/>
          </a:stretch>
        </p:blipFill>
        <p:spPr bwMode="auto">
          <a:xfrm>
            <a:off x="3886200" y="5334000"/>
            <a:ext cx="1839913" cy="1371600"/>
          </a:xfrm>
          <a:prstGeom prst="rect">
            <a:avLst/>
          </a:prstGeom>
          <a:noFill/>
          <a:ln w="9525">
            <a:solidFill>
              <a:schemeClr val="tx1"/>
            </a:solidFill>
            <a:miter lim="800000"/>
            <a:headEnd/>
            <a:tailEnd/>
          </a:ln>
        </p:spPr>
      </p:pic>
      <p:pic>
        <p:nvPicPr>
          <p:cNvPr id="11" name="Picture 8" descr="CQResearcher"/>
          <p:cNvPicPr>
            <a:picLocks noChangeAspect="1" noChangeArrowheads="1"/>
          </p:cNvPicPr>
          <p:nvPr/>
        </p:nvPicPr>
        <p:blipFill>
          <a:blip r:embed="rId7" cstate="print"/>
          <a:srcRect/>
          <a:stretch>
            <a:fillRect/>
          </a:stretch>
        </p:blipFill>
        <p:spPr bwMode="auto">
          <a:xfrm>
            <a:off x="2438400" y="5334000"/>
            <a:ext cx="1392238" cy="1371600"/>
          </a:xfrm>
          <a:prstGeom prst="rect">
            <a:avLst/>
          </a:prstGeom>
          <a:noFill/>
          <a:ln w="9525">
            <a:solidFill>
              <a:schemeClr val="tx1"/>
            </a:solidFill>
            <a:miter lim="800000"/>
            <a:headEnd/>
            <a:tailEnd/>
          </a:ln>
        </p:spPr>
      </p:pic>
      <p:pic>
        <p:nvPicPr>
          <p:cNvPr id="12" name="Picture 9" descr="EbscoHost"/>
          <p:cNvPicPr>
            <a:picLocks noChangeAspect="1" noChangeArrowheads="1"/>
          </p:cNvPicPr>
          <p:nvPr/>
        </p:nvPicPr>
        <p:blipFill>
          <a:blip r:embed="rId8" cstate="print"/>
          <a:srcRect/>
          <a:stretch>
            <a:fillRect/>
          </a:stretch>
        </p:blipFill>
        <p:spPr bwMode="auto">
          <a:xfrm>
            <a:off x="3200400" y="1600200"/>
            <a:ext cx="1660525" cy="1371600"/>
          </a:xfrm>
          <a:prstGeom prst="rect">
            <a:avLst/>
          </a:prstGeom>
          <a:noFill/>
          <a:ln w="9525">
            <a:solidFill>
              <a:schemeClr val="tx1"/>
            </a:solidFill>
            <a:miter lim="800000"/>
            <a:headEnd/>
            <a:tailEnd/>
          </a:ln>
        </p:spPr>
      </p:pic>
      <p:pic>
        <p:nvPicPr>
          <p:cNvPr id="13" name="Picture 10" descr="eLibrary"/>
          <p:cNvPicPr>
            <a:picLocks noChangeAspect="1" noChangeArrowheads="1"/>
          </p:cNvPicPr>
          <p:nvPr/>
        </p:nvPicPr>
        <p:blipFill>
          <a:blip r:embed="rId9" cstate="print"/>
          <a:srcRect/>
          <a:stretch>
            <a:fillRect/>
          </a:stretch>
        </p:blipFill>
        <p:spPr bwMode="auto">
          <a:xfrm>
            <a:off x="4267200" y="2438400"/>
            <a:ext cx="1320800" cy="1371600"/>
          </a:xfrm>
          <a:prstGeom prst="rect">
            <a:avLst/>
          </a:prstGeom>
          <a:noFill/>
          <a:ln w="9525">
            <a:solidFill>
              <a:schemeClr val="tx1"/>
            </a:solidFill>
            <a:miter lim="800000"/>
            <a:headEnd/>
            <a:tailEnd/>
          </a:ln>
        </p:spPr>
      </p:pic>
      <p:pic>
        <p:nvPicPr>
          <p:cNvPr id="14" name="Picture 11" descr="ERIC"/>
          <p:cNvPicPr>
            <a:picLocks noChangeAspect="1" noChangeArrowheads="1"/>
          </p:cNvPicPr>
          <p:nvPr/>
        </p:nvPicPr>
        <p:blipFill>
          <a:blip r:embed="rId10" cstate="print"/>
          <a:srcRect/>
          <a:stretch>
            <a:fillRect/>
          </a:stretch>
        </p:blipFill>
        <p:spPr bwMode="auto">
          <a:xfrm>
            <a:off x="1676400" y="1676400"/>
            <a:ext cx="1419225" cy="1371600"/>
          </a:xfrm>
          <a:prstGeom prst="rect">
            <a:avLst/>
          </a:prstGeom>
          <a:noFill/>
          <a:ln w="9525">
            <a:solidFill>
              <a:schemeClr val="tx1"/>
            </a:solidFill>
            <a:miter lim="800000"/>
            <a:headEnd/>
            <a:tailEnd/>
          </a:ln>
        </p:spPr>
      </p:pic>
      <p:pic>
        <p:nvPicPr>
          <p:cNvPr id="15" name="Picture 12" descr="ExpandedAcademicASAP"/>
          <p:cNvPicPr>
            <a:picLocks noChangeAspect="1" noChangeArrowheads="1"/>
          </p:cNvPicPr>
          <p:nvPr/>
        </p:nvPicPr>
        <p:blipFill>
          <a:blip r:embed="rId11" cstate="print"/>
          <a:srcRect/>
          <a:stretch>
            <a:fillRect/>
          </a:stretch>
        </p:blipFill>
        <p:spPr bwMode="auto">
          <a:xfrm>
            <a:off x="5638800" y="5334000"/>
            <a:ext cx="1619250" cy="1371600"/>
          </a:xfrm>
          <a:prstGeom prst="rect">
            <a:avLst/>
          </a:prstGeom>
          <a:noFill/>
          <a:ln w="9525">
            <a:solidFill>
              <a:schemeClr val="tx1"/>
            </a:solidFill>
            <a:miter lim="800000"/>
            <a:headEnd/>
            <a:tailEnd/>
          </a:ln>
        </p:spPr>
      </p:pic>
      <p:pic>
        <p:nvPicPr>
          <p:cNvPr id="16" name="Picture 13" descr="GroveArtOnline"/>
          <p:cNvPicPr>
            <a:picLocks noChangeAspect="1" noChangeArrowheads="1"/>
          </p:cNvPicPr>
          <p:nvPr/>
        </p:nvPicPr>
        <p:blipFill>
          <a:blip r:embed="rId12" cstate="print"/>
          <a:srcRect/>
          <a:stretch>
            <a:fillRect/>
          </a:stretch>
        </p:blipFill>
        <p:spPr bwMode="auto">
          <a:xfrm>
            <a:off x="5410200" y="3886200"/>
            <a:ext cx="1800225" cy="1371600"/>
          </a:xfrm>
          <a:prstGeom prst="rect">
            <a:avLst/>
          </a:prstGeom>
          <a:noFill/>
          <a:ln w="9525">
            <a:solidFill>
              <a:schemeClr val="tx1"/>
            </a:solidFill>
            <a:miter lim="800000"/>
            <a:headEnd/>
            <a:tailEnd/>
          </a:ln>
        </p:spPr>
      </p:pic>
      <p:pic>
        <p:nvPicPr>
          <p:cNvPr id="17" name="Picture 14" descr="LexisNexisCongressionalHome"/>
          <p:cNvPicPr>
            <a:picLocks noChangeAspect="1" noChangeArrowheads="1"/>
          </p:cNvPicPr>
          <p:nvPr/>
        </p:nvPicPr>
        <p:blipFill>
          <a:blip r:embed="rId13" cstate="print"/>
          <a:srcRect/>
          <a:stretch>
            <a:fillRect/>
          </a:stretch>
        </p:blipFill>
        <p:spPr bwMode="auto">
          <a:xfrm>
            <a:off x="152400" y="3886200"/>
            <a:ext cx="1976438" cy="1371600"/>
          </a:xfrm>
          <a:prstGeom prst="rect">
            <a:avLst/>
          </a:prstGeom>
          <a:noFill/>
          <a:ln w="9525">
            <a:solidFill>
              <a:schemeClr val="tx1"/>
            </a:solidFill>
            <a:miter lim="800000"/>
            <a:headEnd/>
            <a:tailEnd/>
          </a:ln>
        </p:spPr>
      </p:pic>
      <p:pic>
        <p:nvPicPr>
          <p:cNvPr id="18" name="Picture 15" descr="LitFinder"/>
          <p:cNvPicPr>
            <a:picLocks noChangeAspect="1" noChangeArrowheads="1"/>
          </p:cNvPicPr>
          <p:nvPr/>
        </p:nvPicPr>
        <p:blipFill>
          <a:blip r:embed="rId14" cstate="print"/>
          <a:srcRect/>
          <a:stretch>
            <a:fillRect/>
          </a:stretch>
        </p:blipFill>
        <p:spPr bwMode="auto">
          <a:xfrm>
            <a:off x="7162800" y="2590800"/>
            <a:ext cx="1752600" cy="1371600"/>
          </a:xfrm>
          <a:prstGeom prst="rect">
            <a:avLst/>
          </a:prstGeom>
          <a:noFill/>
          <a:ln w="9525">
            <a:solidFill>
              <a:schemeClr val="tx1"/>
            </a:solidFill>
            <a:miter lim="800000"/>
            <a:headEnd/>
            <a:tailEnd/>
          </a:ln>
        </p:spPr>
      </p:pic>
      <p:pic>
        <p:nvPicPr>
          <p:cNvPr id="19" name="Picture 16" descr="MSNSearch"/>
          <p:cNvPicPr>
            <a:picLocks noChangeAspect="1" noChangeArrowheads="1"/>
          </p:cNvPicPr>
          <p:nvPr/>
        </p:nvPicPr>
        <p:blipFill>
          <a:blip r:embed="rId15" cstate="print"/>
          <a:srcRect/>
          <a:stretch>
            <a:fillRect/>
          </a:stretch>
        </p:blipFill>
        <p:spPr bwMode="auto">
          <a:xfrm>
            <a:off x="7239000" y="3962400"/>
            <a:ext cx="1752600" cy="1371600"/>
          </a:xfrm>
          <a:prstGeom prst="rect">
            <a:avLst/>
          </a:prstGeom>
          <a:noFill/>
          <a:ln w="9525">
            <a:solidFill>
              <a:schemeClr val="tx1"/>
            </a:solidFill>
            <a:miter lim="800000"/>
            <a:headEnd/>
            <a:tailEnd/>
          </a:ln>
        </p:spPr>
      </p:pic>
      <p:pic>
        <p:nvPicPr>
          <p:cNvPr id="20" name="Picture 17" descr="OED"/>
          <p:cNvPicPr>
            <a:picLocks noChangeAspect="1" noChangeArrowheads="1"/>
          </p:cNvPicPr>
          <p:nvPr/>
        </p:nvPicPr>
        <p:blipFill>
          <a:blip r:embed="rId16" cstate="print"/>
          <a:srcRect/>
          <a:stretch>
            <a:fillRect/>
          </a:stretch>
        </p:blipFill>
        <p:spPr bwMode="auto">
          <a:xfrm>
            <a:off x="5638800" y="2514600"/>
            <a:ext cx="1531938" cy="1371600"/>
          </a:xfrm>
          <a:prstGeom prst="rect">
            <a:avLst/>
          </a:prstGeom>
          <a:noFill/>
          <a:ln w="9525">
            <a:solidFill>
              <a:schemeClr val="tx1"/>
            </a:solidFill>
            <a:miter lim="800000"/>
            <a:headEnd/>
            <a:tailEnd/>
          </a:ln>
        </p:spPr>
      </p:pic>
      <p:pic>
        <p:nvPicPr>
          <p:cNvPr id="21" name="Picture 19" descr="ProQuest"/>
          <p:cNvPicPr>
            <a:picLocks noChangeAspect="1" noChangeArrowheads="1"/>
          </p:cNvPicPr>
          <p:nvPr/>
        </p:nvPicPr>
        <p:blipFill>
          <a:blip r:embed="rId17" cstate="print"/>
          <a:srcRect/>
          <a:stretch>
            <a:fillRect/>
          </a:stretch>
        </p:blipFill>
        <p:spPr bwMode="auto">
          <a:xfrm>
            <a:off x="381000" y="5334000"/>
            <a:ext cx="1901825" cy="1371600"/>
          </a:xfrm>
          <a:prstGeom prst="rect">
            <a:avLst/>
          </a:prstGeom>
          <a:noFill/>
          <a:ln w="9525">
            <a:solidFill>
              <a:schemeClr val="tx1"/>
            </a:solidFill>
            <a:miter lim="800000"/>
            <a:headEnd/>
            <a:tailEnd/>
          </a:ln>
        </p:spPr>
      </p:pic>
      <p:pic>
        <p:nvPicPr>
          <p:cNvPr id="22" name="Picture 21" descr="ReferenceUSA"/>
          <p:cNvPicPr>
            <a:picLocks noChangeAspect="1" noChangeArrowheads="1"/>
          </p:cNvPicPr>
          <p:nvPr/>
        </p:nvPicPr>
        <p:blipFill>
          <a:blip r:embed="rId18" cstate="print"/>
          <a:srcRect/>
          <a:stretch>
            <a:fillRect/>
          </a:stretch>
        </p:blipFill>
        <p:spPr bwMode="auto">
          <a:xfrm>
            <a:off x="1600200" y="4038600"/>
            <a:ext cx="2268538" cy="1371600"/>
          </a:xfrm>
          <a:prstGeom prst="rect">
            <a:avLst/>
          </a:prstGeom>
          <a:noFill/>
          <a:ln w="9525">
            <a:solidFill>
              <a:schemeClr val="tx1"/>
            </a:solidFill>
            <a:miter lim="800000"/>
            <a:headEnd/>
            <a:tailEnd/>
          </a:ln>
        </p:spPr>
      </p:pic>
      <p:pic>
        <p:nvPicPr>
          <p:cNvPr id="23" name="Picture 22" descr="SafariBooks"/>
          <p:cNvPicPr>
            <a:picLocks noChangeAspect="1" noChangeArrowheads="1"/>
          </p:cNvPicPr>
          <p:nvPr/>
        </p:nvPicPr>
        <p:blipFill>
          <a:blip r:embed="rId19" cstate="print"/>
          <a:srcRect/>
          <a:stretch>
            <a:fillRect/>
          </a:stretch>
        </p:blipFill>
        <p:spPr bwMode="auto">
          <a:xfrm>
            <a:off x="7239000" y="5334000"/>
            <a:ext cx="1733550" cy="1371600"/>
          </a:xfrm>
          <a:prstGeom prst="rect">
            <a:avLst/>
          </a:prstGeom>
          <a:noFill/>
          <a:ln w="9525">
            <a:solidFill>
              <a:schemeClr val="tx1"/>
            </a:solidFill>
            <a:miter lim="800000"/>
            <a:headEnd/>
            <a:tailEnd/>
          </a:ln>
        </p:spPr>
      </p:pic>
      <p:pic>
        <p:nvPicPr>
          <p:cNvPr id="24" name="Picture 23" descr="ScienceOnline"/>
          <p:cNvPicPr>
            <a:picLocks noChangeAspect="1" noChangeArrowheads="1"/>
          </p:cNvPicPr>
          <p:nvPr/>
        </p:nvPicPr>
        <p:blipFill>
          <a:blip r:embed="rId20" cstate="print"/>
          <a:srcRect/>
          <a:stretch>
            <a:fillRect/>
          </a:stretch>
        </p:blipFill>
        <p:spPr bwMode="auto">
          <a:xfrm>
            <a:off x="3657600" y="3886200"/>
            <a:ext cx="1776413" cy="1371600"/>
          </a:xfrm>
          <a:prstGeom prst="rect">
            <a:avLst/>
          </a:prstGeom>
          <a:noFill/>
          <a:ln w="9525">
            <a:solidFill>
              <a:schemeClr val="tx1"/>
            </a:solidFill>
            <a:miter lim="800000"/>
            <a:headEnd/>
            <a:tailEnd/>
          </a:ln>
        </p:spPr>
      </p:pic>
      <p:pic>
        <p:nvPicPr>
          <p:cNvPr id="25" name="Picture 24" descr="WilsonWeb"/>
          <p:cNvPicPr>
            <a:picLocks noChangeAspect="1" noChangeArrowheads="1"/>
          </p:cNvPicPr>
          <p:nvPr/>
        </p:nvPicPr>
        <p:blipFill>
          <a:blip r:embed="rId21" cstate="print"/>
          <a:srcRect/>
          <a:stretch>
            <a:fillRect/>
          </a:stretch>
        </p:blipFill>
        <p:spPr bwMode="auto">
          <a:xfrm>
            <a:off x="1981200" y="2438400"/>
            <a:ext cx="2228850" cy="1371600"/>
          </a:xfrm>
          <a:prstGeom prst="rect">
            <a:avLst/>
          </a:prstGeom>
          <a:noFill/>
          <a:ln w="9525">
            <a:solidFill>
              <a:schemeClr val="tx1"/>
            </a:solidFill>
            <a:miter lim="800000"/>
            <a:headEnd/>
            <a:tailEnd/>
          </a:ln>
        </p:spPr>
      </p:pic>
      <p:pic>
        <p:nvPicPr>
          <p:cNvPr id="27" name="Picture 18" descr="OPAC"/>
          <p:cNvPicPr>
            <a:picLocks noChangeAspect="1" noChangeArrowheads="1"/>
          </p:cNvPicPr>
          <p:nvPr/>
        </p:nvPicPr>
        <p:blipFill>
          <a:blip r:embed="rId22" cstate="print"/>
          <a:srcRect/>
          <a:stretch>
            <a:fillRect/>
          </a:stretch>
        </p:blipFill>
        <p:spPr bwMode="auto">
          <a:xfrm>
            <a:off x="7696200" y="1524000"/>
            <a:ext cx="1219200" cy="1371600"/>
          </a:xfrm>
          <a:prstGeom prst="rect">
            <a:avLst/>
          </a:prstGeom>
          <a:noFill/>
          <a:ln w="9525">
            <a:solidFill>
              <a:schemeClr val="tx1"/>
            </a:solidFill>
            <a:miter lim="800000"/>
            <a:headEnd/>
            <a:tailEnd/>
          </a:ln>
        </p:spPr>
      </p:pic>
      <p:pic>
        <p:nvPicPr>
          <p:cNvPr id="28" name="Picture 20" descr="PubMed"/>
          <p:cNvPicPr>
            <a:picLocks noChangeAspect="1" noChangeArrowheads="1"/>
          </p:cNvPicPr>
          <p:nvPr/>
        </p:nvPicPr>
        <p:blipFill>
          <a:blip r:embed="rId23" cstate="print"/>
          <a:srcRect/>
          <a:stretch>
            <a:fillRect/>
          </a:stretch>
        </p:blipFill>
        <p:spPr bwMode="auto">
          <a:xfrm>
            <a:off x="6172200" y="1524000"/>
            <a:ext cx="1452563" cy="1371600"/>
          </a:xfrm>
          <a:prstGeom prst="rect">
            <a:avLst/>
          </a:prstGeom>
          <a:noFill/>
          <a:ln w="9525">
            <a:solidFill>
              <a:schemeClr val="tx1"/>
            </a:solidFill>
            <a:miter lim="800000"/>
            <a:headEnd/>
            <a:tailEnd/>
          </a:ln>
        </p:spPr>
      </p:pic>
      <p:sp>
        <p:nvSpPr>
          <p:cNvPr id="29" name="Left Arrow 28"/>
          <p:cNvSpPr/>
          <p:nvPr/>
        </p:nvSpPr>
        <p:spPr>
          <a:xfrm rot="2468294">
            <a:off x="3894138" y="3254375"/>
            <a:ext cx="3743325" cy="2476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30" name="Left Arrow 29"/>
          <p:cNvSpPr/>
          <p:nvPr/>
        </p:nvSpPr>
        <p:spPr>
          <a:xfrm rot="413828">
            <a:off x="2560638" y="4854575"/>
            <a:ext cx="4476750" cy="2857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Left Arrow 30"/>
          <p:cNvSpPr/>
          <p:nvPr/>
        </p:nvSpPr>
        <p:spPr>
          <a:xfrm rot="5034810">
            <a:off x="6108356" y="3035128"/>
            <a:ext cx="2790825" cy="234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32" name="Left Arrow 31"/>
          <p:cNvSpPr/>
          <p:nvPr/>
        </p:nvSpPr>
        <p:spPr>
          <a:xfrm>
            <a:off x="2112963" y="5527675"/>
            <a:ext cx="4900612" cy="3492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 Arrow 32"/>
          <p:cNvSpPr/>
          <p:nvPr/>
        </p:nvSpPr>
        <p:spPr>
          <a:xfrm rot="1092575">
            <a:off x="2873375" y="4081463"/>
            <a:ext cx="4294188" cy="301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6"/>
          <p:cNvGrpSpPr>
            <a:grpSpLocks/>
          </p:cNvGrpSpPr>
          <p:nvPr/>
        </p:nvGrpSpPr>
        <p:grpSpPr bwMode="auto">
          <a:xfrm>
            <a:off x="6900863" y="4567238"/>
            <a:ext cx="2243137" cy="2290762"/>
            <a:chOff x="6172200" y="3124200"/>
            <a:chExt cx="2243138" cy="2290763"/>
          </a:xfrm>
        </p:grpSpPr>
        <p:pic>
          <p:nvPicPr>
            <p:cNvPr id="35" name="Picture 25" descr="j0195384"/>
            <p:cNvPicPr>
              <a:picLocks noChangeAspect="1" noChangeArrowheads="1"/>
            </p:cNvPicPr>
            <p:nvPr/>
          </p:nvPicPr>
          <p:blipFill>
            <a:blip r:embed="rId24" cstate="print"/>
            <a:srcRect/>
            <a:stretch>
              <a:fillRect/>
            </a:stretch>
          </p:blipFill>
          <p:spPr bwMode="auto">
            <a:xfrm>
              <a:off x="6172200" y="3124200"/>
              <a:ext cx="2243138" cy="2290763"/>
            </a:xfrm>
            <a:prstGeom prst="rect">
              <a:avLst/>
            </a:prstGeom>
            <a:noFill/>
            <a:ln w="9525">
              <a:noFill/>
              <a:miter lim="800000"/>
              <a:headEnd/>
              <a:tailEnd/>
            </a:ln>
          </p:spPr>
        </p:pic>
        <p:sp>
          <p:nvSpPr>
            <p:cNvPr id="36" name="Trapezoid 35"/>
            <p:cNvSpPr/>
            <p:nvPr/>
          </p:nvSpPr>
          <p:spPr>
            <a:xfrm flipH="1">
              <a:off x="6596062" y="3354387"/>
              <a:ext cx="660400" cy="677863"/>
            </a:xfrm>
            <a:prstGeom prst="trapezoid">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b="1" dirty="0">
                <a:solidFill>
                  <a:srgbClr val="0070C0"/>
                </a:solidFill>
              </a:endParaRPr>
            </a:p>
          </p:txBody>
        </p:sp>
      </p:grpSp>
      <p:sp>
        <p:nvSpPr>
          <p:cNvPr id="37" name="AutoShape 3"/>
          <p:cNvSpPr>
            <a:spLocks noChangeArrowheads="1"/>
          </p:cNvSpPr>
          <p:nvPr/>
        </p:nvSpPr>
        <p:spPr bwMode="auto">
          <a:xfrm>
            <a:off x="2819400" y="1295400"/>
            <a:ext cx="2209800" cy="1828800"/>
          </a:xfrm>
          <a:prstGeom prst="cloudCallout">
            <a:avLst>
              <a:gd name="adj1" fmla="val 76940"/>
              <a:gd name="adj2" fmla="val 69968"/>
            </a:avLst>
          </a:prstGeom>
          <a:solidFill>
            <a:srgbClr val="FFC000">
              <a:alpha val="51000"/>
            </a:srgbClr>
          </a:solidFill>
          <a:ln w="28575" cap="sq">
            <a:solidFill>
              <a:srgbClr val="FFC000"/>
            </a:solidFill>
            <a:round/>
            <a:headEnd type="none" w="sm" len="sm"/>
            <a:tailEnd/>
          </a:ln>
        </p:spPr>
        <p:txBody>
          <a:bodyPr/>
          <a:lstStyle/>
          <a:p>
            <a:pPr algn="ctr" eaLnBrk="0" hangingPunct="0">
              <a:spcBef>
                <a:spcPct val="50000"/>
              </a:spcBef>
            </a:pPr>
            <a:r>
              <a:rPr lang="en-US" sz="2400" b="1" dirty="0"/>
              <a:t>Where should I begin?</a:t>
            </a:r>
          </a:p>
        </p:txBody>
      </p:sp>
    </p:spTree>
    <p:extLst>
      <p:ext uri="{BB962C8B-B14F-4D97-AF65-F5344CB8AC3E}">
        <p14:creationId xmlns:p14="http://schemas.microsoft.com/office/powerpoint/2010/main" val="6785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10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1000"/>
                                        <p:tgtEl>
                                          <p:spTgt spid="22"/>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10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1000"/>
                                        <p:tgtEl>
                                          <p:spTgt spid="27"/>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1000"/>
                                        <p:tgtEl>
                                          <p:spTgt spid="14"/>
                                        </p:tgtEl>
                                      </p:cBhvr>
                                    </p:animEffect>
                                  </p:childTnLst>
                                </p:cTn>
                              </p:par>
                              <p:par>
                                <p:cTn id="26" presetID="3"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1000"/>
                                        <p:tgtEl>
                                          <p:spTgt spid="23"/>
                                        </p:tgtEl>
                                      </p:cBhvr>
                                    </p:animEffect>
                                  </p:childTnLst>
                                </p:cTn>
                              </p:par>
                              <p:par>
                                <p:cTn id="29" presetID="3" presetClass="entr" presetSubtype="1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1000"/>
                                        <p:tgtEl>
                                          <p:spTgt spid="6"/>
                                        </p:tgtEl>
                                      </p:cBhvr>
                                    </p:animEffect>
                                  </p:childTnLst>
                                </p:cTn>
                              </p:par>
                              <p:par>
                                <p:cTn id="32" presetID="3"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1000"/>
                                        <p:tgtEl>
                                          <p:spTgt spid="21"/>
                                        </p:tgtEl>
                                      </p:cBhvr>
                                    </p:animEffect>
                                  </p:childTnLst>
                                </p:cTn>
                              </p:par>
                              <p:par>
                                <p:cTn id="35" presetID="8"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amond(in)">
                                      <p:cBhvr>
                                        <p:cTn id="37" dur="1000"/>
                                        <p:tgtEl>
                                          <p:spTgt spid="19"/>
                                        </p:tgtEl>
                                      </p:cBhvr>
                                    </p:animEffect>
                                  </p:childTnLst>
                                </p:cTn>
                              </p:par>
                              <p:par>
                                <p:cTn id="38" presetID="8"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amond(in)">
                                      <p:cBhvr>
                                        <p:cTn id="40" dur="1000"/>
                                        <p:tgtEl>
                                          <p:spTgt spid="16"/>
                                        </p:tgtEl>
                                      </p:cBhvr>
                                    </p:animEffect>
                                  </p:childTnLst>
                                </p:cTn>
                              </p:par>
                              <p:par>
                                <p:cTn id="41" presetID="8"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amond(in)">
                                      <p:cBhvr>
                                        <p:cTn id="43" dur="1000"/>
                                        <p:tgtEl>
                                          <p:spTgt spid="15"/>
                                        </p:tgtEl>
                                      </p:cBhvr>
                                    </p:animEffect>
                                  </p:childTnLst>
                                </p:cTn>
                              </p:par>
                              <p:par>
                                <p:cTn id="44" presetID="8"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1000"/>
                                        <p:tgtEl>
                                          <p:spTgt spid="12"/>
                                        </p:tgtEl>
                                      </p:cBhvr>
                                    </p:animEffect>
                                  </p:childTnLst>
                                </p:cTn>
                              </p:par>
                              <p:par>
                                <p:cTn id="47" presetID="8"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amond(in)">
                                      <p:cBhvr>
                                        <p:cTn id="49" dur="1000"/>
                                        <p:tgtEl>
                                          <p:spTgt spid="9"/>
                                        </p:tgtEl>
                                      </p:cBhvr>
                                    </p:animEffect>
                                  </p:childTnLst>
                                </p:cTn>
                              </p:par>
                              <p:par>
                                <p:cTn id="50" presetID="8"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diamond(in)">
                                      <p:cBhvr>
                                        <p:cTn id="52" dur="1000"/>
                                        <p:tgtEl>
                                          <p:spTgt spid="24"/>
                                        </p:tgtEl>
                                      </p:cBhvr>
                                    </p:animEffect>
                                  </p:childTnLst>
                                </p:cTn>
                              </p:par>
                              <p:par>
                                <p:cTn id="53" presetID="4" presetClass="entr" presetSubtype="1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1000"/>
                                        <p:tgtEl>
                                          <p:spTgt spid="25"/>
                                        </p:tgtEl>
                                      </p:cBhvr>
                                    </p:animEffect>
                                  </p:childTnLst>
                                </p:cTn>
                              </p:par>
                              <p:par>
                                <p:cTn id="56" presetID="4" presetClass="entr" presetSubtype="16"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ox(in)">
                                      <p:cBhvr>
                                        <p:cTn id="58" dur="1000"/>
                                        <p:tgtEl>
                                          <p:spTgt spid="17"/>
                                        </p:tgtEl>
                                      </p:cBhvr>
                                    </p:animEffect>
                                  </p:childTnLst>
                                </p:cTn>
                              </p:par>
                              <p:par>
                                <p:cTn id="59" presetID="4" presetClass="entr" presetSubtype="16"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ox(in)">
                                      <p:cBhvr>
                                        <p:cTn id="61" dur="1000"/>
                                        <p:tgtEl>
                                          <p:spTgt spid="11"/>
                                        </p:tgtEl>
                                      </p:cBhvr>
                                    </p:animEffect>
                                  </p:childTnLst>
                                </p:cTn>
                              </p:par>
                              <p:par>
                                <p:cTn id="62" presetID="4" presetClass="entr" presetSubtype="16"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ox(in)">
                                      <p:cBhvr>
                                        <p:cTn id="64" dur="1000"/>
                                        <p:tgtEl>
                                          <p:spTgt spid="20"/>
                                        </p:tgtEl>
                                      </p:cBhvr>
                                    </p:animEffect>
                                  </p:childTnLst>
                                </p:cTn>
                              </p:par>
                              <p:par>
                                <p:cTn id="65" presetID="4" presetClass="entr" presetSubtype="16"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1000"/>
                                        <p:tgtEl>
                                          <p:spTgt spid="28"/>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right)">
                                      <p:cBhvr>
                                        <p:cTn id="71" dur="1000"/>
                                        <p:tgtEl>
                                          <p:spTgt spid="3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right)">
                                      <p:cBhvr>
                                        <p:cTn id="74" dur="1000"/>
                                        <p:tgtEl>
                                          <p:spTgt spid="29"/>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1000"/>
                                        <p:tgtEl>
                                          <p:spTgt spid="3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right)">
                                      <p:cBhvr>
                                        <p:cTn id="80" dur="1000"/>
                                        <p:tgtEl>
                                          <p:spTgt spid="32"/>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right)">
                                      <p:cBhvr>
                                        <p:cTn id="83" dur="10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228600"/>
            <a:ext cx="1447800" cy="1066800"/>
          </a:xfrm>
        </p:spPr>
        <p:txBody>
          <a:bodyPr>
            <a:normAutofit/>
          </a:bodyPr>
          <a:lstStyle/>
          <a:p>
            <a:pPr algn="l"/>
            <a:r>
              <a:rPr lang="en-US" sz="1400" b="1" dirty="0" smtClean="0"/>
              <a:t>Conclusions</a:t>
            </a:r>
          </a:p>
        </p:txBody>
      </p:sp>
      <p:grpSp>
        <p:nvGrpSpPr>
          <p:cNvPr id="2" name="Group 22"/>
          <p:cNvGrpSpPr>
            <a:grpSpLocks/>
          </p:cNvGrpSpPr>
          <p:nvPr/>
        </p:nvGrpSpPr>
        <p:grpSpPr bwMode="auto">
          <a:xfrm>
            <a:off x="0" y="1295400"/>
            <a:ext cx="6781800" cy="46038"/>
            <a:chOff x="1905000" y="6553200"/>
            <a:chExt cx="7010400" cy="45719"/>
          </a:xfrm>
        </p:grpSpPr>
        <p:sp>
          <p:nvSpPr>
            <p:cNvPr id="8" name="Rectangle 7"/>
            <p:cNvSpPr/>
            <p:nvPr/>
          </p:nvSpPr>
          <p:spPr>
            <a:xfrm>
              <a:off x="4266416" y="6553200"/>
              <a:ext cx="2330236"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905000" y="6553200"/>
              <a:ext cx="2361416"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586806" y="6553200"/>
              <a:ext cx="2328594"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0246" name="Picture 8" descr="BITS_university_logo_whitevert.png"/>
          <p:cNvPicPr>
            <a:picLocks noChangeAspect="1"/>
          </p:cNvPicPr>
          <p:nvPr/>
        </p:nvPicPr>
        <p:blipFill>
          <a:blip r:embed="rId3" cstate="print"/>
          <a:srcRect l="4585" t="6808" r="3685" b="31924"/>
          <a:stretch>
            <a:fillRect/>
          </a:stretch>
        </p:blipFill>
        <p:spPr bwMode="auto">
          <a:xfrm>
            <a:off x="7772400" y="0"/>
            <a:ext cx="1371600" cy="1235075"/>
          </a:xfrm>
          <a:prstGeom prst="rect">
            <a:avLst/>
          </a:prstGeom>
          <a:noFill/>
          <a:ln w="9525">
            <a:noFill/>
            <a:miter lim="800000"/>
            <a:headEnd/>
            <a:tailEnd/>
          </a:ln>
        </p:spPr>
      </p:pic>
      <p:pic>
        <p:nvPicPr>
          <p:cNvPr id="10247" name="Picture 11" descr="Picture 7.png"/>
          <p:cNvPicPr>
            <a:picLocks noChangeAspect="1"/>
          </p:cNvPicPr>
          <p:nvPr/>
        </p:nvPicPr>
        <p:blipFill>
          <a:blip r:embed="rId4" cstate="print"/>
          <a:srcRect l="1923" b="5336"/>
          <a:stretch>
            <a:fillRect/>
          </a:stretch>
        </p:blipFill>
        <p:spPr bwMode="auto">
          <a:xfrm>
            <a:off x="6950075" y="6165850"/>
            <a:ext cx="2193925" cy="692150"/>
          </a:xfrm>
          <a:prstGeom prst="rect">
            <a:avLst/>
          </a:prstGeom>
          <a:noFill/>
          <a:ln w="9525">
            <a:noFill/>
            <a:miter lim="800000"/>
            <a:headEnd/>
            <a:tailEnd/>
          </a:ln>
        </p:spPr>
      </p:pic>
      <p:sp>
        <p:nvSpPr>
          <p:cNvPr id="13" name="TextBox 12"/>
          <p:cNvSpPr txBox="1"/>
          <p:nvPr/>
        </p:nvSpPr>
        <p:spPr>
          <a:xfrm>
            <a:off x="600219" y="1600200"/>
            <a:ext cx="7467600" cy="5355312"/>
          </a:xfrm>
          <a:prstGeom prst="rect">
            <a:avLst/>
          </a:prstGeom>
          <a:noFill/>
        </p:spPr>
        <p:txBody>
          <a:bodyPr wrap="square" rtlCol="0">
            <a:spAutoFit/>
          </a:bodyPr>
          <a:lstStyle/>
          <a:p>
            <a:pPr>
              <a:buFont typeface="Arial" pitchFamily="34" charset="0"/>
              <a:buChar char="•"/>
            </a:pPr>
            <a:r>
              <a:rPr lang="en-US" dirty="0" smtClean="0"/>
              <a:t>   The library users prefer a quick solution to facilitate their teaching, learning, </a:t>
            </a:r>
            <a:br>
              <a:rPr lang="en-US" dirty="0" smtClean="0"/>
            </a:br>
            <a:r>
              <a:rPr lang="en-US" dirty="0" smtClean="0"/>
              <a:t>      and research needs with reliable and scholarly information.  </a:t>
            </a:r>
          </a:p>
          <a:p>
            <a:endParaRPr lang="en-US" dirty="0" smtClean="0"/>
          </a:p>
          <a:p>
            <a:pPr>
              <a:buFont typeface="Arial" pitchFamily="34" charset="0"/>
              <a:buChar char="•"/>
            </a:pPr>
            <a:r>
              <a:rPr lang="en-US" dirty="0" smtClean="0"/>
              <a:t>   An innovatively designed interactive library web portal with need based </a:t>
            </a:r>
            <a:br>
              <a:rPr lang="en-US" dirty="0" smtClean="0"/>
            </a:br>
            <a:r>
              <a:rPr lang="en-US" dirty="0" smtClean="0"/>
              <a:t>     user-oriented services and access to  relevant online content made </a:t>
            </a:r>
            <a:br>
              <a:rPr lang="en-US" dirty="0" smtClean="0"/>
            </a:br>
            <a:r>
              <a:rPr lang="en-US" dirty="0" smtClean="0"/>
              <a:t>     available through federated or discovery search engines, would certainly   </a:t>
            </a:r>
            <a:br>
              <a:rPr lang="en-US" dirty="0" smtClean="0"/>
            </a:br>
            <a:r>
              <a:rPr lang="en-US" dirty="0" smtClean="0"/>
              <a:t>     play an important role in engaging them actively with both library services </a:t>
            </a:r>
            <a:br>
              <a:rPr lang="en-US" dirty="0" smtClean="0"/>
            </a:br>
            <a:r>
              <a:rPr lang="en-US" dirty="0" smtClean="0"/>
              <a:t>     and resources. </a:t>
            </a:r>
          </a:p>
          <a:p>
            <a:pPr>
              <a:buFont typeface="Arial" pitchFamily="34" charset="0"/>
              <a:buChar char="•"/>
            </a:pPr>
            <a:endParaRPr lang="en-US" dirty="0" smtClean="0"/>
          </a:p>
          <a:p>
            <a:pPr>
              <a:buFont typeface="Arial" pitchFamily="34" charset="0"/>
              <a:buChar char="•"/>
            </a:pPr>
            <a:r>
              <a:rPr lang="en-US" dirty="0" smtClean="0"/>
              <a:t>   For constructing modern library service system and to connect well with </a:t>
            </a:r>
            <a:br>
              <a:rPr lang="en-US" dirty="0" smtClean="0"/>
            </a:br>
            <a:r>
              <a:rPr lang="en-US" dirty="0" smtClean="0"/>
              <a:t>    users as well as optimizing their experience, one can certainly embrace   </a:t>
            </a:r>
            <a:br>
              <a:rPr lang="en-US" dirty="0" smtClean="0"/>
            </a:br>
            <a:r>
              <a:rPr lang="en-US" dirty="0" smtClean="0"/>
              <a:t>     mobile library apps which can attract and retain users. </a:t>
            </a:r>
          </a:p>
          <a:p>
            <a:pPr>
              <a:buFont typeface="Arial" pitchFamily="34" charset="0"/>
              <a:buChar char="•"/>
            </a:pPr>
            <a:endParaRPr lang="en-US" dirty="0" smtClean="0"/>
          </a:p>
          <a:p>
            <a:pPr>
              <a:buFont typeface="Arial" pitchFamily="34" charset="0"/>
              <a:buChar char="•"/>
            </a:pPr>
            <a:r>
              <a:rPr lang="en-US" dirty="0" smtClean="0"/>
              <a:t>   Organizing events to make library as a happening  and vibrant place not </a:t>
            </a:r>
            <a:br>
              <a:rPr lang="en-US" dirty="0" smtClean="0"/>
            </a:br>
            <a:r>
              <a:rPr lang="en-US" dirty="0" smtClean="0"/>
              <a:t>     only helps connect with the users but also slips library  into the limelight.</a:t>
            </a:r>
          </a:p>
          <a:p>
            <a:pPr>
              <a:buFont typeface="Arial" pitchFamily="34" charset="0"/>
              <a:buChar char="•"/>
            </a:pPr>
            <a:endParaRPr lang="en-US" dirty="0" smtClean="0"/>
          </a:p>
          <a:p>
            <a:pPr>
              <a:buFont typeface="Arial" pitchFamily="34" charset="0"/>
              <a:buChar char="•"/>
            </a:pPr>
            <a:r>
              <a:rPr lang="en-US" dirty="0"/>
              <a:t> </a:t>
            </a:r>
            <a:r>
              <a:rPr lang="en-US" dirty="0" smtClean="0"/>
              <a:t>Technology is not life…. Let’s spend time with  </a:t>
            </a:r>
            <a:r>
              <a:rPr lang="en-US" smtClean="0"/>
              <a:t>our users </a:t>
            </a:r>
            <a:r>
              <a:rPr lang="en-US" dirty="0" smtClean="0"/>
              <a:t>….Not with </a:t>
            </a:r>
          </a:p>
          <a:p>
            <a:r>
              <a:rPr lang="en-US" dirty="0"/>
              <a:t> </a:t>
            </a:r>
            <a:r>
              <a:rPr lang="en-US" dirty="0" smtClean="0"/>
              <a:t>   Devices.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9"/>
          <p:cNvSpPr txBox="1">
            <a:spLocks noChangeArrowheads="1"/>
          </p:cNvSpPr>
          <p:nvPr/>
        </p:nvSpPr>
        <p:spPr bwMode="auto">
          <a:xfrm>
            <a:off x="304800" y="6248400"/>
            <a:ext cx="6629400" cy="338138"/>
          </a:xfrm>
          <a:prstGeom prst="rect">
            <a:avLst/>
          </a:prstGeom>
          <a:noFill/>
          <a:ln w="9525">
            <a:noFill/>
            <a:miter lim="800000"/>
            <a:headEnd/>
            <a:tailEnd/>
          </a:ln>
        </p:spPr>
        <p:txBody>
          <a:bodyPr>
            <a:spAutoFit/>
          </a:bodyPr>
          <a:lstStyle/>
          <a:p>
            <a:r>
              <a:rPr lang="en-US" sz="1600" b="1"/>
              <a:t>	</a:t>
            </a:r>
            <a:endParaRPr lang="en-US"/>
          </a:p>
        </p:txBody>
      </p:sp>
      <p:pic>
        <p:nvPicPr>
          <p:cNvPr id="44035" name="Picture 11" descr="Library_Brochure 2015-NEW-front.jpg"/>
          <p:cNvPicPr>
            <a:picLocks noChangeAspect="1"/>
          </p:cNvPicPr>
          <p:nvPr/>
        </p:nvPicPr>
        <p:blipFill>
          <a:blip r:embed="rId3" cstate="print"/>
          <a:srcRect l="68275" t="70442" r="1823" b="3822"/>
          <a:stretch>
            <a:fillRect/>
          </a:stretch>
        </p:blipFill>
        <p:spPr bwMode="auto">
          <a:xfrm>
            <a:off x="609600" y="1066800"/>
            <a:ext cx="8059429" cy="4968875"/>
          </a:xfrm>
          <a:prstGeom prst="rect">
            <a:avLst/>
          </a:prstGeom>
          <a:ln>
            <a:noFill/>
          </a:ln>
          <a:effectLst>
            <a:outerShdw blurRad="292100" dist="139700" dir="2700000" algn="tl" rotWithShape="0">
              <a:srgbClr val="333333">
                <a:alpha val="65000"/>
              </a:srgbClr>
            </a:outerShdw>
          </a:effectLst>
        </p:spPr>
      </p:pic>
      <p:pic>
        <p:nvPicPr>
          <p:cNvPr id="20484" name="Picture 11" descr="Picture 7.png"/>
          <p:cNvPicPr>
            <a:picLocks noChangeAspect="1"/>
          </p:cNvPicPr>
          <p:nvPr/>
        </p:nvPicPr>
        <p:blipFill>
          <a:blip r:embed="rId4" cstate="print"/>
          <a:srcRect l="1923" b="5336"/>
          <a:stretch>
            <a:fillRect/>
          </a:stretch>
        </p:blipFill>
        <p:spPr bwMode="auto">
          <a:xfrm>
            <a:off x="6950075" y="6165850"/>
            <a:ext cx="2193925" cy="692150"/>
          </a:xfrm>
          <a:prstGeom prst="rect">
            <a:avLst/>
          </a:prstGeom>
          <a:noFill/>
          <a:ln w="9525">
            <a:noFill/>
            <a:miter lim="800000"/>
            <a:headEnd/>
            <a:tailEnd/>
          </a:ln>
        </p:spPr>
      </p:pic>
      <p:sp>
        <p:nvSpPr>
          <p:cNvPr id="20485" name="TextBox 13"/>
          <p:cNvSpPr txBox="1">
            <a:spLocks noChangeArrowheads="1"/>
          </p:cNvSpPr>
          <p:nvPr/>
        </p:nvSpPr>
        <p:spPr bwMode="auto">
          <a:xfrm>
            <a:off x="3352800" y="1524001"/>
            <a:ext cx="2514600" cy="523220"/>
          </a:xfrm>
          <a:prstGeom prst="rect">
            <a:avLst/>
          </a:prstGeom>
          <a:noFill/>
          <a:ln w="9525">
            <a:noFill/>
            <a:miter lim="800000"/>
            <a:headEnd/>
            <a:tailEnd/>
          </a:ln>
        </p:spPr>
        <p:txBody>
          <a:bodyPr wrap="square">
            <a:spAutoFit/>
          </a:bodyPr>
          <a:lstStyle/>
          <a:p>
            <a:pPr algn="ctr"/>
            <a:r>
              <a:rPr lang="en-US" sz="2800" dirty="0">
                <a:solidFill>
                  <a:schemeClr val="bg1"/>
                </a:solidFill>
              </a:rPr>
              <a:t>THANK YOU!</a:t>
            </a:r>
          </a:p>
        </p:txBody>
      </p:sp>
      <p:pic>
        <p:nvPicPr>
          <p:cNvPr id="20486" name="Picture 8" descr="BITS_university_logo_whitevert.png"/>
          <p:cNvPicPr>
            <a:picLocks noChangeAspect="1"/>
          </p:cNvPicPr>
          <p:nvPr/>
        </p:nvPicPr>
        <p:blipFill>
          <a:blip r:embed="rId5" cstate="print"/>
          <a:srcRect l="4585" t="6808" r="3685" b="31924"/>
          <a:stretch>
            <a:fillRect/>
          </a:stretch>
        </p:blipFill>
        <p:spPr bwMode="auto">
          <a:xfrm>
            <a:off x="7772400" y="0"/>
            <a:ext cx="1371600" cy="1235075"/>
          </a:xfrm>
          <a:prstGeom prst="rect">
            <a:avLst/>
          </a:prstGeom>
          <a:noFill/>
          <a:ln w="9525">
            <a:noFill/>
            <a:miter lim="800000"/>
            <a:headEnd/>
            <a:tailEnd/>
          </a:ln>
        </p:spPr>
      </p:pic>
      <p:sp>
        <p:nvSpPr>
          <p:cNvPr id="2" name="TextBox 1"/>
          <p:cNvSpPr txBox="1"/>
          <p:nvPr/>
        </p:nvSpPr>
        <p:spPr>
          <a:xfrm>
            <a:off x="2438400" y="4953000"/>
            <a:ext cx="51054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g</a:t>
            </a:r>
            <a:r>
              <a:rPr lang="en-US" sz="2000" b="1" smtClean="0">
                <a:solidFill>
                  <a:schemeClr val="bg1"/>
                </a:solidFill>
                <a:latin typeface="Arial" panose="020B0604020202020204" pitchFamily="34" charset="0"/>
                <a:cs typeface="Arial" panose="020B0604020202020204" pitchFamily="34" charset="0"/>
              </a:rPr>
              <a:t>iridhar.kunkur@pilani.bits-pilani.ac.in</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33400"/>
            <a:ext cx="4800600" cy="584775"/>
          </a:xfrm>
          <a:prstGeom prst="rect">
            <a:avLst/>
          </a:prstGeom>
          <a:noFill/>
        </p:spPr>
        <p:txBody>
          <a:bodyPr wrap="square" rtlCol="0">
            <a:spAutoFit/>
          </a:bodyPr>
          <a:lstStyle/>
          <a:p>
            <a:r>
              <a:rPr lang="en-US" sz="3200" b="1" spc="-150" dirty="0"/>
              <a:t>Challenges for the Library</a:t>
            </a:r>
            <a:endParaRPr lang="en-IN" sz="3200" b="1" spc="-150" dirty="0"/>
          </a:p>
        </p:txBody>
      </p:sp>
      <p:sp>
        <p:nvSpPr>
          <p:cNvPr id="6" name="TextBox 5"/>
          <p:cNvSpPr txBox="1"/>
          <p:nvPr/>
        </p:nvSpPr>
        <p:spPr>
          <a:xfrm>
            <a:off x="381000" y="1671935"/>
            <a:ext cx="8534400" cy="415498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dirty="0"/>
              <a:t>Scattered Sources of </a:t>
            </a:r>
            <a:r>
              <a:rPr lang="en-US" dirty="0" smtClean="0"/>
              <a:t>Information</a:t>
            </a:r>
          </a:p>
          <a:p>
            <a:pPr marL="342900" indent="-342900">
              <a:lnSpc>
                <a:spcPct val="200000"/>
              </a:lnSpc>
              <a:buFont typeface="Arial" panose="020B0604020202020204" pitchFamily="34" charset="0"/>
              <a:buChar char="•"/>
            </a:pPr>
            <a:r>
              <a:rPr lang="en-US" dirty="0" smtClean="0"/>
              <a:t>Collections housed in six different halls</a:t>
            </a:r>
          </a:p>
          <a:p>
            <a:pPr marL="342900" indent="-342900">
              <a:lnSpc>
                <a:spcPct val="200000"/>
              </a:lnSpc>
              <a:buFont typeface="Arial" panose="020B0604020202020204" pitchFamily="34" charset="0"/>
              <a:buChar char="•"/>
            </a:pPr>
            <a:r>
              <a:rPr lang="en-US" dirty="0" smtClean="0"/>
              <a:t>Not having good signage/guides to locate books</a:t>
            </a:r>
            <a:endParaRPr lang="en-US" dirty="0"/>
          </a:p>
          <a:p>
            <a:pPr marL="342900" indent="-342900">
              <a:lnSpc>
                <a:spcPct val="200000"/>
              </a:lnSpc>
              <a:buFont typeface="Arial" panose="020B0604020202020204" pitchFamily="34" charset="0"/>
              <a:buChar char="•"/>
            </a:pPr>
            <a:r>
              <a:rPr lang="en-US" dirty="0" smtClean="0"/>
              <a:t>OPAC did provide Location marks</a:t>
            </a:r>
          </a:p>
          <a:p>
            <a:pPr marL="342900" indent="-342900">
              <a:lnSpc>
                <a:spcPct val="200000"/>
              </a:lnSpc>
              <a:buFont typeface="Arial" panose="020B0604020202020204" pitchFamily="34" charset="0"/>
              <a:buChar char="•"/>
            </a:pPr>
            <a:r>
              <a:rPr lang="en-US" dirty="0" smtClean="0"/>
              <a:t>Multiple Platforms / Interfaces</a:t>
            </a:r>
          </a:p>
          <a:p>
            <a:pPr marL="342900" indent="-342900">
              <a:lnSpc>
                <a:spcPct val="200000"/>
              </a:lnSpc>
              <a:buFont typeface="Arial" panose="020B0604020202020204" pitchFamily="34" charset="0"/>
              <a:buChar char="•"/>
            </a:pPr>
            <a:r>
              <a:rPr lang="en-US" dirty="0" smtClean="0"/>
              <a:t>Reluctance </a:t>
            </a:r>
            <a:r>
              <a:rPr lang="en-US" dirty="0"/>
              <a:t>for searching multiple places</a:t>
            </a:r>
          </a:p>
          <a:p>
            <a:endParaRPr lang="en-US" sz="2400" b="1" dirty="0">
              <a:solidFill>
                <a:srgbClr val="002060"/>
              </a:solidFill>
            </a:endParaRPr>
          </a:p>
          <a:p>
            <a:endParaRPr lang="en-IN" sz="2400" b="1" dirty="0">
              <a:solidFill>
                <a:srgbClr val="002060"/>
              </a:solidFill>
            </a:endParaRPr>
          </a:p>
        </p:txBody>
      </p:sp>
      <p:pic>
        <p:nvPicPr>
          <p:cNvPr id="7" name="Picture 10" descr="Architectural feast2.jpg"/>
          <p:cNvPicPr>
            <a:picLocks noChangeAspect="1"/>
          </p:cNvPicPr>
          <p:nvPr/>
        </p:nvPicPr>
        <p:blipFill>
          <a:blip r:embed="rId3" cstate="print"/>
          <a:srcRect/>
          <a:stretch>
            <a:fillRect/>
          </a:stretch>
        </p:blipFill>
        <p:spPr bwMode="auto">
          <a:xfrm>
            <a:off x="5562600" y="1524000"/>
            <a:ext cx="3581400" cy="238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4477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447800"/>
            <a:ext cx="8458200" cy="5493812"/>
          </a:xfrm>
          <a:prstGeom prst="rect">
            <a:avLst/>
          </a:prstGeom>
          <a:noFill/>
        </p:spPr>
        <p:txBody>
          <a:bodyPr wrap="square" rtlCol="0">
            <a:spAutoFit/>
          </a:bodyPr>
          <a:lstStyle/>
          <a:p>
            <a:pPr>
              <a:lnSpc>
                <a:spcPct val="150000"/>
              </a:lnSpc>
              <a:buFont typeface="Arial" pitchFamily="34" charset="0"/>
              <a:buChar char="•"/>
            </a:pPr>
            <a:r>
              <a:rPr lang="en-US" dirty="0" smtClean="0"/>
              <a:t>We embarked upon developing a Library portal in 2014.  </a:t>
            </a:r>
          </a:p>
          <a:p>
            <a:pPr>
              <a:lnSpc>
                <a:spcPct val="150000"/>
              </a:lnSpc>
              <a:buFont typeface="Arial" pitchFamily="34" charset="0"/>
              <a:buChar char="•"/>
            </a:pPr>
            <a:r>
              <a:rPr lang="en-US" dirty="0" smtClean="0"/>
              <a:t>To connect with the users proactively and making library services more relevant, visible and quickly meet their teaching and learning needs as well as for marketing and promotion of library services. </a:t>
            </a:r>
          </a:p>
          <a:p>
            <a:pPr>
              <a:lnSpc>
                <a:spcPct val="150000"/>
              </a:lnSpc>
              <a:buFont typeface="Arial" pitchFamily="34" charset="0"/>
              <a:buChar char="•"/>
            </a:pPr>
            <a:r>
              <a:rPr lang="en-US" dirty="0" smtClean="0"/>
              <a:t>To build relationship with users, get them engaged with the library to recommend, share, suggest, complain, compliment and give feedback so that it becomes a one stop shop for their information needs. </a:t>
            </a:r>
          </a:p>
          <a:p>
            <a:pPr>
              <a:lnSpc>
                <a:spcPct val="150000"/>
              </a:lnSpc>
              <a:buFont typeface="Arial" pitchFamily="34" charset="0"/>
              <a:buChar char="•"/>
            </a:pPr>
            <a:r>
              <a:rPr lang="en-US" dirty="0" smtClean="0"/>
              <a:t>To provide opportunities for library staff, faculty members and students to interact with each other and to put the resources and services to active use</a:t>
            </a:r>
          </a:p>
          <a:p>
            <a:pPr>
              <a:lnSpc>
                <a:spcPct val="150000"/>
              </a:lnSpc>
              <a:buFont typeface="Arial" pitchFamily="34" charset="0"/>
              <a:buChar char="•"/>
            </a:pPr>
            <a:r>
              <a:rPr lang="en-US" dirty="0" smtClean="0"/>
              <a:t> We invited applications from bright students of BITS </a:t>
            </a:r>
            <a:r>
              <a:rPr lang="en-US" dirty="0" err="1" smtClean="0"/>
              <a:t>Pilani</a:t>
            </a:r>
            <a:r>
              <a:rPr lang="en-US" dirty="0" smtClean="0"/>
              <a:t> </a:t>
            </a:r>
          </a:p>
          <a:p>
            <a:pPr>
              <a:lnSpc>
                <a:spcPct val="150000"/>
              </a:lnSpc>
              <a:buFont typeface="Arial" pitchFamily="34" charset="0"/>
              <a:buChar char="•"/>
            </a:pPr>
            <a:r>
              <a:rPr lang="en-US" dirty="0" smtClean="0"/>
              <a:t> Three students were selected to work on this project for 6 months </a:t>
            </a:r>
            <a:br>
              <a:rPr lang="en-US" dirty="0" smtClean="0"/>
            </a:br>
            <a:r>
              <a:rPr lang="en-US" dirty="0" smtClean="0"/>
              <a:t/>
            </a:r>
            <a:br>
              <a:rPr lang="en-US" dirty="0" smtClean="0"/>
            </a:br>
            <a:endParaRPr lang="en-US" dirty="0"/>
          </a:p>
        </p:txBody>
      </p:sp>
      <p:sp>
        <p:nvSpPr>
          <p:cNvPr id="3" name="TextBox 2"/>
          <p:cNvSpPr txBox="1"/>
          <p:nvPr/>
        </p:nvSpPr>
        <p:spPr>
          <a:xfrm>
            <a:off x="609600" y="457200"/>
            <a:ext cx="6019800" cy="584775"/>
          </a:xfrm>
          <a:prstGeom prst="rect">
            <a:avLst/>
          </a:prstGeom>
          <a:noFill/>
        </p:spPr>
        <p:txBody>
          <a:bodyPr wrap="square" rtlCol="0">
            <a:spAutoFit/>
          </a:bodyPr>
          <a:lstStyle/>
          <a:p>
            <a:r>
              <a:rPr lang="en-US" sz="3200" b="1" dirty="0" smtClean="0"/>
              <a:t>Why interactive library portal?</a:t>
            </a:r>
            <a:endParaRPr lang="en-US" sz="3200" b="1" dirty="0"/>
          </a:p>
        </p:txBody>
      </p:sp>
    </p:spTree>
    <p:extLst>
      <p:ext uri="{BB962C8B-B14F-4D97-AF65-F5344CB8AC3E}">
        <p14:creationId xmlns:p14="http://schemas.microsoft.com/office/powerpoint/2010/main" val="326384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447800"/>
            <a:ext cx="8458200" cy="1295868"/>
          </a:xfrm>
          <a:prstGeom prst="rect">
            <a:avLst/>
          </a:prstGeom>
          <a:noFill/>
        </p:spPr>
        <p:txBody>
          <a:bodyPr wrap="square" rtlCol="0">
            <a:spAutoFit/>
          </a:bodyPr>
          <a:lstStyle/>
          <a:p>
            <a:pPr>
              <a:lnSpc>
                <a:spcPct val="150000"/>
              </a:lnSpc>
            </a:pP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381000" y="1676400"/>
            <a:ext cx="8077200" cy="4662815"/>
          </a:xfrm>
          <a:prstGeom prst="rect">
            <a:avLst/>
          </a:prstGeom>
          <a:noFill/>
        </p:spPr>
        <p:txBody>
          <a:bodyPr wrap="square" rtlCol="0">
            <a:spAutoFit/>
          </a:bodyPr>
          <a:lstStyle/>
          <a:p>
            <a:pPr>
              <a:lnSpc>
                <a:spcPct val="150000"/>
              </a:lnSpc>
              <a:buFont typeface="Arial" pitchFamily="34" charset="0"/>
              <a:buChar char="•"/>
            </a:pPr>
            <a:r>
              <a:rPr lang="en-US" dirty="0" smtClean="0"/>
              <a:t>We involved the HOD of CS and Web Master of the University website</a:t>
            </a:r>
          </a:p>
          <a:p>
            <a:pPr>
              <a:lnSpc>
                <a:spcPct val="150000"/>
              </a:lnSpc>
              <a:buFont typeface="Arial" pitchFamily="34" charset="0"/>
              <a:buChar char="•"/>
            </a:pPr>
            <a:r>
              <a:rPr lang="en-US" dirty="0" smtClean="0"/>
              <a:t>Framework and structure of the portal before and after login pages </a:t>
            </a:r>
          </a:p>
          <a:p>
            <a:pPr>
              <a:lnSpc>
                <a:spcPct val="150000"/>
              </a:lnSpc>
              <a:buFont typeface="Arial" pitchFamily="34" charset="0"/>
              <a:buChar char="•"/>
            </a:pPr>
            <a:r>
              <a:rPr lang="en-US" dirty="0" smtClean="0"/>
              <a:t>Three different dashboards in order to make them relevant to the target audience.</a:t>
            </a:r>
          </a:p>
          <a:p>
            <a:pPr>
              <a:lnSpc>
                <a:spcPct val="150000"/>
              </a:lnSpc>
              <a:buFont typeface="Arial" pitchFamily="34" charset="0"/>
              <a:buChar char="•"/>
            </a:pPr>
            <a:r>
              <a:rPr lang="en-US" dirty="0" smtClean="0"/>
              <a:t>PHP programming language to develop the portal</a:t>
            </a:r>
          </a:p>
          <a:p>
            <a:pPr>
              <a:lnSpc>
                <a:spcPct val="150000"/>
              </a:lnSpc>
              <a:buFont typeface="Arial" pitchFamily="34" charset="0"/>
              <a:buChar char="•"/>
            </a:pPr>
            <a:r>
              <a:rPr lang="en-US" dirty="0" smtClean="0"/>
              <a:t>User is provided with  his/her unique User ID and Password to log in. </a:t>
            </a:r>
          </a:p>
          <a:p>
            <a:pPr>
              <a:lnSpc>
                <a:spcPct val="150000"/>
              </a:lnSpc>
              <a:buFont typeface="Arial" pitchFamily="34" charset="0"/>
              <a:buChar char="•"/>
            </a:pPr>
            <a:r>
              <a:rPr lang="en-US" dirty="0" smtClean="0"/>
              <a:t>The Portal recognizes the user whether he/she is a student or faculty or Admin and accordingly opens his/her dashboard to use different services</a:t>
            </a:r>
          </a:p>
          <a:p>
            <a:pPr>
              <a:lnSpc>
                <a:spcPct val="150000"/>
              </a:lnSpc>
              <a:buFont typeface="Arial" pitchFamily="34" charset="0"/>
              <a:buChar char="•"/>
            </a:pPr>
            <a:r>
              <a:rPr lang="en-US" dirty="0" smtClean="0"/>
              <a:t>We embedded various points of communication for users to connect with the library staff.</a:t>
            </a:r>
          </a:p>
          <a:p>
            <a:pPr>
              <a:lnSpc>
                <a:spcPct val="150000"/>
              </a:lnSpc>
            </a:pPr>
            <a:endParaRPr lang="en-US" dirty="0" smtClean="0"/>
          </a:p>
          <a:p>
            <a:pPr>
              <a:lnSpc>
                <a:spcPct val="150000"/>
              </a:lnSpc>
            </a:pPr>
            <a:endParaRPr lang="en-US" dirty="0"/>
          </a:p>
        </p:txBody>
      </p:sp>
      <p:sp>
        <p:nvSpPr>
          <p:cNvPr id="5" name="TextBox 4"/>
          <p:cNvSpPr txBox="1"/>
          <p:nvPr/>
        </p:nvSpPr>
        <p:spPr>
          <a:xfrm>
            <a:off x="609600" y="457200"/>
            <a:ext cx="6019800" cy="584775"/>
          </a:xfrm>
          <a:prstGeom prst="rect">
            <a:avLst/>
          </a:prstGeom>
          <a:noFill/>
        </p:spPr>
        <p:txBody>
          <a:bodyPr wrap="square" rtlCol="0">
            <a:spAutoFit/>
          </a:bodyPr>
          <a:lstStyle/>
          <a:p>
            <a:r>
              <a:rPr lang="en-US" sz="3200" b="1" dirty="0" smtClean="0"/>
              <a:t>Why interactive library portal?</a:t>
            </a:r>
            <a:endParaRPr lang="en-US" sz="3200" b="1" dirty="0"/>
          </a:p>
        </p:txBody>
      </p:sp>
    </p:spTree>
    <p:extLst>
      <p:ext uri="{BB962C8B-B14F-4D97-AF65-F5344CB8AC3E}">
        <p14:creationId xmlns:p14="http://schemas.microsoft.com/office/powerpoint/2010/main" val="326384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447800"/>
            <a:ext cx="8458200" cy="1295868"/>
          </a:xfrm>
          <a:prstGeom prst="rect">
            <a:avLst/>
          </a:prstGeom>
          <a:noFill/>
        </p:spPr>
        <p:txBody>
          <a:bodyPr wrap="square" rtlCol="0">
            <a:spAutoFit/>
          </a:bodyPr>
          <a:lstStyle/>
          <a:p>
            <a:pPr>
              <a:lnSpc>
                <a:spcPct val="150000"/>
              </a:lnSpc>
            </a:pP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381000" y="1676401"/>
            <a:ext cx="8077200" cy="1754326"/>
          </a:xfrm>
          <a:prstGeom prst="rect">
            <a:avLst/>
          </a:prstGeom>
          <a:noFill/>
        </p:spPr>
        <p:txBody>
          <a:bodyPr wrap="square" rtlCol="0">
            <a:spAutoFit/>
          </a:bodyPr>
          <a:lstStyle/>
          <a:p>
            <a:r>
              <a:rPr lang="en-US" dirty="0" smtClean="0"/>
              <a:t>To enable users to quickly access either the resources or services, the portal gives specially designed icons to choose from. </a:t>
            </a:r>
            <a:br>
              <a:rPr lang="en-US" dirty="0" smtClean="0"/>
            </a:br>
            <a:endParaRPr lang="en-US" dirty="0" smtClean="0"/>
          </a:p>
          <a:p>
            <a:r>
              <a:rPr lang="en-US" dirty="0" smtClean="0">
                <a:hlinkClick r:id="rId3"/>
              </a:rPr>
              <a:t>http://library.bits-pilani.ac.in</a:t>
            </a:r>
            <a:endParaRPr lang="en-US" dirty="0" smtClean="0"/>
          </a:p>
          <a:p>
            <a:r>
              <a:rPr lang="en-US" dirty="0" smtClean="0"/>
              <a:t/>
            </a:r>
            <a:br>
              <a:rPr lang="en-US" dirty="0" smtClean="0"/>
            </a:br>
            <a:r>
              <a:rPr lang="en-US" dirty="0" smtClean="0"/>
              <a:t>The mouse over them quickly tells what they contain as shown below:</a:t>
            </a:r>
            <a:endParaRPr lang="en-US" dirty="0"/>
          </a:p>
        </p:txBody>
      </p:sp>
      <p:pic>
        <p:nvPicPr>
          <p:cNvPr id="9" name="Picture 8" descr="Orgnising Services and Resources.jpg"/>
          <p:cNvPicPr>
            <a:picLocks noChangeAspect="1"/>
          </p:cNvPicPr>
          <p:nvPr/>
        </p:nvPicPr>
        <p:blipFill>
          <a:blip r:embed="rId4" cstate="print"/>
          <a:srcRect/>
          <a:stretch>
            <a:fillRect/>
          </a:stretch>
        </p:blipFill>
        <p:spPr>
          <a:xfrm>
            <a:off x="204478" y="3505200"/>
            <a:ext cx="8714509" cy="2133600"/>
          </a:xfrm>
          <a:prstGeom prst="rect">
            <a:avLst/>
          </a:prstGeom>
        </p:spPr>
      </p:pic>
      <p:pic>
        <p:nvPicPr>
          <p:cNvPr id="5" name="Picture 4" descr="infoBITS Bulletin New logo2.png"/>
          <p:cNvPicPr>
            <a:picLocks noChangeAspect="1"/>
          </p:cNvPicPr>
          <p:nvPr/>
        </p:nvPicPr>
        <p:blipFill>
          <a:blip r:embed="rId5" cstate="print"/>
          <a:stretch>
            <a:fillRect/>
          </a:stretch>
        </p:blipFill>
        <p:spPr>
          <a:xfrm>
            <a:off x="3429000" y="0"/>
            <a:ext cx="1295400" cy="1213928"/>
          </a:xfrm>
          <a:prstGeom prst="rect">
            <a:avLst/>
          </a:prstGeom>
        </p:spPr>
      </p:pic>
    </p:spTree>
    <p:extLst>
      <p:ext uri="{BB962C8B-B14F-4D97-AF65-F5344CB8AC3E}">
        <p14:creationId xmlns:p14="http://schemas.microsoft.com/office/powerpoint/2010/main" val="3263846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76400"/>
            <a:ext cx="8153400" cy="646331"/>
          </a:xfrm>
          <a:prstGeom prst="rect">
            <a:avLst/>
          </a:prstGeom>
          <a:noFill/>
        </p:spPr>
        <p:txBody>
          <a:bodyPr wrap="square" rtlCol="0">
            <a:spAutoFit/>
          </a:bodyPr>
          <a:lstStyle/>
          <a:p>
            <a:r>
              <a:rPr lang="en-US" dirty="0" smtClean="0"/>
              <a:t>These individual icons  are specially created to make them look prominent, for ease of access as well as for branding.</a:t>
            </a:r>
            <a:endParaRPr lang="en-US" dirty="0"/>
          </a:p>
        </p:txBody>
      </p:sp>
      <p:sp>
        <p:nvSpPr>
          <p:cNvPr id="7" name="TextBox 6"/>
          <p:cNvSpPr txBox="1"/>
          <p:nvPr/>
        </p:nvSpPr>
        <p:spPr>
          <a:xfrm>
            <a:off x="381000" y="3505200"/>
            <a:ext cx="8534400" cy="646331"/>
          </a:xfrm>
          <a:prstGeom prst="rect">
            <a:avLst/>
          </a:prstGeom>
          <a:noFill/>
        </p:spPr>
        <p:txBody>
          <a:bodyPr wrap="square" rtlCol="0">
            <a:spAutoFit/>
          </a:bodyPr>
          <a:lstStyle/>
          <a:p>
            <a:endParaRPr lang="en-US" dirty="0" smtClean="0"/>
          </a:p>
          <a:p>
            <a:endParaRPr lang="en-US" dirty="0"/>
          </a:p>
        </p:txBody>
      </p:sp>
      <p:pic>
        <p:nvPicPr>
          <p:cNvPr id="9" name="Content Placeholder 3" descr="http://www.bits-pilani.ac.in:12354/images/Library%20Resources.jpg"/>
          <p:cNvPicPr>
            <a:picLocks noGrp="1"/>
          </p:cNvPicPr>
          <p:nvPr>
            <p:ph idx="1"/>
          </p:nvPr>
        </p:nvPicPr>
        <p:blipFill>
          <a:blip r:embed="rId3" cstate="print"/>
          <a:srcRect/>
          <a:stretch>
            <a:fillRect/>
          </a:stretch>
        </p:blipFill>
        <p:spPr bwMode="auto">
          <a:xfrm>
            <a:off x="3048000" y="0"/>
            <a:ext cx="1447800" cy="1219200"/>
          </a:xfrm>
          <a:prstGeom prst="rect">
            <a:avLst/>
          </a:prstGeom>
          <a:noFill/>
          <a:ln w="9525">
            <a:noFill/>
            <a:miter lim="800000"/>
            <a:headEnd/>
            <a:tailEnd/>
          </a:ln>
        </p:spPr>
      </p:pic>
      <p:pic>
        <p:nvPicPr>
          <p:cNvPr id="8" name="Picture 7" descr="Library Resources.png"/>
          <p:cNvPicPr>
            <a:picLocks noChangeAspect="1"/>
          </p:cNvPicPr>
          <p:nvPr/>
        </p:nvPicPr>
        <p:blipFill>
          <a:blip r:embed="rId4" cstate="print"/>
          <a:stretch>
            <a:fillRect/>
          </a:stretch>
        </p:blipFill>
        <p:spPr>
          <a:xfrm>
            <a:off x="0" y="2819400"/>
            <a:ext cx="8983329" cy="30960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995678"/>
            <a:ext cx="7924800" cy="2031325"/>
          </a:xfrm>
          <a:prstGeom prst="rect">
            <a:avLst/>
          </a:prstGeom>
          <a:noFill/>
        </p:spPr>
        <p:txBody>
          <a:bodyPr wrap="square" rtlCol="0">
            <a:spAutoFit/>
          </a:bodyPr>
          <a:lstStyle/>
          <a:p>
            <a:pPr>
              <a:lnSpc>
                <a:spcPct val="150000"/>
              </a:lnSpc>
              <a:buFont typeface="Arial" pitchFamily="34" charset="0"/>
              <a:buChar char="•"/>
            </a:pPr>
            <a:r>
              <a:rPr lang="en-US" dirty="0" smtClean="0"/>
              <a:t> Online discovery tool that “pulls together” BITS </a:t>
            </a:r>
            <a:r>
              <a:rPr lang="en-US" dirty="0" err="1" smtClean="0"/>
              <a:t>Pilani</a:t>
            </a:r>
            <a:r>
              <a:rPr lang="en-US" dirty="0" smtClean="0"/>
              <a:t> Library resources </a:t>
            </a:r>
          </a:p>
          <a:p>
            <a:pPr>
              <a:lnSpc>
                <a:spcPct val="150000"/>
              </a:lnSpc>
              <a:buFont typeface="Arial" pitchFamily="34" charset="0"/>
              <a:buChar char="•"/>
            </a:pPr>
            <a:r>
              <a:rPr lang="en-US" dirty="0" smtClean="0"/>
              <a:t>Instead of searching individually the different resources users can use </a:t>
            </a:r>
            <a:r>
              <a:rPr lang="en-US" b="1" dirty="0" smtClean="0"/>
              <a:t>One Search</a:t>
            </a:r>
            <a:r>
              <a:rPr lang="en-US" dirty="0" smtClean="0"/>
              <a:t> and get the most relevant results. </a:t>
            </a:r>
          </a:p>
          <a:p>
            <a:pPr>
              <a:lnSpc>
                <a:spcPct val="150000"/>
              </a:lnSpc>
              <a:buFont typeface="Arial" pitchFamily="34" charset="0"/>
              <a:buChar char="•"/>
            </a:pPr>
            <a:r>
              <a:rPr lang="en-US" dirty="0" smtClean="0"/>
              <a:t>We provided a very prominent space on the library portal for this Discovery Tool </a:t>
            </a:r>
          </a:p>
          <a:p>
            <a:endParaRPr lang="en-US" dirty="0"/>
          </a:p>
        </p:txBody>
      </p:sp>
      <p:pic>
        <p:nvPicPr>
          <p:cNvPr id="6" name="Picture 5" descr="One Search.jpg"/>
          <p:cNvPicPr>
            <a:picLocks noChangeAspect="1"/>
          </p:cNvPicPr>
          <p:nvPr/>
        </p:nvPicPr>
        <p:blipFill>
          <a:blip r:embed="rId3" cstate="print"/>
          <a:srcRect t="5281" b="4950"/>
          <a:stretch>
            <a:fillRect/>
          </a:stretch>
        </p:blipFill>
        <p:spPr>
          <a:xfrm>
            <a:off x="0" y="1371600"/>
            <a:ext cx="5314950" cy="2590800"/>
          </a:xfrm>
          <a:prstGeom prst="rect">
            <a:avLst/>
          </a:prstGeom>
        </p:spPr>
      </p:pic>
      <p:pic>
        <p:nvPicPr>
          <p:cNvPr id="8" name="Picture 7" descr="One Search.jpg"/>
          <p:cNvPicPr>
            <a:picLocks noChangeAspect="1"/>
          </p:cNvPicPr>
          <p:nvPr/>
        </p:nvPicPr>
        <p:blipFill>
          <a:blip r:embed="rId4" cstate="print"/>
          <a:stretch>
            <a:fillRect/>
          </a:stretch>
        </p:blipFill>
        <p:spPr>
          <a:xfrm>
            <a:off x="2971800" y="0"/>
            <a:ext cx="1752600" cy="11715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371600"/>
            <a:ext cx="8229600" cy="5632311"/>
          </a:xfrm>
          <a:prstGeom prst="rect">
            <a:avLst/>
          </a:prstGeom>
          <a:noFill/>
        </p:spPr>
        <p:txBody>
          <a:bodyPr wrap="square" rtlCol="0">
            <a:spAutoFit/>
          </a:bodyPr>
          <a:lstStyle/>
          <a:p>
            <a:pPr>
              <a:lnSpc>
                <a:spcPct val="150000"/>
              </a:lnSpc>
              <a:buFont typeface="Arial" pitchFamily="34" charset="0"/>
              <a:buChar char="•"/>
            </a:pPr>
            <a:r>
              <a:rPr lang="en-US" dirty="0" smtClean="0"/>
              <a:t>  The outcome was amazing</a:t>
            </a:r>
          </a:p>
          <a:p>
            <a:pPr>
              <a:lnSpc>
                <a:spcPct val="150000"/>
              </a:lnSpc>
              <a:buFont typeface="Arial" pitchFamily="34" charset="0"/>
              <a:buChar char="•"/>
            </a:pPr>
            <a:r>
              <a:rPr lang="en-US" dirty="0" smtClean="0"/>
              <a:t>  So many options to refine the search results to meet one’s individual requirements</a:t>
            </a:r>
          </a:p>
          <a:p>
            <a:pPr>
              <a:lnSpc>
                <a:spcPct val="150000"/>
              </a:lnSpc>
              <a:buFont typeface="Arial" pitchFamily="34" charset="0"/>
              <a:buChar char="•"/>
            </a:pPr>
            <a:r>
              <a:rPr lang="en-US" dirty="0" smtClean="0"/>
              <a:t>  One Search is equivalent to Google for BITS </a:t>
            </a:r>
            <a:r>
              <a:rPr lang="en-US" dirty="0" err="1" smtClean="0"/>
              <a:t>Pilani’s</a:t>
            </a:r>
            <a:r>
              <a:rPr lang="en-US" dirty="0" smtClean="0"/>
              <a:t> electronic resources. </a:t>
            </a:r>
          </a:p>
          <a:p>
            <a:pPr>
              <a:lnSpc>
                <a:spcPct val="150000"/>
              </a:lnSpc>
              <a:buFont typeface="Arial" pitchFamily="34" charset="0"/>
              <a:buChar char="•"/>
            </a:pPr>
            <a:r>
              <a:rPr lang="en-US" dirty="0" smtClean="0"/>
              <a:t>  It is primarily based on the infrastructure and interface associated with the very well established and popular </a:t>
            </a:r>
            <a:r>
              <a:rPr lang="en-US" dirty="0" err="1" smtClean="0"/>
              <a:t>EBSCOhost</a:t>
            </a:r>
            <a:r>
              <a:rPr lang="en-US" dirty="0" smtClean="0"/>
              <a:t> platform. </a:t>
            </a:r>
          </a:p>
          <a:p>
            <a:pPr>
              <a:lnSpc>
                <a:spcPct val="150000"/>
              </a:lnSpc>
              <a:buFont typeface="Arial" pitchFamily="34" charset="0"/>
              <a:buChar char="•"/>
            </a:pPr>
            <a:r>
              <a:rPr lang="en-US" dirty="0" smtClean="0"/>
              <a:t> Offers a strong quality metadata infrastructure </a:t>
            </a:r>
          </a:p>
          <a:p>
            <a:pPr>
              <a:lnSpc>
                <a:spcPct val="150000"/>
              </a:lnSpc>
              <a:buFont typeface="Arial" pitchFamily="34" charset="0"/>
              <a:buChar char="•"/>
            </a:pPr>
            <a:r>
              <a:rPr lang="en-US" dirty="0" smtClean="0"/>
              <a:t> A very sophisticated relevance-ranking algorithm to deliver the right content  </a:t>
            </a:r>
          </a:p>
          <a:p>
            <a:pPr>
              <a:buFont typeface="Arial" pitchFamily="34" charset="0"/>
              <a:buChar char="•"/>
            </a:pPr>
            <a:r>
              <a:rPr lang="en-US" dirty="0" smtClean="0"/>
              <a:t> The interface also facilitates personalization of search results by subject domain and</a:t>
            </a:r>
          </a:p>
          <a:p>
            <a:r>
              <a:rPr lang="en-US" dirty="0" smtClean="0"/>
              <a:t>    retention of a user’s search history. </a:t>
            </a:r>
          </a:p>
          <a:p>
            <a:pPr>
              <a:buFont typeface="Arial" pitchFamily="34" charset="0"/>
              <a:buChar char="•"/>
            </a:pPr>
            <a:r>
              <a:rPr lang="en-US" dirty="0"/>
              <a:t>The main advantages of One Search are as follows:</a:t>
            </a:r>
          </a:p>
          <a:p>
            <a:pPr lvl="1">
              <a:lnSpc>
                <a:spcPct val="150000"/>
              </a:lnSpc>
              <a:buFont typeface="Wingdings" pitchFamily="2" charset="2"/>
              <a:buChar char="Ø"/>
            </a:pPr>
            <a:r>
              <a:rPr lang="en-US" dirty="0"/>
              <a:t>It is </a:t>
            </a:r>
            <a:r>
              <a:rPr lang="en-US" dirty="0" smtClean="0"/>
              <a:t>Fast and  </a:t>
            </a:r>
            <a:r>
              <a:rPr lang="en-US" dirty="0"/>
              <a:t>Easy</a:t>
            </a:r>
          </a:p>
          <a:p>
            <a:pPr lvl="1">
              <a:lnSpc>
                <a:spcPct val="150000"/>
              </a:lnSpc>
              <a:buFont typeface="Wingdings" pitchFamily="2" charset="2"/>
              <a:buChar char="Ø"/>
            </a:pPr>
            <a:r>
              <a:rPr lang="en-US" dirty="0"/>
              <a:t>Allows saving of search results </a:t>
            </a:r>
          </a:p>
          <a:p>
            <a:pPr lvl="1">
              <a:lnSpc>
                <a:spcPct val="150000"/>
              </a:lnSpc>
              <a:buFont typeface="Wingdings" pitchFamily="2" charset="2"/>
              <a:buChar char="Ø"/>
            </a:pPr>
            <a:r>
              <a:rPr lang="en-US" dirty="0"/>
              <a:t>User-friendly interface</a:t>
            </a:r>
          </a:p>
          <a:p>
            <a:endParaRPr lang="en-US" dirty="0" smtClean="0"/>
          </a:p>
          <a:p>
            <a:endParaRPr lang="en-US" dirty="0"/>
          </a:p>
        </p:txBody>
      </p:sp>
      <p:pic>
        <p:nvPicPr>
          <p:cNvPr id="4" name="Picture 3" descr="One Search.jpg"/>
          <p:cNvPicPr>
            <a:picLocks noChangeAspect="1"/>
          </p:cNvPicPr>
          <p:nvPr/>
        </p:nvPicPr>
        <p:blipFill>
          <a:blip r:embed="rId3" cstate="print"/>
          <a:stretch>
            <a:fillRect/>
          </a:stretch>
        </p:blipFill>
        <p:spPr>
          <a:xfrm>
            <a:off x="2971800" y="0"/>
            <a:ext cx="1752600" cy="11715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5676</TotalTime>
  <Words>2194</Words>
  <Application>Microsoft Office PowerPoint</Application>
  <PresentationFormat>On-screen Show (4:3)</PresentationFormat>
  <Paragraphs>159</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girish kunkur</cp:lastModifiedBy>
  <cp:revision>192</cp:revision>
  <dcterms:created xsi:type="dcterms:W3CDTF">2011-09-14T09:42:05Z</dcterms:created>
  <dcterms:modified xsi:type="dcterms:W3CDTF">2016-10-26T16:57:01Z</dcterms:modified>
</cp:coreProperties>
</file>