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7" r:id="rId2"/>
    <p:sldId id="274" r:id="rId3"/>
    <p:sldId id="262" r:id="rId4"/>
    <p:sldId id="263" r:id="rId5"/>
    <p:sldId id="264" r:id="rId6"/>
    <p:sldId id="269" r:id="rId7"/>
    <p:sldId id="271" r:id="rId8"/>
    <p:sldId id="272" r:id="rId9"/>
    <p:sldId id="276" r:id="rId10"/>
    <p:sldId id="266" r:id="rId11"/>
    <p:sldId id="273" r:id="rId12"/>
    <p:sldId id="256" r:id="rId13"/>
    <p:sldId id="261" r:id="rId14"/>
    <p:sldId id="25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983" autoAdjust="0"/>
    <p:restoredTop sz="94721" autoAdjust="0"/>
  </p:normalViewPr>
  <p:slideViewPr>
    <p:cSldViewPr snapToGrid="0">
      <p:cViewPr varScale="1">
        <p:scale>
          <a:sx n="69" d="100"/>
          <a:sy n="69" d="100"/>
        </p:scale>
        <p:origin x="-56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DD2D39-1A27-4555-972D-ED5981C67F77}" type="datetimeFigureOut">
              <a:rPr lang="en-US" smtClean="0"/>
              <a:pPr/>
              <a:t>10/15/2016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F09DC9-59F2-48B9-A600-8E521FDC0871}" type="slidenum">
              <a:rPr lang="en-US" smtClean="0"/>
              <a:pPr/>
              <a:t>‹#›</a:t>
            </a:fld>
            <a:endParaRPr lang="en-US"/>
          </a:p>
        </p:txBody>
      </p:sp>
    </p:spTree>
    <p:extLst>
      <p:ext uri="{BB962C8B-B14F-4D97-AF65-F5344CB8AC3E}">
        <p14:creationId xmlns:p14="http://schemas.microsoft.com/office/powerpoint/2010/main" xmlns="" val="4032176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09DC9-59F2-48B9-A600-8E521FDC0871}" type="slidenum">
              <a:rPr lang="en-US" smtClean="0"/>
              <a:pPr/>
              <a:t>5</a:t>
            </a:fld>
            <a:endParaRPr lang="en-US"/>
          </a:p>
        </p:txBody>
      </p:sp>
    </p:spTree>
    <p:extLst>
      <p:ext uri="{BB962C8B-B14F-4D97-AF65-F5344CB8AC3E}">
        <p14:creationId xmlns:p14="http://schemas.microsoft.com/office/powerpoint/2010/main" xmlns="" val="2219726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1895116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2691624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3670490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1088946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9978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2179674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170728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3915398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1223617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2121390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2D5159-691F-402B-8ADD-9E00C96A7EE5}" type="datetimeFigureOut">
              <a:rPr lang="en-US" smtClean="0"/>
              <a:pPr/>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2717889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D5159-691F-402B-8ADD-9E00C96A7EE5}" type="datetimeFigureOut">
              <a:rPr lang="en-US" smtClean="0"/>
              <a:pPr/>
              <a:t>10/15/2016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94CB1-2885-4F5E-86AB-8F29A4995F2D}" type="slidenum">
              <a:rPr lang="en-US" smtClean="0"/>
              <a:pPr/>
              <a:t>‹#›</a:t>
            </a:fld>
            <a:endParaRPr lang="en-US"/>
          </a:p>
        </p:txBody>
      </p:sp>
    </p:spTree>
    <p:extLst>
      <p:ext uri="{BB962C8B-B14F-4D97-AF65-F5344CB8AC3E}">
        <p14:creationId xmlns:p14="http://schemas.microsoft.com/office/powerpoint/2010/main" xmlns="" val="325413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mailto:phool.rani@rediffmail.com" TargetMode="External"/><Relationship Id="rId4" Type="http://schemas.openxmlformats.org/officeDocument/2006/relationships/hyperlink" Target="mailto:sangitamazumdar@rediffmail.com"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5.jpeg"/><Relationship Id="rId3" Type="http://schemas.microsoft.com/office/2007/relationships/hdphoto" Target="../media/hdphoto2.wdp"/><Relationship Id="rId7" Type="http://schemas.microsoft.com/office/2007/relationships/hdphoto" Target="../media/hdphoto4.wdp"/><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6.png"/><Relationship Id="rId5" Type="http://schemas.microsoft.com/office/2007/relationships/hdphoto" Target="../media/hdphoto3.wdp"/><Relationship Id="rId4" Type="http://schemas.openxmlformats.org/officeDocument/2006/relationships/image" Target="../media/image4.png"/><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6.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2.wdp"/><Relationship Id="rId7"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3.jpeg"/><Relationship Id="rId9" Type="http://schemas.microsoft.com/office/2007/relationships/hdphoto" Target="../media/hdphoto4.wdp"/></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2.wdp"/><Relationship Id="rId7"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3.jpeg"/><Relationship Id="rId9" Type="http://schemas.microsoft.com/office/2007/relationships/hdphoto" Target="../media/hdphoto4.wdp"/></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7.jpeg"/><Relationship Id="rId5" Type="http://schemas.microsoft.com/office/2007/relationships/hdphoto" Target="../media/hdphoto3.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eg"/><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3.wdp"/><Relationship Id="rId5" Type="http://schemas.openxmlformats.org/officeDocument/2006/relationships/image" Target="../media/image4.pn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8" Type="http://schemas.microsoft.com/office/2007/relationships/hdphoto" Target="../media/hdphoto5.wdp"/><Relationship Id="rId3" Type="http://schemas.microsoft.com/office/2007/relationships/hdphoto" Target="../media/hdphoto2.wdp"/><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3.wdp"/><Relationship Id="rId5" Type="http://schemas.openxmlformats.org/officeDocument/2006/relationships/image" Target="../media/image4.png"/><Relationship Id="rId10" Type="http://schemas.openxmlformats.org/officeDocument/2006/relationships/image" Target="../media/image5.jpeg"/><Relationship Id="rId4" Type="http://schemas.openxmlformats.org/officeDocument/2006/relationships/image" Target="../media/image7.jpe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2.wdp"/><Relationship Id="rId7"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3.wdp"/><Relationship Id="rId5" Type="http://schemas.openxmlformats.org/officeDocument/2006/relationships/image" Target="../media/image4.png"/><Relationship Id="rId10" Type="http://schemas.openxmlformats.org/officeDocument/2006/relationships/image" Target="../media/image5.jpeg"/><Relationship Id="rId4" Type="http://schemas.openxmlformats.org/officeDocument/2006/relationships/image" Target="../media/image7.jpeg"/><Relationship Id="rId9" Type="http://schemas.microsoft.com/office/2007/relationships/hdphoto" Target="../media/hdphoto4.wdp"/></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745736"/>
            <a:ext cx="6096000" cy="1366528"/>
          </a:xfrm>
          <a:prstGeom prst="rect">
            <a:avLst/>
          </a:prstGeom>
        </p:spPr>
        <p:txBody>
          <a:bodyPr>
            <a:spAutoFit/>
          </a:bodyPr>
          <a:lstStyle/>
          <a:p>
            <a:pPr algn="ctr">
              <a:lnSpc>
                <a:spcPct val="115000"/>
              </a:lnSpc>
            </a:pPr>
            <a:r>
              <a:rPr lang="en-US" b="1" dirty="0">
                <a:latin typeface="Times New Roman" panose="02020603050405020304" pitchFamily="18" charset="0"/>
                <a:ea typeface="Times New Roman" panose="02020603050405020304" pitchFamily="18" charset="0"/>
                <a:cs typeface="Vrinda" panose="020B0502040204020203" pitchFamily="34" charset="0"/>
              </a:rPr>
              <a:t>The  Use  of  ICT  based  Technologies  to  Create,  Preserve  and  Disseminate      Indigenous  Knowledge  by  the  Assam  State  Archives  and  the  District  Library  (Guwahati),  Assam</a:t>
            </a:r>
            <a:endParaRPr lang="en-US" sz="1600" dirty="0">
              <a:effectLst/>
              <a:latin typeface="Calibri" panose="020F0502020204030204" pitchFamily="34" charset="0"/>
              <a:ea typeface="Calibri" panose="020F0502020204030204" pitchFamily="34" charset="0"/>
              <a:cs typeface="Vrinda" panose="020B0502040204020203" pitchFamily="34" charset="0"/>
            </a:endParaRPr>
          </a:p>
        </p:txBody>
      </p:sp>
      <p:pic>
        <p:nvPicPr>
          <p:cNvPr id="6" name="Picture 5"/>
          <p:cNvPicPr>
            <a:picLocks noChangeAspect="1"/>
          </p:cNvPicPr>
          <p:nvPr/>
        </p:nvPicPr>
        <p:blipFill>
          <a:blip r:embed="rId2">
            <a:extLst>
              <a:ext uri="{BEBA8EAE-BF5A-486C-A8C5-ECC9F3942E4B}">
                <a14:imgProps xmlns:a14="http://schemas.microsoft.com/office/drawing/2010/main" xmlns="">
                  <a14:imgLayer r:embed="rId3">
                    <a14:imgEffect>
                      <a14:saturation sat="400000"/>
                    </a14:imgEffect>
                  </a14:imgLayer>
                </a14:imgProps>
              </a:ext>
              <a:ext uri="{28A0092B-C50C-407E-A947-70E740481C1C}">
                <a14:useLocalDpi xmlns:a14="http://schemas.microsoft.com/office/drawing/2010/main" xmlns="" val="0"/>
              </a:ext>
            </a:extLst>
          </a:blip>
          <a:stretch>
            <a:fillRect/>
          </a:stretch>
        </p:blipFill>
        <p:spPr>
          <a:xfrm>
            <a:off x="0" y="0"/>
            <a:ext cx="12192000" cy="6895532"/>
          </a:xfrm>
          <a:prstGeom prst="rect">
            <a:avLst/>
          </a:prstGeom>
        </p:spPr>
      </p:pic>
      <p:sp>
        <p:nvSpPr>
          <p:cNvPr id="7" name="Rectangle 6"/>
          <p:cNvSpPr/>
          <p:nvPr/>
        </p:nvSpPr>
        <p:spPr>
          <a:xfrm>
            <a:off x="0" y="127227"/>
            <a:ext cx="12192000" cy="914930"/>
          </a:xfrm>
          <a:prstGeom prst="rect">
            <a:avLst/>
          </a:prstGeom>
        </p:spPr>
        <p:txBody>
          <a:bodyPr wrap="square">
            <a:spAutoFit/>
          </a:bodyPr>
          <a:lstStyle/>
          <a:p>
            <a:pPr algn="ctr">
              <a:lnSpc>
                <a:spcPct val="115000"/>
              </a:lnSpc>
            </a:pPr>
            <a:r>
              <a:rPr lang="en-US" sz="2400" b="1" dirty="0">
                <a:latin typeface="Times New Roman" panose="02020603050405020304" pitchFamily="18" charset="0"/>
                <a:ea typeface="Times New Roman" panose="02020603050405020304" pitchFamily="18" charset="0"/>
                <a:cs typeface="Vrinda" panose="020B0502040204020203" pitchFamily="34" charset="0"/>
              </a:rPr>
              <a:t>The  Use  of  ICT  based  Technologies  to  Create,  Preserve  and  Disseminate      Indigenous  Knowledge  by  the  Assam  State  Archives  and  the  District  Library  (Guwahati),  Assam</a:t>
            </a:r>
            <a:endParaRPr lang="en-US" sz="2400" dirty="0">
              <a:effectLst/>
              <a:latin typeface="Calibri" panose="020F0502020204030204" pitchFamily="34" charset="0"/>
              <a:ea typeface="Calibri" panose="020F0502020204030204" pitchFamily="34" charset="0"/>
              <a:cs typeface="Vrinda" panose="020B0502040204020203" pitchFamily="34" charset="0"/>
            </a:endParaRPr>
          </a:p>
        </p:txBody>
      </p:sp>
      <p:sp>
        <p:nvSpPr>
          <p:cNvPr id="8" name="Rectangle 7"/>
          <p:cNvSpPr/>
          <p:nvPr/>
        </p:nvSpPr>
        <p:spPr>
          <a:xfrm>
            <a:off x="1163782" y="1698013"/>
            <a:ext cx="10155382" cy="2728952"/>
          </a:xfrm>
          <a:prstGeom prst="rect">
            <a:avLst/>
          </a:prstGeom>
        </p:spPr>
        <p:txBody>
          <a:bodyPr wrap="square">
            <a:spAutoFit/>
          </a:bodyPr>
          <a:lstStyle/>
          <a:p>
            <a:pPr algn="ctr">
              <a:lnSpc>
                <a:spcPct val="115000"/>
              </a:lnSpc>
              <a:spcAft>
                <a:spcPts val="800"/>
              </a:spcAft>
            </a:pPr>
            <a:r>
              <a:rPr lang="en-US" sz="2000" b="1" dirty="0" smtClean="0">
                <a:latin typeface="Times New Roman" panose="02020603050405020304" pitchFamily="18" charset="0"/>
                <a:ea typeface="Calibri" panose="020F0502020204030204" pitchFamily="34" charset="0"/>
                <a:cs typeface="Vrinda" panose="020B0502040204020203" pitchFamily="34" charset="0"/>
              </a:rPr>
              <a:t>By</a:t>
            </a:r>
          </a:p>
          <a:p>
            <a:pPr algn="ctr">
              <a:lnSpc>
                <a:spcPct val="115000"/>
              </a:lnSpc>
              <a:spcAft>
                <a:spcPts val="800"/>
              </a:spcAft>
            </a:pPr>
            <a:r>
              <a:rPr lang="en-US" sz="2000" b="1" dirty="0" smtClean="0">
                <a:latin typeface="Times New Roman" panose="02020603050405020304" pitchFamily="18" charset="0"/>
                <a:ea typeface="Calibri" panose="020F0502020204030204" pitchFamily="34" charset="0"/>
                <a:cs typeface="Vrinda" panose="020B0502040204020203" pitchFamily="34" charset="0"/>
              </a:rPr>
              <a:t>-</a:t>
            </a:r>
            <a:r>
              <a:rPr lang="en-US" sz="2000" b="1" dirty="0">
                <a:latin typeface="Times New Roman" panose="02020603050405020304" pitchFamily="18" charset="0"/>
                <a:ea typeface="Calibri" panose="020F0502020204030204" pitchFamily="34" charset="0"/>
                <a:cs typeface="Vrinda" panose="020B0502040204020203" pitchFamily="34" charset="0"/>
              </a:rPr>
              <a:t>Ms.  </a:t>
            </a:r>
            <a:r>
              <a:rPr lang="en-US" sz="2000" b="1" dirty="0" err="1">
                <a:latin typeface="Times New Roman" panose="02020603050405020304" pitchFamily="18" charset="0"/>
                <a:ea typeface="Calibri" panose="020F0502020204030204" pitchFamily="34" charset="0"/>
                <a:cs typeface="Vrinda" panose="020B0502040204020203" pitchFamily="34" charset="0"/>
              </a:rPr>
              <a:t>Sangita</a:t>
            </a:r>
            <a:r>
              <a:rPr lang="en-US" sz="2000" b="1" dirty="0">
                <a:latin typeface="Times New Roman" panose="02020603050405020304" pitchFamily="18" charset="0"/>
                <a:ea typeface="Calibri" panose="020F0502020204030204" pitchFamily="34" charset="0"/>
                <a:cs typeface="Vrinda" panose="020B0502040204020203" pitchFamily="34" charset="0"/>
              </a:rPr>
              <a:t>  </a:t>
            </a:r>
            <a:r>
              <a:rPr lang="en-US" sz="2000" b="1" dirty="0" err="1">
                <a:latin typeface="Times New Roman" panose="02020603050405020304" pitchFamily="18" charset="0"/>
                <a:ea typeface="Calibri" panose="020F0502020204030204" pitchFamily="34" charset="0"/>
                <a:cs typeface="Vrinda" panose="020B0502040204020203" pitchFamily="34" charset="0"/>
              </a:rPr>
              <a:t>Mazumdar</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a:latin typeface="Times New Roman" panose="02020603050405020304" pitchFamily="18" charset="0"/>
                <a:ea typeface="Calibri" panose="020F0502020204030204" pitchFamily="34" charset="0"/>
                <a:cs typeface="Vrinda" panose="020B0502040204020203" pitchFamily="34" charset="0"/>
              </a:rPr>
              <a:t>Librarian, Asian Institute of Nursing Education,  Guwahati</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a:latin typeface="Times New Roman" panose="02020603050405020304" pitchFamily="18" charset="0"/>
                <a:ea typeface="Calibri" panose="020F0502020204030204" pitchFamily="34" charset="0"/>
                <a:cs typeface="Vrinda" panose="020B0502040204020203" pitchFamily="34" charset="0"/>
              </a:rPr>
              <a:t>(Affiliated  to  SNDT Women’s University,  Mumbai;  Assam Nursing Council)</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a:latin typeface="Times New Roman" panose="02020603050405020304" pitchFamily="18" charset="0"/>
                <a:ea typeface="Calibri" panose="020F0502020204030204" pitchFamily="34" charset="0"/>
                <a:cs typeface="Vrinda" panose="020B0502040204020203" pitchFamily="34" charset="0"/>
              </a:rPr>
              <a:t>GNRC Hospitals,  </a:t>
            </a:r>
            <a:r>
              <a:rPr lang="en-US" sz="2000" b="1" dirty="0" err="1">
                <a:latin typeface="Times New Roman" panose="02020603050405020304" pitchFamily="18" charset="0"/>
                <a:ea typeface="Calibri" panose="020F0502020204030204" pitchFamily="34" charset="0"/>
                <a:cs typeface="Vrinda" panose="020B0502040204020203" pitchFamily="34" charset="0"/>
              </a:rPr>
              <a:t>Ganeshguri</a:t>
            </a:r>
            <a:r>
              <a:rPr lang="en-US" sz="2000" b="1" dirty="0">
                <a:latin typeface="Times New Roman" panose="02020603050405020304" pitchFamily="18" charset="0"/>
                <a:ea typeface="Calibri" panose="020F0502020204030204" pitchFamily="34" charset="0"/>
                <a:cs typeface="Vrinda" panose="020B0502040204020203" pitchFamily="34" charset="0"/>
              </a:rPr>
              <a:t>,  Guwahati:05</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a:latin typeface="Times New Roman" panose="02020603050405020304" pitchFamily="18" charset="0"/>
                <a:ea typeface="Calibri" panose="020F0502020204030204" pitchFamily="34" charset="0"/>
                <a:cs typeface="Vrinda" panose="020B0502040204020203" pitchFamily="34" charset="0"/>
              </a:rPr>
              <a:t>Contact  detail: Email-</a:t>
            </a:r>
            <a:r>
              <a:rPr lang="en-US" sz="2000" b="1" u="sng" dirty="0">
                <a:solidFill>
                  <a:srgbClr val="0563C1"/>
                </a:solidFill>
                <a:latin typeface="Times New Roman" panose="02020603050405020304" pitchFamily="18" charset="0"/>
                <a:ea typeface="Calibri" panose="020F0502020204030204" pitchFamily="34" charset="0"/>
                <a:cs typeface="Vrinda" panose="020B0502040204020203" pitchFamily="34" charset="0"/>
                <a:hlinkClick r:id="rId4"/>
              </a:rPr>
              <a:t>sangitamazumdar@rediffmail.com</a:t>
            </a:r>
            <a:r>
              <a:rPr lang="en-US" sz="2000" b="1" u="sng" dirty="0">
                <a:solidFill>
                  <a:srgbClr val="0563C1"/>
                </a:solidFill>
                <a:latin typeface="Times New Roman" panose="02020603050405020304" pitchFamily="18" charset="0"/>
                <a:ea typeface="Calibri" panose="020F0502020204030204" pitchFamily="34" charset="0"/>
                <a:cs typeface="Vrinda" panose="020B0502040204020203" pitchFamily="34" charset="0"/>
              </a:rPr>
              <a:t>,  </a:t>
            </a:r>
            <a:r>
              <a:rPr lang="en-US" sz="2000" b="1" dirty="0">
                <a:latin typeface="Times New Roman" panose="02020603050405020304" pitchFamily="18" charset="0"/>
                <a:ea typeface="Calibri" panose="020F0502020204030204" pitchFamily="34" charset="0"/>
                <a:cs typeface="Vrinda" panose="020B0502040204020203" pitchFamily="34" charset="0"/>
              </a:rPr>
              <a:t>ph.no-8486326647</a:t>
            </a:r>
            <a:endParaRPr lang="en-US" sz="2000" b="1" dirty="0">
              <a:effectLst/>
              <a:latin typeface="Calibri" panose="020F0502020204030204" pitchFamily="34" charset="0"/>
              <a:ea typeface="Calibri" panose="020F0502020204030204" pitchFamily="34" charset="0"/>
              <a:cs typeface="Vrinda" panose="020B0502040204020203" pitchFamily="34" charset="0"/>
            </a:endParaRPr>
          </a:p>
        </p:txBody>
      </p:sp>
      <p:sp>
        <p:nvSpPr>
          <p:cNvPr id="9" name="Rectangle 8"/>
          <p:cNvSpPr/>
          <p:nvPr/>
        </p:nvSpPr>
        <p:spPr>
          <a:xfrm>
            <a:off x="2043546" y="4502727"/>
            <a:ext cx="8395854" cy="1780487"/>
          </a:xfrm>
          <a:prstGeom prst="rect">
            <a:avLst/>
          </a:prstGeom>
        </p:spPr>
        <p:txBody>
          <a:bodyPr wrap="square">
            <a:spAutoFit/>
          </a:bodyPr>
          <a:lstStyle/>
          <a:p>
            <a:pPr algn="ctr">
              <a:lnSpc>
                <a:spcPct val="115000"/>
              </a:lnSpc>
              <a:spcAft>
                <a:spcPts val="800"/>
              </a:spcAft>
            </a:pPr>
            <a:r>
              <a:rPr lang="en-US" b="1" dirty="0">
                <a:latin typeface="Times New Roman" panose="02020603050405020304" pitchFamily="18" charset="0"/>
                <a:ea typeface="Calibri" panose="020F0502020204030204" pitchFamily="34" charset="0"/>
                <a:cs typeface="Vrinda" panose="020B0502040204020203" pitchFamily="34" charset="0"/>
              </a:rPr>
              <a:t>&amp;</a:t>
            </a:r>
            <a:endParaRPr lang="en-US" sz="16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a:latin typeface="Times New Roman" panose="02020603050405020304" pitchFamily="18" charset="0"/>
                <a:ea typeface="Calibri" panose="020F0502020204030204" pitchFamily="34" charset="0"/>
                <a:cs typeface="Vrinda" panose="020B0502040204020203" pitchFamily="34" charset="0"/>
              </a:rPr>
              <a:t>- Ms.  </a:t>
            </a:r>
            <a:r>
              <a:rPr lang="en-US" sz="2000" b="1" dirty="0" err="1">
                <a:latin typeface="Times New Roman" panose="02020603050405020304" pitchFamily="18" charset="0"/>
                <a:ea typeface="Calibri" panose="020F0502020204030204" pitchFamily="34" charset="0"/>
                <a:cs typeface="Vrinda" panose="020B0502040204020203" pitchFamily="34" charset="0"/>
              </a:rPr>
              <a:t>Phool</a:t>
            </a:r>
            <a:r>
              <a:rPr lang="en-US" sz="2000" b="1" dirty="0">
                <a:latin typeface="Times New Roman" panose="02020603050405020304" pitchFamily="18" charset="0"/>
                <a:ea typeface="Calibri" panose="020F0502020204030204" pitchFamily="34" charset="0"/>
                <a:cs typeface="Vrinda" panose="020B0502040204020203" pitchFamily="34" charset="0"/>
              </a:rPr>
              <a:t>  Rani  Das</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pPr>
            <a:r>
              <a:rPr lang="en-US" sz="2000" b="1" dirty="0" err="1">
                <a:latin typeface="Times New Roman" panose="02020603050405020304" pitchFamily="18" charset="0"/>
                <a:ea typeface="Calibri" panose="020F0502020204030204" pitchFamily="34" charset="0"/>
                <a:cs typeface="Vrinda" panose="020B0502040204020203" pitchFamily="34" charset="0"/>
              </a:rPr>
              <a:t>Asstt</a:t>
            </a:r>
            <a:r>
              <a:rPr lang="en-US" sz="2000" b="1" dirty="0">
                <a:latin typeface="Times New Roman" panose="02020603050405020304" pitchFamily="18" charset="0"/>
                <a:ea typeface="Calibri" panose="020F0502020204030204" pitchFamily="34" charset="0"/>
                <a:cs typeface="Vrinda" panose="020B0502040204020203" pitchFamily="34" charset="0"/>
              </a:rPr>
              <a:t>. Librarian, RG  </a:t>
            </a:r>
            <a:r>
              <a:rPr lang="en-US" sz="2000" b="1" dirty="0" err="1">
                <a:latin typeface="Times New Roman" panose="02020603050405020304" pitchFamily="18" charset="0"/>
                <a:ea typeface="Calibri" panose="020F0502020204030204" pitchFamily="34" charset="0"/>
                <a:cs typeface="Vrinda" panose="020B0502040204020203" pitchFamily="34" charset="0"/>
              </a:rPr>
              <a:t>Baruah</a:t>
            </a:r>
            <a:r>
              <a:rPr lang="en-US" sz="2000" b="1" dirty="0">
                <a:latin typeface="Times New Roman" panose="02020603050405020304" pitchFamily="18" charset="0"/>
                <a:ea typeface="Calibri" panose="020F0502020204030204" pitchFamily="34" charset="0"/>
                <a:cs typeface="Vrinda" panose="020B0502040204020203" pitchFamily="34" charset="0"/>
              </a:rPr>
              <a:t> College, Guwahati:25</a:t>
            </a:r>
            <a:endParaRPr lang="en-US" sz="2000" b="1" dirty="0">
              <a:latin typeface="Calibri" panose="020F0502020204030204" pitchFamily="34" charset="0"/>
              <a:ea typeface="Calibri" panose="020F0502020204030204" pitchFamily="34" charset="0"/>
              <a:cs typeface="Vrinda" panose="020B0502040204020203" pitchFamily="34" charset="0"/>
            </a:endParaRPr>
          </a:p>
          <a:p>
            <a:pPr algn="ctr">
              <a:lnSpc>
                <a:spcPct val="115000"/>
              </a:lnSpc>
              <a:spcAft>
                <a:spcPts val="800"/>
              </a:spcAft>
              <a:tabLst>
                <a:tab pos="2228850" algn="l"/>
                <a:tab pos="2286000" algn="l"/>
              </a:tabLst>
            </a:pPr>
            <a:r>
              <a:rPr lang="en-US" sz="2000" b="1" dirty="0">
                <a:latin typeface="Times New Roman" panose="02020603050405020304" pitchFamily="18" charset="0"/>
                <a:ea typeface="Calibri" panose="020F0502020204030204" pitchFamily="34" charset="0"/>
                <a:cs typeface="Vrinda" panose="020B0502040204020203" pitchFamily="34" charset="0"/>
              </a:rPr>
              <a:t>Contact  detail: Email-</a:t>
            </a:r>
            <a:r>
              <a:rPr lang="en-US" sz="2000" b="1" u="sng" dirty="0">
                <a:solidFill>
                  <a:srgbClr val="0563C1"/>
                </a:solidFill>
                <a:latin typeface="Times New Roman" panose="02020603050405020304" pitchFamily="18" charset="0"/>
                <a:ea typeface="Calibri" panose="020F0502020204030204" pitchFamily="34" charset="0"/>
                <a:cs typeface="Vrinda" panose="020B0502040204020203" pitchFamily="34" charset="0"/>
                <a:hlinkClick r:id="rId5"/>
              </a:rPr>
              <a:t>phool.rani@rediffmail.com</a:t>
            </a:r>
            <a:r>
              <a:rPr lang="en-US" sz="2000" b="1" u="sng" dirty="0">
                <a:solidFill>
                  <a:srgbClr val="0563C1"/>
                </a:solidFill>
                <a:latin typeface="Times New Roman" panose="02020603050405020304" pitchFamily="18" charset="0"/>
                <a:ea typeface="Calibri" panose="020F0502020204030204" pitchFamily="34" charset="0"/>
                <a:cs typeface="Vrinda" panose="020B0502040204020203" pitchFamily="34" charset="0"/>
              </a:rPr>
              <a:t>,</a:t>
            </a:r>
            <a:r>
              <a:rPr lang="en-US" sz="2000" b="1" dirty="0">
                <a:latin typeface="Times New Roman" panose="02020603050405020304" pitchFamily="18" charset="0"/>
                <a:ea typeface="Calibri" panose="020F0502020204030204" pitchFamily="34" charset="0"/>
                <a:cs typeface="Vrinda" panose="020B0502040204020203" pitchFamily="34" charset="0"/>
              </a:rPr>
              <a:t>  Ph.no-  9577343562</a:t>
            </a:r>
            <a:endParaRPr lang="en-US" sz="2000" b="1"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xmlns="" val="572619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858000"/>
          </a:xfrm>
          <a:prstGeom prst="rect">
            <a:avLst/>
          </a:prstGeom>
          <a:solidFill>
            <a:schemeClr val="accent1">
              <a:lumMod val="60000"/>
              <a:lumOff val="40000"/>
            </a:schemeClr>
          </a:solidFill>
        </p:spPr>
      </p:pic>
      <p:graphicFrame>
        <p:nvGraphicFramePr>
          <p:cNvPr id="11" name="Table 10"/>
          <p:cNvGraphicFramePr>
            <a:graphicFrameLocks noGrp="1"/>
          </p:cNvGraphicFramePr>
          <p:nvPr>
            <p:extLst>
              <p:ext uri="{D42A27DB-BD31-4B8C-83A1-F6EECF244321}">
                <p14:modId xmlns:p14="http://schemas.microsoft.com/office/powerpoint/2010/main" xmlns="" val="746968152"/>
              </p:ext>
            </p:extLst>
          </p:nvPr>
        </p:nvGraphicFramePr>
        <p:xfrm>
          <a:off x="1565563" y="1"/>
          <a:ext cx="8672944" cy="6705601"/>
        </p:xfrm>
        <a:graphic>
          <a:graphicData uri="http://schemas.openxmlformats.org/drawingml/2006/table">
            <a:tbl>
              <a:tblPr/>
              <a:tblGrid>
                <a:gridCol w="4128507"/>
                <a:gridCol w="2326135"/>
                <a:gridCol w="2218302"/>
              </a:tblGrid>
              <a:tr h="802386">
                <a:tc gridSpan="3">
                  <a:txBody>
                    <a:bodyPr/>
                    <a:lstStyle/>
                    <a:p>
                      <a:pPr marL="457200" algn="l">
                        <a:lnSpc>
                          <a:spcPct val="115000"/>
                        </a:lnSpc>
                        <a:spcAft>
                          <a:spcPts val="0"/>
                        </a:spcAft>
                      </a:pPr>
                      <a:r>
                        <a:rPr lang="en-US" sz="2400" b="1" dirty="0" smtClean="0">
                          <a:latin typeface="Times New Roman"/>
                          <a:ea typeface="Calibri"/>
                          <a:cs typeface="Times New Roman"/>
                        </a:rPr>
                        <a:t>3.3 Technical  </a:t>
                      </a:r>
                      <a:r>
                        <a:rPr lang="en-US" sz="2400" b="1" dirty="0">
                          <a:latin typeface="Times New Roman"/>
                          <a:ea typeface="Calibri"/>
                          <a:cs typeface="Times New Roman"/>
                        </a:rPr>
                        <a:t>preservation  and   Conservation  Techniques</a:t>
                      </a:r>
                      <a:endParaRPr lang="en-IN" sz="2400" b="1"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r>
              <a:tr h="814185">
                <a:tc>
                  <a:txBody>
                    <a:bodyPr/>
                    <a:lstStyle/>
                    <a:p>
                      <a:pPr algn="just">
                        <a:lnSpc>
                          <a:spcPct val="115000"/>
                        </a:lnSpc>
                        <a:spcAft>
                          <a:spcPts val="0"/>
                        </a:spcAft>
                      </a:pPr>
                      <a:r>
                        <a:rPr lang="en-US" sz="2000" b="1" dirty="0">
                          <a:latin typeface="Times New Roman"/>
                          <a:ea typeface="Times New Roman"/>
                          <a:cs typeface="Times New Roman"/>
                        </a:rPr>
                        <a:t>Preservation and conservation techniques </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a:ea typeface="Calibri"/>
                          <a:cs typeface="Times New Roman"/>
                        </a:rPr>
                        <a:t>Assam  State Archives</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a:ea typeface="Calibri"/>
                          <a:cs typeface="Times New Roman"/>
                        </a:rPr>
                        <a:t>District Library</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877">
                <a:tc>
                  <a:txBody>
                    <a:bodyPr/>
                    <a:lstStyle/>
                    <a:p>
                      <a:pPr algn="just">
                        <a:lnSpc>
                          <a:spcPct val="115000"/>
                        </a:lnSpc>
                        <a:spcAft>
                          <a:spcPts val="0"/>
                        </a:spcAft>
                      </a:pPr>
                      <a:r>
                        <a:rPr lang="en-US" sz="2000">
                          <a:latin typeface="Times New Roman"/>
                          <a:ea typeface="Times New Roman"/>
                          <a:cs typeface="Times New Roman"/>
                        </a:rPr>
                        <a:t>Binding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8293">
                <a:tc>
                  <a:txBody>
                    <a:bodyPr/>
                    <a:lstStyle/>
                    <a:p>
                      <a:pPr algn="just">
                        <a:lnSpc>
                          <a:spcPct val="115000"/>
                        </a:lnSpc>
                        <a:spcAft>
                          <a:spcPts val="0"/>
                        </a:spcAft>
                      </a:pPr>
                      <a:r>
                        <a:rPr lang="en-US" sz="2000">
                          <a:latin typeface="Times New Roman"/>
                          <a:ea typeface="Times New Roman"/>
                          <a:cs typeface="Times New Roman"/>
                        </a:rPr>
                        <a:t>Deacidification</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7909">
                <a:tc>
                  <a:txBody>
                    <a:bodyPr/>
                    <a:lstStyle/>
                    <a:p>
                      <a:pPr algn="just">
                        <a:lnSpc>
                          <a:spcPct val="115000"/>
                        </a:lnSpc>
                        <a:spcAft>
                          <a:spcPts val="0"/>
                        </a:spcAft>
                      </a:pPr>
                      <a:r>
                        <a:rPr lang="en-US" sz="2000" dirty="0">
                          <a:latin typeface="Times New Roman"/>
                          <a:ea typeface="Times New Roman"/>
                          <a:cs typeface="Times New Roman"/>
                        </a:rPr>
                        <a:t>Installing air-conditioners in your library </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4709">
                <a:tc>
                  <a:txBody>
                    <a:bodyPr/>
                    <a:lstStyle/>
                    <a:p>
                      <a:pPr algn="just">
                        <a:lnSpc>
                          <a:spcPct val="115000"/>
                        </a:lnSpc>
                        <a:spcAft>
                          <a:spcPts val="0"/>
                        </a:spcAft>
                      </a:pPr>
                      <a:r>
                        <a:rPr lang="en-US" sz="2000">
                          <a:latin typeface="Times New Roman"/>
                          <a:ea typeface="Times New Roman"/>
                          <a:cs typeface="Times New Roman"/>
                        </a:rPr>
                        <a:t>Emulation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1123">
                <a:tc>
                  <a:txBody>
                    <a:bodyPr/>
                    <a:lstStyle/>
                    <a:p>
                      <a:pPr algn="just">
                        <a:lnSpc>
                          <a:spcPct val="115000"/>
                        </a:lnSpc>
                        <a:spcAft>
                          <a:spcPts val="0"/>
                        </a:spcAft>
                      </a:pPr>
                      <a:r>
                        <a:rPr lang="en-US" sz="2000" dirty="0">
                          <a:latin typeface="Times New Roman"/>
                          <a:ea typeface="Times New Roman"/>
                          <a:cs typeface="Times New Roman"/>
                        </a:rPr>
                        <a:t>Lamination </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317">
                <a:tc>
                  <a:txBody>
                    <a:bodyPr/>
                    <a:lstStyle/>
                    <a:p>
                      <a:pPr algn="just">
                        <a:lnSpc>
                          <a:spcPct val="115000"/>
                        </a:lnSpc>
                        <a:spcAft>
                          <a:spcPts val="0"/>
                        </a:spcAft>
                      </a:pPr>
                      <a:r>
                        <a:rPr lang="en-US" sz="2000">
                          <a:latin typeface="Times New Roman"/>
                          <a:ea typeface="Times New Roman"/>
                          <a:cs typeface="Times New Roman"/>
                        </a:rPr>
                        <a:t>mending and repairs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608">
                <a:tc>
                  <a:txBody>
                    <a:bodyPr/>
                    <a:lstStyle/>
                    <a:p>
                      <a:pPr algn="just">
                        <a:lnSpc>
                          <a:spcPct val="115000"/>
                        </a:lnSpc>
                        <a:spcAft>
                          <a:spcPts val="0"/>
                        </a:spcAft>
                      </a:pPr>
                      <a:r>
                        <a:rPr lang="en-US" sz="2000">
                          <a:latin typeface="Times New Roman"/>
                          <a:ea typeface="Times New Roman"/>
                          <a:cs typeface="Times New Roman"/>
                        </a:rPr>
                        <a:t>Microfilming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8293">
                <a:tc>
                  <a:txBody>
                    <a:bodyPr/>
                    <a:lstStyle/>
                    <a:p>
                      <a:pPr algn="just">
                        <a:lnSpc>
                          <a:spcPct val="115000"/>
                        </a:lnSpc>
                        <a:spcAft>
                          <a:spcPts val="0"/>
                        </a:spcAft>
                      </a:pPr>
                      <a:r>
                        <a:rPr lang="en-US" sz="2000">
                          <a:latin typeface="Times New Roman"/>
                          <a:ea typeface="Times New Roman"/>
                          <a:cs typeface="Times New Roman"/>
                        </a:rPr>
                        <a:t>Photocopying</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246">
                <a:tc>
                  <a:txBody>
                    <a:bodyPr/>
                    <a:lstStyle/>
                    <a:p>
                      <a:pPr algn="just">
                        <a:lnSpc>
                          <a:spcPct val="115000"/>
                        </a:lnSpc>
                        <a:spcAft>
                          <a:spcPts val="0"/>
                        </a:spcAft>
                      </a:pPr>
                      <a:r>
                        <a:rPr lang="en-US" sz="2000">
                          <a:latin typeface="Times New Roman"/>
                          <a:ea typeface="Times New Roman"/>
                          <a:cs typeface="Times New Roman"/>
                        </a:rPr>
                        <a:t>Refreshing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655">
                <a:tc>
                  <a:txBody>
                    <a:bodyPr/>
                    <a:lstStyle/>
                    <a:p>
                      <a:pPr algn="just">
                        <a:lnSpc>
                          <a:spcPct val="115000"/>
                        </a:lnSpc>
                        <a:spcAft>
                          <a:spcPts val="0"/>
                        </a:spcAft>
                      </a:pPr>
                      <a:r>
                        <a:rPr lang="en-US" sz="2000">
                          <a:latin typeface="Times New Roman"/>
                          <a:ea typeface="Times New Roman"/>
                          <a:cs typeface="Times New Roman"/>
                        </a:rPr>
                        <a:t>Technology preservation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Times New Roman"/>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Times New Roman"/>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2" name="Picture 11"/>
          <p:cNvPicPr>
            <a:picLocks noChangeAspect="1"/>
          </p:cNvPicPr>
          <p:nvPr/>
        </p:nvPicPr>
        <p:blipFill rotWithShape="1">
          <a:blip r:embed="rId4">
            <a:extLst>
              <a:ext uri="{BEBA8EAE-BF5A-486C-A8C5-ECC9F3942E4B}">
                <a14:imgProps xmlns:a14="http://schemas.microsoft.com/office/drawing/2010/main" xmlns="">
                  <a14:imgLayer r:embed="rId5">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427793"/>
            <a:ext cx="1489362" cy="1073713"/>
          </a:xfrm>
          <a:prstGeom prst="rect">
            <a:avLst/>
          </a:prstGeom>
          <a:ln>
            <a:noFill/>
          </a:ln>
          <a:effectLst>
            <a:softEdge rad="112500"/>
          </a:effectLst>
        </p:spPr>
      </p:pic>
      <p:pic>
        <p:nvPicPr>
          <p:cNvPr id="13" name="Picture 12"/>
          <p:cNvPicPr>
            <a:picLocks noChangeAspect="1"/>
          </p:cNvPicPr>
          <p:nvPr/>
        </p:nvPicPr>
        <p:blipFill>
          <a:blip r:embed="rId6">
            <a:extLst>
              <a:ext uri="{BEBA8EAE-BF5A-486C-A8C5-ECC9F3942E4B}">
                <a14:imgProps xmlns:a14="http://schemas.microsoft.com/office/drawing/2010/main" xmlns="">
                  <a14:imgLayer r:embed="rId7">
                    <a14:imgEffect>
                      <a14:colorTemperature colorTemp="4700"/>
                    </a14:imgEffect>
                  </a14:imgLayer>
                </a14:imgProps>
              </a:ext>
              <a:ext uri="{28A0092B-C50C-407E-A947-70E740481C1C}">
                <a14:useLocalDpi xmlns:a14="http://schemas.microsoft.com/office/drawing/2010/main" xmlns="" val="0"/>
              </a:ext>
            </a:extLst>
          </a:blip>
          <a:stretch>
            <a:fillRect/>
          </a:stretch>
        </p:blipFill>
        <p:spPr>
          <a:xfrm>
            <a:off x="11188456" y="4446419"/>
            <a:ext cx="1003544" cy="1249759"/>
          </a:xfrm>
          <a:prstGeom prst="rect">
            <a:avLst/>
          </a:prstGeom>
          <a:ln>
            <a:noFill/>
          </a:ln>
          <a:effectLst>
            <a:softEdge rad="112500"/>
          </a:effectLst>
        </p:spPr>
      </p:pic>
      <p:pic>
        <p:nvPicPr>
          <p:cNvPr id="14" name="Picture 13"/>
          <p:cNvPicPr>
            <a:picLocks noChangeAspect="1"/>
          </p:cNvPicPr>
          <p:nvPr/>
        </p:nvPicPr>
        <p:blipFill rotWithShape="1">
          <a:blip r:embed="rId8" cstate="print">
            <a:duotone>
              <a:prstClr val="black"/>
              <a:schemeClr val="accent1">
                <a:lumMod val="20000"/>
                <a:lumOff val="80000"/>
                <a:tint val="45000"/>
                <a:satMod val="400000"/>
              </a:schemeClr>
            </a:duotone>
            <a:extLst>
              <a:ext uri="{28A0092B-C50C-407E-A947-70E740481C1C}">
                <a14:useLocalDpi xmlns:a14="http://schemas.microsoft.com/office/drawing/2010/main" xmlns="" val="0"/>
              </a:ext>
            </a:extLst>
          </a:blip>
          <a:srcRect r="8395"/>
          <a:stretch/>
        </p:blipFill>
        <p:spPr>
          <a:xfrm>
            <a:off x="10511424" y="4889928"/>
            <a:ext cx="909812" cy="1075730"/>
          </a:xfrm>
          <a:prstGeom prst="rect">
            <a:avLst/>
          </a:prstGeom>
          <a:ln>
            <a:noFill/>
          </a:ln>
          <a:effectLst>
            <a:softEdge rad="112500"/>
          </a:effectLst>
        </p:spPr>
      </p:pic>
      <p:pic>
        <p:nvPicPr>
          <p:cNvPr id="16" name="Content Placeholder 3"/>
          <p:cNvPicPr>
            <a:picLocks noChangeAspect="1"/>
          </p:cNvPicPr>
          <p:nvPr/>
        </p:nvPicPr>
        <p:blipFill rotWithShape="1">
          <a:blip r:embed="rId9">
            <a:extLst>
              <a:ext uri="{28A0092B-C50C-407E-A947-70E740481C1C}">
                <a14:useLocalDpi xmlns:a14="http://schemas.microsoft.com/office/drawing/2010/main" xmlns="" val="0"/>
              </a:ext>
            </a:extLst>
          </a:blip>
          <a:srcRect l="55756" t="60885" r="914" b="3740"/>
          <a:stretch/>
        </p:blipFill>
        <p:spPr>
          <a:xfrm>
            <a:off x="0" y="0"/>
            <a:ext cx="1551708" cy="1163782"/>
          </a:xfrm>
          <a:prstGeom prst="ellipse">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858000"/>
          </a:xfrm>
          <a:prstGeom prst="rect">
            <a:avLst/>
          </a:prstGeom>
          <a:solidFill>
            <a:schemeClr val="accent1">
              <a:lumMod val="60000"/>
              <a:lumOff val="40000"/>
            </a:schemeClr>
          </a:solidFill>
        </p:spPr>
      </p:pic>
      <p:pic>
        <p:nvPicPr>
          <p:cNvPr id="9" name="Picture 8"/>
          <p:cNvPicPr>
            <a:picLocks noChangeAspect="1"/>
          </p:cNvPicPr>
          <p:nvPr/>
        </p:nvPicPr>
        <p:blipFill rotWithShape="1">
          <a:blip r:embed="rId4">
            <a:extLst>
              <a:ext uri="{28A0092B-C50C-407E-A947-70E740481C1C}">
                <a14:useLocalDpi xmlns:a14="http://schemas.microsoft.com/office/drawing/2010/main" xmlns="" val="0"/>
              </a:ext>
            </a:extLst>
          </a:blip>
          <a:srcRect l="60782" t="63630" r="225" b="2627"/>
          <a:stretch/>
        </p:blipFill>
        <p:spPr>
          <a:xfrm>
            <a:off x="0" y="13854"/>
            <a:ext cx="1686307" cy="1136074"/>
          </a:xfrm>
          <a:prstGeom prst="rect">
            <a:avLst/>
          </a:prstGeom>
          <a:ln>
            <a:noFill/>
          </a:ln>
          <a:effectLst>
            <a:softEdge rad="112500"/>
          </a:effectLst>
        </p:spPr>
      </p:pic>
      <p:pic>
        <p:nvPicPr>
          <p:cNvPr id="10" name="Picture 9"/>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427793"/>
            <a:ext cx="1489362" cy="1073713"/>
          </a:xfrm>
          <a:prstGeom prst="rect">
            <a:avLst/>
          </a:prstGeom>
          <a:ln>
            <a:noFill/>
          </a:ln>
          <a:effectLst>
            <a:softEdge rad="112500"/>
          </a:effectLst>
        </p:spPr>
      </p:pic>
      <p:pic>
        <p:nvPicPr>
          <p:cNvPr id="8" name="Content Placeholder 3"/>
          <p:cNvPicPr>
            <a:picLocks noChangeAspect="1"/>
          </p:cNvPicPr>
          <p:nvPr/>
        </p:nvPicPr>
        <p:blipFill rotWithShape="1">
          <a:blip r:embed="rId7">
            <a:extLst>
              <a:ext uri="{28A0092B-C50C-407E-A947-70E740481C1C}">
                <a14:useLocalDpi xmlns:a14="http://schemas.microsoft.com/office/drawing/2010/main" xmlns="" val="0"/>
              </a:ext>
            </a:extLst>
          </a:blip>
          <a:srcRect l="55756" t="60885" r="914" b="3740"/>
          <a:stretch/>
        </p:blipFill>
        <p:spPr>
          <a:xfrm>
            <a:off x="10640292" y="0"/>
            <a:ext cx="1551708" cy="1163782"/>
          </a:xfrm>
          <a:prstGeom prst="ellipse">
            <a:avLst/>
          </a:prstGeom>
          <a:ln>
            <a:noFill/>
          </a:ln>
          <a:effectLst>
            <a:softEdge rad="112500"/>
          </a:effectLst>
        </p:spPr>
      </p:pic>
      <p:graphicFrame>
        <p:nvGraphicFramePr>
          <p:cNvPr id="7" name="Table 6"/>
          <p:cNvGraphicFramePr>
            <a:graphicFrameLocks noGrp="1"/>
          </p:cNvGraphicFramePr>
          <p:nvPr>
            <p:extLst>
              <p:ext uri="{D42A27DB-BD31-4B8C-83A1-F6EECF244321}">
                <p14:modId xmlns:p14="http://schemas.microsoft.com/office/powerpoint/2010/main" xmlns="" val="1306135591"/>
              </p:ext>
            </p:extLst>
          </p:nvPr>
        </p:nvGraphicFramePr>
        <p:xfrm>
          <a:off x="1662545" y="-1"/>
          <a:ext cx="8991601" cy="6799108"/>
        </p:xfrm>
        <a:graphic>
          <a:graphicData uri="http://schemas.openxmlformats.org/drawingml/2006/table">
            <a:tbl>
              <a:tblPr/>
              <a:tblGrid>
                <a:gridCol w="2996505"/>
                <a:gridCol w="2997548"/>
                <a:gridCol w="2997548"/>
              </a:tblGrid>
              <a:tr h="443171">
                <a:tc gridSpan="3">
                  <a:txBody>
                    <a:bodyPr/>
                    <a:lstStyle/>
                    <a:p>
                      <a:pPr algn="just">
                        <a:lnSpc>
                          <a:spcPct val="115000"/>
                        </a:lnSpc>
                        <a:spcAft>
                          <a:spcPts val="0"/>
                        </a:spcAft>
                      </a:pPr>
                      <a:r>
                        <a:rPr lang="en-US" sz="2400" b="1" dirty="0">
                          <a:latin typeface="Times New Roman"/>
                          <a:ea typeface="Times New Roman"/>
                          <a:cs typeface="Times New Roman"/>
                        </a:rPr>
                        <a:t>Table </a:t>
                      </a:r>
                      <a:r>
                        <a:rPr lang="en-US" sz="2400" b="1" dirty="0" smtClean="0">
                          <a:latin typeface="Times New Roman"/>
                          <a:ea typeface="Times New Roman"/>
                          <a:cs typeface="Times New Roman"/>
                        </a:rPr>
                        <a:t>4: </a:t>
                      </a:r>
                      <a:r>
                        <a:rPr lang="en-US" sz="2400" b="1" dirty="0">
                          <a:latin typeface="Times New Roman"/>
                          <a:ea typeface="Times New Roman"/>
                          <a:cs typeface="Times New Roman"/>
                        </a:rPr>
                        <a:t>Problem  faced  in  the  application  of  ICT</a:t>
                      </a:r>
                      <a:endParaRPr lang="en-IN" sz="2400" b="1"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r>
              <a:tr h="797895">
                <a:tc>
                  <a:txBody>
                    <a:bodyPr/>
                    <a:lstStyle/>
                    <a:p>
                      <a:pPr>
                        <a:lnSpc>
                          <a:spcPct val="115000"/>
                        </a:lnSpc>
                        <a:spcAft>
                          <a:spcPts val="0"/>
                        </a:spcAft>
                      </a:pPr>
                      <a:r>
                        <a:rPr lang="en-IN" sz="2000" b="1" dirty="0">
                          <a:latin typeface="Times New Roman"/>
                          <a:ea typeface="TimesNewRomanPSMT"/>
                          <a:cs typeface="Times New Roman"/>
                        </a:rPr>
                        <a:t>Problem Statements</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a:ea typeface="Calibri"/>
                          <a:cs typeface="Times New Roman"/>
                        </a:rPr>
                        <a:t>Assam  State Archives</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a:ea typeface="Calibri"/>
                          <a:cs typeface="Times New Roman"/>
                        </a:rPr>
                        <a:t>District Library</a:t>
                      </a:r>
                      <a:endParaRPr lang="en-IN"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880">
                <a:tc>
                  <a:txBody>
                    <a:bodyPr/>
                    <a:lstStyle/>
                    <a:p>
                      <a:pPr>
                        <a:lnSpc>
                          <a:spcPct val="115000"/>
                        </a:lnSpc>
                        <a:spcAft>
                          <a:spcPts val="0"/>
                        </a:spcAft>
                      </a:pPr>
                      <a:r>
                        <a:rPr lang="en-IN" sz="2000" dirty="0">
                          <a:latin typeface="Times New Roman"/>
                          <a:ea typeface="TimesNewRomanPSMT"/>
                          <a:cs typeface="Times New Roman"/>
                        </a:rPr>
                        <a:t>Limited funds </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yes</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7895">
                <a:tc>
                  <a:txBody>
                    <a:bodyPr/>
                    <a:lstStyle/>
                    <a:p>
                      <a:pPr>
                        <a:lnSpc>
                          <a:spcPct val="115000"/>
                        </a:lnSpc>
                        <a:spcAft>
                          <a:spcPts val="0"/>
                        </a:spcAft>
                      </a:pPr>
                      <a:r>
                        <a:rPr lang="en-IN" sz="2000" dirty="0">
                          <a:latin typeface="Times New Roman"/>
                          <a:ea typeface="TimesNewRomanPSMT"/>
                          <a:cs typeface="Times New Roman"/>
                        </a:rPr>
                        <a:t> Lack of initiation on the part of management </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7895">
                <a:tc>
                  <a:txBody>
                    <a:bodyPr/>
                    <a:lstStyle/>
                    <a:p>
                      <a:pPr>
                        <a:lnSpc>
                          <a:spcPct val="115000"/>
                        </a:lnSpc>
                        <a:spcAft>
                          <a:spcPts val="0"/>
                        </a:spcAft>
                      </a:pPr>
                      <a:r>
                        <a:rPr lang="en-IN" sz="2000" dirty="0">
                          <a:latin typeface="Times New Roman"/>
                          <a:ea typeface="TimesNewRomanPSMT"/>
                          <a:cs typeface="Times New Roman"/>
                        </a:rPr>
                        <a:t> No interest among the library staff </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dirty="0">
                          <a:latin typeface="Times New Roman"/>
                          <a:ea typeface="TimesNewRomanPSMT"/>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0561">
                <a:tc>
                  <a:txBody>
                    <a:bodyPr/>
                    <a:lstStyle/>
                    <a:p>
                      <a:pPr>
                        <a:lnSpc>
                          <a:spcPct val="115000"/>
                        </a:lnSpc>
                        <a:spcAft>
                          <a:spcPts val="0"/>
                        </a:spcAft>
                      </a:pPr>
                      <a:r>
                        <a:rPr lang="en-IN" sz="2000">
                          <a:latin typeface="Times New Roman"/>
                          <a:ea typeface="TimesNewRomanPSMT"/>
                          <a:cs typeface="Times New Roman"/>
                        </a:rPr>
                        <a:t> Lack of training for new technology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dirty="0">
                          <a:latin typeface="Times New Roman"/>
                          <a:ea typeface="TimesNewRomanPSMT"/>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0592">
                <a:tc>
                  <a:txBody>
                    <a:bodyPr/>
                    <a:lstStyle/>
                    <a:p>
                      <a:pPr>
                        <a:lnSpc>
                          <a:spcPct val="115000"/>
                        </a:lnSpc>
                        <a:spcAft>
                          <a:spcPts val="0"/>
                        </a:spcAft>
                      </a:pPr>
                      <a:r>
                        <a:rPr lang="en-US" sz="2000">
                          <a:latin typeface="Times New Roman"/>
                          <a:ea typeface="TimesNewRomanPSMT"/>
                          <a:cs typeface="Times New Roman"/>
                        </a:rPr>
                        <a:t> Lack of interest among the readers </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dirty="0">
                          <a:latin typeface="Times New Roman"/>
                          <a:ea typeface="TimesNewRomanPSMT"/>
                          <a:cs typeface="Times New Roman"/>
                        </a:rPr>
                        <a:t>no</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a:latin typeface="Times New Roman"/>
                          <a:ea typeface="TimesNewRomanPSMT"/>
                          <a:cs typeface="Times New Roman"/>
                        </a:rPr>
                        <a:t>no</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7219">
                <a:tc>
                  <a:txBody>
                    <a:bodyPr/>
                    <a:lstStyle/>
                    <a:p>
                      <a:pPr>
                        <a:lnSpc>
                          <a:spcPct val="115000"/>
                        </a:lnSpc>
                        <a:spcAft>
                          <a:spcPts val="0"/>
                        </a:spcAft>
                      </a:pPr>
                      <a:r>
                        <a:rPr lang="en-US" sz="2000">
                          <a:latin typeface="Times New Roman"/>
                          <a:ea typeface="TimesNewRomanPSMT"/>
                          <a:cs typeface="Times New Roman"/>
                        </a:rPr>
                        <a:t>Issues revolving  handling  Intellectual Property Right</a:t>
                      </a:r>
                      <a:endParaRPr lang="en-IN" sz="2000">
                        <a:latin typeface="Calibri"/>
                        <a:ea typeface="Calibri"/>
                        <a:cs typeface="Times New Roman"/>
                      </a:endParaRPr>
                    </a:p>
                    <a:p>
                      <a:pPr>
                        <a:lnSpc>
                          <a:spcPct val="115000"/>
                        </a:lnSpc>
                        <a:spcAft>
                          <a:spcPts val="0"/>
                        </a:spcAft>
                      </a:pPr>
                      <a:r>
                        <a:rPr lang="en-US" sz="2000">
                          <a:latin typeface="Times New Roman"/>
                          <a:ea typeface="TimesNewRomanPSMT"/>
                          <a:cs typeface="Times New Roman"/>
                        </a:rPr>
                        <a:t>(IPR)</a:t>
                      </a:r>
                      <a:endParaRPr lang="en-IN"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dirty="0">
                          <a:latin typeface="Times New Roman"/>
                          <a:ea typeface="TimesNewRomanPSMT"/>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dirty="0">
                          <a:latin typeface="Times New Roman"/>
                          <a:ea typeface="TimesNewRomanPSMT"/>
                          <a:cs typeface="Times New Roman"/>
                        </a:rPr>
                        <a:t>yes</a:t>
                      </a:r>
                      <a:endParaRPr lang="en-IN"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sp>
        <p:nvSpPr>
          <p:cNvPr id="7" name="Content Placeholder 6"/>
          <p:cNvSpPr>
            <a:spLocks noGrp="1"/>
          </p:cNvSpPr>
          <p:nvPr>
            <p:ph idx="1"/>
          </p:nvPr>
        </p:nvSpPr>
        <p:spPr>
          <a:xfrm>
            <a:off x="0" y="0"/>
            <a:ext cx="12192000" cy="6858000"/>
          </a:xfrm>
        </p:spPr>
        <p:txBody>
          <a:bodyPr>
            <a:noAutofit/>
          </a:bodyPr>
          <a:lstStyle/>
          <a:p>
            <a:pPr marL="0" indent="0" algn="ctr">
              <a:buNone/>
            </a:pPr>
            <a:r>
              <a:rPr lang="en-US" b="1" dirty="0" smtClean="0">
                <a:latin typeface="Times New Roman" panose="02020603050405020304" pitchFamily="18" charset="0"/>
                <a:cs typeface="Times New Roman" panose="02020603050405020304" pitchFamily="18" charset="0"/>
              </a:rPr>
              <a:t>Findings of the study </a:t>
            </a:r>
          </a:p>
          <a:p>
            <a:pPr marL="0" indent="0">
              <a:buNone/>
            </a:pPr>
            <a:endParaRPr lang="en-US" sz="2200" b="1" dirty="0" smtClean="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Although  </a:t>
            </a:r>
            <a:r>
              <a:rPr lang="en-US" sz="2200" dirty="0">
                <a:latin typeface="Times New Roman" panose="02020603050405020304" pitchFamily="18" charset="0"/>
                <a:cs typeface="Times New Roman" panose="02020603050405020304" pitchFamily="18" charset="0"/>
              </a:rPr>
              <a:t>the Assam  State  Archives  is  comparatively  come  to  exist  later  it  has   better  manpower strength  than  District  Library,  Guwahati. </a:t>
            </a:r>
            <a:r>
              <a:rPr lang="en-US" sz="2200" dirty="0" smtClean="0">
                <a:latin typeface="Times New Roman" panose="02020603050405020304" pitchFamily="18" charset="0"/>
                <a:cs typeface="Times New Roman" panose="02020603050405020304" pitchFamily="18" charset="0"/>
              </a:rPr>
              <a:t> </a:t>
            </a:r>
          </a:p>
          <a:p>
            <a:pPr marL="0" indent="0">
              <a:buNone/>
            </a:pPr>
            <a:endParaRPr lang="en-US" sz="2200" dirty="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 The </a:t>
            </a:r>
            <a:r>
              <a:rPr lang="en-US" sz="2200" dirty="0">
                <a:latin typeface="Times New Roman" panose="02020603050405020304" pitchFamily="18" charset="0"/>
                <a:cs typeface="Times New Roman" panose="02020603050405020304" pitchFamily="18" charset="0"/>
              </a:rPr>
              <a:t>Assam State Archives  has better   repository and  variety  in  their </a:t>
            </a:r>
            <a:r>
              <a:rPr lang="en-US" sz="2200" dirty="0" smtClean="0">
                <a:latin typeface="Times New Roman" panose="02020603050405020304" pitchFamily="18" charset="0"/>
                <a:cs typeface="Times New Roman" panose="02020603050405020304" pitchFamily="18" charset="0"/>
              </a:rPr>
              <a:t> collection  </a:t>
            </a:r>
            <a:r>
              <a:rPr lang="en-US" sz="2200" dirty="0">
                <a:latin typeface="Times New Roman" panose="02020603050405020304" pitchFamily="18" charset="0"/>
                <a:cs typeface="Times New Roman" panose="02020603050405020304" pitchFamily="18" charset="0"/>
              </a:rPr>
              <a:t>enumerating  Govt.  Reports,  Rare  Photographs,  Maps  etc. Whereas  the status  of  District library  is  better </a:t>
            </a:r>
            <a:r>
              <a:rPr lang="en-US" sz="2200" dirty="0" smtClean="0">
                <a:latin typeface="Times New Roman" panose="02020603050405020304" pitchFamily="18" charset="0"/>
                <a:cs typeface="Times New Roman" panose="02020603050405020304" pitchFamily="18" charset="0"/>
              </a:rPr>
              <a:t>only  </a:t>
            </a:r>
            <a:r>
              <a:rPr lang="en-US" sz="2200" dirty="0">
                <a:latin typeface="Times New Roman" panose="02020603050405020304" pitchFamily="18" charset="0"/>
                <a:cs typeface="Times New Roman" panose="02020603050405020304" pitchFamily="18" charset="0"/>
              </a:rPr>
              <a:t>in  terms  Rare  Magazines</a:t>
            </a:r>
            <a:r>
              <a:rPr lang="en-US" sz="2200" dirty="0" smtClean="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0" indent="0">
              <a:buNone/>
            </a:pPr>
            <a:endParaRPr lang="en-US" sz="2200" dirty="0" smtClean="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Both  </a:t>
            </a:r>
            <a:r>
              <a:rPr lang="en-US" sz="2200" dirty="0">
                <a:latin typeface="Times New Roman" panose="02020603050405020304" pitchFamily="18" charset="0"/>
                <a:cs typeface="Times New Roman" panose="02020603050405020304" pitchFamily="18" charset="0"/>
              </a:rPr>
              <a:t>the  organization  use  computer   for various  IK management  process viz.  Creation  of Bibliography, Stock verification,  Data entry,  Information Retrieval </a:t>
            </a:r>
            <a:r>
              <a:rPr lang="en-US" sz="2200" dirty="0" smtClean="0">
                <a:latin typeface="Times New Roman" panose="02020603050405020304" pitchFamily="18" charset="0"/>
                <a:cs typeface="Times New Roman" panose="02020603050405020304" pitchFamily="18" charset="0"/>
              </a:rPr>
              <a:t>.</a:t>
            </a:r>
          </a:p>
          <a:p>
            <a:pPr marL="0" indent="0">
              <a:buNone/>
            </a:pPr>
            <a:endParaRPr lang="en-US" sz="2200" dirty="0" smtClean="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None  </a:t>
            </a:r>
            <a:r>
              <a:rPr lang="en-US" sz="2200" dirty="0">
                <a:latin typeface="Times New Roman" panose="02020603050405020304" pitchFamily="18" charset="0"/>
                <a:cs typeface="Times New Roman" panose="02020603050405020304" pitchFamily="18" charset="0"/>
              </a:rPr>
              <a:t>of  the  </a:t>
            </a:r>
            <a:r>
              <a:rPr lang="en-US" sz="2200" dirty="0" smtClean="0">
                <a:latin typeface="Times New Roman" panose="02020603050405020304" pitchFamily="18" charset="0"/>
                <a:cs typeface="Times New Roman" panose="02020603050405020304" pitchFamily="18" charset="0"/>
              </a:rPr>
              <a:t>organizations  </a:t>
            </a:r>
            <a:r>
              <a:rPr lang="en-US" sz="2200" dirty="0">
                <a:latin typeface="Times New Roman" panose="02020603050405020304" pitchFamily="18" charset="0"/>
                <a:cs typeface="Times New Roman" panose="02020603050405020304" pitchFamily="18" charset="0"/>
              </a:rPr>
              <a:t>use  </a:t>
            </a:r>
            <a:r>
              <a:rPr lang="en-US" sz="2200" dirty="0" smtClean="0">
                <a:latin typeface="Times New Roman" panose="02020603050405020304" pitchFamily="18" charset="0"/>
                <a:cs typeface="Times New Roman" panose="02020603050405020304" pitchFamily="18" charset="0"/>
              </a:rPr>
              <a:t>ICT </a:t>
            </a:r>
            <a:r>
              <a:rPr lang="en-US" sz="2200" dirty="0">
                <a:latin typeface="Times New Roman" panose="02020603050405020304" pitchFamily="18" charset="0"/>
                <a:cs typeface="Times New Roman" panose="02020603050405020304" pitchFamily="18" charset="0"/>
              </a:rPr>
              <a:t>to disseminate  IK</a:t>
            </a:r>
            <a:r>
              <a:rPr lang="en-US" sz="2200" dirty="0" smtClean="0">
                <a:latin typeface="Times New Roman" panose="02020603050405020304" pitchFamily="18" charset="0"/>
                <a:cs typeface="Times New Roman" panose="02020603050405020304" pitchFamily="18" charset="0"/>
              </a:rPr>
              <a:t>.</a:t>
            </a:r>
          </a:p>
          <a:p>
            <a:pPr marL="0" indent="0">
              <a:buNone/>
            </a:pPr>
            <a:endParaRPr lang="en-US" sz="2200" dirty="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Assam  </a:t>
            </a:r>
            <a:r>
              <a:rPr lang="en-US" sz="2200" dirty="0">
                <a:latin typeface="Times New Roman" panose="02020603050405020304" pitchFamily="18" charset="0"/>
                <a:cs typeface="Times New Roman" panose="02020603050405020304" pitchFamily="18" charset="0"/>
              </a:rPr>
              <a:t>State </a:t>
            </a:r>
            <a:r>
              <a:rPr lang="en-US" sz="2200" dirty="0" smtClean="0">
                <a:latin typeface="Times New Roman" panose="02020603050405020304" pitchFamily="18" charset="0"/>
                <a:cs typeface="Times New Roman" panose="02020603050405020304" pitchFamily="18" charset="0"/>
              </a:rPr>
              <a:t>Archives   </a:t>
            </a:r>
            <a:r>
              <a:rPr lang="en-US" sz="2200" dirty="0">
                <a:latin typeface="Times New Roman" panose="02020603050405020304" pitchFamily="18" charset="0"/>
                <a:cs typeface="Times New Roman" panose="02020603050405020304" pitchFamily="18" charset="0"/>
              </a:rPr>
              <a:t>possess   various  types  of   ICT  tools for  IK management with  greater </a:t>
            </a:r>
            <a:endParaRPr lang="en-US" sz="2200" dirty="0" smtClean="0">
              <a:latin typeface="Times New Roman" panose="02020603050405020304" pitchFamily="18" charset="0"/>
              <a:cs typeface="Times New Roman" panose="02020603050405020304" pitchFamily="18" charset="0"/>
            </a:endParaRPr>
          </a:p>
          <a:p>
            <a:pPr>
              <a:buNone/>
            </a:pPr>
            <a:r>
              <a:rPr lang="en-US" sz="2200" dirty="0" smtClean="0">
                <a:latin typeface="Times New Roman" panose="02020603050405020304" pitchFamily="18" charset="0"/>
                <a:cs typeface="Times New Roman" panose="02020603050405020304" pitchFamily="18" charset="0"/>
              </a:rPr>
              <a:t>  quantity </a:t>
            </a:r>
            <a:r>
              <a:rPr lang="en-US" sz="2200" dirty="0">
                <a:latin typeface="Times New Roman" panose="02020603050405020304" pitchFamily="18" charset="0"/>
                <a:cs typeface="Times New Roman" panose="02020603050405020304" pitchFamily="18" charset="0"/>
              </a:rPr>
              <a:t>than District  </a:t>
            </a:r>
            <a:r>
              <a:rPr lang="en-US" sz="2200" dirty="0" smtClean="0">
                <a:latin typeface="Times New Roman" panose="02020603050405020304" pitchFamily="18" charset="0"/>
                <a:cs typeface="Times New Roman" panose="02020603050405020304" pitchFamily="18" charset="0"/>
              </a:rPr>
              <a:t>Library.</a:t>
            </a:r>
            <a:endParaRPr lang="en-US" sz="22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a:t>
            </a:r>
          </a:p>
        </p:txBody>
      </p:sp>
      <p:pic>
        <p:nvPicPr>
          <p:cNvPr id="9" name="Picture 8"/>
          <p:cNvPicPr>
            <a:picLocks noChangeAspect="1"/>
          </p:cNvPicPr>
          <p:nvPr/>
        </p:nvPicPr>
        <p:blipFill rotWithShape="1">
          <a:blip r:embed="rId4">
            <a:duotone>
              <a:prstClr val="black"/>
              <a:schemeClr val="accent1">
                <a:tint val="45000"/>
                <a:satMod val="400000"/>
              </a:schemeClr>
            </a:duotone>
            <a:extLst>
              <a:ext uri="{28A0092B-C50C-407E-A947-70E740481C1C}">
                <a14:useLocalDpi xmlns:a14="http://schemas.microsoft.com/office/drawing/2010/main" xmlns="" val="0"/>
              </a:ext>
            </a:extLst>
          </a:blip>
          <a:srcRect l="60782" t="63630" r="225" b="2627"/>
          <a:stretch/>
        </p:blipFill>
        <p:spPr>
          <a:xfrm>
            <a:off x="0" y="-1"/>
            <a:ext cx="1686307" cy="831273"/>
          </a:xfrm>
          <a:prstGeom prst="rect">
            <a:avLst/>
          </a:prstGeom>
          <a:ln>
            <a:noFill/>
          </a:ln>
          <a:effectLst>
            <a:softEdge rad="112500"/>
          </a:effectLst>
        </p:spPr>
      </p:pic>
      <p:pic>
        <p:nvPicPr>
          <p:cNvPr id="10" name="Picture 9"/>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784287"/>
            <a:ext cx="1489362" cy="1073713"/>
          </a:xfrm>
          <a:prstGeom prst="rect">
            <a:avLst/>
          </a:prstGeom>
          <a:ln>
            <a:noFill/>
          </a:ln>
          <a:effectLst>
            <a:softEdge rad="112500"/>
          </a:effectLst>
        </p:spPr>
      </p:pic>
      <p:pic>
        <p:nvPicPr>
          <p:cNvPr id="8" name="Content Placeholder 3"/>
          <p:cNvPicPr>
            <a:picLocks noChangeAspect="1"/>
          </p:cNvPicPr>
          <p:nvPr/>
        </p:nvPicPr>
        <p:blipFill rotWithShape="1">
          <a:blip r:embed="rId7">
            <a:extLst>
              <a:ext uri="{28A0092B-C50C-407E-A947-70E740481C1C}">
                <a14:useLocalDpi xmlns:a14="http://schemas.microsoft.com/office/drawing/2010/main" xmlns="" val="0"/>
              </a:ext>
            </a:extLst>
          </a:blip>
          <a:srcRect l="55756" t="60885" r="914" b="3740"/>
          <a:stretch/>
        </p:blipFill>
        <p:spPr>
          <a:xfrm>
            <a:off x="10418224" y="0"/>
            <a:ext cx="1551708" cy="892266"/>
          </a:xfrm>
          <a:prstGeom prst="ellipse">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sp>
        <p:nvSpPr>
          <p:cNvPr id="7" name="Content Placeholder 6"/>
          <p:cNvSpPr>
            <a:spLocks noGrp="1"/>
          </p:cNvSpPr>
          <p:nvPr>
            <p:ph idx="1"/>
          </p:nvPr>
        </p:nvSpPr>
        <p:spPr>
          <a:xfrm>
            <a:off x="0" y="0"/>
            <a:ext cx="12192000" cy="6858000"/>
          </a:xfrm>
        </p:spPr>
        <p:txBody>
          <a:bodyPr>
            <a:normAutofit fontScale="85000" lnSpcReduction="20000"/>
          </a:bodyPr>
          <a:lstStyle/>
          <a:p>
            <a:endParaRPr lang="en-US" dirty="0" smtClean="0"/>
          </a:p>
          <a:p>
            <a:pPr marL="0" indent="0" algn="ctr">
              <a:buNone/>
            </a:pPr>
            <a:r>
              <a:rPr lang="en-US" sz="3300" b="1" dirty="0" smtClean="0">
                <a:latin typeface="Times New Roman" panose="02020603050405020304" pitchFamily="18" charset="0"/>
                <a:cs typeface="Times New Roman" panose="02020603050405020304" pitchFamily="18" charset="0"/>
              </a:rPr>
              <a:t>Findings </a:t>
            </a:r>
            <a:r>
              <a:rPr lang="en-US" sz="3600" b="1" dirty="0">
                <a:latin typeface="Times New Roman" panose="02020603050405020304" pitchFamily="18" charset="0"/>
                <a:cs typeface="Times New Roman" panose="02020603050405020304" pitchFamily="18" charset="0"/>
              </a:rPr>
              <a:t>of the study </a:t>
            </a:r>
          </a:p>
          <a:p>
            <a:pPr marL="0" indent="0">
              <a:buNone/>
            </a:pPr>
            <a:endParaRPr lang="en-US" dirty="0" smtClean="0"/>
          </a:p>
          <a:p>
            <a:r>
              <a:rPr lang="en-US" sz="2600" dirty="0" smtClean="0">
                <a:latin typeface="Times New Roman" panose="02020603050405020304" pitchFamily="18" charset="0"/>
                <a:cs typeface="Times New Roman" panose="02020603050405020304" pitchFamily="18" charset="0"/>
              </a:rPr>
              <a:t>Both  </a:t>
            </a:r>
            <a:r>
              <a:rPr lang="en-US" sz="2600" dirty="0">
                <a:latin typeface="Times New Roman" panose="02020603050405020304" pitchFamily="18" charset="0"/>
                <a:cs typeface="Times New Roman" panose="02020603050405020304" pitchFamily="18" charset="0"/>
              </a:rPr>
              <a:t>the  organizations  have  digitized  IK  resources  and   provide  access  to  the   digitized  resources  through  both  online  and  offline  mode</a:t>
            </a:r>
            <a:r>
              <a:rPr lang="en-US" sz="2600" dirty="0" smtClean="0">
                <a:latin typeface="Times New Roman" panose="02020603050405020304" pitchFamily="18" charset="0"/>
                <a:cs typeface="Times New Roman" panose="02020603050405020304" pitchFamily="18" charset="0"/>
              </a:rPr>
              <a:t>.</a:t>
            </a:r>
          </a:p>
          <a:p>
            <a:pPr marL="0" indent="0">
              <a:buNone/>
            </a:pPr>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 Assam  State  Archive  uses   </a:t>
            </a:r>
            <a:r>
              <a:rPr lang="en-US" sz="2600" i="1" dirty="0" smtClean="0">
                <a:latin typeface="Times New Roman" panose="02020603050405020304" pitchFamily="18" charset="0"/>
                <a:cs typeface="Times New Roman" panose="02020603050405020304" pitchFamily="18" charset="0"/>
              </a:rPr>
              <a:t>AIMS</a:t>
            </a:r>
            <a:r>
              <a:rPr lang="en-US" sz="2600" dirty="0" smtClean="0">
                <a:latin typeface="Times New Roman" panose="02020603050405020304" pitchFamily="18" charset="0"/>
                <a:cs typeface="Times New Roman" panose="02020603050405020304" pitchFamily="18" charset="0"/>
              </a:rPr>
              <a:t>   software   and  the   District  Library  uses   </a:t>
            </a:r>
            <a:r>
              <a:rPr lang="en-US" sz="2600" i="1" dirty="0" smtClean="0">
                <a:latin typeface="Times New Roman" panose="02020603050405020304" pitchFamily="18" charset="0"/>
                <a:cs typeface="Times New Roman" panose="02020603050405020304" pitchFamily="18" charset="0"/>
              </a:rPr>
              <a:t>KOHA</a:t>
            </a:r>
            <a:r>
              <a:rPr lang="en-US" sz="2600" dirty="0" smtClean="0">
                <a:latin typeface="Times New Roman" panose="02020603050405020304" pitchFamily="18" charset="0"/>
                <a:cs typeface="Times New Roman" panose="02020603050405020304" pitchFamily="18" charset="0"/>
              </a:rPr>
              <a:t>  software  for   the management of digitized IK resources.</a:t>
            </a:r>
          </a:p>
          <a:p>
            <a:pPr marL="0" indent="0">
              <a:buNone/>
            </a:pPr>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 The  methods  of  Preservation  and  Conservation  of IK  resources  are  more  technology  based  in  Assam  State  Archives  than  District  Library  which  is  still  relying  on  manual  assistance.  </a:t>
            </a:r>
          </a:p>
          <a:p>
            <a:pPr>
              <a:buNone/>
            </a:pPr>
            <a:r>
              <a:rPr lang="en-US" sz="2600" dirty="0" smtClean="0">
                <a:latin typeface="Times New Roman" panose="02020603050405020304" pitchFamily="18" charset="0"/>
                <a:cs typeface="Times New Roman" panose="02020603050405020304" pitchFamily="18" charset="0"/>
              </a:rPr>
              <a:t> </a:t>
            </a:r>
          </a:p>
          <a:p>
            <a:r>
              <a:rPr lang="en-US" sz="2600" dirty="0" smtClean="0">
                <a:latin typeface="Times New Roman" panose="02020603050405020304" pitchFamily="18" charset="0"/>
                <a:cs typeface="Times New Roman" panose="02020603050405020304" pitchFamily="18" charset="0"/>
              </a:rPr>
              <a:t> Although  both  the  organizations  have  denied  the  majority  of  the  obstacles  mentioned in  the  questionnaire  ,it  is  found  the  there  is lack  of  professionals  like  taxonomists,   IT  professionals,  lack  of  training  based  on  advanced  methods,  etc.  more   specifically  in  District  Library. </a:t>
            </a:r>
          </a:p>
          <a:p>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  Lack  of  fund  and  handling  issues  revolving  safeguard  of  IPR  of  is  indeed  the  most  common problem for  both  the  organizations  on  more  or  less  extend.</a:t>
            </a:r>
          </a:p>
          <a:p>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The  comparative  study  has  found  Assam  State  Archive  in  advantageous  position  in all  the aspects    over  District  Library .</a:t>
            </a:r>
            <a:endParaRPr lang="en-US" sz="26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4">
            <a:duotone>
              <a:prstClr val="black"/>
              <a:schemeClr val="accent1">
                <a:tint val="45000"/>
                <a:satMod val="400000"/>
              </a:schemeClr>
            </a:duotone>
            <a:extLst>
              <a:ext uri="{28A0092B-C50C-407E-A947-70E740481C1C}">
                <a14:useLocalDpi xmlns:a14="http://schemas.microsoft.com/office/drawing/2010/main" xmlns="" val="0"/>
              </a:ext>
            </a:extLst>
          </a:blip>
          <a:srcRect l="60782" t="63630" r="225" b="2627"/>
          <a:stretch/>
        </p:blipFill>
        <p:spPr>
          <a:xfrm>
            <a:off x="0" y="0"/>
            <a:ext cx="2040429" cy="1005839"/>
          </a:xfrm>
          <a:prstGeom prst="rect">
            <a:avLst/>
          </a:prstGeom>
          <a:ln>
            <a:noFill/>
          </a:ln>
          <a:effectLst>
            <a:softEdge rad="112500"/>
          </a:effectLst>
        </p:spPr>
      </p:pic>
      <p:pic>
        <p:nvPicPr>
          <p:cNvPr id="6" name="Content Placeholder 3"/>
          <p:cNvPicPr>
            <a:picLocks noChangeAspect="1"/>
          </p:cNvPicPr>
          <p:nvPr/>
        </p:nvPicPr>
        <p:blipFill rotWithShape="1">
          <a:blip r:embed="rId5">
            <a:extLst>
              <a:ext uri="{28A0092B-C50C-407E-A947-70E740481C1C}">
                <a14:useLocalDpi xmlns:a14="http://schemas.microsoft.com/office/drawing/2010/main" xmlns="" val="0"/>
              </a:ext>
            </a:extLst>
          </a:blip>
          <a:srcRect l="55756" t="60885" r="914" b="3740"/>
          <a:stretch/>
        </p:blipFill>
        <p:spPr>
          <a:xfrm>
            <a:off x="10405161" y="0"/>
            <a:ext cx="1551708" cy="1071154"/>
          </a:xfrm>
          <a:prstGeom prst="ellipse">
            <a:avLst/>
          </a:prstGeom>
          <a:ln>
            <a:noFill/>
          </a:ln>
          <a:effectLst>
            <a:softEdge rad="112500"/>
          </a:effectLst>
        </p:spPr>
      </p:pic>
    </p:spTree>
    <p:extLst>
      <p:ext uri="{BB962C8B-B14F-4D97-AF65-F5344CB8AC3E}">
        <p14:creationId xmlns:p14="http://schemas.microsoft.com/office/powerpoint/2010/main" xmlns="" val="2743683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BEBA8EAE-BF5A-486C-A8C5-ECC9F3942E4B}">
                <a14:imgProps xmlns:a14="http://schemas.microsoft.com/office/drawing/2010/main" xmlns="">
                  <a14:imgLayer r:embed="rId3">
                    <a14:imgEffect>
                      <a14:saturation sat="400000"/>
                    </a14:imgEffect>
                  </a14:imgLayer>
                </a14:imgProps>
              </a:ext>
              <a:ext uri="{28A0092B-C50C-407E-A947-70E740481C1C}">
                <a14:useLocalDpi xmlns:a14="http://schemas.microsoft.com/office/drawing/2010/main" xmlns="" val="0"/>
              </a:ext>
            </a:extLst>
          </a:blip>
          <a:stretch>
            <a:fillRect/>
          </a:stretch>
        </p:blipFill>
        <p:spPr>
          <a:xfrm>
            <a:off x="0" y="-37532"/>
            <a:ext cx="12192000" cy="6895532"/>
          </a:xfrm>
          <a:prstGeom prst="rect">
            <a:avLst/>
          </a:prstGeom>
        </p:spPr>
      </p:pic>
      <p:sp>
        <p:nvSpPr>
          <p:cNvPr id="5" name="Content Placeholder 4"/>
          <p:cNvSpPr>
            <a:spLocks noGrp="1"/>
          </p:cNvSpPr>
          <p:nvPr>
            <p:ph idx="1"/>
          </p:nvPr>
        </p:nvSpPr>
        <p:spPr>
          <a:xfrm>
            <a:off x="0" y="0"/>
            <a:ext cx="12192000" cy="6857999"/>
          </a:xfrm>
        </p:spPr>
        <p:txBody>
          <a:bodyPr>
            <a:normAutofit fontScale="40000" lnSpcReduction="20000"/>
          </a:bodyPr>
          <a:lstStyle/>
          <a:p>
            <a:pPr marL="0" indent="0" algn="ctr">
              <a:buNone/>
            </a:pPr>
            <a:r>
              <a:rPr lang="en-US" sz="8000" b="1" dirty="0" smtClean="0">
                <a:latin typeface="Times New Roman" panose="02020603050405020304" pitchFamily="18" charset="0"/>
                <a:cs typeface="Times New Roman" panose="02020603050405020304" pitchFamily="18" charset="0"/>
              </a:rPr>
              <a:t>Suggestions/Conclusion</a:t>
            </a:r>
          </a:p>
          <a:p>
            <a:pPr marL="0" indent="0">
              <a:buNone/>
            </a:pPr>
            <a:endParaRPr lang="en-US" sz="3200" dirty="0" smtClean="0">
              <a:latin typeface="Times New Roman" panose="02020603050405020304" pitchFamily="18" charset="0"/>
              <a:cs typeface="Times New Roman" panose="02020603050405020304" pitchFamily="18" charset="0"/>
            </a:endParaRPr>
          </a:p>
          <a:p>
            <a:pPr marL="0" indent="0">
              <a:buNone/>
            </a:pPr>
            <a:endParaRPr lang="en-US" sz="3200" dirty="0" smtClean="0">
              <a:latin typeface="Times New Roman" panose="02020603050405020304" pitchFamily="18" charset="0"/>
              <a:cs typeface="Times New Roman" panose="02020603050405020304" pitchFamily="18" charset="0"/>
            </a:endParaRPr>
          </a:p>
          <a:p>
            <a:pPr algn="just"/>
            <a:r>
              <a:rPr lang="en-US" sz="5000" dirty="0">
                <a:latin typeface="Times New Roman" panose="02020603050405020304" pitchFamily="18" charset="0"/>
                <a:cs typeface="Times New Roman" panose="02020603050405020304" pitchFamily="18" charset="0"/>
              </a:rPr>
              <a:t>Equal   access  to the relevant local knowledge for all stakeholders within the community must be allowed.</a:t>
            </a:r>
          </a:p>
          <a:p>
            <a:pPr marL="0" indent="0" algn="just">
              <a:buNone/>
            </a:pPr>
            <a:r>
              <a:rPr lang="en-US" sz="5000" dirty="0">
                <a:latin typeface="Times New Roman" panose="02020603050405020304" pitchFamily="18" charset="0"/>
                <a:cs typeface="Times New Roman" panose="02020603050405020304" pitchFamily="18" charset="0"/>
              </a:rPr>
              <a:t> </a:t>
            </a:r>
          </a:p>
          <a:p>
            <a:pPr algn="just"/>
            <a:r>
              <a:rPr lang="en-US" sz="5000" dirty="0" smtClean="0">
                <a:latin typeface="Times New Roman" panose="02020603050405020304" pitchFamily="18" charset="0"/>
                <a:cs typeface="Times New Roman" panose="02020603050405020304" pitchFamily="18" charset="0"/>
              </a:rPr>
              <a:t> Efforts </a:t>
            </a:r>
            <a:r>
              <a:rPr lang="en-US" sz="5000" dirty="0">
                <a:latin typeface="Times New Roman" panose="02020603050405020304" pitchFamily="18" charset="0"/>
                <a:cs typeface="Times New Roman" panose="02020603050405020304" pitchFamily="18" charset="0"/>
              </a:rPr>
              <a:t>should  be  made to  convert  indigenous  knowledge  into  electronic storage so  as  to  increase  the  life  span  of  such  </a:t>
            </a:r>
            <a:r>
              <a:rPr lang="en-US" sz="5000" dirty="0" smtClean="0">
                <a:latin typeface="Times New Roman" panose="02020603050405020304" pitchFamily="18" charset="0"/>
                <a:cs typeface="Times New Roman" panose="02020603050405020304" pitchFamily="18" charset="0"/>
              </a:rPr>
              <a:t>knowledge.</a:t>
            </a:r>
          </a:p>
          <a:p>
            <a:pPr marL="0" indent="0" algn="just">
              <a:buNone/>
            </a:pPr>
            <a:endParaRPr lang="en-US" sz="5000" dirty="0" smtClean="0">
              <a:latin typeface="Times New Roman" panose="02020603050405020304" pitchFamily="18" charset="0"/>
              <a:cs typeface="Times New Roman" panose="02020603050405020304" pitchFamily="18" charset="0"/>
            </a:endParaRPr>
          </a:p>
          <a:p>
            <a:pPr algn="just"/>
            <a:r>
              <a:rPr lang="en-US" sz="5000" dirty="0" smtClean="0">
                <a:latin typeface="Times New Roman" panose="02020603050405020304" pitchFamily="18" charset="0"/>
                <a:cs typeface="Times New Roman" panose="02020603050405020304" pitchFamily="18" charset="0"/>
              </a:rPr>
              <a:t> </a:t>
            </a:r>
            <a:r>
              <a:rPr lang="en-US" sz="5000" dirty="0">
                <a:latin typeface="Times New Roman" panose="02020603050405020304" pitchFamily="18" charset="0"/>
                <a:cs typeface="Times New Roman" panose="02020603050405020304" pitchFamily="18" charset="0"/>
              </a:rPr>
              <a:t>There should   be development  of  pilot  interventions  to  learn  how  ICT  impact  on IK  that  in  turn  improve  </a:t>
            </a:r>
            <a:r>
              <a:rPr lang="en-US" sz="5000" dirty="0" smtClean="0">
                <a:latin typeface="Times New Roman" panose="02020603050405020304" pitchFamily="18" charset="0"/>
                <a:cs typeface="Times New Roman" panose="02020603050405020304" pitchFamily="18" charset="0"/>
              </a:rPr>
              <a:t>livelihoods</a:t>
            </a:r>
            <a:r>
              <a:rPr lang="en-US" sz="5000" dirty="0">
                <a:latin typeface="Times New Roman" panose="02020603050405020304" pitchFamily="18" charset="0"/>
                <a:cs typeface="Times New Roman" panose="02020603050405020304" pitchFamily="18" charset="0"/>
              </a:rPr>
              <a:t>.</a:t>
            </a:r>
          </a:p>
          <a:p>
            <a:pPr algn="just"/>
            <a:endParaRPr lang="en-US" sz="5000" dirty="0">
              <a:latin typeface="Times New Roman" panose="02020603050405020304" pitchFamily="18" charset="0"/>
              <a:cs typeface="Times New Roman" panose="02020603050405020304" pitchFamily="18" charset="0"/>
            </a:endParaRPr>
          </a:p>
          <a:p>
            <a:pPr algn="just"/>
            <a:r>
              <a:rPr lang="en-US" sz="5000" dirty="0" smtClean="0">
                <a:latin typeface="Times New Roman" panose="02020603050405020304" pitchFamily="18" charset="0"/>
                <a:cs typeface="Times New Roman" panose="02020603050405020304" pitchFamily="18" charset="0"/>
              </a:rPr>
              <a:t>All the heritage organizations  variably  require  to  attend  them  modern  preventive measures  without  any  delay.</a:t>
            </a:r>
          </a:p>
          <a:p>
            <a:pPr marL="0" indent="0" algn="just">
              <a:buNone/>
            </a:pPr>
            <a:r>
              <a:rPr lang="en-US" sz="5000" dirty="0" smtClean="0">
                <a:latin typeface="Times New Roman" panose="02020603050405020304" pitchFamily="18" charset="0"/>
                <a:cs typeface="Times New Roman" panose="02020603050405020304" pitchFamily="18" charset="0"/>
              </a:rPr>
              <a:t> </a:t>
            </a:r>
          </a:p>
          <a:p>
            <a:pPr algn="just"/>
            <a:r>
              <a:rPr lang="en-IN" sz="5000" dirty="0" smtClean="0">
                <a:latin typeface="Times New Roman" panose="02020603050405020304" pitchFamily="18" charset="0"/>
                <a:cs typeface="Times New Roman" panose="02020603050405020304" pitchFamily="18" charset="0"/>
              </a:rPr>
              <a:t> The introduction, expansion and integration of Social Medias and Mobile Technologies  with  heritage  organization  </a:t>
            </a:r>
          </a:p>
          <a:p>
            <a:pPr algn="just"/>
            <a:endParaRPr lang="en-IN" sz="5000" dirty="0" smtClean="0">
              <a:latin typeface="Times New Roman" panose="02020603050405020304" pitchFamily="18" charset="0"/>
              <a:cs typeface="Times New Roman" panose="02020603050405020304" pitchFamily="18" charset="0"/>
            </a:endParaRPr>
          </a:p>
          <a:p>
            <a:pPr algn="just"/>
            <a:r>
              <a:rPr lang="en-US" sz="5000" dirty="0" smtClean="0">
                <a:latin typeface="Times New Roman" panose="02020603050405020304" pitchFamily="18" charset="0"/>
                <a:cs typeface="Times New Roman" panose="02020603050405020304" pitchFamily="18" charset="0"/>
              </a:rPr>
              <a:t>The </a:t>
            </a:r>
            <a:r>
              <a:rPr lang="en-US" sz="5000" dirty="0">
                <a:latin typeface="Times New Roman" panose="02020603050405020304" pitchFamily="18" charset="0"/>
                <a:cs typeface="Times New Roman" panose="02020603050405020304" pitchFamily="18" charset="0"/>
              </a:rPr>
              <a:t>more  quality  system  should  be made for  developing  intellectual property  rights protection  systems .</a:t>
            </a:r>
          </a:p>
          <a:p>
            <a:pPr marL="0" indent="0" algn="just">
              <a:buNone/>
            </a:pPr>
            <a:r>
              <a:rPr lang="en-US" sz="5000" dirty="0">
                <a:latin typeface="Times New Roman" panose="02020603050405020304" pitchFamily="18" charset="0"/>
                <a:cs typeface="Times New Roman" panose="02020603050405020304" pitchFamily="18" charset="0"/>
              </a:rPr>
              <a:t> </a:t>
            </a:r>
          </a:p>
          <a:p>
            <a:pPr algn="just"/>
            <a:r>
              <a:rPr lang="en-IN" sz="5000" dirty="0" smtClean="0">
                <a:latin typeface="Times New Roman" panose="02020603050405020304" pitchFamily="18" charset="0"/>
                <a:cs typeface="Times New Roman" panose="02020603050405020304" pitchFamily="18" charset="0"/>
              </a:rPr>
              <a:t>The  </a:t>
            </a:r>
            <a:r>
              <a:rPr lang="en-IN" sz="5000" dirty="0">
                <a:latin typeface="Times New Roman" panose="02020603050405020304" pitchFamily="18" charset="0"/>
                <a:cs typeface="Times New Roman" panose="02020603050405020304" pitchFamily="18" charset="0"/>
              </a:rPr>
              <a:t>efforts  of   the   heritage organizations   can be collaborated. Such  Collaboration will  result  in attracting  new  audiences  and  blurring  of  boundaries  among  libraries, and  archives  for sharing  </a:t>
            </a:r>
            <a:r>
              <a:rPr lang="en-IN" sz="5000" dirty="0" smtClean="0">
                <a:latin typeface="Times New Roman" panose="02020603050405020304" pitchFamily="18" charset="0"/>
                <a:cs typeface="Times New Roman" panose="02020603050405020304" pitchFamily="18" charset="0"/>
              </a:rPr>
              <a:t>physical or digitized resources.</a:t>
            </a:r>
            <a:endParaRPr lang="en-US" sz="5000" dirty="0"/>
          </a:p>
        </p:txBody>
      </p:sp>
      <p:pic>
        <p:nvPicPr>
          <p:cNvPr id="6" name="Picture 5"/>
          <p:cNvPicPr>
            <a:picLocks noChangeAspect="1"/>
          </p:cNvPicPr>
          <p:nvPr/>
        </p:nvPicPr>
        <p:blipFill rotWithShape="1">
          <a:blip r:embed="rId4">
            <a:duotone>
              <a:prstClr val="black"/>
              <a:schemeClr val="accent1">
                <a:tint val="45000"/>
                <a:satMod val="400000"/>
              </a:schemeClr>
            </a:duotone>
            <a:extLst>
              <a:ext uri="{28A0092B-C50C-407E-A947-70E740481C1C}">
                <a14:useLocalDpi xmlns:a14="http://schemas.microsoft.com/office/drawing/2010/main" xmlns="" val="0"/>
              </a:ext>
            </a:extLst>
          </a:blip>
          <a:srcRect l="60782" t="63630" r="225" b="2627"/>
          <a:stretch/>
        </p:blipFill>
        <p:spPr>
          <a:xfrm>
            <a:off x="-1" y="0"/>
            <a:ext cx="1810037" cy="892266"/>
          </a:xfrm>
          <a:prstGeom prst="rect">
            <a:avLst/>
          </a:prstGeom>
          <a:ln>
            <a:noFill/>
          </a:ln>
          <a:effectLst>
            <a:softEdge rad="112500"/>
          </a:effectLst>
        </p:spPr>
      </p:pic>
      <p:pic>
        <p:nvPicPr>
          <p:cNvPr id="9" name="Picture 8"/>
          <p:cNvPicPr>
            <a:picLocks noChangeAspect="1"/>
          </p:cNvPicPr>
          <p:nvPr/>
        </p:nvPicPr>
        <p:blipFill rotWithShape="1">
          <a:blip r:embed="rId5">
            <a:duotone>
              <a:prstClr val="black"/>
              <a:schemeClr val="accent1">
                <a:tint val="45000"/>
                <a:satMod val="400000"/>
              </a:schemeClr>
            </a:duotone>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1"/>
            <a:ext cx="1489362" cy="1073713"/>
          </a:xfrm>
          <a:prstGeom prst="rect">
            <a:avLst/>
          </a:prstGeom>
          <a:ln>
            <a:noFill/>
          </a:ln>
          <a:effectLst>
            <a:softEdge rad="112500"/>
          </a:effectLst>
        </p:spPr>
      </p:pic>
    </p:spTree>
    <p:extLst>
      <p:ext uri="{BB962C8B-B14F-4D97-AF65-F5344CB8AC3E}">
        <p14:creationId xmlns:p14="http://schemas.microsoft.com/office/powerpoint/2010/main" xmlns="" val="3685271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HANK YOU SLIDE BASED ON COMPUTER TECHNOLOGY"/>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 y="0"/>
            <a:ext cx="12192001" cy="6858000"/>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5" name="Snip Single Corner Rectangle 4"/>
          <p:cNvSpPr/>
          <p:nvPr/>
        </p:nvSpPr>
        <p:spPr>
          <a:xfrm>
            <a:off x="2951018" y="5264727"/>
            <a:ext cx="6580909" cy="1011382"/>
          </a:xfrm>
          <a:prstGeom prst="snip1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ln w="0"/>
                <a:solidFill>
                  <a:schemeClr val="tx1"/>
                </a:solidFill>
                <a:effectLst>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Any Queries?</a:t>
            </a:r>
            <a:endParaRPr lang="en-US" sz="4000" dirty="0">
              <a:ln w="0"/>
              <a:solidFill>
                <a:schemeClr val="tx1"/>
              </a:solidFill>
              <a:effectLst>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xmlns="" val="2527213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ln>
            <a:noFill/>
          </a:ln>
          <a:effectLst>
            <a:softEdge rad="112500"/>
          </a:effectLst>
        </p:spPr>
      </p:pic>
      <p:sp>
        <p:nvSpPr>
          <p:cNvPr id="7" name="Content Placeholder 6"/>
          <p:cNvSpPr>
            <a:spLocks noGrp="1"/>
          </p:cNvSpPr>
          <p:nvPr>
            <p:ph idx="1"/>
          </p:nvPr>
        </p:nvSpPr>
        <p:spPr>
          <a:xfrm>
            <a:off x="13855" y="13855"/>
            <a:ext cx="12192000" cy="7218218"/>
          </a:xfrm>
        </p:spPr>
        <p:txBody>
          <a:bodyPr>
            <a:noAutofit/>
          </a:bodyPr>
          <a:lstStyle/>
          <a:p>
            <a:pPr marL="0" indent="0" algn="ctr">
              <a:buNone/>
            </a:pPr>
            <a:r>
              <a:rPr lang="en-US" sz="3600" b="1" dirty="0" smtClean="0">
                <a:latin typeface="Times New Roman" panose="02020603050405020304" pitchFamily="18" charset="0"/>
                <a:cs typeface="Times New Roman" panose="02020603050405020304" pitchFamily="18" charset="0"/>
              </a:rPr>
              <a:t>Introduction</a:t>
            </a:r>
          </a:p>
          <a:p>
            <a:pPr marL="0" indent="0" algn="ctr">
              <a:buNone/>
            </a:pPr>
            <a:endParaRPr lang="en-US" sz="36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sz="2400" dirty="0" err="1" smtClean="0">
                <a:latin typeface="Times New Roman" panose="02020603050405020304" pitchFamily="18" charset="0"/>
                <a:cs typeface="Times New Roman" panose="02020603050405020304" pitchFamily="18" charset="0"/>
              </a:rPr>
              <a:t>Masango</a:t>
            </a:r>
            <a:r>
              <a:rPr lang="en-IN" sz="2400" dirty="0" smtClean="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(2010) defined indigenous </a:t>
            </a:r>
            <a:r>
              <a:rPr lang="en-IN" sz="2400" dirty="0" smtClean="0">
                <a:latin typeface="Times New Roman" panose="02020603050405020304" pitchFamily="18" charset="0"/>
                <a:cs typeface="Times New Roman" panose="02020603050405020304" pitchFamily="18" charset="0"/>
              </a:rPr>
              <a:t>knowledge (IK) </a:t>
            </a:r>
            <a:r>
              <a:rPr lang="en-IN" sz="2400" dirty="0">
                <a:latin typeface="Times New Roman" panose="02020603050405020304" pitchFamily="18" charset="0"/>
                <a:cs typeface="Times New Roman" panose="02020603050405020304" pitchFamily="18" charset="0"/>
              </a:rPr>
              <a:t>as “the totality of all knowledge and practices established on past experiences and observations that is held and used by people</a:t>
            </a:r>
            <a:r>
              <a:rPr lang="en-IN" sz="24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endParaRPr lang="en-IN"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While  </a:t>
            </a:r>
            <a:r>
              <a:rPr lang="en-US" sz="2400" dirty="0" smtClean="0">
                <a:latin typeface="Times New Roman" panose="02020603050405020304" pitchFamily="18" charset="0"/>
                <a:cs typeface="Times New Roman" panose="02020603050405020304" pitchFamily="18" charset="0"/>
              </a:rPr>
              <a:t>IK is  </a:t>
            </a:r>
            <a:r>
              <a:rPr lang="en-US" sz="2400" dirty="0">
                <a:latin typeface="Times New Roman" panose="02020603050405020304" pitchFamily="18" charset="0"/>
                <a:cs typeface="Times New Roman" panose="02020603050405020304" pitchFamily="18" charset="0"/>
              </a:rPr>
              <a:t>of  immense  value  in  knowing  every  aspects  of  a  culture  its preservation, management, documentation and dissemination remain a  big  challenge confronting librarians, archivists, and other information professionals, particularly in  </a:t>
            </a:r>
            <a:r>
              <a:rPr lang="en-US" sz="2400" dirty="0" smtClean="0">
                <a:latin typeface="Times New Roman" panose="02020603050405020304" pitchFamily="18" charset="0"/>
                <a:cs typeface="Times New Roman" panose="02020603050405020304" pitchFamily="18" charset="0"/>
              </a:rPr>
              <a:t>Assam.</a:t>
            </a:r>
          </a:p>
          <a:p>
            <a:pPr algn="just">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brief paper discusses the role  of  </a:t>
            </a:r>
            <a:r>
              <a:rPr lang="en-US" sz="2400" dirty="0" smtClean="0">
                <a:latin typeface="Times New Roman" panose="02020603050405020304" pitchFamily="18" charset="0"/>
                <a:cs typeface="Times New Roman" panose="02020603050405020304" pitchFamily="18" charset="0"/>
              </a:rPr>
              <a:t>ICT  </a:t>
            </a:r>
            <a:r>
              <a:rPr lang="en-US" sz="2400" dirty="0">
                <a:latin typeface="Times New Roman" panose="02020603050405020304" pitchFamily="18" charset="0"/>
                <a:cs typeface="Times New Roman" panose="02020603050405020304" pitchFamily="18" charset="0"/>
              </a:rPr>
              <a:t>in  gathering,  storing, preserving  and  disseminating  </a:t>
            </a:r>
            <a:r>
              <a:rPr lang="en-US" sz="2400" dirty="0" smtClean="0">
                <a:latin typeface="Times New Roman" panose="02020603050405020304" pitchFamily="18" charset="0"/>
                <a:cs typeface="Times New Roman" panose="02020603050405020304" pitchFamily="18" charset="0"/>
              </a:rPr>
              <a:t>IK and the </a:t>
            </a:r>
            <a:r>
              <a:rPr lang="en-US" sz="2400" dirty="0">
                <a:latin typeface="Times New Roman" panose="02020603050405020304" pitchFamily="18" charset="0"/>
                <a:cs typeface="Times New Roman" panose="02020603050405020304" pitchFamily="18" charset="0"/>
              </a:rPr>
              <a:t>problems involved  in  its  </a:t>
            </a:r>
            <a:r>
              <a:rPr lang="en-US" sz="2400" dirty="0" smtClean="0">
                <a:latin typeface="Times New Roman" panose="02020603050405020304" pitchFamily="18" charset="0"/>
                <a:cs typeface="Times New Roman" panose="02020603050405020304" pitchFamily="18" charset="0"/>
              </a:rPr>
              <a:t>management in  </a:t>
            </a:r>
            <a:r>
              <a:rPr lang="en-US" sz="2400" dirty="0">
                <a:latin typeface="Times New Roman" panose="02020603050405020304" pitchFamily="18" charset="0"/>
                <a:cs typeface="Times New Roman" panose="02020603050405020304" pitchFamily="18" charset="0"/>
              </a:rPr>
              <a:t>the  selected  organizations  for  the  study  viz.  </a:t>
            </a:r>
            <a:r>
              <a:rPr lang="en-US" sz="2400" i="1" dirty="0">
                <a:latin typeface="Times New Roman" panose="02020603050405020304" pitchFamily="18" charset="0"/>
                <a:cs typeface="Times New Roman" panose="02020603050405020304" pitchFamily="18" charset="0"/>
              </a:rPr>
              <a:t>Assam State  Archives,  </a:t>
            </a:r>
            <a:r>
              <a:rPr lang="en-US" sz="2400" dirty="0">
                <a:latin typeface="Times New Roman" panose="02020603050405020304" pitchFamily="18" charset="0"/>
                <a:cs typeface="Times New Roman" panose="02020603050405020304" pitchFamily="18" charset="0"/>
              </a:rPr>
              <a:t>Assam   and  </a:t>
            </a:r>
            <a:r>
              <a:rPr lang="en-US" sz="2400" i="1" dirty="0">
                <a:latin typeface="Times New Roman" panose="02020603050405020304" pitchFamily="18" charset="0"/>
                <a:cs typeface="Times New Roman" panose="02020603050405020304" pitchFamily="18" charset="0"/>
              </a:rPr>
              <a:t>District  Library (Guwahati),  </a:t>
            </a:r>
            <a:r>
              <a:rPr lang="en-US" sz="2400" dirty="0">
                <a:latin typeface="Times New Roman" panose="02020603050405020304" pitchFamily="18" charset="0"/>
                <a:cs typeface="Times New Roman" panose="02020603050405020304" pitchFamily="18" charset="0"/>
              </a:rPr>
              <a:t>Assam.  </a:t>
            </a:r>
            <a:endParaRPr lang="en-US" sz="2400" b="1" dirty="0" smtClean="0">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rotWithShape="1">
          <a:blip r:embed="rId4">
            <a:extLst>
              <a:ext uri="{28A0092B-C50C-407E-A947-70E740481C1C}">
                <a14:useLocalDpi xmlns:a14="http://schemas.microsoft.com/office/drawing/2010/main" xmlns="" val="0"/>
              </a:ext>
            </a:extLst>
          </a:blip>
          <a:srcRect l="60782" t="63630" r="225" b="2627"/>
          <a:stretch/>
        </p:blipFill>
        <p:spPr>
          <a:xfrm>
            <a:off x="0" y="0"/>
            <a:ext cx="1686307" cy="1052945"/>
          </a:xfrm>
          <a:prstGeom prst="rect">
            <a:avLst/>
          </a:prstGeom>
          <a:ln>
            <a:noFill/>
          </a:ln>
          <a:effectLst>
            <a:softEdge rad="112500"/>
          </a:effectLst>
        </p:spPr>
      </p:pic>
      <p:pic>
        <p:nvPicPr>
          <p:cNvPr id="10" name="Picture 9"/>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032274" y="5154098"/>
            <a:ext cx="2159726" cy="1556993"/>
          </a:xfrm>
          <a:prstGeom prst="rect">
            <a:avLst/>
          </a:prstGeom>
          <a:ln>
            <a:noFill/>
          </a:ln>
          <a:effectLst>
            <a:softEdge rad="112500"/>
          </a:effectLst>
        </p:spPr>
      </p:pic>
      <p:sp>
        <p:nvSpPr>
          <p:cNvPr id="2" name="AutoShape 2" descr="Image result for images on bar code reader"/>
          <p:cNvSpPr>
            <a:spLocks noChangeAspect="1" noChangeArrowheads="1"/>
          </p:cNvSpPr>
          <p:nvPr/>
        </p:nvSpPr>
        <p:spPr bwMode="auto">
          <a:xfrm>
            <a:off x="155575" y="-1470025"/>
            <a:ext cx="3067050" cy="306705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rotWithShape="1">
          <a:blip r:embed="rId7" cstate="print">
            <a:duotone>
              <a:prstClr val="black"/>
              <a:schemeClr val="accent1">
                <a:lumMod val="20000"/>
                <a:lumOff val="80000"/>
                <a:tint val="45000"/>
                <a:satMod val="400000"/>
              </a:schemeClr>
            </a:duotone>
            <a:extLst>
              <a:ext uri="{28A0092B-C50C-407E-A947-70E740481C1C}">
                <a14:useLocalDpi xmlns:a14="http://schemas.microsoft.com/office/drawing/2010/main" xmlns="" val="0"/>
              </a:ext>
            </a:extLst>
          </a:blip>
          <a:srcRect r="8395"/>
          <a:stretch/>
        </p:blipFill>
        <p:spPr>
          <a:xfrm>
            <a:off x="9296172" y="5567230"/>
            <a:ext cx="909812" cy="1075730"/>
          </a:xfrm>
          <a:prstGeom prst="rect">
            <a:avLst/>
          </a:prstGeom>
          <a:ln>
            <a:noFill/>
          </a:ln>
          <a:effectLst>
            <a:softEdge rad="112500"/>
          </a:effectLst>
        </p:spPr>
      </p:pic>
      <p:pic>
        <p:nvPicPr>
          <p:cNvPr id="5" name="Picture 4"/>
          <p:cNvPicPr>
            <a:picLocks noChangeAspect="1"/>
          </p:cNvPicPr>
          <p:nvPr/>
        </p:nvPicPr>
        <p:blipFill>
          <a:blip r:embed="rId8">
            <a:extLst>
              <a:ext uri="{BEBA8EAE-BF5A-486C-A8C5-ECC9F3942E4B}">
                <a14:imgProps xmlns:a14="http://schemas.microsoft.com/office/drawing/2010/main" xmlns="">
                  <a14:imgLayer r:embed="rId9">
                    <a14:imgEffect>
                      <a14:colorTemperature colorTemp="4700"/>
                    </a14:imgEffect>
                  </a14:imgLayer>
                </a14:imgProps>
              </a:ext>
              <a:ext uri="{28A0092B-C50C-407E-A947-70E740481C1C}">
                <a14:useLocalDpi xmlns:a14="http://schemas.microsoft.com/office/drawing/2010/main" xmlns="" val="0"/>
              </a:ext>
            </a:extLst>
          </a:blip>
          <a:stretch>
            <a:fillRect/>
          </a:stretch>
        </p:blipFill>
        <p:spPr>
          <a:xfrm>
            <a:off x="9864453" y="4855336"/>
            <a:ext cx="1003544" cy="1249759"/>
          </a:xfrm>
          <a:prstGeom prst="rect">
            <a:avLst/>
          </a:prstGeom>
          <a:ln>
            <a:noFill/>
          </a:ln>
          <a:effectLst>
            <a:softEdge rad="112500"/>
          </a:effectLst>
        </p:spPr>
      </p:pic>
    </p:spTree>
    <p:extLst>
      <p:ext uri="{BB962C8B-B14F-4D97-AF65-F5344CB8AC3E}">
        <p14:creationId xmlns:p14="http://schemas.microsoft.com/office/powerpoint/2010/main" xmlns="" val="131826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ln>
            <a:noFill/>
          </a:ln>
          <a:effectLst>
            <a:softEdge rad="112500"/>
          </a:effectLst>
        </p:spPr>
      </p:pic>
      <p:sp>
        <p:nvSpPr>
          <p:cNvPr id="7" name="Content Placeholder 6"/>
          <p:cNvSpPr>
            <a:spLocks noGrp="1"/>
          </p:cNvSpPr>
          <p:nvPr>
            <p:ph idx="1"/>
          </p:nvPr>
        </p:nvSpPr>
        <p:spPr>
          <a:xfrm>
            <a:off x="0" y="0"/>
            <a:ext cx="12192000" cy="6858000"/>
          </a:xfrm>
        </p:spPr>
        <p:txBody>
          <a:bodyPr>
            <a:noAutofit/>
          </a:bodyPr>
          <a:lstStyle/>
          <a:p>
            <a:pPr lvl="0" algn="ctr">
              <a:buNone/>
            </a:pPr>
            <a:endParaRPr lang="en-US" b="1" dirty="0" smtClean="0"/>
          </a:p>
          <a:p>
            <a:pPr lvl="0" algn="ctr">
              <a:buNone/>
            </a:pPr>
            <a:r>
              <a:rPr lang="en-US" sz="3600" b="1" dirty="0" smtClean="0">
                <a:latin typeface="Times New Roman" panose="02020603050405020304" pitchFamily="18" charset="0"/>
                <a:cs typeface="Times New Roman" panose="02020603050405020304" pitchFamily="18" charset="0"/>
              </a:rPr>
              <a:t>Objectives:</a:t>
            </a:r>
            <a:endParaRPr lang="en-IN" sz="3600" dirty="0" smtClean="0">
              <a:latin typeface="Times New Roman" panose="02020603050405020304" pitchFamily="18" charset="0"/>
              <a:cs typeface="Times New Roman" panose="02020603050405020304" pitchFamily="18" charset="0"/>
            </a:endParaRPr>
          </a:p>
          <a:p>
            <a:pPr>
              <a:buNone/>
            </a:pPr>
            <a:r>
              <a:rPr lang="en-US" dirty="0" smtClean="0"/>
              <a:t> </a:t>
            </a:r>
          </a:p>
          <a:p>
            <a:pPr>
              <a:buNone/>
            </a:pPr>
            <a:endParaRPr lang="en-IN" dirty="0" smtClean="0"/>
          </a:p>
          <a:p>
            <a:pPr lvl="1"/>
            <a:r>
              <a:rPr lang="en-US" dirty="0" smtClean="0">
                <a:latin typeface="Times New Roman" panose="02020603050405020304" pitchFamily="18" charset="0"/>
                <a:cs typeface="Times New Roman" panose="02020603050405020304" pitchFamily="18" charset="0"/>
              </a:rPr>
              <a:t>To find  out  the  status  of  ICT  based techniques for the documentation and dissemination of Indigenous knowledge(IK)  in  the selected organizations. </a:t>
            </a:r>
            <a:endParaRPr lang="en-IN" dirty="0" smtClean="0">
              <a:latin typeface="Times New Roman" panose="02020603050405020304" pitchFamily="18" charset="0"/>
              <a:cs typeface="Times New Roman" panose="02020603050405020304" pitchFamily="18" charset="0"/>
            </a:endParaRPr>
          </a:p>
          <a:p>
            <a:endParaRPr lang="en-IN" dirty="0" smtClean="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To  assess  the  status  of  technical  preservation and conservation techniques for print and  digitized  resources on  IK, practiced  in the cited organizations.</a:t>
            </a:r>
            <a:endParaRPr lang="en-IN" dirty="0" smtClean="0">
              <a:latin typeface="Times New Roman" panose="02020603050405020304" pitchFamily="18" charset="0"/>
              <a:cs typeface="Times New Roman" panose="02020603050405020304" pitchFamily="18" charset="0"/>
            </a:endParaRPr>
          </a:p>
          <a:p>
            <a:endParaRPr lang="en-IN" dirty="0" smtClean="0">
              <a:latin typeface="Times New Roman" panose="02020603050405020304" pitchFamily="18" charset="0"/>
              <a:cs typeface="Times New Roman" panose="02020603050405020304" pitchFamily="18" charset="0"/>
            </a:endParaRPr>
          </a:p>
          <a:p>
            <a:pPr lvl="1"/>
            <a:r>
              <a:rPr lang="en-US" dirty="0" smtClean="0">
                <a:latin typeface="Times New Roman" panose="02020603050405020304" pitchFamily="18" charset="0"/>
                <a:cs typeface="Times New Roman" panose="02020603050405020304" pitchFamily="18" charset="0"/>
              </a:rPr>
              <a:t>To investigate Challenges of applying ICTs  to IK management.</a:t>
            </a:r>
            <a:endParaRPr lang="en-IN" dirty="0" smtClean="0">
              <a:latin typeface="Times New Roman" panose="02020603050405020304" pitchFamily="18" charset="0"/>
              <a:cs typeface="Times New Roman" panose="02020603050405020304" pitchFamily="18" charset="0"/>
            </a:endParaRPr>
          </a:p>
          <a:p>
            <a:pPr>
              <a:buNone/>
            </a:pPr>
            <a:endParaRPr lang="en-IN" dirty="0" smtClean="0">
              <a:latin typeface="Times New Roman" panose="02020603050405020304" pitchFamily="18" charset="0"/>
              <a:cs typeface="Times New Roman" panose="02020603050405020304" pitchFamily="18" charset="0"/>
            </a:endParaRPr>
          </a:p>
          <a:p>
            <a:pPr marL="0" indent="0">
              <a:buNone/>
            </a:pPr>
            <a:endParaRPr lang="en-US" sz="2400" b="1" dirty="0" smtClean="0">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rotWithShape="1">
          <a:blip r:embed="rId4">
            <a:extLst>
              <a:ext uri="{28A0092B-C50C-407E-A947-70E740481C1C}">
                <a14:useLocalDpi xmlns:a14="http://schemas.microsoft.com/office/drawing/2010/main" xmlns="" val="0"/>
              </a:ext>
            </a:extLst>
          </a:blip>
          <a:srcRect l="60782" t="63630" r="225" b="2627"/>
          <a:stretch/>
        </p:blipFill>
        <p:spPr>
          <a:xfrm>
            <a:off x="0" y="0"/>
            <a:ext cx="1686307" cy="1052945"/>
          </a:xfrm>
          <a:prstGeom prst="rect">
            <a:avLst/>
          </a:prstGeom>
          <a:ln>
            <a:noFill/>
          </a:ln>
          <a:effectLst>
            <a:softEdge rad="112500"/>
          </a:effectLst>
        </p:spPr>
      </p:pic>
      <p:pic>
        <p:nvPicPr>
          <p:cNvPr id="10" name="Picture 9"/>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032274" y="5154098"/>
            <a:ext cx="2159726" cy="1556993"/>
          </a:xfrm>
          <a:prstGeom prst="rect">
            <a:avLst/>
          </a:prstGeom>
          <a:ln>
            <a:noFill/>
          </a:ln>
          <a:effectLst>
            <a:softEdge rad="112500"/>
          </a:effectLst>
        </p:spPr>
      </p:pic>
      <p:sp>
        <p:nvSpPr>
          <p:cNvPr id="2" name="AutoShape 2" descr="Image result for images on bar code reader"/>
          <p:cNvSpPr>
            <a:spLocks noChangeAspect="1" noChangeArrowheads="1"/>
          </p:cNvSpPr>
          <p:nvPr/>
        </p:nvSpPr>
        <p:spPr bwMode="auto">
          <a:xfrm>
            <a:off x="155575" y="-1470025"/>
            <a:ext cx="3067050" cy="306705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rotWithShape="1">
          <a:blip r:embed="rId7" cstate="print">
            <a:duotone>
              <a:prstClr val="black"/>
              <a:schemeClr val="accent1">
                <a:lumMod val="20000"/>
                <a:lumOff val="80000"/>
                <a:tint val="45000"/>
                <a:satMod val="400000"/>
              </a:schemeClr>
            </a:duotone>
            <a:extLst>
              <a:ext uri="{28A0092B-C50C-407E-A947-70E740481C1C}">
                <a14:useLocalDpi xmlns:a14="http://schemas.microsoft.com/office/drawing/2010/main" xmlns="" val="0"/>
              </a:ext>
            </a:extLst>
          </a:blip>
          <a:srcRect r="8395"/>
          <a:stretch/>
        </p:blipFill>
        <p:spPr>
          <a:xfrm>
            <a:off x="9296172" y="5567230"/>
            <a:ext cx="909812" cy="1075730"/>
          </a:xfrm>
          <a:prstGeom prst="rect">
            <a:avLst/>
          </a:prstGeom>
          <a:ln>
            <a:noFill/>
          </a:ln>
          <a:effectLst>
            <a:softEdge rad="112500"/>
          </a:effectLst>
        </p:spPr>
      </p:pic>
      <p:pic>
        <p:nvPicPr>
          <p:cNvPr id="5" name="Picture 4"/>
          <p:cNvPicPr>
            <a:picLocks noChangeAspect="1"/>
          </p:cNvPicPr>
          <p:nvPr/>
        </p:nvPicPr>
        <p:blipFill>
          <a:blip r:embed="rId8">
            <a:extLst>
              <a:ext uri="{BEBA8EAE-BF5A-486C-A8C5-ECC9F3942E4B}">
                <a14:imgProps xmlns:a14="http://schemas.microsoft.com/office/drawing/2010/main" xmlns="">
                  <a14:imgLayer r:embed="rId9">
                    <a14:imgEffect>
                      <a14:colorTemperature colorTemp="4700"/>
                    </a14:imgEffect>
                  </a14:imgLayer>
                </a14:imgProps>
              </a:ext>
              <a:ext uri="{28A0092B-C50C-407E-A947-70E740481C1C}">
                <a14:useLocalDpi xmlns:a14="http://schemas.microsoft.com/office/drawing/2010/main" xmlns="" val="0"/>
              </a:ext>
            </a:extLst>
          </a:blip>
          <a:stretch>
            <a:fillRect/>
          </a:stretch>
        </p:blipFill>
        <p:spPr>
          <a:xfrm>
            <a:off x="9844810" y="4682836"/>
            <a:ext cx="1003544" cy="1249759"/>
          </a:xfrm>
          <a:prstGeom prst="rect">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sp>
        <p:nvSpPr>
          <p:cNvPr id="7" name="Content Placeholder 6"/>
          <p:cNvSpPr>
            <a:spLocks noGrp="1"/>
          </p:cNvSpPr>
          <p:nvPr>
            <p:ph idx="1"/>
          </p:nvPr>
        </p:nvSpPr>
        <p:spPr>
          <a:xfrm>
            <a:off x="0" y="0"/>
            <a:ext cx="12192000" cy="6858000"/>
          </a:xfrm>
        </p:spPr>
        <p:txBody>
          <a:bodyPr>
            <a:noAutofit/>
          </a:bodyPr>
          <a:lstStyle/>
          <a:p>
            <a:pPr marL="0" indent="0" algn="ctr">
              <a:buNone/>
            </a:pPr>
            <a:endParaRPr lang="en-US" sz="2400" b="1" dirty="0" smtClean="0">
              <a:latin typeface="Times New Roman" panose="02020603050405020304" pitchFamily="18" charset="0"/>
              <a:cs typeface="Times New Roman" panose="02020603050405020304" pitchFamily="18" charset="0"/>
            </a:endParaRPr>
          </a:p>
          <a:p>
            <a:pPr marL="0" indent="0" algn="ctr">
              <a:buNone/>
            </a:pPr>
            <a:r>
              <a:rPr lang="en-US" sz="3600" b="1" dirty="0" smtClean="0">
                <a:latin typeface="Times New Roman" panose="02020603050405020304" pitchFamily="18" charset="0"/>
                <a:cs typeface="Times New Roman" panose="02020603050405020304" pitchFamily="18" charset="0"/>
              </a:rPr>
              <a:t>Methodology</a:t>
            </a:r>
          </a:p>
          <a:p>
            <a:pPr marL="0" indent="0" algn="ctr">
              <a:buNone/>
            </a:pPr>
            <a:endParaRPr lang="en-US" sz="3600" b="1" dirty="0" smtClean="0">
              <a:latin typeface="Times New Roman" panose="02020603050405020304" pitchFamily="18" charset="0"/>
              <a:cs typeface="Times New Roman" panose="02020603050405020304" pitchFamily="18" charset="0"/>
            </a:endParaRPr>
          </a:p>
          <a:p>
            <a:pPr marL="0" indent="0" algn="ctr">
              <a:buNone/>
            </a:pPr>
            <a:endParaRPr lang="en-US" sz="2400" b="1" dirty="0" smtClean="0">
              <a:latin typeface="Times New Roman" panose="02020603050405020304" pitchFamily="18" charset="0"/>
              <a:cs typeface="Times New Roman" panose="02020603050405020304" pitchFamily="18" charset="0"/>
            </a:endParaRPr>
          </a:p>
          <a:p>
            <a:pPr marL="0" indent="0">
              <a:buFont typeface="Wingdings" pitchFamily="2" charset="2"/>
              <a:buChar char="Ø"/>
            </a:pPr>
            <a:r>
              <a:rPr lang="en-US" dirty="0" smtClean="0">
                <a:latin typeface="Times New Roman" pitchFamily="18" charset="0"/>
                <a:cs typeface="Times New Roman" pitchFamily="18" charset="0"/>
              </a:rPr>
              <a:t>A  survey research design was adopted  for  the study.</a:t>
            </a:r>
          </a:p>
          <a:p>
            <a:pPr marL="0" indent="0">
              <a:buFont typeface="Wingdings" pitchFamily="2" charset="2"/>
              <a:buChar char="Ø"/>
            </a:pPr>
            <a:r>
              <a:rPr lang="en-US" dirty="0" smtClean="0">
                <a:latin typeface="Times New Roman" pitchFamily="18" charset="0"/>
                <a:cs typeface="Times New Roman" pitchFamily="18" charset="0"/>
              </a:rPr>
              <a:t>Queries included in questionnaire were those seeking information on the </a:t>
            </a:r>
          </a:p>
          <a:p>
            <a:pPr marL="1371600" lvl="3" indent="0">
              <a:buFont typeface="Wingdings" pitchFamily="2" charset="2"/>
              <a:buChar char="ü"/>
            </a:pPr>
            <a:r>
              <a:rPr lang="en-US" sz="2800" dirty="0" smtClean="0">
                <a:latin typeface="Times New Roman" pitchFamily="18" charset="0"/>
                <a:cs typeface="Times New Roman" pitchFamily="18" charset="0"/>
              </a:rPr>
              <a:t>nature of institutional collections/holdings,</a:t>
            </a:r>
          </a:p>
          <a:p>
            <a:pPr marL="1371600" lvl="3" indent="0">
              <a:buFont typeface="Wingdings" pitchFamily="2" charset="2"/>
              <a:buChar char="ü"/>
            </a:pPr>
            <a:r>
              <a:rPr lang="en-US" sz="2800" dirty="0" smtClean="0">
                <a:latin typeface="Times New Roman" pitchFamily="18" charset="0"/>
                <a:cs typeface="Times New Roman" pitchFamily="18" charset="0"/>
              </a:rPr>
              <a:t>IT  based  documentation and dissemination processes for IK  management ;</a:t>
            </a:r>
          </a:p>
          <a:p>
            <a:pPr marL="1371600" lvl="3" indent="0">
              <a:buFont typeface="Wingdings" pitchFamily="2" charset="2"/>
              <a:buChar char="ü"/>
            </a:pPr>
            <a:r>
              <a:rPr lang="en-US" sz="2800" dirty="0" smtClean="0">
                <a:latin typeface="Times New Roman" pitchFamily="18" charset="0"/>
                <a:cs typeface="Times New Roman" pitchFamily="18" charset="0"/>
              </a:rPr>
              <a:t>status and  kind  of technical  preservation  and  conservation  methods  used </a:t>
            </a:r>
          </a:p>
          <a:p>
            <a:pPr marL="1371600" lvl="3" indent="0">
              <a:buFont typeface="Wingdings" pitchFamily="2" charset="2"/>
              <a:buChar char="ü"/>
            </a:pPr>
            <a:r>
              <a:rPr lang="en-US" sz="2800" dirty="0" smtClean="0">
                <a:latin typeface="Times New Roman" pitchFamily="18" charset="0"/>
                <a:cs typeface="Times New Roman" pitchFamily="18" charset="0"/>
              </a:rPr>
              <a:t> the  Problems faced to manage IK. </a:t>
            </a:r>
          </a:p>
          <a:p>
            <a:pPr marL="0" indent="0">
              <a:buNone/>
            </a:pPr>
            <a:endParaRPr lang="en-US" sz="2400" dirty="0" smtClean="0"/>
          </a:p>
          <a:p>
            <a:pPr marL="0" indent="0">
              <a:buFont typeface="Wingdings" pitchFamily="2" charset="2"/>
              <a:buChar char="Ø"/>
            </a:pPr>
            <a:endParaRPr lang="en-US" sz="2400" dirty="0" smtClean="0"/>
          </a:p>
          <a:p>
            <a:pPr marL="0" indent="0">
              <a:buNone/>
            </a:pPr>
            <a:endParaRPr lang="en-US" sz="2400" b="1" dirty="0" smtClean="0">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rotWithShape="1">
          <a:blip r:embed="rId4">
            <a:extLst>
              <a:ext uri="{BEBA8EAE-BF5A-486C-A8C5-ECC9F3942E4B}">
                <a14:imgProps xmlns:a14="http://schemas.microsoft.com/office/drawing/2010/main" xmlns="">
                  <a14:imgLayer r:embed="rId5">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349941" y="5784287"/>
            <a:ext cx="1489362" cy="1073713"/>
          </a:xfrm>
          <a:prstGeom prst="rect">
            <a:avLst/>
          </a:prstGeom>
          <a:ln>
            <a:noFill/>
          </a:ln>
          <a:effectLst>
            <a:softEdge rad="112500"/>
          </a:effectLst>
        </p:spPr>
      </p:pic>
      <p:pic>
        <p:nvPicPr>
          <p:cNvPr id="8" name="Content Placeholder 3"/>
          <p:cNvPicPr>
            <a:picLocks noChangeAspect="1"/>
          </p:cNvPicPr>
          <p:nvPr/>
        </p:nvPicPr>
        <p:blipFill rotWithShape="1">
          <a:blip r:embed="rId6">
            <a:extLst>
              <a:ext uri="{28A0092B-C50C-407E-A947-70E740481C1C}">
                <a14:useLocalDpi xmlns:a14="http://schemas.microsoft.com/office/drawing/2010/main" xmlns="" val="0"/>
              </a:ext>
            </a:extLst>
          </a:blip>
          <a:srcRect l="55756" t="60885" r="914" b="3740"/>
          <a:stretch/>
        </p:blipFill>
        <p:spPr>
          <a:xfrm>
            <a:off x="10418224" y="0"/>
            <a:ext cx="1551708" cy="1123406"/>
          </a:xfrm>
          <a:prstGeom prst="ellipse">
            <a:avLst/>
          </a:prstGeom>
          <a:ln>
            <a:noFill/>
          </a:ln>
          <a:effectLst>
            <a:softEdge rad="112500"/>
          </a:effectLst>
        </p:spPr>
      </p:pic>
      <p:pic>
        <p:nvPicPr>
          <p:cNvPr id="11" name="Picture 10"/>
          <p:cNvPicPr>
            <a:picLocks noChangeAspect="1"/>
          </p:cNvPicPr>
          <p:nvPr/>
        </p:nvPicPr>
        <p:blipFill rotWithShape="1">
          <a:blip r:embed="rId7">
            <a:extLst>
              <a:ext uri="{28A0092B-C50C-407E-A947-70E740481C1C}">
                <a14:useLocalDpi xmlns:a14="http://schemas.microsoft.com/office/drawing/2010/main" xmlns="" val="0"/>
              </a:ext>
            </a:extLst>
          </a:blip>
          <a:srcRect l="60782" t="63630" r="225" b="2627"/>
          <a:stretch/>
        </p:blipFill>
        <p:spPr>
          <a:xfrm>
            <a:off x="221672" y="124691"/>
            <a:ext cx="1686307" cy="1136074"/>
          </a:xfrm>
          <a:prstGeom prst="rect">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lum bright="70000" contrast="-70000"/>
            <a:extLst>
              <a:ext uri="{BEBA8EAE-BF5A-486C-A8C5-ECC9F3942E4B}">
                <a14:imgProps xmlns:a14="http://schemas.microsoft.com/office/drawing/2010/main" xmlns="">
                  <a14:imgLayer r:embed="rId4">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graphicFrame>
        <p:nvGraphicFramePr>
          <p:cNvPr id="11" name="Table 10"/>
          <p:cNvGraphicFramePr>
            <a:graphicFrameLocks noGrp="1"/>
          </p:cNvGraphicFramePr>
          <p:nvPr>
            <p:extLst>
              <p:ext uri="{D42A27DB-BD31-4B8C-83A1-F6EECF244321}">
                <p14:modId xmlns:p14="http://schemas.microsoft.com/office/powerpoint/2010/main" xmlns="" val="3085688639"/>
              </p:ext>
            </p:extLst>
          </p:nvPr>
        </p:nvGraphicFramePr>
        <p:xfrm>
          <a:off x="41963" y="1106605"/>
          <a:ext cx="7232071" cy="5474304"/>
        </p:xfrm>
        <a:graphic>
          <a:graphicData uri="http://schemas.openxmlformats.org/drawingml/2006/table">
            <a:tbl>
              <a:tblPr firstRow="1" bandRow="1">
                <a:tableStyleId>{BC89EF96-8CEA-46FF-86C4-4CE0E7609802}</a:tableStyleId>
              </a:tblPr>
              <a:tblGrid>
                <a:gridCol w="1813405"/>
                <a:gridCol w="1731158"/>
                <a:gridCol w="1344298"/>
                <a:gridCol w="1309471"/>
                <a:gridCol w="1033739"/>
              </a:tblGrid>
              <a:tr h="665017">
                <a:tc gridSpan="5">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Times New Roman" panose="02020603050405020304" pitchFamily="18" charset="0"/>
                          <a:cs typeface="Times New Roman" panose="02020603050405020304" pitchFamily="18" charset="0"/>
                        </a:rPr>
                        <a:t>1.General Information</a:t>
                      </a:r>
                      <a:endParaRPr lang="en-IN" sz="2800" dirty="0" smtClean="0">
                        <a:latin typeface="Times New Roman" panose="02020603050405020304" pitchFamily="18" charset="0"/>
                        <a:cs typeface="Times New Roman" panose="02020603050405020304" pitchFamily="18" charset="0"/>
                      </a:endParaRPr>
                    </a:p>
                    <a:p>
                      <a:endParaRPr lang="en-IN" sz="2000" b="1" dirty="0">
                        <a:latin typeface="Times New Roman" pitchFamily="18" charset="0"/>
                        <a:cs typeface="Times New Roman" pitchFamily="18" charset="0"/>
                      </a:endParaRPr>
                    </a:p>
                  </a:txBody>
                  <a:tcPr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865466">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Table 1. 1: Brief detail  of  the  organizations under  study</a:t>
                      </a:r>
                      <a:endParaRPr lang="en-IN" sz="2400" dirty="0" smtClean="0">
                        <a:latin typeface="Times New Roman" panose="02020603050405020304" pitchFamily="18" charset="0"/>
                        <a:cs typeface="Times New Roman" panose="02020603050405020304" pitchFamily="18" charset="0"/>
                      </a:endParaRPr>
                    </a:p>
                    <a:p>
                      <a:endParaRPr lang="en-IN" sz="2000" b="1" dirty="0">
                        <a:latin typeface="Times New Roman" pitchFamily="18" charset="0"/>
                        <a:cs typeface="Times New Roman" pitchFamily="18" charset="0"/>
                      </a:endParaRP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r>
              <a:tr h="12417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anose="02020603050405020304" pitchFamily="18" charset="0"/>
                          <a:cs typeface="Times New Roman" panose="02020603050405020304" pitchFamily="18" charset="0"/>
                        </a:rPr>
                        <a:t>Name of organization</a:t>
                      </a:r>
                      <a:endParaRPr lang="en-IN" sz="2000" dirty="0" smtClean="0">
                        <a:latin typeface="Times New Roman" panose="02020603050405020304" pitchFamily="18" charset="0"/>
                        <a:cs typeface="Times New Roman" panose="02020603050405020304" pitchFamily="18" charset="0"/>
                      </a:endParaRPr>
                    </a:p>
                    <a:p>
                      <a:pPr algn="l"/>
                      <a:endParaRPr lang="en-IN" sz="2000" b="1" dirty="0">
                        <a:latin typeface="Times New Roman" pitchFamily="18" charset="0"/>
                        <a:cs typeface="Times New Roman" pitchFamily="18" charset="0"/>
                      </a:endParaRPr>
                    </a:p>
                  </a:txBody>
                  <a:tcPr/>
                </a:tc>
                <a:tc>
                  <a:txBody>
                    <a:bodyPr/>
                    <a:lstStyle/>
                    <a:p>
                      <a:pPr algn="l"/>
                      <a:r>
                        <a:rPr lang="en-US" sz="2000" kern="1200" dirty="0" smtClean="0">
                          <a:latin typeface="Times New Roman" panose="02020603050405020304" pitchFamily="18" charset="0"/>
                          <a:cs typeface="Times New Roman" panose="02020603050405020304" pitchFamily="18" charset="0"/>
                        </a:rPr>
                        <a:t>Year of Establishment</a:t>
                      </a:r>
                      <a:endParaRPr lang="en-IN" sz="2000"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anose="02020603050405020304" pitchFamily="18" charset="0"/>
                          <a:cs typeface="Times New Roman" panose="02020603050405020304" pitchFamily="18" charset="0"/>
                        </a:rPr>
                        <a:t>Prof. Staff</a:t>
                      </a:r>
                      <a:endParaRPr lang="en-IN" sz="2000" dirty="0" smtClean="0">
                        <a:latin typeface="Times New Roman" panose="02020603050405020304" pitchFamily="18" charset="0"/>
                        <a:cs typeface="Times New Roman" panose="02020603050405020304" pitchFamily="18" charset="0"/>
                      </a:endParaRPr>
                    </a:p>
                    <a:p>
                      <a:pPr algn="l"/>
                      <a:endParaRPr lang="en-IN" sz="2000" b="1" dirty="0">
                        <a:latin typeface="Times New Roman" pitchFamily="18" charset="0"/>
                        <a:cs typeface="Times New Roman" pitchFamily="18" charset="0"/>
                      </a:endParaRPr>
                    </a:p>
                  </a:txBody>
                  <a:tcPr/>
                </a:tc>
                <a:tc>
                  <a:txBody>
                    <a:bodyPr/>
                    <a:lstStyle/>
                    <a:p>
                      <a:pPr algn="l"/>
                      <a:r>
                        <a:rPr lang="en-US" sz="2000" dirty="0" smtClean="0">
                          <a:latin typeface="Times New Roman" panose="02020603050405020304" pitchFamily="18" charset="0"/>
                          <a:cs typeface="Times New Roman" panose="02020603050405020304" pitchFamily="18" charset="0"/>
                        </a:rPr>
                        <a:t>Non</a:t>
                      </a:r>
                      <a:r>
                        <a:rPr lang="en-US" sz="2000" baseline="0" dirty="0" smtClean="0">
                          <a:latin typeface="Times New Roman" panose="02020603050405020304" pitchFamily="18" charset="0"/>
                          <a:cs typeface="Times New Roman" panose="02020603050405020304" pitchFamily="18" charset="0"/>
                        </a:rPr>
                        <a:t> Prof. Staff</a:t>
                      </a:r>
                      <a:endParaRPr lang="en-IN" sz="2000" b="1" dirty="0">
                        <a:latin typeface="Times New Roman" pitchFamily="18" charset="0"/>
                        <a:cs typeface="Times New Roman" pitchFamily="18" charset="0"/>
                      </a:endParaRPr>
                    </a:p>
                  </a:txBody>
                  <a:tcPr/>
                </a:tc>
                <a:tc>
                  <a:txBody>
                    <a:bodyPr/>
                    <a:lstStyle/>
                    <a:p>
                      <a:pPr algn="l"/>
                      <a:r>
                        <a:rPr lang="en-US" sz="2000" dirty="0" smtClean="0">
                          <a:latin typeface="Times New Roman" panose="02020603050405020304" pitchFamily="18" charset="0"/>
                          <a:cs typeface="Times New Roman" panose="02020603050405020304" pitchFamily="18" charset="0"/>
                        </a:rPr>
                        <a:t>Total Staff</a:t>
                      </a:r>
                      <a:endParaRPr lang="en-IN" sz="2000" b="1" dirty="0">
                        <a:latin typeface="Times New Roman" pitchFamily="18" charset="0"/>
                        <a:cs typeface="Times New Roman" pitchFamily="18" charset="0"/>
                      </a:endParaRPr>
                    </a:p>
                  </a:txBody>
                  <a:tcPr/>
                </a:tc>
              </a:tr>
              <a:tr h="12417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anose="02020603050405020304" pitchFamily="18" charset="0"/>
                          <a:cs typeface="Times New Roman" panose="02020603050405020304" pitchFamily="18" charset="0"/>
                        </a:rPr>
                        <a:t>Assam State Archives</a:t>
                      </a:r>
                      <a:endParaRPr lang="en-IN" sz="2000" dirty="0" smtClean="0">
                        <a:latin typeface="Times New Roman" panose="02020603050405020304" pitchFamily="18" charset="0"/>
                        <a:cs typeface="Times New Roman" panose="02020603050405020304" pitchFamily="18" charset="0"/>
                      </a:endParaRPr>
                    </a:p>
                    <a:p>
                      <a:pPr algn="l"/>
                      <a:endParaRPr lang="en-IN" sz="2000" b="1" dirty="0">
                        <a:latin typeface="Times New Roman" pitchFamily="18" charset="0"/>
                        <a:cs typeface="Times New Roman" pitchFamily="18" charset="0"/>
                      </a:endParaRPr>
                    </a:p>
                  </a:txBody>
                  <a:tcPr/>
                </a:tc>
                <a:tc>
                  <a:txBody>
                    <a:bodyPr/>
                    <a:lstStyle/>
                    <a:p>
                      <a:pPr marL="0" marR="0" indent="0" algn="ctr">
                        <a:lnSpc>
                          <a:spcPct val="115000"/>
                        </a:lnSpc>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1980</a:t>
                      </a:r>
                    </a:p>
                  </a:txBody>
                  <a:tcPr marL="68580" marR="68580" marT="0" marB="0"/>
                </a:tc>
                <a:tc>
                  <a:txBody>
                    <a:bodyPr/>
                    <a:lstStyle/>
                    <a:p>
                      <a:pPr marL="0" marR="0" indent="0" algn="ctr">
                        <a:lnSpc>
                          <a:spcPct val="115000"/>
                        </a:lnSpc>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marL="0" marR="0" indent="0" algn="ctr">
                        <a:lnSpc>
                          <a:spcPct val="115000"/>
                        </a:lnSpc>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31</a:t>
                      </a:r>
                    </a:p>
                  </a:txBody>
                  <a:tcPr marL="68580" marR="68580" marT="0" marB="0"/>
                </a:tc>
              </a:tr>
              <a:tr h="13023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anose="02020603050405020304" pitchFamily="18" charset="0"/>
                          <a:cs typeface="Times New Roman" panose="02020603050405020304" pitchFamily="18" charset="0"/>
                        </a:rPr>
                        <a:t>District Library </a:t>
                      </a:r>
                      <a:endParaRPr lang="en-IN" sz="2000" dirty="0" smtClean="0">
                        <a:latin typeface="Times New Roman" panose="02020603050405020304" pitchFamily="18" charset="0"/>
                        <a:cs typeface="Times New Roman" panose="02020603050405020304" pitchFamily="18" charset="0"/>
                      </a:endParaRPr>
                    </a:p>
                    <a:p>
                      <a:pPr algn="l"/>
                      <a:endParaRPr lang="en-IN" sz="2000" b="1" dirty="0">
                        <a:latin typeface="Times New Roman" pitchFamily="18" charset="0"/>
                        <a:cs typeface="Times New Roman" pitchFamily="18" charset="0"/>
                      </a:endParaRPr>
                    </a:p>
                  </a:txBody>
                  <a:tcPr/>
                </a:tc>
                <a:tc>
                  <a:txBody>
                    <a:bodyPr/>
                    <a:lstStyle/>
                    <a:p>
                      <a:pPr marL="0" marR="0" indent="0" algn="ctr">
                        <a:lnSpc>
                          <a:spcPct val="115000"/>
                        </a:lnSpc>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1974</a:t>
                      </a:r>
                    </a:p>
                  </a:txBody>
                  <a:tcPr marL="68580" marR="68580" marT="0" marB="0"/>
                </a:tc>
                <a:tc>
                  <a:txBody>
                    <a:bodyPr/>
                    <a:lstStyle/>
                    <a:p>
                      <a:pPr marL="0" marR="0" indent="0" algn="ctr">
                        <a:lnSpc>
                          <a:spcPct val="115000"/>
                        </a:lnSpc>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2</a:t>
                      </a: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4</a:t>
                      </a: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6</a:t>
                      </a:r>
                    </a:p>
                  </a:txBody>
                  <a:tcPr marL="68580" marR="68580" marT="0" marB="0"/>
                </a:tc>
              </a:tr>
            </a:tbl>
          </a:graphicData>
        </a:graphic>
      </p:graphicFrame>
      <p:pic>
        <p:nvPicPr>
          <p:cNvPr id="2" name="Picture 1"/>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7274036" y="3084383"/>
            <a:ext cx="4917964" cy="3539297"/>
          </a:xfrm>
          <a:prstGeom prst="rect">
            <a:avLst/>
          </a:prstGeom>
          <a:ln>
            <a:noFill/>
          </a:ln>
          <a:effectLst>
            <a:softEdge rad="112500"/>
          </a:effectLst>
        </p:spPr>
      </p:pic>
      <p:pic>
        <p:nvPicPr>
          <p:cNvPr id="3" name="Picture 2"/>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7274034" y="0"/>
            <a:ext cx="4917966" cy="2833408"/>
          </a:xfrm>
          <a:prstGeom prst="rect">
            <a:avLst/>
          </a:prstGeom>
          <a:ln>
            <a:noFill/>
          </a:ln>
          <a:effectLst>
            <a:softEdge rad="112500"/>
          </a:effectLst>
        </p:spPr>
      </p:pic>
      <p:sp>
        <p:nvSpPr>
          <p:cNvPr id="5" name="Rectangle 4"/>
          <p:cNvSpPr/>
          <p:nvPr/>
        </p:nvSpPr>
        <p:spPr>
          <a:xfrm>
            <a:off x="7384473" y="2840182"/>
            <a:ext cx="4511007" cy="2986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Assam State Archives, </a:t>
            </a:r>
            <a:r>
              <a:rPr lang="en-US" b="1" dirty="0" err="1" smtClean="0"/>
              <a:t>Guwahati,Assam</a:t>
            </a:r>
            <a:endParaRPr lang="en-US" b="1" dirty="0"/>
          </a:p>
        </p:txBody>
      </p:sp>
      <p:sp>
        <p:nvSpPr>
          <p:cNvPr id="8" name="Rectangle 7"/>
          <p:cNvSpPr/>
          <p:nvPr/>
        </p:nvSpPr>
        <p:spPr>
          <a:xfrm>
            <a:off x="7481455" y="6580909"/>
            <a:ext cx="4414025" cy="2306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Times New Roman" panose="02020603050405020304" pitchFamily="18" charset="0"/>
                <a:cs typeface="Times New Roman" panose="02020603050405020304" pitchFamily="18" charset="0"/>
              </a:rPr>
              <a:t>District Library, </a:t>
            </a:r>
            <a:r>
              <a:rPr lang="en-US" b="1" dirty="0" err="1" smtClean="0">
                <a:latin typeface="Times New Roman" panose="02020603050405020304" pitchFamily="18" charset="0"/>
                <a:cs typeface="Times New Roman" panose="02020603050405020304" pitchFamily="18" charset="0"/>
              </a:rPr>
              <a:t>Guwahati,Assam</a:t>
            </a:r>
            <a:endParaRPr lang="en-US" b="1" dirty="0">
              <a:latin typeface="Times New Roman" panose="02020603050405020304" pitchFamily="18" charset="0"/>
              <a:cs typeface="Times New Roman" panose="02020603050405020304" pitchFamily="18" charset="0"/>
            </a:endParaRPr>
          </a:p>
        </p:txBody>
      </p:sp>
      <p:sp>
        <p:nvSpPr>
          <p:cNvPr id="9" name="Rectangle 8"/>
          <p:cNvSpPr/>
          <p:nvPr/>
        </p:nvSpPr>
        <p:spPr>
          <a:xfrm>
            <a:off x="0" y="180109"/>
            <a:ext cx="6871853" cy="69272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2800" b="1" dirty="0" smtClean="0">
                <a:latin typeface="Times New Roman" pitchFamily="18" charset="0"/>
                <a:cs typeface="Times New Roman" pitchFamily="18" charset="0"/>
              </a:rPr>
              <a:t>DATA   ANALYSIS</a:t>
            </a:r>
            <a:endParaRPr lang="en-IN" sz="28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pic>
        <p:nvPicPr>
          <p:cNvPr id="13" name="Content Placeholder 3"/>
          <p:cNvPicPr>
            <a:picLocks noChangeAspect="1"/>
          </p:cNvPicPr>
          <p:nvPr/>
        </p:nvPicPr>
        <p:blipFill rotWithShape="1">
          <a:blip r:embed="rId4">
            <a:duotone>
              <a:schemeClr val="accent5">
                <a:shade val="45000"/>
                <a:satMod val="135000"/>
              </a:schemeClr>
              <a:prstClr val="white"/>
            </a:duotone>
            <a:extLst>
              <a:ext uri="{28A0092B-C50C-407E-A947-70E740481C1C}">
                <a14:useLocalDpi xmlns:a14="http://schemas.microsoft.com/office/drawing/2010/main" xmlns="" val="0"/>
              </a:ext>
            </a:extLst>
          </a:blip>
          <a:srcRect l="55756" t="60885" r="914" b="3740"/>
          <a:stretch/>
        </p:blipFill>
        <p:spPr>
          <a:xfrm>
            <a:off x="0" y="-124690"/>
            <a:ext cx="1532710" cy="1598488"/>
          </a:xfrm>
          <a:prstGeom prst="ellipse">
            <a:avLst/>
          </a:prstGeom>
          <a:ln>
            <a:noFill/>
          </a:ln>
          <a:effectLst>
            <a:softEdge rad="112500"/>
          </a:effectLst>
        </p:spPr>
      </p:pic>
      <p:graphicFrame>
        <p:nvGraphicFramePr>
          <p:cNvPr id="5" name="Table 4"/>
          <p:cNvGraphicFramePr>
            <a:graphicFrameLocks noGrp="1"/>
          </p:cNvGraphicFramePr>
          <p:nvPr>
            <p:extLst>
              <p:ext uri="{D42A27DB-BD31-4B8C-83A1-F6EECF244321}">
                <p14:modId xmlns:p14="http://schemas.microsoft.com/office/powerpoint/2010/main" xmlns="" val="3573380421"/>
              </p:ext>
            </p:extLst>
          </p:nvPr>
        </p:nvGraphicFramePr>
        <p:xfrm>
          <a:off x="777639" y="363922"/>
          <a:ext cx="9924999" cy="6255749"/>
        </p:xfrm>
        <a:graphic>
          <a:graphicData uri="http://schemas.openxmlformats.org/drawingml/2006/table">
            <a:tbl>
              <a:tblPr/>
              <a:tblGrid>
                <a:gridCol w="3061855"/>
                <a:gridCol w="3449782"/>
                <a:gridCol w="3413362"/>
              </a:tblGrid>
              <a:tr h="758183">
                <a:tc gridSpan="3">
                  <a:txBody>
                    <a:bodyPr/>
                    <a:lstStyle/>
                    <a:p>
                      <a:pPr marL="457200">
                        <a:lnSpc>
                          <a:spcPct val="115000"/>
                        </a:lnSpc>
                        <a:spcAft>
                          <a:spcPts val="0"/>
                        </a:spcAft>
                      </a:pPr>
                      <a:r>
                        <a:rPr lang="en-US" sz="2400" b="1" dirty="0">
                          <a:latin typeface="Times New Roman"/>
                          <a:ea typeface="Calibri"/>
                          <a:cs typeface="Times New Roman"/>
                        </a:rPr>
                        <a:t>Table </a:t>
                      </a:r>
                      <a:r>
                        <a:rPr lang="en-US" sz="2400" b="1" dirty="0" smtClean="0">
                          <a:latin typeface="Times New Roman"/>
                          <a:ea typeface="Calibri"/>
                          <a:cs typeface="Times New Roman"/>
                        </a:rPr>
                        <a:t>1.2:Total  </a:t>
                      </a:r>
                      <a:r>
                        <a:rPr lang="en-US" sz="2400" b="1" dirty="0">
                          <a:latin typeface="Times New Roman"/>
                          <a:ea typeface="Calibri"/>
                          <a:cs typeface="Times New Roman"/>
                        </a:rPr>
                        <a:t>Collection </a:t>
                      </a:r>
                      <a:r>
                        <a:rPr lang="en-US" sz="2400" b="1" dirty="0" smtClean="0">
                          <a:latin typeface="Times New Roman"/>
                          <a:ea typeface="Calibri"/>
                          <a:cs typeface="Times New Roman"/>
                        </a:rPr>
                        <a:t>of Resources </a:t>
                      </a:r>
                      <a:r>
                        <a:rPr lang="en-US" sz="2400" b="1" dirty="0">
                          <a:latin typeface="Times New Roman"/>
                          <a:ea typeface="Calibri"/>
                          <a:cs typeface="Times New Roman"/>
                        </a:rPr>
                        <a:t>(on Indigenous knowledge)</a:t>
                      </a:r>
                      <a:endParaRPr lang="en-IN" sz="2400" dirty="0">
                        <a:latin typeface="Calibri"/>
                        <a:ea typeface="Calibri"/>
                        <a:cs typeface="Times New Roman"/>
                      </a:endParaRPr>
                    </a:p>
                  </a:txBody>
                  <a:tcPr marL="64245" marR="64245"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r>
              <a:tr h="758183">
                <a:tc rowSpan="2">
                  <a:txBody>
                    <a:bodyPr/>
                    <a:lstStyle/>
                    <a:p>
                      <a:pPr marL="457200">
                        <a:lnSpc>
                          <a:spcPct val="115000"/>
                        </a:lnSpc>
                        <a:spcAft>
                          <a:spcPts val="0"/>
                        </a:spcAft>
                      </a:pPr>
                      <a:r>
                        <a:rPr lang="en-US" sz="2000" b="1" dirty="0">
                          <a:latin typeface="Times New Roman"/>
                          <a:ea typeface="Calibri"/>
                          <a:cs typeface="Times New Roman"/>
                        </a:rPr>
                        <a:t>Resource (on Indigenous knowledge)</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457200">
                        <a:lnSpc>
                          <a:spcPct val="115000"/>
                        </a:lnSpc>
                        <a:spcAft>
                          <a:spcPts val="0"/>
                        </a:spcAft>
                      </a:pPr>
                      <a:r>
                        <a:rPr lang="en-US" sz="2000" b="1" dirty="0">
                          <a:latin typeface="Times New Roman"/>
                          <a:ea typeface="Calibri"/>
                          <a:cs typeface="Times New Roman"/>
                        </a:rPr>
                        <a:t>Name of the organizations</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r>
              <a:tr h="758183">
                <a:tc vMerge="1">
                  <a:txBody>
                    <a:bodyPr/>
                    <a:lstStyle/>
                    <a:p>
                      <a:endParaRPr lang="en-IN"/>
                    </a:p>
                  </a:txBody>
                  <a:tcPr/>
                </a:tc>
                <a:tc>
                  <a:txBody>
                    <a:bodyPr/>
                    <a:lstStyle/>
                    <a:p>
                      <a:pPr marL="457200">
                        <a:lnSpc>
                          <a:spcPct val="115000"/>
                        </a:lnSpc>
                        <a:spcAft>
                          <a:spcPts val="0"/>
                        </a:spcAft>
                      </a:pPr>
                      <a:r>
                        <a:rPr lang="en-US" sz="2000" b="1" dirty="0">
                          <a:latin typeface="Times New Roman"/>
                          <a:ea typeface="Calibri"/>
                          <a:cs typeface="Times New Roman"/>
                        </a:rPr>
                        <a:t>Assam State Archives</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a:ea typeface="Calibri"/>
                          <a:cs typeface="Times New Roman"/>
                        </a:rPr>
                        <a:t>District Library</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552">
                <a:tc>
                  <a:txBody>
                    <a:bodyPr/>
                    <a:lstStyle/>
                    <a:p>
                      <a:pPr marL="457200">
                        <a:lnSpc>
                          <a:spcPct val="115000"/>
                        </a:lnSpc>
                        <a:spcAft>
                          <a:spcPts val="0"/>
                        </a:spcAft>
                      </a:pPr>
                      <a:r>
                        <a:rPr lang="en-US" sz="2000">
                          <a:latin typeface="Times New Roman"/>
                          <a:ea typeface="Calibri"/>
                          <a:cs typeface="Times New Roman"/>
                        </a:rPr>
                        <a:t>Rare Books</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35,000</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4575</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6548">
                <a:tc>
                  <a:txBody>
                    <a:bodyPr/>
                    <a:lstStyle/>
                    <a:p>
                      <a:pPr marL="457200">
                        <a:lnSpc>
                          <a:spcPct val="115000"/>
                        </a:lnSpc>
                        <a:spcAft>
                          <a:spcPts val="0"/>
                        </a:spcAft>
                      </a:pPr>
                      <a:r>
                        <a:rPr lang="en-US" sz="2000">
                          <a:latin typeface="Times New Roman"/>
                          <a:ea typeface="Calibri"/>
                          <a:cs typeface="Times New Roman"/>
                        </a:rPr>
                        <a:t>Manuscripts</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700</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10</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6548">
                <a:tc>
                  <a:txBody>
                    <a:bodyPr/>
                    <a:lstStyle/>
                    <a:p>
                      <a:pPr marL="457200">
                        <a:lnSpc>
                          <a:spcPct val="115000"/>
                        </a:lnSpc>
                        <a:spcAft>
                          <a:spcPts val="0"/>
                        </a:spcAft>
                      </a:pPr>
                      <a:r>
                        <a:rPr lang="en-US" sz="2000">
                          <a:latin typeface="Times New Roman"/>
                          <a:ea typeface="Calibri"/>
                          <a:cs typeface="Times New Roman"/>
                        </a:rPr>
                        <a:t>Rare Magazine</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756</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6548">
                <a:tc>
                  <a:txBody>
                    <a:bodyPr/>
                    <a:lstStyle/>
                    <a:p>
                      <a:pPr marL="457200">
                        <a:lnSpc>
                          <a:spcPct val="115000"/>
                        </a:lnSpc>
                        <a:spcAft>
                          <a:spcPts val="0"/>
                        </a:spcAft>
                      </a:pPr>
                      <a:r>
                        <a:rPr lang="en-US" sz="2000">
                          <a:latin typeface="Times New Roman"/>
                          <a:ea typeface="Calibri"/>
                          <a:cs typeface="Times New Roman"/>
                        </a:rPr>
                        <a:t>Govt.  Reports</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a:latin typeface="Times New Roman"/>
                          <a:ea typeface="Calibri"/>
                          <a:cs typeface="Times New Roman"/>
                        </a:rPr>
                        <a:t>30000</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9821">
                <a:tc>
                  <a:txBody>
                    <a:bodyPr/>
                    <a:lstStyle/>
                    <a:p>
                      <a:pPr marL="457200">
                        <a:lnSpc>
                          <a:spcPct val="115000"/>
                        </a:lnSpc>
                        <a:spcAft>
                          <a:spcPts val="0"/>
                        </a:spcAft>
                      </a:pPr>
                      <a:r>
                        <a:rPr lang="en-US" sz="2000">
                          <a:latin typeface="Times New Roman"/>
                          <a:ea typeface="Calibri"/>
                          <a:cs typeface="Times New Roman"/>
                        </a:rPr>
                        <a:t>Rare  photographs</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a:latin typeface="Times New Roman"/>
                          <a:ea typeface="Calibri"/>
                          <a:cs typeface="Times New Roman"/>
                        </a:rPr>
                        <a:t>500</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8183">
                <a:tc>
                  <a:txBody>
                    <a:bodyPr/>
                    <a:lstStyle/>
                    <a:p>
                      <a:pPr marL="457200">
                        <a:lnSpc>
                          <a:spcPct val="115000"/>
                        </a:lnSpc>
                        <a:spcAft>
                          <a:spcPts val="0"/>
                        </a:spcAft>
                      </a:pPr>
                      <a:r>
                        <a:rPr lang="en-US" sz="2000">
                          <a:latin typeface="Times New Roman"/>
                          <a:ea typeface="Calibri"/>
                          <a:cs typeface="Times New Roman"/>
                        </a:rPr>
                        <a:t>Maps</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a:latin typeface="Times New Roman"/>
                          <a:ea typeface="Calibri"/>
                          <a:cs typeface="Times New Roman"/>
                        </a:rPr>
                        <a:t>7000</a:t>
                      </a:r>
                      <a:endParaRPr lang="en-IN" sz="200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15000"/>
                        </a:lnSpc>
                        <a:spcAft>
                          <a:spcPts val="0"/>
                        </a:spcAft>
                      </a:pPr>
                      <a:r>
                        <a:rPr lang="en-US" sz="2000" dirty="0">
                          <a:latin typeface="Times New Roman"/>
                          <a:ea typeface="Calibri"/>
                          <a:cs typeface="Times New Roman"/>
                        </a:rPr>
                        <a:t>-</a:t>
                      </a:r>
                      <a:endParaRPr lang="en-IN" sz="2000" dirty="0">
                        <a:latin typeface="Calibri"/>
                        <a:ea typeface="Calibri"/>
                        <a:cs typeface="Times New Roman"/>
                      </a:endParaRPr>
                    </a:p>
                  </a:txBody>
                  <a:tcPr marL="64245" marR="6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Picture 5"/>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597610"/>
            <a:ext cx="1489362" cy="1073713"/>
          </a:xfrm>
          <a:prstGeom prst="rect">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858000"/>
          </a:xfrm>
          <a:prstGeom prst="rect">
            <a:avLst/>
          </a:prstGeom>
          <a:solidFill>
            <a:schemeClr val="accent1">
              <a:lumMod val="60000"/>
              <a:lumOff val="40000"/>
            </a:schemeClr>
          </a:solidFill>
        </p:spPr>
      </p:pic>
      <p:pic>
        <p:nvPicPr>
          <p:cNvPr id="13" name="Content Placeholder 3"/>
          <p:cNvPicPr>
            <a:picLocks noChangeAspect="1"/>
          </p:cNvPicPr>
          <p:nvPr/>
        </p:nvPicPr>
        <p:blipFill rotWithShape="1">
          <a:blip r:embed="rId4">
            <a:duotone>
              <a:schemeClr val="accent1">
                <a:shade val="45000"/>
                <a:satMod val="135000"/>
              </a:schemeClr>
              <a:prstClr val="white"/>
            </a:duotone>
            <a:extLst>
              <a:ext uri="{28A0092B-C50C-407E-A947-70E740481C1C}">
                <a14:useLocalDpi xmlns:a14="http://schemas.microsoft.com/office/drawing/2010/main" xmlns="" val="0"/>
              </a:ext>
            </a:extLst>
          </a:blip>
          <a:srcRect l="55756" t="60885" r="914" b="3740"/>
          <a:stretch/>
        </p:blipFill>
        <p:spPr>
          <a:xfrm>
            <a:off x="10659290" y="0"/>
            <a:ext cx="1532710" cy="1598488"/>
          </a:xfrm>
          <a:prstGeom prst="ellipse">
            <a:avLst/>
          </a:prstGeom>
          <a:ln>
            <a:noFill/>
          </a:ln>
          <a:effectLst>
            <a:softEdge rad="112500"/>
          </a:effectLst>
        </p:spPr>
      </p:pic>
      <p:pic>
        <p:nvPicPr>
          <p:cNvPr id="6" name="Picture 5"/>
          <p:cNvPicPr>
            <a:picLocks noChangeAspect="1"/>
          </p:cNvPicPr>
          <p:nvPr/>
        </p:nvPicPr>
        <p:blipFill rotWithShape="1">
          <a:blip r:embed="rId5">
            <a:duotone>
              <a:schemeClr val="accent1">
                <a:shade val="45000"/>
                <a:satMod val="135000"/>
              </a:schemeClr>
              <a:prstClr val="white"/>
            </a:duotone>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597610"/>
            <a:ext cx="1489362" cy="1073713"/>
          </a:xfrm>
          <a:prstGeom prst="rect">
            <a:avLst/>
          </a:prstGeom>
          <a:ln>
            <a:noFill/>
          </a:ln>
          <a:effectLst>
            <a:softEdge rad="112500"/>
          </a:effectLst>
        </p:spPr>
      </p:pic>
      <p:graphicFrame>
        <p:nvGraphicFramePr>
          <p:cNvPr id="7" name="Table 6"/>
          <p:cNvGraphicFramePr>
            <a:graphicFrameLocks noGrp="1"/>
          </p:cNvGraphicFramePr>
          <p:nvPr>
            <p:extLst>
              <p:ext uri="{D42A27DB-BD31-4B8C-83A1-F6EECF244321}">
                <p14:modId xmlns:p14="http://schemas.microsoft.com/office/powerpoint/2010/main" xmlns="" val="2130457447"/>
              </p:ext>
            </p:extLst>
          </p:nvPr>
        </p:nvGraphicFramePr>
        <p:xfrm>
          <a:off x="2313708" y="-2"/>
          <a:ext cx="6677891" cy="6830842"/>
        </p:xfrm>
        <a:graphic>
          <a:graphicData uri="http://schemas.openxmlformats.org/drawingml/2006/table">
            <a:tbl>
              <a:tblPr/>
              <a:tblGrid>
                <a:gridCol w="2049808"/>
                <a:gridCol w="2241978"/>
                <a:gridCol w="2386105"/>
              </a:tblGrid>
              <a:tr h="735067">
                <a:tc gridSpan="3">
                  <a:txBody>
                    <a:bodyPr/>
                    <a:lstStyle/>
                    <a:p>
                      <a:pPr marL="457200">
                        <a:lnSpc>
                          <a:spcPct val="115000"/>
                        </a:lnSpc>
                        <a:spcAft>
                          <a:spcPts val="0"/>
                        </a:spcAft>
                      </a:pPr>
                      <a:r>
                        <a:rPr lang="en-US" sz="3200" b="1" dirty="0" smtClean="0">
                          <a:latin typeface="Times New Roman" pitchFamily="18" charset="0"/>
                          <a:ea typeface="Calibri"/>
                          <a:cs typeface="Times New Roman" pitchFamily="18" charset="0"/>
                        </a:rPr>
                        <a:t>2. ICT  </a:t>
                      </a:r>
                      <a:r>
                        <a:rPr lang="en-US" sz="3200" b="1" dirty="0">
                          <a:latin typeface="Times New Roman" pitchFamily="18" charset="0"/>
                          <a:ea typeface="Calibri"/>
                          <a:cs typeface="Times New Roman" pitchFamily="18" charset="0"/>
                        </a:rPr>
                        <a:t>Infrastructure </a:t>
                      </a:r>
                      <a:endParaRPr lang="en-US" sz="3200" b="1" dirty="0" smtClean="0">
                        <a:latin typeface="Times New Roman" pitchFamily="18" charset="0"/>
                        <a:ea typeface="Calibri"/>
                        <a:cs typeface="Times New Roman" pitchFamily="18" charset="0"/>
                      </a:endParaRPr>
                    </a:p>
                    <a:p>
                      <a:pPr marL="457200">
                        <a:lnSpc>
                          <a:spcPct val="115000"/>
                        </a:lnSpc>
                        <a:spcAft>
                          <a:spcPts val="0"/>
                        </a:spcAft>
                      </a:pPr>
                      <a:r>
                        <a:rPr lang="en-IN" sz="2400" b="1" dirty="0" smtClean="0">
                          <a:latin typeface="Times New Roman" pitchFamily="18" charset="0"/>
                          <a:ea typeface="Calibri"/>
                          <a:cs typeface="Times New Roman" pitchFamily="18" charset="0"/>
                        </a:rPr>
                        <a:t>Table:2.1  ICT Components</a:t>
                      </a:r>
                      <a:endParaRPr lang="en-IN" sz="2400" b="1" dirty="0">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r>
              <a:tr h="1443065">
                <a:tc>
                  <a:txBody>
                    <a:bodyPr/>
                    <a:lstStyle/>
                    <a:p>
                      <a:pPr algn="just">
                        <a:lnSpc>
                          <a:spcPct val="115000"/>
                        </a:lnSpc>
                        <a:spcAft>
                          <a:spcPts val="0"/>
                        </a:spcAft>
                      </a:pPr>
                      <a:r>
                        <a:rPr lang="en-US" sz="2000" b="1" dirty="0" smtClean="0">
                          <a:latin typeface="Times New Roman" pitchFamily="18" charset="0"/>
                          <a:ea typeface="Calibri"/>
                          <a:cs typeface="Times New Roman" pitchFamily="18" charset="0"/>
                        </a:rPr>
                        <a:t>Organizations</a:t>
                      </a:r>
                      <a:endParaRPr lang="en-IN" sz="2000" dirty="0">
                        <a:latin typeface="Times New Roman" pitchFamily="18" charset="0"/>
                        <a:ea typeface="Calibri"/>
                        <a:cs typeface="Times New Roman" pitchFamily="18" charset="0"/>
                      </a:endParaRPr>
                    </a:p>
                    <a:p>
                      <a:pPr algn="just">
                        <a:lnSpc>
                          <a:spcPct val="115000"/>
                        </a:lnSpc>
                        <a:spcAft>
                          <a:spcPts val="0"/>
                        </a:spcAft>
                      </a:pPr>
                      <a:r>
                        <a:rPr lang="en-IN" sz="2000" dirty="0">
                          <a:latin typeface="Times New Roman" pitchFamily="18" charset="0"/>
                          <a:cs typeface="Times New Roman" pitchFamily="18" charset="0"/>
                        </a:rPr>
                        <a:t/>
                      </a:r>
                      <a:br>
                        <a:rPr lang="en-IN" sz="2000" dirty="0">
                          <a:latin typeface="Times New Roman" pitchFamily="18" charset="0"/>
                          <a:cs typeface="Times New Roman" pitchFamily="18" charset="0"/>
                        </a:rPr>
                      </a:br>
                      <a:r>
                        <a:rPr lang="en-US" sz="2000" b="1" dirty="0">
                          <a:latin typeface="Times New Roman" pitchFamily="18" charset="0"/>
                          <a:ea typeface="Calibri"/>
                          <a:cs typeface="Times New Roman" pitchFamily="18" charset="0"/>
                        </a:rPr>
                        <a:t>ICT components</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dirty="0">
                          <a:latin typeface="Times New Roman" pitchFamily="18" charset="0"/>
                          <a:ea typeface="Calibri"/>
                          <a:cs typeface="Times New Roman" pitchFamily="18" charset="0"/>
                        </a:rPr>
                        <a:t>Assam State Archives</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en-US" sz="2000" b="1">
                          <a:latin typeface="Times New Roman" pitchFamily="18" charset="0"/>
                          <a:ea typeface="Calibri"/>
                          <a:cs typeface="Times New Roman" pitchFamily="18" charset="0"/>
                        </a:rPr>
                        <a:t>District Library</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867">
                <a:tc>
                  <a:txBody>
                    <a:bodyPr/>
                    <a:lstStyle/>
                    <a:p>
                      <a:pPr algn="just">
                        <a:lnSpc>
                          <a:spcPct val="115000"/>
                        </a:lnSpc>
                        <a:spcAft>
                          <a:spcPts val="0"/>
                        </a:spcAft>
                      </a:pPr>
                      <a:r>
                        <a:rPr lang="en-US" sz="2000" dirty="0">
                          <a:latin typeface="Times New Roman" pitchFamily="18" charset="0"/>
                          <a:ea typeface="Calibri"/>
                          <a:cs typeface="Times New Roman" pitchFamily="18" charset="0"/>
                        </a:rPr>
                        <a:t>Computers</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6</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smtClean="0">
                          <a:latin typeface="Times New Roman" pitchFamily="18" charset="0"/>
                          <a:ea typeface="Calibri"/>
                          <a:cs typeface="Times New Roman" pitchFamily="18" charset="0"/>
                        </a:rPr>
                        <a:t>5</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920">
                <a:tc>
                  <a:txBody>
                    <a:bodyPr/>
                    <a:lstStyle/>
                    <a:p>
                      <a:pPr algn="just">
                        <a:lnSpc>
                          <a:spcPct val="115000"/>
                        </a:lnSpc>
                        <a:spcAft>
                          <a:spcPts val="0"/>
                        </a:spcAft>
                      </a:pPr>
                      <a:r>
                        <a:rPr lang="en-US" sz="2000">
                          <a:latin typeface="Times New Roman" pitchFamily="18" charset="0"/>
                          <a:ea typeface="Calibri"/>
                          <a:cs typeface="Times New Roman" pitchFamily="18" charset="0"/>
                        </a:rPr>
                        <a:t>Printer</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4</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pitchFamily="18" charset="0"/>
                          <a:ea typeface="Calibri"/>
                          <a:cs typeface="Times New Roman" pitchFamily="18" charset="0"/>
                        </a:rPr>
                        <a:t>1</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920">
                <a:tc>
                  <a:txBody>
                    <a:bodyPr/>
                    <a:lstStyle/>
                    <a:p>
                      <a:pPr algn="just">
                        <a:lnSpc>
                          <a:spcPct val="115000"/>
                        </a:lnSpc>
                        <a:spcAft>
                          <a:spcPts val="0"/>
                        </a:spcAft>
                      </a:pPr>
                      <a:r>
                        <a:rPr lang="en-US" sz="2000">
                          <a:latin typeface="Times New Roman" pitchFamily="18" charset="0"/>
                          <a:ea typeface="Calibri"/>
                          <a:cs typeface="Times New Roman" pitchFamily="18" charset="0"/>
                        </a:rPr>
                        <a:t>Scanner</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1</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1</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138">
                <a:tc>
                  <a:txBody>
                    <a:bodyPr/>
                    <a:lstStyle/>
                    <a:p>
                      <a:pPr algn="just">
                        <a:lnSpc>
                          <a:spcPct val="115000"/>
                        </a:lnSpc>
                        <a:spcAft>
                          <a:spcPts val="0"/>
                        </a:spcAft>
                      </a:pPr>
                      <a:r>
                        <a:rPr lang="en-US" sz="2000">
                          <a:latin typeface="Times New Roman" pitchFamily="18" charset="0"/>
                          <a:ea typeface="Calibri"/>
                          <a:cs typeface="Times New Roman" pitchFamily="18" charset="0"/>
                        </a:rPr>
                        <a:t>Barcode reader</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pitchFamily="18" charset="0"/>
                          <a:ea typeface="Calibri"/>
                          <a:cs typeface="Times New Roman" pitchFamily="18" charset="0"/>
                        </a:rPr>
                        <a:t>6</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5067">
                <a:tc>
                  <a:txBody>
                    <a:bodyPr/>
                    <a:lstStyle/>
                    <a:p>
                      <a:pPr algn="just">
                        <a:lnSpc>
                          <a:spcPct val="115000"/>
                        </a:lnSpc>
                        <a:spcAft>
                          <a:spcPts val="0"/>
                        </a:spcAft>
                      </a:pPr>
                      <a:r>
                        <a:rPr lang="en-US" sz="2000">
                          <a:latin typeface="Times New Roman" pitchFamily="18" charset="0"/>
                          <a:ea typeface="Calibri"/>
                          <a:cs typeface="Times New Roman" pitchFamily="18" charset="0"/>
                        </a:rPr>
                        <a:t>Photocopy machine</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pitchFamily="18" charset="0"/>
                          <a:ea typeface="Calibri"/>
                          <a:cs typeface="Times New Roman" pitchFamily="18" charset="0"/>
                        </a:rPr>
                        <a:t>3</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1</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3409">
                <a:tc>
                  <a:txBody>
                    <a:bodyPr/>
                    <a:lstStyle/>
                    <a:p>
                      <a:pPr algn="just">
                        <a:lnSpc>
                          <a:spcPct val="115000"/>
                        </a:lnSpc>
                        <a:spcAft>
                          <a:spcPts val="0"/>
                        </a:spcAft>
                      </a:pPr>
                      <a:r>
                        <a:rPr lang="en-US" sz="2000" dirty="0">
                          <a:latin typeface="Times New Roman" pitchFamily="18" charset="0"/>
                          <a:ea typeface="Calibri"/>
                          <a:cs typeface="Times New Roman" pitchFamily="18" charset="0"/>
                        </a:rPr>
                        <a:t>Power backup (UPS/ Generator/ Invertor)</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pitchFamily="18" charset="0"/>
                          <a:ea typeface="Calibri"/>
                          <a:cs typeface="Times New Roman" pitchFamily="18" charset="0"/>
                        </a:rPr>
                        <a:t>1</a:t>
                      </a:r>
                      <a:endParaRPr lang="en-IN"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ea typeface="Calibri"/>
                          <a:cs typeface="Times New Roman" pitchFamily="18" charset="0"/>
                        </a:rPr>
                        <a:t>3</a:t>
                      </a:r>
                      <a:endParaRPr lang="en-IN"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0" name="Straight Connector 9"/>
          <p:cNvCxnSpPr/>
          <p:nvPr/>
        </p:nvCxnSpPr>
        <p:spPr>
          <a:xfrm>
            <a:off x="2396837" y="1284153"/>
            <a:ext cx="1565563" cy="314335"/>
          </a:xfrm>
          <a:prstGeom prst="line">
            <a:avLst/>
          </a:prstGeom>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rotWithShape="1">
          <a:blip r:embed="rId7">
            <a:biLevel thresh="75000"/>
            <a:extLst>
              <a:ext uri="{BEBA8EAE-BF5A-486C-A8C5-ECC9F3942E4B}">
                <a14:imgProps xmlns:a14="http://schemas.microsoft.com/office/drawing/2010/main" xmlns="">
                  <a14:imgLayer r:embed="rId8">
                    <a14:imgEffect>
                      <a14:colorTemperature colorTemp="8800"/>
                    </a14:imgEffect>
                  </a14:imgLayer>
                </a14:imgProps>
              </a:ext>
              <a:ext uri="{28A0092B-C50C-407E-A947-70E740481C1C}">
                <a14:useLocalDpi xmlns:a14="http://schemas.microsoft.com/office/drawing/2010/main" xmlns="" val="0"/>
              </a:ext>
            </a:extLst>
          </a:blip>
          <a:srcRect l="60782" t="63630" r="225" b="2627"/>
          <a:stretch/>
        </p:blipFill>
        <p:spPr>
          <a:xfrm>
            <a:off x="0" y="0"/>
            <a:ext cx="1686307" cy="1136074"/>
          </a:xfrm>
          <a:prstGeom prst="rect">
            <a:avLst/>
          </a:prstGeom>
          <a:ln>
            <a:noFill/>
          </a:ln>
          <a:effectLst>
            <a:softEdge rad="112500"/>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a:off x="9850582" y="6046370"/>
            <a:ext cx="1080653" cy="811629"/>
          </a:xfrm>
          <a:prstGeom prst="rect">
            <a:avLst/>
          </a:prstGeom>
        </p:spPr>
      </p:pic>
      <p:pic>
        <p:nvPicPr>
          <p:cNvPr id="18" name="Picture 17"/>
          <p:cNvPicPr>
            <a:picLocks noChangeAspect="1"/>
          </p:cNvPicPr>
          <p:nvPr/>
        </p:nvPicPr>
        <p:blipFill rotWithShape="1">
          <a:blip r:embed="rId10" cstate="print">
            <a:duotone>
              <a:schemeClr val="accent1">
                <a:shade val="45000"/>
                <a:satMod val="135000"/>
              </a:schemeClr>
              <a:prstClr val="white"/>
            </a:duotone>
            <a:extLst>
              <a:ext uri="{28A0092B-C50C-407E-A947-70E740481C1C}">
                <a14:useLocalDpi xmlns:a14="http://schemas.microsoft.com/office/drawing/2010/main" xmlns="" val="0"/>
              </a:ext>
            </a:extLst>
          </a:blip>
          <a:srcRect r="8395"/>
          <a:stretch/>
        </p:blipFill>
        <p:spPr>
          <a:xfrm>
            <a:off x="10476329" y="5120526"/>
            <a:ext cx="909812" cy="1075730"/>
          </a:xfrm>
          <a:prstGeom prst="rect">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duotone>
              <a:prstClr val="black"/>
              <a:schemeClr val="accent1">
                <a:tint val="45000"/>
                <a:satMod val="400000"/>
              </a:schemeClr>
            </a:duotone>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983594"/>
          </a:xfrm>
          <a:prstGeom prst="rect">
            <a:avLst/>
          </a:prstGeom>
          <a:solidFill>
            <a:schemeClr val="accent1">
              <a:lumMod val="60000"/>
              <a:lumOff val="40000"/>
            </a:schemeClr>
          </a:solidFill>
        </p:spPr>
      </p:pic>
      <p:pic>
        <p:nvPicPr>
          <p:cNvPr id="13" name="Content Placeholder 3"/>
          <p:cNvPicPr>
            <a:picLocks noChangeAspect="1"/>
          </p:cNvPicPr>
          <p:nvPr/>
        </p:nvPicPr>
        <p:blipFill rotWithShape="1">
          <a:blip r:embed="rId4">
            <a:duotone>
              <a:prstClr val="black"/>
              <a:schemeClr val="accent5">
                <a:tint val="45000"/>
                <a:satMod val="400000"/>
              </a:schemeClr>
            </a:duotone>
            <a:extLst>
              <a:ext uri="{28A0092B-C50C-407E-A947-70E740481C1C}">
                <a14:useLocalDpi xmlns:a14="http://schemas.microsoft.com/office/drawing/2010/main" xmlns="" val="0"/>
              </a:ext>
            </a:extLst>
          </a:blip>
          <a:srcRect l="55756" t="60885" r="914" b="3740"/>
          <a:stretch/>
        </p:blipFill>
        <p:spPr>
          <a:xfrm>
            <a:off x="10659290" y="0"/>
            <a:ext cx="1532710" cy="1598488"/>
          </a:xfrm>
          <a:prstGeom prst="ellipse">
            <a:avLst/>
          </a:prstGeom>
          <a:ln>
            <a:noFill/>
          </a:ln>
          <a:effectLst>
            <a:softEdge rad="112500"/>
          </a:effectLst>
        </p:spPr>
      </p:pic>
      <p:pic>
        <p:nvPicPr>
          <p:cNvPr id="6" name="Picture 5"/>
          <p:cNvPicPr>
            <a:picLocks noChangeAspect="1"/>
          </p:cNvPicPr>
          <p:nvPr/>
        </p:nvPicPr>
        <p:blipFill rotWithShape="1">
          <a:blip r:embed="rId5">
            <a:duotone>
              <a:prstClr val="black"/>
              <a:schemeClr val="accent5">
                <a:tint val="45000"/>
                <a:satMod val="400000"/>
              </a:schemeClr>
            </a:duotone>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597610"/>
            <a:ext cx="1489362" cy="1073713"/>
          </a:xfrm>
          <a:prstGeom prst="rect">
            <a:avLst/>
          </a:prstGeom>
          <a:ln>
            <a:noFill/>
          </a:ln>
          <a:effectLst>
            <a:softEdge rad="112500"/>
          </a:effectLst>
        </p:spPr>
      </p:pic>
      <p:graphicFrame>
        <p:nvGraphicFramePr>
          <p:cNvPr id="8" name="Table 7"/>
          <p:cNvGraphicFramePr>
            <a:graphicFrameLocks noGrp="1"/>
          </p:cNvGraphicFramePr>
          <p:nvPr/>
        </p:nvGraphicFramePr>
        <p:xfrm>
          <a:off x="214281" y="357168"/>
          <a:ext cx="8572560" cy="6029886"/>
        </p:xfrm>
        <a:graphic>
          <a:graphicData uri="http://schemas.openxmlformats.org/drawingml/2006/table">
            <a:tbl>
              <a:tblPr/>
              <a:tblGrid>
                <a:gridCol w="1478639"/>
                <a:gridCol w="2017854"/>
                <a:gridCol w="1647044"/>
                <a:gridCol w="1441273"/>
                <a:gridCol w="1987750"/>
              </a:tblGrid>
              <a:tr h="601891">
                <a:tc gridSpan="5">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2000" b="1" kern="1200" dirty="0" smtClean="0">
                          <a:solidFill>
                            <a:schemeClr val="tx1"/>
                          </a:solidFill>
                          <a:latin typeface="+mn-lt"/>
                          <a:ea typeface="+mn-ea"/>
                          <a:cs typeface="+mn-cs"/>
                        </a:rPr>
                        <a:t>Status of  Digitization:</a:t>
                      </a:r>
                      <a:endParaRPr lang="en-IN" sz="2000" kern="1200" dirty="0" smtClean="0">
                        <a:solidFill>
                          <a:schemeClr val="tx1"/>
                        </a:solidFill>
                        <a:latin typeface="+mn-lt"/>
                        <a:ea typeface="+mn-ea"/>
                        <a:cs typeface="+mn-cs"/>
                      </a:endParaRPr>
                    </a:p>
                    <a:p>
                      <a:pPr algn="just">
                        <a:lnSpc>
                          <a:spcPct val="115000"/>
                        </a:lnSpc>
                        <a:spcAft>
                          <a:spcPts val="0"/>
                        </a:spcAft>
                      </a:pPr>
                      <a:endParaRPr lang="en-IN" sz="2000" dirty="0">
                        <a:latin typeface="Calibri"/>
                        <a:ea typeface="Calibri"/>
                        <a:cs typeface="Times New Roman"/>
                      </a:endParaRPr>
                    </a:p>
                  </a:txBody>
                  <a:tcPr marL="67999" marR="67999"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01891">
                <a:tc gridSpan="5">
                  <a:txBody>
                    <a:bodyPr/>
                    <a:lstStyle/>
                    <a:p>
                      <a:pPr algn="just">
                        <a:lnSpc>
                          <a:spcPct val="115000"/>
                        </a:lnSpc>
                        <a:spcAft>
                          <a:spcPts val="0"/>
                        </a:spcAft>
                      </a:pPr>
                      <a:r>
                        <a:rPr lang="en-US" sz="2000" b="1" dirty="0">
                          <a:solidFill>
                            <a:srgbClr val="000000"/>
                          </a:solidFill>
                          <a:latin typeface="Times New Roman"/>
                          <a:ea typeface="Calibri"/>
                          <a:cs typeface="Times New Roman"/>
                        </a:rPr>
                        <a:t>Table 7: Access to digitized resources</a:t>
                      </a:r>
                      <a:endParaRPr lang="en-IN" sz="2000" dirty="0">
                        <a:latin typeface="Calibri"/>
                        <a:ea typeface="Calibri"/>
                        <a:cs typeface="Times New Roman"/>
                      </a:endParaRPr>
                    </a:p>
                  </a:txBody>
                  <a:tcPr marL="67999" marR="6799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601891">
                <a:tc rowSpan="2">
                  <a:txBody>
                    <a:bodyPr/>
                    <a:lstStyle/>
                    <a:p>
                      <a:pPr algn="just">
                        <a:lnSpc>
                          <a:spcPct val="115000"/>
                        </a:lnSpc>
                        <a:spcAft>
                          <a:spcPts val="0"/>
                        </a:spcAft>
                      </a:pPr>
                      <a:r>
                        <a:rPr lang="en-US" sz="2000" b="1">
                          <a:latin typeface="Times New Roman"/>
                          <a:ea typeface="Calibri"/>
                          <a:cs typeface="Times New Roman"/>
                        </a:rPr>
                        <a:t>Organizations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0"/>
                        </a:spcAft>
                      </a:pPr>
                      <a:r>
                        <a:rPr lang="en-US" sz="2000" b="1" dirty="0">
                          <a:latin typeface="Times New Roman"/>
                          <a:ea typeface="Calibri"/>
                          <a:cs typeface="Times New Roman"/>
                        </a:rPr>
                        <a:t>Software used</a:t>
                      </a:r>
                      <a:endParaRPr lang="en-IN" sz="2000" dirty="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0"/>
                        </a:spcAft>
                      </a:pPr>
                      <a:r>
                        <a:rPr lang="en-US" sz="2000" b="1">
                          <a:latin typeface="Times New Roman"/>
                          <a:ea typeface="Calibri"/>
                          <a:cs typeface="Times New Roman"/>
                        </a:rPr>
                        <a:t>Access for users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15000"/>
                        </a:lnSpc>
                        <a:spcAft>
                          <a:spcPts val="0"/>
                        </a:spcAft>
                      </a:pPr>
                      <a:r>
                        <a:rPr lang="en-US" sz="2000" b="1">
                          <a:latin typeface="Times New Roman"/>
                          <a:ea typeface="Calibri"/>
                          <a:cs typeface="Times New Roman"/>
                        </a:rPr>
                        <a:t>Mode of access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r>
              <a:tr h="722271">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a:lnSpc>
                          <a:spcPct val="115000"/>
                        </a:lnSpc>
                        <a:spcAft>
                          <a:spcPts val="0"/>
                        </a:spcAft>
                      </a:pPr>
                      <a:r>
                        <a:rPr lang="en-US" sz="2000" b="1">
                          <a:latin typeface="Times New Roman"/>
                          <a:ea typeface="Calibri"/>
                          <a:cs typeface="Times New Roman"/>
                        </a:rPr>
                        <a:t>Offline</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2000" b="1">
                          <a:latin typeface="Times New Roman"/>
                          <a:ea typeface="Calibri"/>
                          <a:cs typeface="Times New Roman"/>
                        </a:rPr>
                        <a:t>Online</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8268">
                <a:tc>
                  <a:txBody>
                    <a:bodyPr/>
                    <a:lstStyle/>
                    <a:p>
                      <a:pPr marL="457200">
                        <a:lnSpc>
                          <a:spcPct val="115000"/>
                        </a:lnSpc>
                        <a:spcAft>
                          <a:spcPts val="0"/>
                        </a:spcAft>
                      </a:pPr>
                      <a:r>
                        <a:rPr lang="en-US" sz="2000">
                          <a:latin typeface="Times New Roman"/>
                          <a:ea typeface="Calibri"/>
                          <a:cs typeface="Times New Roman"/>
                        </a:rPr>
                        <a:t>Assam  State Archive</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Calibri"/>
                          <a:cs typeface="Times New Roman"/>
                        </a:rPr>
                        <a:t>AIMS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Calibri"/>
                          <a:cs typeface="Times New Roman"/>
                        </a:rPr>
                        <a:t>Yes</a:t>
                      </a:r>
                      <a:endParaRPr lang="en-IN" sz="2000" dirty="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Calibri"/>
                          <a:cs typeface="Times New Roman"/>
                        </a:rPr>
                        <a:t>Yes</a:t>
                      </a:r>
                      <a:endParaRPr lang="en-IN" sz="2000" dirty="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Calibri"/>
                          <a:cs typeface="Times New Roman"/>
                        </a:rPr>
                        <a:t>Yes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4525">
                <a:tc>
                  <a:txBody>
                    <a:bodyPr/>
                    <a:lstStyle/>
                    <a:p>
                      <a:pPr marL="457200">
                        <a:lnSpc>
                          <a:spcPct val="115000"/>
                        </a:lnSpc>
                        <a:spcAft>
                          <a:spcPts val="0"/>
                        </a:spcAft>
                      </a:pPr>
                      <a:r>
                        <a:rPr lang="en-US" sz="2000">
                          <a:latin typeface="Times New Roman"/>
                          <a:ea typeface="Calibri"/>
                          <a:cs typeface="Times New Roman"/>
                        </a:rPr>
                        <a:t>District Library</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Calibri"/>
                          <a:cs typeface="Times New Roman"/>
                        </a:rPr>
                        <a:t>KOHA</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latin typeface="Times New Roman"/>
                          <a:ea typeface="Calibri"/>
                          <a:cs typeface="Times New Roman"/>
                        </a:rPr>
                        <a:t>Yes</a:t>
                      </a:r>
                      <a:endParaRPr lang="en-IN" sz="200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Calibri"/>
                          <a:cs typeface="Times New Roman"/>
                        </a:rPr>
                        <a:t>Yes</a:t>
                      </a:r>
                      <a:endParaRPr lang="en-IN" sz="2000" dirty="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a:ea typeface="Calibri"/>
                          <a:cs typeface="Times New Roman"/>
                        </a:rPr>
                        <a:t>Yes (through LAN only)</a:t>
                      </a:r>
                      <a:endParaRPr lang="en-IN" sz="2000" dirty="0">
                        <a:latin typeface="Calibri"/>
                        <a:ea typeface="Calibri"/>
                        <a:cs typeface="Times New Roman"/>
                      </a:endParaRPr>
                    </a:p>
                  </a:txBody>
                  <a:tcPr marL="67999" marR="67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7" name="Picture 6"/>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13855" y="27710"/>
            <a:ext cx="12192000" cy="6858000"/>
          </a:xfrm>
          <a:prstGeom prst="rect">
            <a:avLst/>
          </a:prstGeom>
          <a:solidFill>
            <a:schemeClr val="accent1">
              <a:lumMod val="60000"/>
              <a:lumOff val="40000"/>
            </a:schemeClr>
          </a:solidFill>
        </p:spPr>
      </p:pic>
      <p:cxnSp>
        <p:nvCxnSpPr>
          <p:cNvPr id="10" name="AutoShape 6"/>
          <p:cNvCxnSpPr>
            <a:cxnSpLocks noChangeShapeType="1"/>
          </p:cNvCxnSpPr>
          <p:nvPr/>
        </p:nvCxnSpPr>
        <p:spPr bwMode="auto">
          <a:xfrm>
            <a:off x="5020207" y="8685213"/>
            <a:ext cx="592039"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1" name="AutoShape 7"/>
          <p:cNvCxnSpPr>
            <a:cxnSpLocks noChangeShapeType="1"/>
          </p:cNvCxnSpPr>
          <p:nvPr/>
        </p:nvCxnSpPr>
        <p:spPr bwMode="auto">
          <a:xfrm>
            <a:off x="5605896" y="8836189"/>
            <a:ext cx="0" cy="17922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graphicFrame>
        <p:nvGraphicFramePr>
          <p:cNvPr id="12" name="Table 11"/>
          <p:cNvGraphicFramePr>
            <a:graphicFrameLocks noGrp="1"/>
          </p:cNvGraphicFramePr>
          <p:nvPr>
            <p:extLst>
              <p:ext uri="{D42A27DB-BD31-4B8C-83A1-F6EECF244321}">
                <p14:modId xmlns:p14="http://schemas.microsoft.com/office/powerpoint/2010/main" xmlns="" val="3538977143"/>
              </p:ext>
            </p:extLst>
          </p:nvPr>
        </p:nvGraphicFramePr>
        <p:xfrm>
          <a:off x="1870364" y="0"/>
          <a:ext cx="7952509" cy="6684944"/>
        </p:xfrm>
        <a:graphic>
          <a:graphicData uri="http://schemas.openxmlformats.org/drawingml/2006/table">
            <a:tbl>
              <a:tblPr firstRow="1" firstCol="1" bandRow="1">
                <a:tableStyleId>{BC89EF96-8CEA-46FF-86C4-4CE0E7609802}</a:tableStyleId>
              </a:tblPr>
              <a:tblGrid>
                <a:gridCol w="3534042"/>
                <a:gridCol w="2624126"/>
                <a:gridCol w="1794341"/>
              </a:tblGrid>
              <a:tr h="587472">
                <a:tc gridSpan="3">
                  <a:txBody>
                    <a:bodyPr/>
                    <a:lstStyle/>
                    <a:p>
                      <a:pPr marL="0" marR="0">
                        <a:lnSpc>
                          <a:spcPct val="115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Table: </a:t>
                      </a:r>
                      <a:r>
                        <a:rPr lang="en-US" sz="2400" dirty="0" smtClean="0">
                          <a:effectLst/>
                          <a:latin typeface="Times New Roman" panose="02020603050405020304" pitchFamily="18" charset="0"/>
                          <a:cs typeface="Times New Roman" panose="02020603050405020304" pitchFamily="18" charset="0"/>
                        </a:rPr>
                        <a:t>2.2</a:t>
                      </a:r>
                      <a:r>
                        <a:rPr lang="en-US" sz="2400" baseline="0" dirty="0" smtClean="0">
                          <a:effectLst/>
                          <a:latin typeface="Times New Roman" panose="02020603050405020304" pitchFamily="18" charset="0"/>
                          <a:cs typeface="Times New Roman" panose="02020603050405020304" pitchFamily="18" charset="0"/>
                        </a:rPr>
                        <a:t> </a:t>
                      </a:r>
                      <a:r>
                        <a:rPr lang="en-US" sz="2400" dirty="0" smtClean="0">
                          <a:effectLst/>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cs typeface="Times New Roman" panose="02020603050405020304" pitchFamily="18" charset="0"/>
                        </a:rPr>
                        <a:t>Purpose of using  ICT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1044508">
                <a:tc>
                  <a:txBody>
                    <a:bodyPr/>
                    <a:lstStyle/>
                    <a:p>
                      <a:pPr marL="0" marR="0" indent="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r>
                        <a:rPr lang="en-US" sz="2000" dirty="0" smtClean="0">
                          <a:effectLst/>
                          <a:latin typeface="Times New Roman" panose="02020603050405020304" pitchFamily="18" charset="0"/>
                          <a:cs typeface="Times New Roman" panose="02020603050405020304" pitchFamily="18" charset="0"/>
                        </a:rPr>
                        <a:t>Name </a:t>
                      </a:r>
                      <a:r>
                        <a:rPr lang="en-US" sz="2000" dirty="0">
                          <a:effectLst/>
                          <a:latin typeface="Times New Roman" panose="02020603050405020304" pitchFamily="18" charset="0"/>
                          <a:cs typeface="Times New Roman" panose="02020603050405020304" pitchFamily="18" charset="0"/>
                        </a:rPr>
                        <a:t>of the activities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latin typeface="Times New Roman" panose="02020603050405020304" pitchFamily="18" charset="0"/>
                          <a:cs typeface="Times New Roman" panose="02020603050405020304" pitchFamily="18" charset="0"/>
                        </a:rPr>
                        <a:t>Assam State Archive</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latin typeface="Times New Roman" panose="02020603050405020304" pitchFamily="18" charset="0"/>
                          <a:cs typeface="Times New Roman" panose="02020603050405020304" pitchFamily="18" charset="0"/>
                        </a:rPr>
                        <a:t>District  Library</a:t>
                      </a:r>
                    </a:p>
                    <a:p>
                      <a:pPr marL="0" marR="0">
                        <a:lnSpc>
                          <a:spcPct val="115000"/>
                        </a:lnSpc>
                        <a:spcBef>
                          <a:spcPts val="0"/>
                        </a:spcBef>
                        <a:spcAft>
                          <a:spcPts val="800"/>
                        </a:spcAft>
                      </a:pPr>
                      <a:r>
                        <a:rPr lang="en-US" sz="2000" b="1" dirty="0">
                          <a:effectLst/>
                          <a:latin typeface="Times New Roman" panose="02020603050405020304" pitchFamily="18" charset="0"/>
                          <a:cs typeface="Times New Roman" panose="02020603050405020304" pitchFamily="18" charset="0"/>
                        </a:rPr>
                        <a:t> </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420846">
                <a:tc>
                  <a:txBody>
                    <a:bodyPr/>
                    <a:lstStyle/>
                    <a:p>
                      <a:pPr marL="0" marR="0" indent="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Creating  bibliographical data/ preparation of database of </a:t>
                      </a:r>
                      <a:r>
                        <a:rPr lang="en-US" sz="2000" dirty="0" smtClean="0">
                          <a:effectLst/>
                          <a:latin typeface="Times New Roman" panose="02020603050405020304" pitchFamily="18" charset="0"/>
                          <a:cs typeface="Times New Roman" panose="02020603050405020304" pitchFamily="18" charset="0"/>
                        </a:rPr>
                        <a:t>resources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800"/>
                        </a:spcAft>
                      </a:pPr>
                      <a:r>
                        <a:rPr lang="en-US" sz="2000">
                          <a:effectLst/>
                          <a:latin typeface="Times New Roman" panose="02020603050405020304" pitchFamily="18" charset="0"/>
                          <a:cs typeface="Times New Roman" panose="02020603050405020304" pitchFamily="18" charset="0"/>
                        </a:rPr>
                        <a:t>Yes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46186">
                <a:tc>
                  <a:txBody>
                    <a:bodyPr/>
                    <a:lstStyle/>
                    <a:p>
                      <a:pPr marL="0" marR="0" indent="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Stock verification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800"/>
                        </a:spcAft>
                      </a:pPr>
                      <a:r>
                        <a:rPr lang="en-US" sz="2000">
                          <a:effectLst/>
                          <a:latin typeface="Times New Roman" panose="02020603050405020304" pitchFamily="18" charset="0"/>
                          <a:cs typeface="Times New Roman" panose="02020603050405020304" pitchFamily="18" charset="0"/>
                        </a:rPr>
                        <a:t>Yes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65798">
                <a:tc>
                  <a:txBody>
                    <a:bodyPr/>
                    <a:lstStyle/>
                    <a:p>
                      <a:pPr marL="0" marR="0" indent="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Data entry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87343">
                <a:tc>
                  <a:txBody>
                    <a:bodyPr/>
                    <a:lstStyle/>
                    <a:p>
                      <a:pPr marL="0" marR="0" indent="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Information Retrieval</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80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65798">
                <a:tc>
                  <a:txBody>
                    <a:bodyPr/>
                    <a:lstStyle/>
                    <a:p>
                      <a:pPr marL="0" marR="0" indent="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Internet Browsing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1059941">
                <a:tc>
                  <a:txBody>
                    <a:bodyPr/>
                    <a:lstStyle/>
                    <a:p>
                      <a:pPr marL="0" marR="0" indent="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Disseminate information (i.e. E-mail alerts,etc)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pic>
        <p:nvPicPr>
          <p:cNvPr id="16" name="Content Placeholder 3"/>
          <p:cNvPicPr>
            <a:picLocks noChangeAspect="1"/>
          </p:cNvPicPr>
          <p:nvPr/>
        </p:nvPicPr>
        <p:blipFill rotWithShape="1">
          <a:blip r:embed="rId4">
            <a:extLst>
              <a:ext uri="{28A0092B-C50C-407E-A947-70E740481C1C}">
                <a14:useLocalDpi xmlns:a14="http://schemas.microsoft.com/office/drawing/2010/main" xmlns="" val="0"/>
              </a:ext>
            </a:extLst>
          </a:blip>
          <a:srcRect l="55756" t="60885" r="914" b="3740"/>
          <a:stretch/>
        </p:blipFill>
        <p:spPr>
          <a:xfrm>
            <a:off x="10640292" y="0"/>
            <a:ext cx="1551708" cy="1163782"/>
          </a:xfrm>
          <a:prstGeom prst="ellipse">
            <a:avLst/>
          </a:prstGeom>
          <a:ln>
            <a:noFill/>
          </a:ln>
          <a:effectLst>
            <a:softEdge rad="112500"/>
          </a:effectLst>
        </p:spPr>
      </p:pic>
      <p:pic>
        <p:nvPicPr>
          <p:cNvPr id="17" name="Picture 16"/>
          <p:cNvPicPr>
            <a:picLocks noChangeAspect="1"/>
          </p:cNvPicPr>
          <p:nvPr/>
        </p:nvPicPr>
        <p:blipFill rotWithShape="1">
          <a:blip r:embed="rId5">
            <a:extLst>
              <a:ext uri="{BEBA8EAE-BF5A-486C-A8C5-ECC9F3942E4B}">
                <a14:imgProps xmlns:a14="http://schemas.microsoft.com/office/drawing/2010/main" xmlns="">
                  <a14:imgLayer r:embed="rId6">
                    <a14:imgEffect>
                      <a14:colorTemperature colorTemp="5300"/>
                    </a14:imgEffect>
                  </a14:imgLayer>
                </a14:imgProps>
              </a:ext>
              <a:ext uri="{28A0092B-C50C-407E-A947-70E740481C1C}">
                <a14:useLocalDpi xmlns:a14="http://schemas.microsoft.com/office/drawing/2010/main" xmlns="" val="0"/>
              </a:ext>
            </a:extLst>
          </a:blip>
          <a:srcRect l="66667" t="53074" b="3030"/>
          <a:stretch/>
        </p:blipFill>
        <p:spPr>
          <a:xfrm>
            <a:off x="10702638" y="5427793"/>
            <a:ext cx="1489362" cy="1073713"/>
          </a:xfrm>
          <a:prstGeom prst="rect">
            <a:avLst/>
          </a:prstGeom>
          <a:ln>
            <a:noFill/>
          </a:ln>
          <a:effectLst>
            <a:softEdge rad="112500"/>
          </a:effectLst>
        </p:spPr>
      </p:pic>
      <p:pic>
        <p:nvPicPr>
          <p:cNvPr id="18" name="Picture 17"/>
          <p:cNvPicPr>
            <a:picLocks noChangeAspect="1"/>
          </p:cNvPicPr>
          <p:nvPr/>
        </p:nvPicPr>
        <p:blipFill rotWithShape="1">
          <a:blip r:embed="rId7">
            <a:extLst>
              <a:ext uri="{28A0092B-C50C-407E-A947-70E740481C1C}">
                <a14:useLocalDpi xmlns:a14="http://schemas.microsoft.com/office/drawing/2010/main" xmlns="" val="0"/>
              </a:ext>
            </a:extLst>
          </a:blip>
          <a:srcRect l="60782" t="63630" r="225" b="2627"/>
          <a:stretch/>
        </p:blipFill>
        <p:spPr>
          <a:xfrm>
            <a:off x="0" y="0"/>
            <a:ext cx="1686307" cy="1136074"/>
          </a:xfrm>
          <a:prstGeom prst="rect">
            <a:avLst/>
          </a:prstGeom>
          <a:ln>
            <a:noFill/>
          </a:ln>
          <a:effectLst>
            <a:softEdge rad="112500"/>
          </a:effectLst>
        </p:spPr>
      </p:pic>
      <p:pic>
        <p:nvPicPr>
          <p:cNvPr id="19" name="Picture 18"/>
          <p:cNvPicPr>
            <a:picLocks noChangeAspect="1"/>
          </p:cNvPicPr>
          <p:nvPr/>
        </p:nvPicPr>
        <p:blipFill>
          <a:blip r:embed="rId8">
            <a:extLst>
              <a:ext uri="{BEBA8EAE-BF5A-486C-A8C5-ECC9F3942E4B}">
                <a14:imgProps xmlns:a14="http://schemas.microsoft.com/office/drawing/2010/main" xmlns="">
                  <a14:imgLayer r:embed="rId9">
                    <a14:imgEffect>
                      <a14:colorTemperature colorTemp="4700"/>
                    </a14:imgEffect>
                  </a14:imgLayer>
                </a14:imgProps>
              </a:ext>
              <a:ext uri="{28A0092B-C50C-407E-A947-70E740481C1C}">
                <a14:useLocalDpi xmlns:a14="http://schemas.microsoft.com/office/drawing/2010/main" xmlns="" val="0"/>
              </a:ext>
            </a:extLst>
          </a:blip>
          <a:stretch>
            <a:fillRect/>
          </a:stretch>
        </p:blipFill>
        <p:spPr>
          <a:xfrm>
            <a:off x="10945547" y="4368207"/>
            <a:ext cx="1003544" cy="1249759"/>
          </a:xfrm>
          <a:prstGeom prst="rect">
            <a:avLst/>
          </a:prstGeom>
          <a:ln>
            <a:noFill/>
          </a:ln>
          <a:effectLst>
            <a:softEdge rad="112500"/>
          </a:effectLst>
        </p:spPr>
      </p:pic>
      <p:pic>
        <p:nvPicPr>
          <p:cNvPr id="20" name="Picture 19"/>
          <p:cNvPicPr>
            <a:picLocks noChangeAspect="1"/>
          </p:cNvPicPr>
          <p:nvPr/>
        </p:nvPicPr>
        <p:blipFill rotWithShape="1">
          <a:blip r:embed="rId10" cstate="print">
            <a:duotone>
              <a:prstClr val="black"/>
              <a:schemeClr val="accent1">
                <a:lumMod val="20000"/>
                <a:lumOff val="80000"/>
                <a:tint val="45000"/>
                <a:satMod val="400000"/>
              </a:schemeClr>
            </a:duotone>
            <a:extLst>
              <a:ext uri="{28A0092B-C50C-407E-A947-70E740481C1C}">
                <a14:useLocalDpi xmlns:a14="http://schemas.microsoft.com/office/drawing/2010/main" xmlns="" val="0"/>
              </a:ext>
            </a:extLst>
          </a:blip>
          <a:srcRect r="8395"/>
          <a:stretch/>
        </p:blipFill>
        <p:spPr>
          <a:xfrm>
            <a:off x="10204384" y="5257976"/>
            <a:ext cx="909812" cy="1075730"/>
          </a:xfrm>
          <a:prstGeom prst="rect">
            <a:avLst/>
          </a:prstGeom>
          <a:ln>
            <a:noFill/>
          </a:ln>
          <a:effectLst>
            <a:softEdge rad="112500"/>
          </a:effectLst>
        </p:spPr>
      </p:pic>
    </p:spTree>
    <p:extLst>
      <p:ext uri="{BB962C8B-B14F-4D97-AF65-F5344CB8AC3E}">
        <p14:creationId xmlns:p14="http://schemas.microsoft.com/office/powerpoint/2010/main" xmlns="" val="3953611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xmlns="">
                  <a14:imgLayer r:embed="rId3">
                    <a14:imgEffect>
                      <a14:colorTemperature colorTemp="5300"/>
                    </a14:imgEffect>
                    <a14:imgEffect>
                      <a14:saturation sat="400000"/>
                    </a14:imgEffect>
                  </a14:imgLayer>
                </a14:imgProps>
              </a:ext>
              <a:ext uri="{28A0092B-C50C-407E-A947-70E740481C1C}">
                <a14:useLocalDpi xmlns:a14="http://schemas.microsoft.com/office/drawing/2010/main" xmlns="" val="0"/>
              </a:ext>
            </a:extLst>
          </a:blip>
          <a:srcRect l="9014" t="19320" b="4214"/>
          <a:stretch/>
        </p:blipFill>
        <p:spPr>
          <a:xfrm>
            <a:off x="0" y="0"/>
            <a:ext cx="12192000" cy="6858000"/>
          </a:xfrm>
          <a:prstGeom prst="rect">
            <a:avLst/>
          </a:prstGeom>
          <a:solidFill>
            <a:schemeClr val="accent1">
              <a:lumMod val="60000"/>
              <a:lumOff val="40000"/>
            </a:schemeClr>
          </a:solidFill>
        </p:spPr>
      </p:pic>
      <p:graphicFrame>
        <p:nvGraphicFramePr>
          <p:cNvPr id="2" name="Table 1"/>
          <p:cNvGraphicFramePr>
            <a:graphicFrameLocks noGrp="1"/>
          </p:cNvGraphicFramePr>
          <p:nvPr>
            <p:extLst>
              <p:ext uri="{D42A27DB-BD31-4B8C-83A1-F6EECF244321}">
                <p14:modId xmlns:p14="http://schemas.microsoft.com/office/powerpoint/2010/main" xmlns="" val="2469405000"/>
              </p:ext>
            </p:extLst>
          </p:nvPr>
        </p:nvGraphicFramePr>
        <p:xfrm>
          <a:off x="207818" y="1288471"/>
          <a:ext cx="4627419" cy="5294955"/>
        </p:xfrm>
        <a:graphic>
          <a:graphicData uri="http://schemas.openxmlformats.org/drawingml/2006/table">
            <a:tbl>
              <a:tblPr firstRow="1" firstCol="1" bandRow="1">
                <a:tableStyleId>{BC89EF96-8CEA-46FF-86C4-4CE0E7609802}</a:tableStyleId>
              </a:tblPr>
              <a:tblGrid>
                <a:gridCol w="1611796"/>
                <a:gridCol w="1741005"/>
                <a:gridCol w="1274618"/>
              </a:tblGrid>
              <a:tr h="955335">
                <a:tc gridSpan="3">
                  <a:txBody>
                    <a:bodyPr/>
                    <a:lstStyle/>
                    <a:p>
                      <a:pPr marL="0" marR="0" algn="l">
                        <a:lnSpc>
                          <a:spcPct val="115000"/>
                        </a:lnSpc>
                        <a:spcBef>
                          <a:spcPts val="0"/>
                        </a:spcBef>
                        <a:spcAft>
                          <a:spcPts val="0"/>
                        </a:spcAft>
                      </a:pPr>
                      <a:r>
                        <a:rPr lang="en-US" sz="2400" dirty="0" smtClean="0">
                          <a:effectLst/>
                          <a:latin typeface="Times New Roman" panose="02020603050405020304" pitchFamily="18" charset="0"/>
                          <a:cs typeface="Times New Roman" panose="02020603050405020304" pitchFamily="18" charset="0"/>
                        </a:rPr>
                        <a:t>Table 3.1 :  </a:t>
                      </a:r>
                      <a:r>
                        <a:rPr lang="en-US" sz="2400" dirty="0">
                          <a:effectLst/>
                          <a:latin typeface="Times New Roman" panose="02020603050405020304" pitchFamily="18" charset="0"/>
                          <a:cs typeface="Times New Roman" panose="02020603050405020304" pitchFamily="18" charset="0"/>
                        </a:rPr>
                        <a:t>Type  of   IK  Resources  </a:t>
                      </a:r>
                      <a:r>
                        <a:rPr lang="en-US" sz="2400" dirty="0" smtClean="0">
                          <a:effectLst/>
                          <a:latin typeface="Times New Roman" panose="02020603050405020304" pitchFamily="18" charset="0"/>
                          <a:cs typeface="Times New Roman" panose="02020603050405020304" pitchFamily="18" charset="0"/>
                        </a:rPr>
                        <a:t>Digitized</a:t>
                      </a:r>
                      <a:endParaRPr lang="en-US" sz="2400" b="1" dirty="0">
                        <a:effectLst/>
                        <a:latin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2314340">
                <a:tc>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Organizations</a:t>
                      </a:r>
                    </a:p>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Digitized </a:t>
                      </a:r>
                      <a:endParaRPr lang="en-US" sz="2000" dirty="0" smtClean="0">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000" dirty="0" smtClean="0">
                          <a:effectLst/>
                          <a:latin typeface="Times New Roman" panose="02020603050405020304" pitchFamily="18" charset="0"/>
                          <a:cs typeface="Times New Roman" panose="02020603050405020304" pitchFamily="18" charset="0"/>
                        </a:rPr>
                        <a:t>IK resources</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000" b="1" dirty="0">
                          <a:effectLst/>
                          <a:latin typeface="Times New Roman" panose="02020603050405020304" pitchFamily="18" charset="0"/>
                          <a:cs typeface="Times New Roman" panose="02020603050405020304" pitchFamily="18" charset="0"/>
                        </a:rPr>
                        <a:t>Assam  State Archives</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000" b="1" dirty="0">
                          <a:effectLst/>
                          <a:latin typeface="Times New Roman" panose="02020603050405020304" pitchFamily="18" charset="0"/>
                          <a:cs typeface="Times New Roman" panose="02020603050405020304" pitchFamily="18" charset="0"/>
                        </a:rPr>
                        <a:t>District Library</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955335">
                <a:tc>
                  <a:txBody>
                    <a:bodyPr/>
                    <a:lstStyle/>
                    <a:p>
                      <a:pPr marL="0" marR="0" algn="just">
                        <a:lnSpc>
                          <a:spcPct val="115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Book Indexes</a:t>
                      </a:r>
                      <a:endParaRPr lang="en-US"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35000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69945">
                <a:tc>
                  <a:txBody>
                    <a:bodyPr/>
                    <a:lstStyle/>
                    <a:p>
                      <a:pPr marL="0" marR="0" algn="just">
                        <a:lnSpc>
                          <a:spcPct val="115000"/>
                        </a:lnSpc>
                        <a:spcBef>
                          <a:spcPts val="0"/>
                        </a:spcBef>
                        <a:spcAft>
                          <a:spcPts val="0"/>
                        </a:spcAft>
                      </a:pPr>
                      <a:r>
                        <a:rPr lang="en-US" sz="2000" b="0" dirty="0">
                          <a:effectLst/>
                          <a:latin typeface="Times New Roman" panose="02020603050405020304" pitchFamily="18" charset="0"/>
                          <a:cs typeface="Times New Roman" panose="02020603050405020304" pitchFamily="18" charset="0"/>
                        </a:rPr>
                        <a:t>Rare Books</a:t>
                      </a:r>
                      <a:endParaRPr lang="en-US"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3540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4"/>
          <p:cNvSpPr/>
          <p:nvPr/>
        </p:nvSpPr>
        <p:spPr>
          <a:xfrm>
            <a:off x="3158836" y="249382"/>
            <a:ext cx="4003963" cy="498763"/>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3200" b="1" dirty="0" smtClean="0">
                <a:latin typeface="Times New Roman" panose="02020603050405020304" pitchFamily="18" charset="0"/>
                <a:cs typeface="Times New Roman" panose="02020603050405020304" pitchFamily="18" charset="0"/>
              </a:rPr>
              <a:t>3. digitization</a:t>
            </a:r>
            <a:endParaRPr lang="en-US" sz="3200" b="1"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343047875"/>
              </p:ext>
            </p:extLst>
          </p:nvPr>
        </p:nvGraphicFramePr>
        <p:xfrm>
          <a:off x="4890655" y="1302328"/>
          <a:ext cx="7190509" cy="5306290"/>
        </p:xfrm>
        <a:graphic>
          <a:graphicData uri="http://schemas.openxmlformats.org/drawingml/2006/table">
            <a:tbl>
              <a:tblPr firstRow="1" firstCol="1" bandRow="1">
                <a:tableStyleId>{BC89EF96-8CEA-46FF-86C4-4CE0E7609802}</a:tableStyleId>
              </a:tblPr>
              <a:tblGrid>
                <a:gridCol w="1745672"/>
                <a:gridCol w="1122218"/>
                <a:gridCol w="1149928"/>
                <a:gridCol w="1505402"/>
                <a:gridCol w="1667289"/>
              </a:tblGrid>
              <a:tr h="1065858">
                <a:tc gridSpan="5">
                  <a:txBody>
                    <a:bodyPr/>
                    <a:lstStyle/>
                    <a:p>
                      <a:pPr marL="0" marR="0" algn="just">
                        <a:lnSpc>
                          <a:spcPct val="115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Table </a:t>
                      </a:r>
                      <a:r>
                        <a:rPr lang="en-US" sz="2400" dirty="0" smtClean="0">
                          <a:effectLst/>
                          <a:latin typeface="Times New Roman" panose="02020603050405020304" pitchFamily="18" charset="0"/>
                          <a:cs typeface="Times New Roman" panose="02020603050405020304" pitchFamily="18" charset="0"/>
                        </a:rPr>
                        <a:t>3.2: </a:t>
                      </a:r>
                      <a:r>
                        <a:rPr lang="en-US" sz="2400" dirty="0">
                          <a:effectLst/>
                          <a:latin typeface="Times New Roman" panose="02020603050405020304" pitchFamily="18" charset="0"/>
                          <a:cs typeface="Times New Roman" panose="02020603050405020304" pitchFamily="18" charset="0"/>
                        </a:rPr>
                        <a:t>Access to digitized resources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80168">
                <a:tc rowSpan="2">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Organizations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Software used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Access for users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Mode of access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72133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Offline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Online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129740">
                <a:tc>
                  <a:txBody>
                    <a:bodyPr/>
                    <a:lstStyle/>
                    <a:p>
                      <a:pPr marL="0" marR="0">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Assam  State Archive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AIMS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Yes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509193">
                <a:tc>
                  <a:txBody>
                    <a:bodyPr/>
                    <a:lstStyle/>
                    <a:p>
                      <a:pPr marL="0" marR="0">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District Library</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KOHA</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Yes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Yes (through LAN only)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7" name="Picture 6"/>
          <p:cNvPicPr>
            <a:picLocks noChangeAspect="1"/>
          </p:cNvPicPr>
          <p:nvPr/>
        </p:nvPicPr>
        <p:blipFill rotWithShape="1">
          <a:blip r:embed="rId4">
            <a:extLst>
              <a:ext uri="{28A0092B-C50C-407E-A947-70E740481C1C}">
                <a14:useLocalDpi xmlns:a14="http://schemas.microsoft.com/office/drawing/2010/main" xmlns="" val="0"/>
              </a:ext>
            </a:extLst>
          </a:blip>
          <a:srcRect l="60782" t="63630" r="225" b="2627"/>
          <a:stretch/>
        </p:blipFill>
        <p:spPr>
          <a:xfrm>
            <a:off x="0" y="0"/>
            <a:ext cx="1686307" cy="1136074"/>
          </a:xfrm>
          <a:prstGeom prst="rect">
            <a:avLst/>
          </a:prstGeom>
          <a:ln>
            <a:noFill/>
          </a:ln>
          <a:effectLst>
            <a:softEdge rad="112500"/>
          </a:effectLst>
        </p:spPr>
      </p:pic>
      <p:pic>
        <p:nvPicPr>
          <p:cNvPr id="12" name="Content Placeholder 3"/>
          <p:cNvPicPr>
            <a:picLocks noChangeAspect="1"/>
          </p:cNvPicPr>
          <p:nvPr/>
        </p:nvPicPr>
        <p:blipFill rotWithShape="1">
          <a:blip r:embed="rId5">
            <a:extLst>
              <a:ext uri="{28A0092B-C50C-407E-A947-70E740481C1C}">
                <a14:useLocalDpi xmlns:a14="http://schemas.microsoft.com/office/drawing/2010/main" xmlns="" val="0"/>
              </a:ext>
            </a:extLst>
          </a:blip>
          <a:srcRect l="55756" t="60885" r="914" b="3740"/>
          <a:stretch/>
        </p:blipFill>
        <p:spPr>
          <a:xfrm>
            <a:off x="10640292" y="0"/>
            <a:ext cx="1551708" cy="1163782"/>
          </a:xfrm>
          <a:prstGeom prst="ellipse">
            <a:avLst/>
          </a:prstGeom>
          <a:ln>
            <a:noFill/>
          </a:ln>
          <a:effectLst>
            <a:softEdge rad="112500"/>
          </a:effectLst>
        </p:spPr>
      </p:pic>
      <p:cxnSp>
        <p:nvCxnSpPr>
          <p:cNvPr id="9" name="Straight Connector 8"/>
          <p:cNvCxnSpPr/>
          <p:nvPr/>
        </p:nvCxnSpPr>
        <p:spPr>
          <a:xfrm>
            <a:off x="277091" y="3020291"/>
            <a:ext cx="1371600" cy="47105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59045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868</Words>
  <Application>Microsoft Office PowerPoint</Application>
  <PresentationFormat>Custom</PresentationFormat>
  <Paragraphs>278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ainelibm</dc:creator>
  <cp:lastModifiedBy>User</cp:lastModifiedBy>
  <cp:revision>113</cp:revision>
  <dcterms:created xsi:type="dcterms:W3CDTF">2016-10-12T09:23:26Z</dcterms:created>
  <dcterms:modified xsi:type="dcterms:W3CDTF">2016-10-15T08:45:19Z</dcterms:modified>
</cp:coreProperties>
</file>