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71" r:id="rId13"/>
    <p:sldId id="270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J:\new%20pd\articles%20writing\articles%20written%20by%20me\articles%20written%20by%20me\use%20of%20cell%20phones\data%20analysi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J:\new%20pd\articles%20writing\articles%20written%20by%20me\articles%20written%20by%20me\use%20of%20cell%20phones\data%20analysis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J:\new%20pd\articles%20writing\articles%20written%20by%20me\articles%20written%20by%20me\use%20of%20cell%20phones\data%20analysis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J:\new%20pd\articles%20writing\articles%20written%20by%20me\articles%20written%20by%20me\use%20of%20cell%20phones\data%20analysis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J:\new%20pd\articles%20writing\articles%20written%20by%20me\articles%20written%20by%20me\use%20of%20cell%20phones\data%20analysis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J:\new%20pd\articles%20writing\articles%20written%20by%20me\articles%20written%20by%20me\use%20of%20cell%20phones\data%20analysis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/>
      <c:bar3DChart>
        <c:barDir val="col"/>
        <c:grouping val="clustered"/>
        <c:ser>
          <c:idx val="0"/>
          <c:order val="0"/>
          <c:tx>
            <c:strRef>
              <c:f>'basic inf of the respondent'!$B$12</c:f>
              <c:strCache>
                <c:ptCount val="1"/>
                <c:pt idx="0">
                  <c:v>Male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'basic inf of the respondent'!$C$11:$D$11</c:f>
              <c:strCache>
                <c:ptCount val="2"/>
                <c:pt idx="0">
                  <c:v>UG</c:v>
                </c:pt>
                <c:pt idx="1">
                  <c:v>PG</c:v>
                </c:pt>
              </c:strCache>
            </c:strRef>
          </c:cat>
          <c:val>
            <c:numRef>
              <c:f>'basic inf of the respondent'!$C$12:$D$12</c:f>
              <c:numCache>
                <c:formatCode>General</c:formatCode>
                <c:ptCount val="2"/>
                <c:pt idx="0">
                  <c:v>56</c:v>
                </c:pt>
                <c:pt idx="1">
                  <c:v>38</c:v>
                </c:pt>
              </c:numCache>
            </c:numRef>
          </c:val>
        </c:ser>
        <c:ser>
          <c:idx val="1"/>
          <c:order val="1"/>
          <c:tx>
            <c:strRef>
              <c:f>'basic inf of the respondent'!$B$13</c:f>
              <c:strCache>
                <c:ptCount val="1"/>
                <c:pt idx="0">
                  <c:v>Female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'basic inf of the respondent'!$C$11:$D$11</c:f>
              <c:strCache>
                <c:ptCount val="2"/>
                <c:pt idx="0">
                  <c:v>UG</c:v>
                </c:pt>
                <c:pt idx="1">
                  <c:v>PG</c:v>
                </c:pt>
              </c:strCache>
            </c:strRef>
          </c:cat>
          <c:val>
            <c:numRef>
              <c:f>'basic inf of the respondent'!$C$13:$D$13</c:f>
              <c:numCache>
                <c:formatCode>General</c:formatCode>
                <c:ptCount val="2"/>
                <c:pt idx="0">
                  <c:v>21</c:v>
                </c:pt>
                <c:pt idx="1">
                  <c:v>57</c:v>
                </c:pt>
              </c:numCache>
            </c:numRef>
          </c:val>
        </c:ser>
        <c:dLbls>
          <c:showVal val="1"/>
        </c:dLbls>
        <c:gapWidth val="75"/>
        <c:shape val="box"/>
        <c:axId val="79737600"/>
        <c:axId val="79739136"/>
        <c:axId val="0"/>
      </c:bar3DChart>
      <c:catAx>
        <c:axId val="7973760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9739136"/>
        <c:crosses val="autoZero"/>
        <c:auto val="1"/>
        <c:lblAlgn val="ctr"/>
        <c:lblOffset val="100"/>
      </c:catAx>
      <c:valAx>
        <c:axId val="79739136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973760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'Age wise distribution'!$C$11</c:f>
              <c:strCache>
                <c:ptCount val="1"/>
                <c:pt idx="0">
                  <c:v>No. of respondent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'Age wise distribution'!$B$12:$B$13</c:f>
              <c:strCache>
                <c:ptCount val="2"/>
                <c:pt idx="0">
                  <c:v>20-25</c:v>
                </c:pt>
                <c:pt idx="1">
                  <c:v>26-30</c:v>
                </c:pt>
              </c:strCache>
            </c:strRef>
          </c:cat>
          <c:val>
            <c:numRef>
              <c:f>'Age wise distribution'!$C$12:$C$13</c:f>
              <c:numCache>
                <c:formatCode>General</c:formatCode>
                <c:ptCount val="2"/>
                <c:pt idx="0">
                  <c:v>162</c:v>
                </c:pt>
                <c:pt idx="1">
                  <c:v>10</c:v>
                </c:pt>
              </c:numCache>
            </c:numRef>
          </c:val>
        </c:ser>
        <c:dLbls>
          <c:showVal val="1"/>
        </c:dLbls>
        <c:gapWidth val="75"/>
        <c:shape val="cylinder"/>
        <c:axId val="84575744"/>
        <c:axId val="84577280"/>
        <c:axId val="0"/>
      </c:bar3DChart>
      <c:catAx>
        <c:axId val="8457574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84577280"/>
        <c:crosses val="autoZero"/>
        <c:auto val="1"/>
        <c:lblAlgn val="ctr"/>
        <c:lblOffset val="100"/>
      </c:catAx>
      <c:valAx>
        <c:axId val="84577280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8457574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'Type of connectivity'!$B$11</c:f>
              <c:strCache>
                <c:ptCount val="1"/>
                <c:pt idx="0">
                  <c:v>Wi-FI connectivity of MZU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'Type of connectivity'!$C$10:$D$10</c:f>
              <c:strCache>
                <c:ptCount val="2"/>
                <c:pt idx="0">
                  <c:v>Under Graduate</c:v>
                </c:pt>
                <c:pt idx="1">
                  <c:v>Post Graduate</c:v>
                </c:pt>
              </c:strCache>
            </c:strRef>
          </c:cat>
          <c:val>
            <c:numRef>
              <c:f>'Type of connectivity'!$C$11:$D$11</c:f>
              <c:numCache>
                <c:formatCode>General</c:formatCode>
                <c:ptCount val="2"/>
                <c:pt idx="0">
                  <c:v>18</c:v>
                </c:pt>
                <c:pt idx="1">
                  <c:v>24</c:v>
                </c:pt>
              </c:numCache>
            </c:numRef>
          </c:val>
        </c:ser>
        <c:ser>
          <c:idx val="1"/>
          <c:order val="1"/>
          <c:tx>
            <c:strRef>
              <c:f>'Type of connectivity'!$B$12</c:f>
              <c:strCache>
                <c:ptCount val="1"/>
                <c:pt idx="0">
                  <c:v>Paid Internet Services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'Type of connectivity'!$C$10:$D$10</c:f>
              <c:strCache>
                <c:ptCount val="2"/>
                <c:pt idx="0">
                  <c:v>Under Graduate</c:v>
                </c:pt>
                <c:pt idx="1">
                  <c:v>Post Graduate</c:v>
                </c:pt>
              </c:strCache>
            </c:strRef>
          </c:cat>
          <c:val>
            <c:numRef>
              <c:f>'Type of connectivity'!$C$12:$D$12</c:f>
              <c:numCache>
                <c:formatCode>General</c:formatCode>
                <c:ptCount val="2"/>
                <c:pt idx="0">
                  <c:v>73</c:v>
                </c:pt>
                <c:pt idx="1">
                  <c:v>90</c:v>
                </c:pt>
              </c:numCache>
            </c:numRef>
          </c:val>
        </c:ser>
        <c:dLbls>
          <c:showVal val="1"/>
        </c:dLbls>
        <c:gapWidth val="75"/>
        <c:shape val="cylinder"/>
        <c:axId val="95601792"/>
        <c:axId val="95603328"/>
        <c:axId val="0"/>
      </c:bar3DChart>
      <c:catAx>
        <c:axId val="956017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5603328"/>
        <c:crosses val="autoZero"/>
        <c:auto val="1"/>
        <c:lblAlgn val="ctr"/>
        <c:lblOffset val="100"/>
      </c:catAx>
      <c:valAx>
        <c:axId val="95603328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5601792"/>
        <c:crosses val="autoZero"/>
        <c:crossBetween val="between"/>
      </c:valAx>
    </c:plotArea>
    <c:legend>
      <c:legendPos val="b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/>
      <c:bar3DChart>
        <c:barDir val="col"/>
        <c:grouping val="clustered"/>
        <c:ser>
          <c:idx val="0"/>
          <c:order val="0"/>
          <c:tx>
            <c:strRef>
              <c:f>'Internet Paid Service they use'!$C$12</c:f>
              <c:strCache>
                <c:ptCount val="1"/>
                <c:pt idx="0">
                  <c:v>Under Graduate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'Internet Paid Service they use'!$B$13:$B$15</c:f>
              <c:strCache>
                <c:ptCount val="3"/>
                <c:pt idx="0">
                  <c:v>2G</c:v>
                </c:pt>
                <c:pt idx="1">
                  <c:v>3G</c:v>
                </c:pt>
                <c:pt idx="2">
                  <c:v>4G</c:v>
                </c:pt>
              </c:strCache>
            </c:strRef>
          </c:cat>
          <c:val>
            <c:numRef>
              <c:f>'Internet Paid Service they use'!$C$13:$C$15</c:f>
              <c:numCache>
                <c:formatCode>General</c:formatCode>
                <c:ptCount val="3"/>
                <c:pt idx="0">
                  <c:v>33</c:v>
                </c:pt>
                <c:pt idx="1">
                  <c:v>51</c:v>
                </c:pt>
                <c:pt idx="2">
                  <c:v>9</c:v>
                </c:pt>
              </c:numCache>
            </c:numRef>
          </c:val>
        </c:ser>
        <c:ser>
          <c:idx val="1"/>
          <c:order val="1"/>
          <c:tx>
            <c:strRef>
              <c:f>'Internet Paid Service they use'!$D$12</c:f>
              <c:strCache>
                <c:ptCount val="1"/>
                <c:pt idx="0">
                  <c:v>Post Graduate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'Internet Paid Service they use'!$B$13:$B$15</c:f>
              <c:strCache>
                <c:ptCount val="3"/>
                <c:pt idx="0">
                  <c:v>2G</c:v>
                </c:pt>
                <c:pt idx="1">
                  <c:v>3G</c:v>
                </c:pt>
                <c:pt idx="2">
                  <c:v>4G</c:v>
                </c:pt>
              </c:strCache>
            </c:strRef>
          </c:cat>
          <c:val>
            <c:numRef>
              <c:f>'Internet Paid Service they use'!$D$13:$D$15</c:f>
              <c:numCache>
                <c:formatCode>General</c:formatCode>
                <c:ptCount val="3"/>
                <c:pt idx="0">
                  <c:v>39</c:v>
                </c:pt>
                <c:pt idx="1">
                  <c:v>56</c:v>
                </c:pt>
                <c:pt idx="2">
                  <c:v>4</c:v>
                </c:pt>
              </c:numCache>
            </c:numRef>
          </c:val>
        </c:ser>
        <c:dLbls>
          <c:showVal val="1"/>
        </c:dLbls>
        <c:gapWidth val="75"/>
        <c:shape val="cylinder"/>
        <c:axId val="95712000"/>
        <c:axId val="95713536"/>
        <c:axId val="0"/>
      </c:bar3DChart>
      <c:catAx>
        <c:axId val="9571200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5713536"/>
        <c:crosses val="autoZero"/>
        <c:auto val="1"/>
        <c:lblAlgn val="ctr"/>
        <c:lblOffset val="100"/>
      </c:catAx>
      <c:valAx>
        <c:axId val="95713536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5712000"/>
        <c:crosses val="autoZero"/>
        <c:crossBetween val="between"/>
      </c:valAx>
    </c:plotArea>
    <c:legend>
      <c:legendPos val="b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N"/>
  <c:clrMapOvr bg1="lt1" tx1="dk1" bg2="lt2" tx2="dk2" accent1="accent1" accent2="accent2" accent3="accent3" accent4="accent4" accent5="accent5" accent6="accent6" hlink="hlink" folHlink="folHlink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'Extent of use of Smart Phone'!$C$10</c:f>
              <c:strCache>
                <c:ptCount val="1"/>
                <c:pt idx="0">
                  <c:v>Under Graduate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'Extent of use of Smart Phone'!$B$11:$B$14</c:f>
              <c:strCache>
                <c:ptCount val="4"/>
                <c:pt idx="0">
                  <c:v>Slightly</c:v>
                </c:pt>
                <c:pt idx="1">
                  <c:v>Moderately</c:v>
                </c:pt>
                <c:pt idx="2">
                  <c:v>Highly</c:v>
                </c:pt>
                <c:pt idx="3">
                  <c:v>Never used</c:v>
                </c:pt>
              </c:strCache>
            </c:strRef>
          </c:cat>
          <c:val>
            <c:numRef>
              <c:f>'Extent of use of Smart Phone'!$C$11:$C$14</c:f>
              <c:numCache>
                <c:formatCode>General</c:formatCode>
                <c:ptCount val="4"/>
                <c:pt idx="0">
                  <c:v>41</c:v>
                </c:pt>
                <c:pt idx="1">
                  <c:v>0</c:v>
                </c:pt>
                <c:pt idx="2">
                  <c:v>0</c:v>
                </c:pt>
                <c:pt idx="3">
                  <c:v>36</c:v>
                </c:pt>
              </c:numCache>
            </c:numRef>
          </c:val>
        </c:ser>
        <c:ser>
          <c:idx val="1"/>
          <c:order val="1"/>
          <c:tx>
            <c:strRef>
              <c:f>'Extent of use of Smart Phone'!$D$10</c:f>
              <c:strCache>
                <c:ptCount val="1"/>
                <c:pt idx="0">
                  <c:v>Post Graduate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'Extent of use of Smart Phone'!$B$11:$B$14</c:f>
              <c:strCache>
                <c:ptCount val="4"/>
                <c:pt idx="0">
                  <c:v>Slightly</c:v>
                </c:pt>
                <c:pt idx="1">
                  <c:v>Moderately</c:v>
                </c:pt>
                <c:pt idx="2">
                  <c:v>Highly</c:v>
                </c:pt>
                <c:pt idx="3">
                  <c:v>Never used</c:v>
                </c:pt>
              </c:strCache>
            </c:strRef>
          </c:cat>
          <c:val>
            <c:numRef>
              <c:f>'Extent of use of Smart Phone'!$D$11:$D$14</c:f>
              <c:numCache>
                <c:formatCode>General</c:formatCode>
                <c:ptCount val="4"/>
                <c:pt idx="0">
                  <c:v>29</c:v>
                </c:pt>
                <c:pt idx="1">
                  <c:v>0</c:v>
                </c:pt>
                <c:pt idx="2">
                  <c:v>0</c:v>
                </c:pt>
                <c:pt idx="3">
                  <c:v>66</c:v>
                </c:pt>
              </c:numCache>
            </c:numRef>
          </c:val>
        </c:ser>
        <c:dLbls>
          <c:showVal val="1"/>
        </c:dLbls>
        <c:gapWidth val="75"/>
        <c:shape val="cylinder"/>
        <c:axId val="95818112"/>
        <c:axId val="95819648"/>
        <c:axId val="0"/>
      </c:bar3DChart>
      <c:catAx>
        <c:axId val="958181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5819648"/>
        <c:crosses val="autoZero"/>
        <c:auto val="1"/>
        <c:lblAlgn val="ctr"/>
        <c:lblOffset val="100"/>
      </c:catAx>
      <c:valAx>
        <c:axId val="95819648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5818112"/>
        <c:crosses val="autoZero"/>
        <c:crossBetween val="between"/>
      </c:valAx>
    </c:plotArea>
    <c:legend>
      <c:legendPos val="b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'Need of Special Training'!$B$10</c:f>
              <c:strCache>
                <c:ptCount val="1"/>
                <c:pt idx="0">
                  <c:v>Yes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'Need of Special Training'!$C$9:$D$9</c:f>
              <c:strCache>
                <c:ptCount val="2"/>
                <c:pt idx="0">
                  <c:v>Under Graduate</c:v>
                </c:pt>
                <c:pt idx="1">
                  <c:v>Post Graduate</c:v>
                </c:pt>
              </c:strCache>
            </c:strRef>
          </c:cat>
          <c:val>
            <c:numRef>
              <c:f>'Need of Special Training'!$C$10:$D$10</c:f>
              <c:numCache>
                <c:formatCode>General</c:formatCode>
                <c:ptCount val="2"/>
                <c:pt idx="0">
                  <c:v>54</c:v>
                </c:pt>
                <c:pt idx="1">
                  <c:v>71</c:v>
                </c:pt>
              </c:numCache>
            </c:numRef>
          </c:val>
        </c:ser>
        <c:ser>
          <c:idx val="1"/>
          <c:order val="1"/>
          <c:tx>
            <c:strRef>
              <c:f>'Need of Special Training'!$B$11</c:f>
              <c:strCache>
                <c:ptCount val="1"/>
                <c:pt idx="0">
                  <c:v>No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'Need of Special Training'!$C$9:$D$9</c:f>
              <c:strCache>
                <c:ptCount val="2"/>
                <c:pt idx="0">
                  <c:v>Under Graduate</c:v>
                </c:pt>
                <c:pt idx="1">
                  <c:v>Post Graduate</c:v>
                </c:pt>
              </c:strCache>
            </c:strRef>
          </c:cat>
          <c:val>
            <c:numRef>
              <c:f>'Need of Special Training'!$C$11:$D$11</c:f>
              <c:numCache>
                <c:formatCode>General</c:formatCode>
                <c:ptCount val="2"/>
                <c:pt idx="0">
                  <c:v>23</c:v>
                </c:pt>
                <c:pt idx="1">
                  <c:v>24</c:v>
                </c:pt>
              </c:numCache>
            </c:numRef>
          </c:val>
        </c:ser>
        <c:dLbls>
          <c:showVal val="1"/>
        </c:dLbls>
        <c:gapWidth val="75"/>
        <c:shape val="cylinder"/>
        <c:axId val="96051200"/>
        <c:axId val="96052736"/>
        <c:axId val="0"/>
      </c:bar3DChart>
      <c:catAx>
        <c:axId val="9605120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6052736"/>
        <c:crosses val="autoZero"/>
        <c:auto val="1"/>
        <c:lblAlgn val="ctr"/>
        <c:lblOffset val="100"/>
      </c:catAx>
      <c:valAx>
        <c:axId val="96052736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96051200"/>
        <c:crosses val="autoZero"/>
        <c:crossBetween val="between"/>
      </c:valAx>
    </c:plotArea>
    <c:legend>
      <c:legendPos val="b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394F4-9411-4829-8DC2-C8B960BC081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62D02-3384-4B07-9811-9E3F79AA0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3418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862D02-3384-4B07-9811-9E3F79AA036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5051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839200" cy="12954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Users Attitude towards use of Smart Phone to Access Information: A Case Study of Mizoram University Students’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114800"/>
            <a:ext cx="8610600" cy="23622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Presented by,</a:t>
            </a:r>
          </a:p>
          <a:p>
            <a:pPr algn="ctr"/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Ksh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Krishna Devi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Research Scholar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Department of Library &amp; Information Science, 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Mizoram University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Aizawl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Email: krsna.devi@gmail.com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81200"/>
            <a:ext cx="4191000" cy="1921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Image result for young smartphone bt student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81200"/>
            <a:ext cx="4419600" cy="1905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381000"/>
          <a:ext cx="4343400" cy="2523744"/>
        </p:xfrm>
        <a:graphic>
          <a:graphicData uri="http://schemas.openxmlformats.org/drawingml/2006/table">
            <a:tbl>
              <a:tblPr/>
              <a:tblGrid>
                <a:gridCol w="2061274"/>
                <a:gridCol w="1177871"/>
                <a:gridCol w="1104255"/>
              </a:tblGrid>
              <a:tr h="590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</a:rPr>
                        <a:t>Smart Phone use for library services</a:t>
                      </a:r>
                      <a:endParaRPr lang="en-US" sz="16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</a:rPr>
                        <a:t>Under Graduate</a:t>
                      </a:r>
                      <a:endParaRPr lang="en-US" sz="16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</a:rPr>
                        <a:t>Post Graduate</a:t>
                      </a:r>
                      <a:endParaRPr lang="en-US" sz="16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Renew books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15 (</a:t>
                      </a:r>
                      <a:r>
                        <a:rPr lang="en-US" sz="1800" dirty="0" smtClean="0">
                          <a:latin typeface="Times New Roman"/>
                        </a:rPr>
                        <a:t>19.48%)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14 (</a:t>
                      </a:r>
                      <a:r>
                        <a:rPr lang="en-US" sz="1800" dirty="0" smtClean="0">
                          <a:latin typeface="Times New Roman"/>
                        </a:rPr>
                        <a:t>14.74%)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Search books/check catalogue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</a:rPr>
                        <a:t>0</a:t>
                      </a:r>
                      <a:endParaRPr lang="en-US" sz="16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0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</a:rPr>
                        <a:t>Check fines/overdue</a:t>
                      </a:r>
                      <a:endParaRPr lang="en-US" sz="16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26 (</a:t>
                      </a:r>
                      <a:r>
                        <a:rPr lang="en-US" sz="1800" dirty="0" smtClean="0">
                          <a:latin typeface="Times New Roman"/>
                        </a:rPr>
                        <a:t>33.77%)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15 (</a:t>
                      </a:r>
                      <a:r>
                        <a:rPr lang="en-US" sz="1800" dirty="0" smtClean="0">
                          <a:latin typeface="Times New Roman"/>
                        </a:rPr>
                        <a:t>15.79%)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30480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Table-6: Use of Smart Phones for library services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4648200" y="1371600"/>
          <a:ext cx="4191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60198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Figure-5: Extent of use of Smart Phone to know the collection and services of library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4" grpId="0">
        <p:bldAsOne/>
      </p:bldGraphic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86200" y="457200"/>
          <a:ext cx="5029200" cy="3325092"/>
        </p:xfrm>
        <a:graphic>
          <a:graphicData uri="http://schemas.openxmlformats.org/drawingml/2006/table">
            <a:tbl>
              <a:tblPr/>
              <a:tblGrid>
                <a:gridCol w="2569692"/>
                <a:gridCol w="1278944"/>
                <a:gridCol w="1180564"/>
              </a:tblGrid>
              <a:tr h="595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</a:rPr>
                        <a:t>Barriers in using Academic Resources</a:t>
                      </a:r>
                      <a:endParaRPr lang="en-US" sz="16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</a:rPr>
                        <a:t>Under Graduate</a:t>
                      </a:r>
                      <a:endParaRPr lang="en-US" sz="1600" b="1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</a:rPr>
                        <a:t>Post Graduate</a:t>
                      </a:r>
                      <a:endParaRPr lang="en-US" sz="16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8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Wi-Fi access 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</a:rPr>
                        <a:t>49 (63.64)</a:t>
                      </a:r>
                      <a:endParaRPr lang="en-US" sz="16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42 (44.21)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8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Technical Problems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21 (27.27)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20 (21.05)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Unfamiliar with resources available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</a:rPr>
                        <a:t>18 (23.38)</a:t>
                      </a:r>
                      <a:endParaRPr lang="en-US" sz="16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16 (16.84)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3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Lack of time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</a:rPr>
                        <a:t>10 (12.99)</a:t>
                      </a:r>
                      <a:endParaRPr lang="en-US" sz="16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15 (15.79)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Lack of awareness about use the resources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</a:rPr>
                        <a:t>11 (14.29)</a:t>
                      </a:r>
                      <a:endParaRPr lang="en-US" sz="16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</a:rPr>
                        <a:t>11 (11.58)</a:t>
                      </a:r>
                      <a:endParaRPr lang="en-US" sz="16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No permission to install the software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6 (7.79)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5 (5.26)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3810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Table-7: Barriers in using academic resources on smart phones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152400" y="2438400"/>
          <a:ext cx="4343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00600" y="5943600"/>
            <a:ext cx="3733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Figure-6: Need of special 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Major Findings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15400" cy="5943600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22 different brands are using by the students of MZU where Samsung is the most widely used smart phone followed by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Micromax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ASUS, Sony, Apple, Nokia.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majority of the students have the same purpose as accessing information (80.81%) through the smart phones which is followed by taking/viewing photos (62.79%) and listening music (62.21%) and so on.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Though the university provides the free Wi-Fi connectivity in the campus the majority of the students are using the paid internet services in their phones with a 3G (62.21%) connection.</a:t>
            </a:r>
          </a:p>
          <a:p>
            <a:pPr lvl="0"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Renewal of books and checking fines/overdue is the only library services used by the students in their smart phones.</a:t>
            </a:r>
          </a:p>
          <a:p>
            <a:pPr lvl="0"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is observed from the study that the majority of the students feels that Wi-Fi access in the university campus as the barriers in using the academic resources on smart phones followed by technical problems (23.84%).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467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026152"/>
          </a:xfrm>
        </p:spPr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MZU campus is extending widely Wi-Fi facility so that the students can access online information services on their PCs, laptops and smart phones with ease.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central library of MZU must provide the facilities and services which will be easily accessible through the smart phones.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also recommended that the higher bandwidth of internet access must be provided on the campus so that the students can access the information online without any hindrance.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68879" y="2967334"/>
            <a:ext cx="471292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Thank You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614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7391400" cy="5410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Mobile phones have become one of the most essential parts of human life.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helps in easy and quick sharing of information.</a:t>
            </a:r>
          </a:p>
          <a:p>
            <a:pPr marL="0" indent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smart pones are similar to mobile phones where it offers more advanced functioning like PCs.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Mobile devices have already made a significant impact on services like banking, tourism, health and agriculture.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Mobile Technology has now come up as “Libraries in Hand” trend where the librarians needs to communicate with the users for accessing information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Image result for smartpho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403" y="1143000"/>
            <a:ext cx="1625597" cy="1219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smartph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895600"/>
            <a:ext cx="1447800" cy="15332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smartpho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4876800"/>
            <a:ext cx="1447800" cy="17798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467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Objective of the study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077200" cy="2971800"/>
          </a:xfrm>
        </p:spPr>
        <p:txBody>
          <a:bodyPr>
            <a:normAutofit lnSpcReduction="10000"/>
          </a:bodyPr>
          <a:lstStyle/>
          <a:p>
            <a:pPr marL="457200" lvl="0" indent="-457200" algn="just">
              <a:buFont typeface="+mj-lt"/>
              <a:buAutoNum type="arabi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know the students’ attitude of MZU towards smart phone to access information.</a:t>
            </a:r>
          </a:p>
          <a:p>
            <a:pPr marL="457200" lvl="0" indent="-457200" algn="just">
              <a:buFont typeface="+mj-lt"/>
              <a:buAutoNum type="arabi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identify the different types of purpose for using the smart phone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by the students’ of MZU.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find out the type of connectivity of internet by the students’ of MZU.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find out the barriers faced by the students in accessing academic resources on the Smart Phones.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810000"/>
            <a:ext cx="7467600" cy="609600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Methodology</a:t>
            </a:r>
            <a:endParaRPr kumimoji="0" lang="en-US" sz="3200" b="1" i="0" u="sng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495800"/>
            <a:ext cx="8077200" cy="18288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ourier New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Random sampling technique has been used for the present study.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ourier New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 structured questionnaire has been prepared and distributed among the UG and PG students of Mizoram University (MZU).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Data Analysis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24796996"/>
              </p:ext>
            </p:extLst>
          </p:nvPr>
        </p:nvGraphicFramePr>
        <p:xfrm>
          <a:off x="4267200" y="838200"/>
          <a:ext cx="4572000" cy="23448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724"/>
                <a:gridCol w="1497724"/>
                <a:gridCol w="1576552"/>
              </a:tblGrid>
              <a:tr h="798510">
                <a:tc>
                  <a:txBody>
                    <a:bodyPr/>
                    <a:lstStyle/>
                    <a:p>
                      <a:r>
                        <a:rPr kumimoji="0" lang="en-US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Course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No. of Questionnaire distributed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No. of Questionnaires received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1915">
                <a:tc>
                  <a:txBody>
                    <a:bodyPr/>
                    <a:lstStyle/>
                    <a:p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Under Graduate (UG)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77 (44.77%)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19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Post Graduate (PG)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95 (55.23%)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366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172 (100%)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9144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Table-1: Number of respondents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52400" y="3200400"/>
          <a:ext cx="5105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00600" y="51816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Figure-1: Basic information of the respondent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7" grpId="0">
        <p:bldAsOne/>
      </p:bldGraphic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4114800" y="0"/>
          <a:ext cx="4800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7620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Figure-2: Age-wise distribution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28600" y="3886200"/>
          <a:ext cx="8458200" cy="2203210"/>
        </p:xfrm>
        <a:graphic>
          <a:graphicData uri="http://schemas.openxmlformats.org/drawingml/2006/table">
            <a:tbl>
              <a:tblPr/>
              <a:tblGrid>
                <a:gridCol w="1518057"/>
                <a:gridCol w="1998000"/>
                <a:gridCol w="1584656"/>
                <a:gridCol w="1772831"/>
                <a:gridCol w="1584656"/>
              </a:tblGrid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a:t>Brand Name</a:t>
                      </a:r>
                      <a:endParaRPr lang="en-US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a:t>Under Graduate</a:t>
                      </a:r>
                      <a:endParaRPr lang="en-US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a:t>Percentage</a:t>
                      </a:r>
                      <a:endParaRPr lang="en-US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 pitchFamily="18" charset="0"/>
                          <a:cs typeface="Times New Roman" pitchFamily="18" charset="0"/>
                        </a:rPr>
                        <a:t>Post Graduate</a:t>
                      </a:r>
                      <a:endParaRPr lang="en-US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a:t>Percentage</a:t>
                      </a:r>
                      <a:endParaRPr lang="en-US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Samsung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35.06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32.63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Micromax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7.79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8.42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</a:rPr>
                        <a:t>ASUS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</a:rPr>
                        <a:t>5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</a:rPr>
                        <a:t>6.49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</a:rPr>
                        <a:t>9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</a:rPr>
                        <a:t>9.47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Sony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7.79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5.26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Nokia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9.09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2.11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Apple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6.49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4.21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91" marR="58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743200" y="6248400"/>
            <a:ext cx="365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Table-2: Brand Name of Smart Phone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447800" y="762000"/>
          <a:ext cx="6019800" cy="2929128"/>
        </p:xfrm>
        <a:graphic>
          <a:graphicData uri="http://schemas.openxmlformats.org/drawingml/2006/table">
            <a:tbl>
              <a:tblPr/>
              <a:tblGrid>
                <a:gridCol w="2506920"/>
                <a:gridCol w="1756440"/>
                <a:gridCol w="1756440"/>
              </a:tblGrid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</a:rPr>
                        <a:t>Purpose</a:t>
                      </a:r>
                      <a:endParaRPr lang="en-US" sz="16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</a:rPr>
                        <a:t>Under Graduate</a:t>
                      </a:r>
                      <a:endParaRPr lang="en-US" sz="16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</a:rPr>
                        <a:t>Post Graduate</a:t>
                      </a:r>
                      <a:endParaRPr lang="en-US" sz="16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</a:rPr>
                        <a:t>To make phone calls</a:t>
                      </a:r>
                      <a:endParaRPr lang="en-US" sz="16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77 (</a:t>
                      </a:r>
                      <a:r>
                        <a:rPr lang="en-US" sz="1800" dirty="0" smtClean="0">
                          <a:latin typeface="Times New Roman"/>
                        </a:rPr>
                        <a:t>100%)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95 (</a:t>
                      </a:r>
                      <a:r>
                        <a:rPr lang="en-US" sz="1800" dirty="0" smtClean="0">
                          <a:latin typeface="Times New Roman"/>
                        </a:rPr>
                        <a:t>100%)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To access information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60 (</a:t>
                      </a:r>
                      <a:r>
                        <a:rPr lang="en-US" sz="1800" dirty="0" smtClean="0">
                          <a:latin typeface="Times New Roman"/>
                        </a:rPr>
                        <a:t>77.92%)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79 (</a:t>
                      </a:r>
                      <a:r>
                        <a:rPr lang="en-US" sz="1800" dirty="0" smtClean="0">
                          <a:latin typeface="Times New Roman"/>
                        </a:rPr>
                        <a:t>83.16%)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Take or view photos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52 (</a:t>
                      </a:r>
                      <a:r>
                        <a:rPr lang="en-US" sz="1800" dirty="0" smtClean="0">
                          <a:latin typeface="Times New Roman"/>
                        </a:rPr>
                        <a:t>67.53%)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56 (</a:t>
                      </a:r>
                      <a:r>
                        <a:rPr lang="en-US" sz="1800" dirty="0" smtClean="0">
                          <a:latin typeface="Times New Roman"/>
                        </a:rPr>
                        <a:t>58.95%)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</a:rPr>
                        <a:t>Listening music</a:t>
                      </a:r>
                      <a:endParaRPr lang="en-US" sz="16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52 (</a:t>
                      </a:r>
                      <a:r>
                        <a:rPr lang="en-US" sz="1800" dirty="0" smtClean="0">
                          <a:latin typeface="Times New Roman"/>
                        </a:rPr>
                        <a:t>67.53%)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55 (</a:t>
                      </a:r>
                      <a:r>
                        <a:rPr lang="en-US" sz="1800" dirty="0" smtClean="0">
                          <a:latin typeface="Times New Roman"/>
                        </a:rPr>
                        <a:t>57.89%)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Text/SMS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43 (</a:t>
                      </a:r>
                      <a:r>
                        <a:rPr lang="en-US" sz="1800" dirty="0" smtClean="0">
                          <a:latin typeface="Times New Roman"/>
                        </a:rPr>
                        <a:t>55.44%)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56 (</a:t>
                      </a:r>
                      <a:r>
                        <a:rPr lang="en-US" sz="1800" dirty="0" smtClean="0">
                          <a:latin typeface="Times New Roman"/>
                        </a:rPr>
                        <a:t>58.95%)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Playing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45 (</a:t>
                      </a:r>
                      <a:r>
                        <a:rPr lang="en-US" sz="1800" dirty="0" smtClean="0">
                          <a:latin typeface="Times New Roman"/>
                        </a:rPr>
                        <a:t>58.44%)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36 (</a:t>
                      </a:r>
                      <a:r>
                        <a:rPr lang="en-US" sz="1800" dirty="0" smtClean="0">
                          <a:latin typeface="Times New Roman"/>
                        </a:rPr>
                        <a:t>37.89%)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Watch/make videos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37 (</a:t>
                      </a:r>
                      <a:r>
                        <a:rPr lang="en-US" sz="1800" dirty="0" smtClean="0">
                          <a:latin typeface="Times New Roman"/>
                        </a:rPr>
                        <a:t>48.05%)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38 (</a:t>
                      </a:r>
                      <a:r>
                        <a:rPr lang="en-US" sz="1800" dirty="0" smtClean="0">
                          <a:latin typeface="Times New Roman"/>
                        </a:rPr>
                        <a:t>40%)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Listen to podcasts/audio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36 (</a:t>
                      </a:r>
                      <a:r>
                        <a:rPr lang="en-US" sz="1800" dirty="0" smtClean="0">
                          <a:latin typeface="Times New Roman"/>
                        </a:rPr>
                        <a:t>46.75%)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34 (</a:t>
                      </a:r>
                      <a:r>
                        <a:rPr lang="en-US" sz="1800" dirty="0" smtClean="0">
                          <a:latin typeface="Times New Roman"/>
                        </a:rPr>
                        <a:t>35.79%)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Watch TV/movies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23 (</a:t>
                      </a:r>
                      <a:r>
                        <a:rPr lang="en-US" sz="1800" dirty="0" smtClean="0">
                          <a:latin typeface="Times New Roman"/>
                        </a:rPr>
                        <a:t>29.87%)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</a:rPr>
                        <a:t>21 (</a:t>
                      </a:r>
                      <a:r>
                        <a:rPr lang="en-US" sz="1800" dirty="0" smtClean="0">
                          <a:latin typeface="Times New Roman"/>
                        </a:rPr>
                        <a:t>22.11%)</a:t>
                      </a:r>
                      <a:endParaRPr lang="en-US" sz="16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19400" y="42672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Table-3: Purpose of using Smart Phone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3962400" y="0"/>
          <a:ext cx="4953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6858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Figure-3 Mode of Internet connectivity</a:t>
            </a:r>
          </a:p>
        </p:txBody>
      </p:sp>
      <p:graphicFrame>
        <p:nvGraphicFramePr>
          <p:cNvPr id="7" name="Chart 6"/>
          <p:cNvGraphicFramePr/>
          <p:nvPr/>
        </p:nvGraphicFramePr>
        <p:xfrm>
          <a:off x="228600" y="3276600"/>
          <a:ext cx="51054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029200" y="62484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Figure-4: Type of Internet Services 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Graphic spid="7" grpId="0">
        <p:bldAsOne/>
      </p:bldGraphic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457200"/>
          <a:ext cx="8686801" cy="5730242"/>
        </p:xfrm>
        <a:graphic>
          <a:graphicData uri="http://schemas.openxmlformats.org/drawingml/2006/table">
            <a:tbl>
              <a:tblPr/>
              <a:tblGrid>
                <a:gridCol w="2072082"/>
                <a:gridCol w="1467969"/>
                <a:gridCol w="1244754"/>
                <a:gridCol w="1324206"/>
                <a:gridCol w="1500769"/>
                <a:gridCol w="1077021"/>
              </a:tblGrid>
              <a:tr h="540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itchFamily="18" charset="0"/>
                          <a:cs typeface="Times New Roman" pitchFamily="18" charset="0"/>
                        </a:rPr>
                        <a:t>Activities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 pitchFamily="18" charset="0"/>
                          <a:cs typeface="Times New Roman" pitchFamily="18" charset="0"/>
                        </a:rPr>
                        <a:t>Several times in a day</a:t>
                      </a:r>
                      <a:endParaRPr lang="en-US"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 pitchFamily="18" charset="0"/>
                          <a:cs typeface="Times New Roman" pitchFamily="18" charset="0"/>
                        </a:rPr>
                        <a:t>Once in a day</a:t>
                      </a:r>
                      <a:endParaRPr lang="en-US"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 pitchFamily="18" charset="0"/>
                          <a:cs typeface="Times New Roman" pitchFamily="18" charset="0"/>
                        </a:rPr>
                        <a:t>Once in a week</a:t>
                      </a:r>
                      <a:endParaRPr lang="en-US"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itchFamily="18" charset="0"/>
                          <a:cs typeface="Times New Roman" pitchFamily="18" charset="0"/>
                        </a:rPr>
                        <a:t>Occasionally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itchFamily="18" charset="0"/>
                          <a:cs typeface="Times New Roman" pitchFamily="18" charset="0"/>
                        </a:rPr>
                        <a:t>Never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itchFamily="18" charset="0"/>
                          <a:cs typeface="Times New Roman" pitchFamily="18" charset="0"/>
                        </a:rPr>
                        <a:t>Use of SNSs</a:t>
                      </a:r>
                      <a:endParaRPr lang="en-US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30(38.96%)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25.97%)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10.39%)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19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24.68%)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itchFamily="18" charset="0"/>
                          <a:cs typeface="Times New Roman" pitchFamily="18" charset="0"/>
                        </a:rPr>
                        <a:t>Sharing photos/videos</a:t>
                      </a:r>
                      <a:endParaRPr lang="en-US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11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14.29%)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9.09%)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12.99%)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46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59.74%)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3.90%)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Download media content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19.48%)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10.39%)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9.09%)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42.86%)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18.18%)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Download/update mobile application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7.79%)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2.60%)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18.18%)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47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61.04%)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10.39%)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Checking emails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18.18%)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23.38%)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11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14.29%)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36.36%)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7.79%)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Browsing the website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33.77%)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25.97%)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7.79%)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21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27.27%)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5.19%)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Reading e-book/e-journals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9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11.69%)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10.39%)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9.09%)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42.86%)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25.97%)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Reading newspapers online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12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15.58%)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19.48%)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10.39%)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19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24.68%)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29.87%)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Listening to online music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18.18%)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10.39%)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3.90%)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35.06%)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32.47%)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3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Checking bus/rail/flight time tables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1.30%)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5.19%)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3.90%)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44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57.14%)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32.47%)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Accessing academic resources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12.99%)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9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11.69%)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22.08%)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29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37.66%)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12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15.58%)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Other Library services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41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53.25%)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46.75%)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5800" y="63246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Table-4: Frequency of use of Smart Phone by the UG students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381001"/>
          <a:ext cx="8763001" cy="5447563"/>
        </p:xfrm>
        <a:graphic>
          <a:graphicData uri="http://schemas.openxmlformats.org/drawingml/2006/table">
            <a:tbl>
              <a:tblPr/>
              <a:tblGrid>
                <a:gridCol w="2059146"/>
                <a:gridCol w="1369852"/>
                <a:gridCol w="1379964"/>
                <a:gridCol w="1241821"/>
                <a:gridCol w="1625748"/>
                <a:gridCol w="1086470"/>
              </a:tblGrid>
              <a:tr h="48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itchFamily="18" charset="0"/>
                          <a:cs typeface="Times New Roman" pitchFamily="18" charset="0"/>
                        </a:rPr>
                        <a:t>Activities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 pitchFamily="18" charset="0"/>
                          <a:cs typeface="Times New Roman" pitchFamily="18" charset="0"/>
                        </a:rPr>
                        <a:t>Several times in a day</a:t>
                      </a:r>
                      <a:endParaRPr lang="en-US"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 pitchFamily="18" charset="0"/>
                          <a:cs typeface="Times New Roman" pitchFamily="18" charset="0"/>
                        </a:rPr>
                        <a:t>Once in a day</a:t>
                      </a:r>
                      <a:endParaRPr lang="en-US"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 pitchFamily="18" charset="0"/>
                          <a:cs typeface="Times New Roman" pitchFamily="18" charset="0"/>
                        </a:rPr>
                        <a:t>Once in a week</a:t>
                      </a:r>
                      <a:endParaRPr lang="en-US"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 pitchFamily="18" charset="0"/>
                          <a:cs typeface="Times New Roman" pitchFamily="18" charset="0"/>
                        </a:rPr>
                        <a:t>Occasionally</a:t>
                      </a:r>
                      <a:endParaRPr lang="en-US"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itchFamily="18" charset="0"/>
                          <a:cs typeface="Times New Roman" pitchFamily="18" charset="0"/>
                        </a:rPr>
                        <a:t>Never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itchFamily="18" charset="0"/>
                          <a:cs typeface="Times New Roman" pitchFamily="18" charset="0"/>
                        </a:rPr>
                        <a:t>Use of SNSs</a:t>
                      </a:r>
                      <a:endParaRPr lang="en-US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62(65.26%)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15.79%)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6.32%)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10.53%)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2.11%)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Sharing photos/videos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21.05%)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11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11.58%)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5.26%)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54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56.84%)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5.26%)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Download media content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25.26%)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10.53%)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9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9.47%)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44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46.32%)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8.42%)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Download/update mobile application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15.79%)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3.16%)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10.53%)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57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60%)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10.53%)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Checking emails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13.68%)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14.74%)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16.84%)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38.95%)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15(15.79%)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2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Browsing the website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46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48.42%)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16.84%)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6.32%)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25.26%)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3.16%)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Reading e-book/e-journals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16.84%)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15.79%)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10.53%)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38.95%)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17.89%)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Reading newspapers online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10.53%)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13.68%)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5.26%)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34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35.79%)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34.74%)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Listening to online music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15.79%)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5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5.26%)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8.42%)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31.58%)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38.95%)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Checking bus/rail/flight time tables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3.16%)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2.11%)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2.11%)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31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32.63%)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57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60%)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Accessing academic resources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29.47%)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13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13.68%)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8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8.42%)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36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37.89%)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10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10.53%)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Other Library services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29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30.53%)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66 (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69.47%)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57" marR="56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0" y="6248401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Table-5: Frequency of use of the Smart Phones by the PG students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429</TotalTime>
  <Words>1434</Words>
  <Application>Microsoft Office PowerPoint</Application>
  <PresentationFormat>On-screen Show (4:3)</PresentationFormat>
  <Paragraphs>323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Clarity</vt:lpstr>
      <vt:lpstr>Users Attitude towards use of Smart Phone to Access Information: A Case Study of Mizoram University Students’</vt:lpstr>
      <vt:lpstr>Introduction</vt:lpstr>
      <vt:lpstr>Objective of the study</vt:lpstr>
      <vt:lpstr>Data Analysis</vt:lpstr>
      <vt:lpstr>Slide 5</vt:lpstr>
      <vt:lpstr>Slide 6</vt:lpstr>
      <vt:lpstr>Slide 7</vt:lpstr>
      <vt:lpstr>Slide 8</vt:lpstr>
      <vt:lpstr>Slide 9</vt:lpstr>
      <vt:lpstr>Slide 10</vt:lpstr>
      <vt:lpstr>Slide 11</vt:lpstr>
      <vt:lpstr>Major Findings</vt:lpstr>
      <vt:lpstr>Conclusion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Users Attitude towards use of Smart Phone to Access Information: A Case Study of Mizoram University Students’</dc:title>
  <dc:creator>Dinesh</dc:creator>
  <cp:lastModifiedBy>User</cp:lastModifiedBy>
  <cp:revision>111</cp:revision>
  <dcterms:created xsi:type="dcterms:W3CDTF">2006-08-16T00:00:00Z</dcterms:created>
  <dcterms:modified xsi:type="dcterms:W3CDTF">2016-10-15T11:40:15Z</dcterms:modified>
</cp:coreProperties>
</file>