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0" r:id="rId3"/>
    <p:sldId id="258" r:id="rId4"/>
    <p:sldId id="260" r:id="rId5"/>
    <p:sldId id="261" r:id="rId6"/>
    <p:sldId id="263" r:id="rId7"/>
    <p:sldId id="264" r:id="rId8"/>
    <p:sldId id="265" r:id="rId9"/>
    <p:sldId id="266" r:id="rId10"/>
    <p:sldId id="267" r:id="rId11"/>
    <p:sldId id="268" r:id="rId12"/>
    <p:sldId id="269" r:id="rId1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7040" autoAdjust="0"/>
    <p:restoredTop sz="94660"/>
  </p:normalViewPr>
  <p:slideViewPr>
    <p:cSldViewPr snapToGrid="0">
      <p:cViewPr varScale="1">
        <p:scale>
          <a:sx n="73" d="100"/>
          <a:sy n="73" d="100"/>
        </p:scale>
        <p:origin x="-540"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CB2373-D501-47D5-BB4B-0E830CE1654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CBCF782-2160-464D-BD16-9CF8030AEE6A}">
      <dgm:prSet phldrT="[Text]"/>
      <dgm:spPr/>
      <dgm:t>
        <a:bodyPr/>
        <a:lstStyle/>
        <a:p>
          <a:r>
            <a:rPr lang="en-US" dirty="0"/>
            <a:t>Social Networking Site</a:t>
          </a:r>
        </a:p>
      </dgm:t>
    </dgm:pt>
    <dgm:pt modelId="{B54081AC-E2AA-4DF2-AFDD-91EC3B0F669C}" type="parTrans" cxnId="{E8AF0EDB-CE35-447E-A878-10311B359508}">
      <dgm:prSet/>
      <dgm:spPr/>
      <dgm:t>
        <a:bodyPr/>
        <a:lstStyle/>
        <a:p>
          <a:endParaRPr lang="en-US"/>
        </a:p>
      </dgm:t>
    </dgm:pt>
    <dgm:pt modelId="{61D28D69-2AC4-4B31-B7C2-4BAADBBEE64C}" type="sibTrans" cxnId="{E8AF0EDB-CE35-447E-A878-10311B359508}">
      <dgm:prSet/>
      <dgm:spPr/>
      <dgm:t>
        <a:bodyPr/>
        <a:lstStyle/>
        <a:p>
          <a:endParaRPr lang="en-US"/>
        </a:p>
      </dgm:t>
    </dgm:pt>
    <dgm:pt modelId="{F8F64F83-D7DF-4AE7-9920-ABD185C3AB06}">
      <dgm:prSet phldrT="[Text]" custT="1"/>
      <dgm:spPr/>
      <dgm:t>
        <a:bodyPr/>
        <a:lstStyle/>
        <a:p>
          <a:r>
            <a:rPr lang="en-US" sz="2400" dirty="0">
              <a:latin typeface="Times New Roman" panose="02020603050405020304" pitchFamily="18" charset="0"/>
              <a:cs typeface="Times New Roman" panose="02020603050405020304" pitchFamily="18" charset="0"/>
            </a:rPr>
            <a:t>An interpersonal interaction online communication</a:t>
          </a:r>
          <a:endParaRPr lang="en-US" sz="2400" dirty="0"/>
        </a:p>
      </dgm:t>
    </dgm:pt>
    <dgm:pt modelId="{7765A56D-A655-460D-BED3-6252A7EB0394}" type="parTrans" cxnId="{E1C925B5-B6B8-4022-9167-7073BE6499D4}">
      <dgm:prSet/>
      <dgm:spPr/>
      <dgm:t>
        <a:bodyPr/>
        <a:lstStyle/>
        <a:p>
          <a:endParaRPr lang="en-US"/>
        </a:p>
      </dgm:t>
    </dgm:pt>
    <dgm:pt modelId="{55F1C1C6-2B54-4190-AEF0-30D2BC3C6EF4}" type="sibTrans" cxnId="{E1C925B5-B6B8-4022-9167-7073BE6499D4}">
      <dgm:prSet/>
      <dgm:spPr/>
      <dgm:t>
        <a:bodyPr/>
        <a:lstStyle/>
        <a:p>
          <a:endParaRPr lang="en-US"/>
        </a:p>
      </dgm:t>
    </dgm:pt>
    <dgm:pt modelId="{0A6D193B-660E-4F12-A7AC-6A7DC461AFBF}">
      <dgm:prSet phldrT="[Text]" custT="1"/>
      <dgm:spPr/>
      <dgm:t>
        <a:bodyPr/>
        <a:lstStyle/>
        <a:p>
          <a:r>
            <a:rPr lang="en-US" sz="2400" dirty="0">
              <a:latin typeface="Times New Roman" panose="02020603050405020304" pitchFamily="18" charset="0"/>
              <a:cs typeface="Times New Roman" panose="02020603050405020304" pitchFamily="18" charset="0"/>
            </a:rPr>
            <a:t>Worldwide phenomenon impacted the world in numerous way. </a:t>
          </a:r>
          <a:endParaRPr lang="en-US" sz="2400" dirty="0"/>
        </a:p>
      </dgm:t>
    </dgm:pt>
    <dgm:pt modelId="{70A1C211-5FA6-407F-9EA5-94E03DC9E250}" type="parTrans" cxnId="{30A04A25-D78D-4AC6-ACA8-ABD3A69CD7CD}">
      <dgm:prSet/>
      <dgm:spPr/>
      <dgm:t>
        <a:bodyPr/>
        <a:lstStyle/>
        <a:p>
          <a:endParaRPr lang="en-US"/>
        </a:p>
      </dgm:t>
    </dgm:pt>
    <dgm:pt modelId="{20769718-9102-48D6-8A4C-F9AA6D170C43}" type="sibTrans" cxnId="{30A04A25-D78D-4AC6-ACA8-ABD3A69CD7CD}">
      <dgm:prSet/>
      <dgm:spPr/>
      <dgm:t>
        <a:bodyPr/>
        <a:lstStyle/>
        <a:p>
          <a:endParaRPr lang="en-US"/>
        </a:p>
      </dgm:t>
    </dgm:pt>
    <dgm:pt modelId="{0ADDE447-94CC-4CBE-B0CE-71B0CC990097}">
      <dgm:prSet phldrT="[Text]"/>
      <dgm:spPr/>
      <dgm:t>
        <a:bodyPr/>
        <a:lstStyle/>
        <a:p>
          <a:r>
            <a:rPr lang="en-US" dirty="0"/>
            <a:t>Uses</a:t>
          </a:r>
        </a:p>
      </dgm:t>
    </dgm:pt>
    <dgm:pt modelId="{6A795A81-600B-468B-826D-C2E2ECDBCE52}" type="parTrans" cxnId="{A6B3D875-C7CF-41F5-AA77-C8EBFD1F9C37}">
      <dgm:prSet/>
      <dgm:spPr/>
      <dgm:t>
        <a:bodyPr/>
        <a:lstStyle/>
        <a:p>
          <a:endParaRPr lang="en-US"/>
        </a:p>
      </dgm:t>
    </dgm:pt>
    <dgm:pt modelId="{581F9BE2-34B7-4D92-8DF2-C7C599E09701}" type="sibTrans" cxnId="{A6B3D875-C7CF-41F5-AA77-C8EBFD1F9C37}">
      <dgm:prSet/>
      <dgm:spPr/>
      <dgm:t>
        <a:bodyPr/>
        <a:lstStyle/>
        <a:p>
          <a:endParaRPr lang="en-US"/>
        </a:p>
      </dgm:t>
    </dgm:pt>
    <dgm:pt modelId="{E520D02C-449F-4C88-A96F-029DBE5E9E08}">
      <dgm:prSet phldrT="[Text]"/>
      <dgm:spPr/>
      <dgm:t>
        <a:bodyPr/>
        <a:lstStyle/>
        <a:p>
          <a:r>
            <a:rPr lang="en-US" dirty="0"/>
            <a:t>Students (age between 18-25 mostly)as well as Teacher’s</a:t>
          </a:r>
        </a:p>
      </dgm:t>
    </dgm:pt>
    <dgm:pt modelId="{677EDFE9-A5A2-4205-9452-1E83D9617DC6}" type="parTrans" cxnId="{B22B9F2F-9C47-43CF-994B-2A64B32DC42F}">
      <dgm:prSet/>
      <dgm:spPr/>
      <dgm:t>
        <a:bodyPr/>
        <a:lstStyle/>
        <a:p>
          <a:endParaRPr lang="en-US"/>
        </a:p>
      </dgm:t>
    </dgm:pt>
    <dgm:pt modelId="{9C1BB44F-BAE9-421B-8413-70BDA83FA409}" type="sibTrans" cxnId="{B22B9F2F-9C47-43CF-994B-2A64B32DC42F}">
      <dgm:prSet/>
      <dgm:spPr/>
      <dgm:t>
        <a:bodyPr/>
        <a:lstStyle/>
        <a:p>
          <a:endParaRPr lang="en-US"/>
        </a:p>
      </dgm:t>
    </dgm:pt>
    <dgm:pt modelId="{9654BDEB-6719-4C91-AD96-FC14F25DAE5D}">
      <dgm:prSet phldrT="[Text]"/>
      <dgm:spPr/>
      <dgm:t>
        <a:bodyPr/>
        <a:lstStyle/>
        <a:p>
          <a:r>
            <a:rPr lang="en-US" dirty="0"/>
            <a:t>Professional education, curriculum education and learning </a:t>
          </a:r>
          <a:r>
            <a:rPr lang="en-US" dirty="0" smtClean="0"/>
            <a:t>etc.</a:t>
          </a:r>
          <a:endParaRPr lang="en-US" dirty="0"/>
        </a:p>
      </dgm:t>
    </dgm:pt>
    <dgm:pt modelId="{479D9523-AB84-4A63-8496-6EB9A188106E}" type="parTrans" cxnId="{E80CF88B-E41F-4A7B-BB4F-8C6D87B0C4B1}">
      <dgm:prSet/>
      <dgm:spPr/>
      <dgm:t>
        <a:bodyPr/>
        <a:lstStyle/>
        <a:p>
          <a:endParaRPr lang="en-US"/>
        </a:p>
      </dgm:t>
    </dgm:pt>
    <dgm:pt modelId="{8A0D5932-D1AC-48F0-9494-8F52FE522491}" type="sibTrans" cxnId="{E80CF88B-E41F-4A7B-BB4F-8C6D87B0C4B1}">
      <dgm:prSet/>
      <dgm:spPr/>
      <dgm:t>
        <a:bodyPr/>
        <a:lstStyle/>
        <a:p>
          <a:endParaRPr lang="en-US"/>
        </a:p>
      </dgm:t>
    </dgm:pt>
    <dgm:pt modelId="{BFE1F54E-5223-449F-99E3-924D3AE4C138}">
      <dgm:prSet phldrT="[Text]"/>
      <dgm:spPr/>
      <dgm:t>
        <a:bodyPr/>
        <a:lstStyle/>
        <a:p>
          <a:r>
            <a:rPr lang="en-US" dirty="0"/>
            <a:t>Current Status</a:t>
          </a:r>
        </a:p>
      </dgm:t>
    </dgm:pt>
    <dgm:pt modelId="{24104618-08A6-46FE-94A6-DAA353D17B03}" type="parTrans" cxnId="{5642F15B-71DB-4504-A639-4FFAE43DE111}">
      <dgm:prSet/>
      <dgm:spPr/>
      <dgm:t>
        <a:bodyPr/>
        <a:lstStyle/>
        <a:p>
          <a:endParaRPr lang="en-US"/>
        </a:p>
      </dgm:t>
    </dgm:pt>
    <dgm:pt modelId="{2F8C3695-ABC1-46B1-98E7-78005DA8CF22}" type="sibTrans" cxnId="{5642F15B-71DB-4504-A639-4FFAE43DE111}">
      <dgm:prSet/>
      <dgm:spPr/>
      <dgm:t>
        <a:bodyPr/>
        <a:lstStyle/>
        <a:p>
          <a:endParaRPr lang="en-US"/>
        </a:p>
      </dgm:t>
    </dgm:pt>
    <dgm:pt modelId="{B671803B-D0E8-4471-B8C7-FC43D697DC74}">
      <dgm:prSet phldrT="[Text]"/>
      <dgm:spPr/>
      <dgm:t>
        <a:bodyPr/>
        <a:lstStyle/>
        <a:p>
          <a:r>
            <a:rPr lang="en-US" dirty="0">
              <a:latin typeface="Times New Roman" panose="02020603050405020304" pitchFamily="18" charset="0"/>
              <a:cs typeface="Times New Roman" panose="02020603050405020304" pitchFamily="18" charset="0"/>
            </a:rPr>
            <a:t>In India, 95.16 millions Facebook Users and in WhatsApp over one billion monthly active user (2016). </a:t>
          </a:r>
          <a:endParaRPr lang="en-US" dirty="0"/>
        </a:p>
      </dgm:t>
    </dgm:pt>
    <dgm:pt modelId="{F86FC08C-5DFE-4F0A-9F45-3F4CD9872001}" type="parTrans" cxnId="{65EECC66-CA93-44D0-A032-3E54D651A3C6}">
      <dgm:prSet/>
      <dgm:spPr/>
      <dgm:t>
        <a:bodyPr/>
        <a:lstStyle/>
        <a:p>
          <a:endParaRPr lang="en-US"/>
        </a:p>
      </dgm:t>
    </dgm:pt>
    <dgm:pt modelId="{00BABBD1-90CF-410F-A8CA-8BEDA4294A0D}" type="sibTrans" cxnId="{65EECC66-CA93-44D0-A032-3E54D651A3C6}">
      <dgm:prSet/>
      <dgm:spPr/>
      <dgm:t>
        <a:bodyPr/>
        <a:lstStyle/>
        <a:p>
          <a:endParaRPr lang="en-US"/>
        </a:p>
      </dgm:t>
    </dgm:pt>
    <dgm:pt modelId="{632D8B4A-6AAE-45C3-9287-79167607EF19}">
      <dgm:prSet phldrT="[Text]"/>
      <dgm:spPr/>
      <dgm:t>
        <a:bodyPr/>
        <a:lstStyle/>
        <a:p>
          <a:r>
            <a:rPr lang="en-US" dirty="0"/>
            <a:t>52% of them are in the age group of 18-24.</a:t>
          </a:r>
        </a:p>
      </dgm:t>
    </dgm:pt>
    <dgm:pt modelId="{C6750CCA-B69E-47DC-A64A-0E53AE1B64E5}" type="parTrans" cxnId="{C53F34E4-1C24-4247-AF5F-98E969CF50B1}">
      <dgm:prSet/>
      <dgm:spPr/>
      <dgm:t>
        <a:bodyPr/>
        <a:lstStyle/>
        <a:p>
          <a:endParaRPr lang="en-US"/>
        </a:p>
      </dgm:t>
    </dgm:pt>
    <dgm:pt modelId="{4A6A262A-3A8E-49B7-B27C-3FE8B605ECCF}" type="sibTrans" cxnId="{C53F34E4-1C24-4247-AF5F-98E969CF50B1}">
      <dgm:prSet/>
      <dgm:spPr/>
      <dgm:t>
        <a:bodyPr/>
        <a:lstStyle/>
        <a:p>
          <a:endParaRPr lang="en-US"/>
        </a:p>
      </dgm:t>
    </dgm:pt>
    <dgm:pt modelId="{7A384608-AAD5-4A08-821D-D3B65F64C55F}" type="pres">
      <dgm:prSet presAssocID="{88CB2373-D501-47D5-BB4B-0E830CE1654B}" presName="Name0" presStyleCnt="0">
        <dgm:presLayoutVars>
          <dgm:dir/>
          <dgm:animLvl val="lvl"/>
          <dgm:resizeHandles val="exact"/>
        </dgm:presLayoutVars>
      </dgm:prSet>
      <dgm:spPr/>
      <dgm:t>
        <a:bodyPr/>
        <a:lstStyle/>
        <a:p>
          <a:endParaRPr lang="en-US"/>
        </a:p>
      </dgm:t>
    </dgm:pt>
    <dgm:pt modelId="{3F016D81-18D9-4285-B5FF-3BA1B093D779}" type="pres">
      <dgm:prSet presAssocID="{ECBCF782-2160-464D-BD16-9CF8030AEE6A}" presName="linNode" presStyleCnt="0"/>
      <dgm:spPr/>
    </dgm:pt>
    <dgm:pt modelId="{5E7A0162-EEA4-4C57-97C2-60B87389F1D2}" type="pres">
      <dgm:prSet presAssocID="{ECBCF782-2160-464D-BD16-9CF8030AEE6A}" presName="parentText" presStyleLbl="node1" presStyleIdx="0" presStyleCnt="3" custScaleY="63779">
        <dgm:presLayoutVars>
          <dgm:chMax val="1"/>
          <dgm:bulletEnabled val="1"/>
        </dgm:presLayoutVars>
      </dgm:prSet>
      <dgm:spPr/>
      <dgm:t>
        <a:bodyPr/>
        <a:lstStyle/>
        <a:p>
          <a:endParaRPr lang="en-US"/>
        </a:p>
      </dgm:t>
    </dgm:pt>
    <dgm:pt modelId="{E149AFDB-ACA7-4F48-A16E-A4D3DF22FF7D}" type="pres">
      <dgm:prSet presAssocID="{ECBCF782-2160-464D-BD16-9CF8030AEE6A}" presName="descendantText" presStyleLbl="alignAccFollowNode1" presStyleIdx="0" presStyleCnt="3">
        <dgm:presLayoutVars>
          <dgm:bulletEnabled val="1"/>
        </dgm:presLayoutVars>
      </dgm:prSet>
      <dgm:spPr/>
      <dgm:t>
        <a:bodyPr/>
        <a:lstStyle/>
        <a:p>
          <a:endParaRPr lang="en-US"/>
        </a:p>
      </dgm:t>
    </dgm:pt>
    <dgm:pt modelId="{A62253F7-8289-4ABD-B77C-D88C556A5B25}" type="pres">
      <dgm:prSet presAssocID="{61D28D69-2AC4-4B31-B7C2-4BAADBBEE64C}" presName="sp" presStyleCnt="0"/>
      <dgm:spPr/>
    </dgm:pt>
    <dgm:pt modelId="{C3066DC5-923D-4B0D-AEC6-4FC113C60FB0}" type="pres">
      <dgm:prSet presAssocID="{0ADDE447-94CC-4CBE-B0CE-71B0CC990097}" presName="linNode" presStyleCnt="0"/>
      <dgm:spPr/>
    </dgm:pt>
    <dgm:pt modelId="{C8C4A624-959B-4C06-81E3-00BA11231851}" type="pres">
      <dgm:prSet presAssocID="{0ADDE447-94CC-4CBE-B0CE-71B0CC990097}" presName="parentText" presStyleLbl="node1" presStyleIdx="1" presStyleCnt="3" custScaleY="61521">
        <dgm:presLayoutVars>
          <dgm:chMax val="1"/>
          <dgm:bulletEnabled val="1"/>
        </dgm:presLayoutVars>
      </dgm:prSet>
      <dgm:spPr/>
      <dgm:t>
        <a:bodyPr/>
        <a:lstStyle/>
        <a:p>
          <a:endParaRPr lang="en-US"/>
        </a:p>
      </dgm:t>
    </dgm:pt>
    <dgm:pt modelId="{613F6B01-CCC8-4C69-8D12-35E153C67F2D}" type="pres">
      <dgm:prSet presAssocID="{0ADDE447-94CC-4CBE-B0CE-71B0CC990097}" presName="descendantText" presStyleLbl="alignAccFollowNode1" presStyleIdx="1" presStyleCnt="3">
        <dgm:presLayoutVars>
          <dgm:bulletEnabled val="1"/>
        </dgm:presLayoutVars>
      </dgm:prSet>
      <dgm:spPr/>
      <dgm:t>
        <a:bodyPr/>
        <a:lstStyle/>
        <a:p>
          <a:endParaRPr lang="en-US"/>
        </a:p>
      </dgm:t>
    </dgm:pt>
    <dgm:pt modelId="{CB82120E-946D-467B-B2EA-21B0EAF0BE13}" type="pres">
      <dgm:prSet presAssocID="{581F9BE2-34B7-4D92-8DF2-C7C599E09701}" presName="sp" presStyleCnt="0"/>
      <dgm:spPr/>
    </dgm:pt>
    <dgm:pt modelId="{30CD1F08-B4CF-407F-B421-BF30FEEC2AE6}" type="pres">
      <dgm:prSet presAssocID="{BFE1F54E-5223-449F-99E3-924D3AE4C138}" presName="linNode" presStyleCnt="0"/>
      <dgm:spPr/>
    </dgm:pt>
    <dgm:pt modelId="{DF6E150D-2E44-4B2E-A061-BE371C5F2CC1}" type="pres">
      <dgm:prSet presAssocID="{BFE1F54E-5223-449F-99E3-924D3AE4C138}" presName="parentText" presStyleLbl="node1" presStyleIdx="2" presStyleCnt="3" custScaleY="60387">
        <dgm:presLayoutVars>
          <dgm:chMax val="1"/>
          <dgm:bulletEnabled val="1"/>
        </dgm:presLayoutVars>
      </dgm:prSet>
      <dgm:spPr/>
      <dgm:t>
        <a:bodyPr/>
        <a:lstStyle/>
        <a:p>
          <a:endParaRPr lang="en-US"/>
        </a:p>
      </dgm:t>
    </dgm:pt>
    <dgm:pt modelId="{52971607-3EB4-4F33-B1BF-AC715DD2A2E6}" type="pres">
      <dgm:prSet presAssocID="{BFE1F54E-5223-449F-99E3-924D3AE4C138}" presName="descendantText" presStyleLbl="alignAccFollowNode1" presStyleIdx="2" presStyleCnt="3">
        <dgm:presLayoutVars>
          <dgm:bulletEnabled val="1"/>
        </dgm:presLayoutVars>
      </dgm:prSet>
      <dgm:spPr/>
      <dgm:t>
        <a:bodyPr/>
        <a:lstStyle/>
        <a:p>
          <a:endParaRPr lang="en-US"/>
        </a:p>
      </dgm:t>
    </dgm:pt>
  </dgm:ptLst>
  <dgm:cxnLst>
    <dgm:cxn modelId="{236FB7F9-9C5E-44DC-9044-10CF0B1AA4AA}" type="presOf" srcId="{B671803B-D0E8-4471-B8C7-FC43D697DC74}" destId="{52971607-3EB4-4F33-B1BF-AC715DD2A2E6}" srcOrd="0" destOrd="0" presId="urn:microsoft.com/office/officeart/2005/8/layout/vList5"/>
    <dgm:cxn modelId="{E8AF0EDB-CE35-447E-A878-10311B359508}" srcId="{88CB2373-D501-47D5-BB4B-0E830CE1654B}" destId="{ECBCF782-2160-464D-BD16-9CF8030AEE6A}" srcOrd="0" destOrd="0" parTransId="{B54081AC-E2AA-4DF2-AFDD-91EC3B0F669C}" sibTransId="{61D28D69-2AC4-4B31-B7C2-4BAADBBEE64C}"/>
    <dgm:cxn modelId="{70BFC590-26B3-48B8-B4C4-BE8F8A1BC402}" type="presOf" srcId="{BFE1F54E-5223-449F-99E3-924D3AE4C138}" destId="{DF6E150D-2E44-4B2E-A061-BE371C5F2CC1}" srcOrd="0" destOrd="0" presId="urn:microsoft.com/office/officeart/2005/8/layout/vList5"/>
    <dgm:cxn modelId="{B2A2F788-2C3E-4799-87C1-A33D05CC6CC3}" type="presOf" srcId="{0ADDE447-94CC-4CBE-B0CE-71B0CC990097}" destId="{C8C4A624-959B-4C06-81E3-00BA11231851}" srcOrd="0" destOrd="0" presId="urn:microsoft.com/office/officeart/2005/8/layout/vList5"/>
    <dgm:cxn modelId="{65EECC66-CA93-44D0-A032-3E54D651A3C6}" srcId="{BFE1F54E-5223-449F-99E3-924D3AE4C138}" destId="{B671803B-D0E8-4471-B8C7-FC43D697DC74}" srcOrd="0" destOrd="0" parTransId="{F86FC08C-5DFE-4F0A-9F45-3F4CD9872001}" sibTransId="{00BABBD1-90CF-410F-A8CA-8BEDA4294A0D}"/>
    <dgm:cxn modelId="{B22B9F2F-9C47-43CF-994B-2A64B32DC42F}" srcId="{0ADDE447-94CC-4CBE-B0CE-71B0CC990097}" destId="{E520D02C-449F-4C88-A96F-029DBE5E9E08}" srcOrd="0" destOrd="0" parTransId="{677EDFE9-A5A2-4205-9452-1E83D9617DC6}" sibTransId="{9C1BB44F-BAE9-421B-8413-70BDA83FA409}"/>
    <dgm:cxn modelId="{82338F37-EA80-4397-BE82-CEF8510911B8}" type="presOf" srcId="{F8F64F83-D7DF-4AE7-9920-ABD185C3AB06}" destId="{E149AFDB-ACA7-4F48-A16E-A4D3DF22FF7D}" srcOrd="0" destOrd="0" presId="urn:microsoft.com/office/officeart/2005/8/layout/vList5"/>
    <dgm:cxn modelId="{964201E8-959F-4100-9B81-BCC4031EDE3E}" type="presOf" srcId="{E520D02C-449F-4C88-A96F-029DBE5E9E08}" destId="{613F6B01-CCC8-4C69-8D12-35E153C67F2D}" srcOrd="0" destOrd="0" presId="urn:microsoft.com/office/officeart/2005/8/layout/vList5"/>
    <dgm:cxn modelId="{1F4A02B2-1E9B-480D-9B26-02CD914E671B}" type="presOf" srcId="{88CB2373-D501-47D5-BB4B-0E830CE1654B}" destId="{7A384608-AAD5-4A08-821D-D3B65F64C55F}" srcOrd="0" destOrd="0" presId="urn:microsoft.com/office/officeart/2005/8/layout/vList5"/>
    <dgm:cxn modelId="{E1C925B5-B6B8-4022-9167-7073BE6499D4}" srcId="{ECBCF782-2160-464D-BD16-9CF8030AEE6A}" destId="{F8F64F83-D7DF-4AE7-9920-ABD185C3AB06}" srcOrd="0" destOrd="0" parTransId="{7765A56D-A655-460D-BED3-6252A7EB0394}" sibTransId="{55F1C1C6-2B54-4190-AEF0-30D2BC3C6EF4}"/>
    <dgm:cxn modelId="{5642F15B-71DB-4504-A639-4FFAE43DE111}" srcId="{88CB2373-D501-47D5-BB4B-0E830CE1654B}" destId="{BFE1F54E-5223-449F-99E3-924D3AE4C138}" srcOrd="2" destOrd="0" parTransId="{24104618-08A6-46FE-94A6-DAA353D17B03}" sibTransId="{2F8C3695-ABC1-46B1-98E7-78005DA8CF22}"/>
    <dgm:cxn modelId="{E80CF88B-E41F-4A7B-BB4F-8C6D87B0C4B1}" srcId="{0ADDE447-94CC-4CBE-B0CE-71B0CC990097}" destId="{9654BDEB-6719-4C91-AD96-FC14F25DAE5D}" srcOrd="1" destOrd="0" parTransId="{479D9523-AB84-4A63-8496-6EB9A188106E}" sibTransId="{8A0D5932-D1AC-48F0-9494-8F52FE522491}"/>
    <dgm:cxn modelId="{A5F60104-DF3A-48BD-A881-1D96372E64F8}" type="presOf" srcId="{9654BDEB-6719-4C91-AD96-FC14F25DAE5D}" destId="{613F6B01-CCC8-4C69-8D12-35E153C67F2D}" srcOrd="0" destOrd="1" presId="urn:microsoft.com/office/officeart/2005/8/layout/vList5"/>
    <dgm:cxn modelId="{C53F34E4-1C24-4247-AF5F-98E969CF50B1}" srcId="{BFE1F54E-5223-449F-99E3-924D3AE4C138}" destId="{632D8B4A-6AAE-45C3-9287-79167607EF19}" srcOrd="1" destOrd="0" parTransId="{C6750CCA-B69E-47DC-A64A-0E53AE1B64E5}" sibTransId="{4A6A262A-3A8E-49B7-B27C-3FE8B605ECCF}"/>
    <dgm:cxn modelId="{52E722FB-E443-429B-AE1A-CB35FE751BA0}" type="presOf" srcId="{ECBCF782-2160-464D-BD16-9CF8030AEE6A}" destId="{5E7A0162-EEA4-4C57-97C2-60B87389F1D2}" srcOrd="0" destOrd="0" presId="urn:microsoft.com/office/officeart/2005/8/layout/vList5"/>
    <dgm:cxn modelId="{1471FDC1-F16F-43F8-8E0E-9D4AA7989541}" type="presOf" srcId="{632D8B4A-6AAE-45C3-9287-79167607EF19}" destId="{52971607-3EB4-4F33-B1BF-AC715DD2A2E6}" srcOrd="0" destOrd="1" presId="urn:microsoft.com/office/officeart/2005/8/layout/vList5"/>
    <dgm:cxn modelId="{A6B3D875-C7CF-41F5-AA77-C8EBFD1F9C37}" srcId="{88CB2373-D501-47D5-BB4B-0E830CE1654B}" destId="{0ADDE447-94CC-4CBE-B0CE-71B0CC990097}" srcOrd="1" destOrd="0" parTransId="{6A795A81-600B-468B-826D-C2E2ECDBCE52}" sibTransId="{581F9BE2-34B7-4D92-8DF2-C7C599E09701}"/>
    <dgm:cxn modelId="{30A04A25-D78D-4AC6-ACA8-ABD3A69CD7CD}" srcId="{ECBCF782-2160-464D-BD16-9CF8030AEE6A}" destId="{0A6D193B-660E-4F12-A7AC-6A7DC461AFBF}" srcOrd="1" destOrd="0" parTransId="{70A1C211-5FA6-407F-9EA5-94E03DC9E250}" sibTransId="{20769718-9102-48D6-8A4C-F9AA6D170C43}"/>
    <dgm:cxn modelId="{3ECA9DC3-D488-4121-814C-1E483F45FBAC}" type="presOf" srcId="{0A6D193B-660E-4F12-A7AC-6A7DC461AFBF}" destId="{E149AFDB-ACA7-4F48-A16E-A4D3DF22FF7D}" srcOrd="0" destOrd="1" presId="urn:microsoft.com/office/officeart/2005/8/layout/vList5"/>
    <dgm:cxn modelId="{9AFA67CA-4C54-4A6C-9C0C-D1EF1C893DF5}" type="presParOf" srcId="{7A384608-AAD5-4A08-821D-D3B65F64C55F}" destId="{3F016D81-18D9-4285-B5FF-3BA1B093D779}" srcOrd="0" destOrd="0" presId="urn:microsoft.com/office/officeart/2005/8/layout/vList5"/>
    <dgm:cxn modelId="{578EEC74-F008-4721-B56F-E1EBE2EBA13A}" type="presParOf" srcId="{3F016D81-18D9-4285-B5FF-3BA1B093D779}" destId="{5E7A0162-EEA4-4C57-97C2-60B87389F1D2}" srcOrd="0" destOrd="0" presId="urn:microsoft.com/office/officeart/2005/8/layout/vList5"/>
    <dgm:cxn modelId="{40071EA4-F261-4239-AD2A-319FB241BE29}" type="presParOf" srcId="{3F016D81-18D9-4285-B5FF-3BA1B093D779}" destId="{E149AFDB-ACA7-4F48-A16E-A4D3DF22FF7D}" srcOrd="1" destOrd="0" presId="urn:microsoft.com/office/officeart/2005/8/layout/vList5"/>
    <dgm:cxn modelId="{10349896-7E1C-4610-8279-34051116B819}" type="presParOf" srcId="{7A384608-AAD5-4A08-821D-D3B65F64C55F}" destId="{A62253F7-8289-4ABD-B77C-D88C556A5B25}" srcOrd="1" destOrd="0" presId="urn:microsoft.com/office/officeart/2005/8/layout/vList5"/>
    <dgm:cxn modelId="{A2D2C10C-8649-4268-8C1E-402A9F050A90}" type="presParOf" srcId="{7A384608-AAD5-4A08-821D-D3B65F64C55F}" destId="{C3066DC5-923D-4B0D-AEC6-4FC113C60FB0}" srcOrd="2" destOrd="0" presId="urn:microsoft.com/office/officeart/2005/8/layout/vList5"/>
    <dgm:cxn modelId="{0D5D90A5-2004-4D77-9773-B25463AAF298}" type="presParOf" srcId="{C3066DC5-923D-4B0D-AEC6-4FC113C60FB0}" destId="{C8C4A624-959B-4C06-81E3-00BA11231851}" srcOrd="0" destOrd="0" presId="urn:microsoft.com/office/officeart/2005/8/layout/vList5"/>
    <dgm:cxn modelId="{351DCE69-48DF-4E18-94DA-3FA0625DE265}" type="presParOf" srcId="{C3066DC5-923D-4B0D-AEC6-4FC113C60FB0}" destId="{613F6B01-CCC8-4C69-8D12-35E153C67F2D}" srcOrd="1" destOrd="0" presId="urn:microsoft.com/office/officeart/2005/8/layout/vList5"/>
    <dgm:cxn modelId="{CABEF792-219D-4D40-B3B9-C0F923408EA7}" type="presParOf" srcId="{7A384608-AAD5-4A08-821D-D3B65F64C55F}" destId="{CB82120E-946D-467B-B2EA-21B0EAF0BE13}" srcOrd="3" destOrd="0" presId="urn:microsoft.com/office/officeart/2005/8/layout/vList5"/>
    <dgm:cxn modelId="{CF851C0A-8EF1-4971-A0F6-3418440358F4}" type="presParOf" srcId="{7A384608-AAD5-4A08-821D-D3B65F64C55F}" destId="{30CD1F08-B4CF-407F-B421-BF30FEEC2AE6}" srcOrd="4" destOrd="0" presId="urn:microsoft.com/office/officeart/2005/8/layout/vList5"/>
    <dgm:cxn modelId="{9105691B-F4ED-4315-B53B-A1F284BF2A61}" type="presParOf" srcId="{30CD1F08-B4CF-407F-B421-BF30FEEC2AE6}" destId="{DF6E150D-2E44-4B2E-A061-BE371C5F2CC1}" srcOrd="0" destOrd="0" presId="urn:microsoft.com/office/officeart/2005/8/layout/vList5"/>
    <dgm:cxn modelId="{C84AB508-DB61-4429-AF80-144ED94DBA49}" type="presParOf" srcId="{30CD1F08-B4CF-407F-B421-BF30FEEC2AE6}" destId="{52971607-3EB4-4F33-B1BF-AC715DD2A2E6}"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49AFDB-ACA7-4F48-A16E-A4D3DF22FF7D}">
      <dsp:nvSpPr>
        <dsp:cNvPr id="0" name=""/>
        <dsp:cNvSpPr/>
      </dsp:nvSpPr>
      <dsp:spPr>
        <a:xfrm rot="5400000">
          <a:off x="7042699" y="-2972296"/>
          <a:ext cx="1289820" cy="723539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68580" rIns="137160" bIns="6858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latin typeface="Times New Roman" panose="02020603050405020304" pitchFamily="18" charset="0"/>
              <a:cs typeface="Times New Roman" panose="02020603050405020304" pitchFamily="18" charset="0"/>
            </a:rPr>
            <a:t>An interpersonal interaction online communication</a:t>
          </a:r>
          <a:endParaRPr lang="en-US" sz="2400" kern="1200" dirty="0"/>
        </a:p>
        <a:p>
          <a:pPr marL="228600" lvl="1" indent="-228600" algn="l" defTabSz="1066800">
            <a:lnSpc>
              <a:spcPct val="90000"/>
            </a:lnSpc>
            <a:spcBef>
              <a:spcPct val="0"/>
            </a:spcBef>
            <a:spcAft>
              <a:spcPct val="15000"/>
            </a:spcAft>
            <a:buChar char="•"/>
          </a:pPr>
          <a:r>
            <a:rPr lang="en-US" sz="2400" kern="1200" dirty="0">
              <a:latin typeface="Times New Roman" panose="02020603050405020304" pitchFamily="18" charset="0"/>
              <a:cs typeface="Times New Roman" panose="02020603050405020304" pitchFamily="18" charset="0"/>
            </a:rPr>
            <a:t>Worldwide phenomenon impacted the world in numerous way. </a:t>
          </a:r>
          <a:endParaRPr lang="en-US" sz="2400" kern="1200" dirty="0"/>
        </a:p>
      </dsp:txBody>
      <dsp:txXfrm rot="-5400000">
        <a:off x="4069911" y="63456"/>
        <a:ext cx="7172433" cy="1163892"/>
      </dsp:txXfrm>
    </dsp:sp>
    <dsp:sp modelId="{5E7A0162-EEA4-4C57-97C2-60B87389F1D2}">
      <dsp:nvSpPr>
        <dsp:cNvPr id="0" name=""/>
        <dsp:cNvSpPr/>
      </dsp:nvSpPr>
      <dsp:spPr>
        <a:xfrm>
          <a:off x="0" y="131255"/>
          <a:ext cx="4069911" cy="102829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Social Networking Site</a:t>
          </a:r>
        </a:p>
      </dsp:txBody>
      <dsp:txXfrm>
        <a:off x="50197" y="181452"/>
        <a:ext cx="3969517" cy="927899"/>
      </dsp:txXfrm>
    </dsp:sp>
    <dsp:sp modelId="{613F6B01-CCC8-4C69-8D12-35E153C67F2D}">
      <dsp:nvSpPr>
        <dsp:cNvPr id="0" name=""/>
        <dsp:cNvSpPr/>
      </dsp:nvSpPr>
      <dsp:spPr>
        <a:xfrm rot="5400000">
          <a:off x="7042699" y="-1601862"/>
          <a:ext cx="1289820" cy="723539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a:t>Students (age between 18-25 mostly)as well as Teacher’s</a:t>
          </a:r>
        </a:p>
        <a:p>
          <a:pPr marL="228600" lvl="1" indent="-228600" algn="l" defTabSz="1022350">
            <a:lnSpc>
              <a:spcPct val="90000"/>
            </a:lnSpc>
            <a:spcBef>
              <a:spcPct val="0"/>
            </a:spcBef>
            <a:spcAft>
              <a:spcPct val="15000"/>
            </a:spcAft>
            <a:buChar char="•"/>
          </a:pPr>
          <a:r>
            <a:rPr lang="en-US" sz="2300" kern="1200" dirty="0"/>
            <a:t>Professional education, curriculum education and learning </a:t>
          </a:r>
          <a:r>
            <a:rPr lang="en-US" sz="2300" kern="1200" dirty="0" err="1"/>
            <a:t>etc</a:t>
          </a:r>
          <a:endParaRPr lang="en-US" sz="2300" kern="1200" dirty="0"/>
        </a:p>
      </dsp:txBody>
      <dsp:txXfrm rot="-5400000">
        <a:off x="4069911" y="1433890"/>
        <a:ext cx="7172433" cy="1163892"/>
      </dsp:txXfrm>
    </dsp:sp>
    <dsp:sp modelId="{C8C4A624-959B-4C06-81E3-00BA11231851}">
      <dsp:nvSpPr>
        <dsp:cNvPr id="0" name=""/>
        <dsp:cNvSpPr/>
      </dsp:nvSpPr>
      <dsp:spPr>
        <a:xfrm>
          <a:off x="0" y="1519892"/>
          <a:ext cx="4069911" cy="99188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Uses</a:t>
          </a:r>
        </a:p>
      </dsp:txBody>
      <dsp:txXfrm>
        <a:off x="48420" y="1568312"/>
        <a:ext cx="3973071" cy="895047"/>
      </dsp:txXfrm>
    </dsp:sp>
    <dsp:sp modelId="{52971607-3EB4-4F33-B1BF-AC715DD2A2E6}">
      <dsp:nvSpPr>
        <dsp:cNvPr id="0" name=""/>
        <dsp:cNvSpPr/>
      </dsp:nvSpPr>
      <dsp:spPr>
        <a:xfrm rot="5400000">
          <a:off x="7042699" y="-231428"/>
          <a:ext cx="1289820" cy="723539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a:latin typeface="Times New Roman" panose="02020603050405020304" pitchFamily="18" charset="0"/>
              <a:cs typeface="Times New Roman" panose="02020603050405020304" pitchFamily="18" charset="0"/>
            </a:rPr>
            <a:t>In India, 95.16 millions Facebook Users and in WhatsApp over one billion monthly active user (2016). </a:t>
          </a:r>
          <a:endParaRPr lang="en-US" sz="2300" kern="1200" dirty="0"/>
        </a:p>
        <a:p>
          <a:pPr marL="228600" lvl="1" indent="-228600" algn="l" defTabSz="1022350">
            <a:lnSpc>
              <a:spcPct val="90000"/>
            </a:lnSpc>
            <a:spcBef>
              <a:spcPct val="0"/>
            </a:spcBef>
            <a:spcAft>
              <a:spcPct val="15000"/>
            </a:spcAft>
            <a:buChar char="•"/>
          </a:pPr>
          <a:r>
            <a:rPr lang="en-US" sz="2300" kern="1200" dirty="0"/>
            <a:t>52% of them are in the age group of 18-24.</a:t>
          </a:r>
        </a:p>
      </dsp:txBody>
      <dsp:txXfrm rot="-5400000">
        <a:off x="4069911" y="2804324"/>
        <a:ext cx="7172433" cy="1163892"/>
      </dsp:txXfrm>
    </dsp:sp>
    <dsp:sp modelId="{DF6E150D-2E44-4B2E-A061-BE371C5F2CC1}">
      <dsp:nvSpPr>
        <dsp:cNvPr id="0" name=""/>
        <dsp:cNvSpPr/>
      </dsp:nvSpPr>
      <dsp:spPr>
        <a:xfrm>
          <a:off x="0" y="2899468"/>
          <a:ext cx="4069911" cy="97360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Current Status</a:t>
          </a:r>
        </a:p>
      </dsp:txBody>
      <dsp:txXfrm>
        <a:off x="47527" y="2946995"/>
        <a:ext cx="3974857" cy="87855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35E18C52-3E2F-4F58-8E38-43C0D489FDAA}" type="datetimeFigureOut">
              <a:rPr lang="en-IN"/>
              <a:pPr>
                <a:defRPr/>
              </a:pPr>
              <a:t>26-10-2016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IN"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IN"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D86E3374-BC4A-4FF0-BBF8-B6749D8E4313}" type="slidenum">
              <a:rPr lang="en-IN"/>
              <a:pPr>
                <a:defRPr/>
              </a:pPr>
              <a:t>‹#›</a:t>
            </a:fld>
            <a:endParaRPr lang="en-IN"/>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lvl1pPr>
              <a:defRPr/>
            </a:lvl1pPr>
          </a:lstStyle>
          <a:p>
            <a:pPr>
              <a:defRPr/>
            </a:pPr>
            <a:fld id="{D7BF17AE-98A8-476D-9D38-87ED7B4B8500}" type="datetime1">
              <a:rPr lang="en-IN" smtClean="0"/>
              <a:pPr>
                <a:defRPr/>
              </a:pPr>
              <a:t>26-10-2016</a:t>
            </a:fld>
            <a:endParaRPr lang="en-IN"/>
          </a:p>
        </p:txBody>
      </p:sp>
      <p:sp>
        <p:nvSpPr>
          <p:cNvPr id="5" name="Footer Placeholder 4"/>
          <p:cNvSpPr>
            <a:spLocks noGrp="1"/>
          </p:cNvSpPr>
          <p:nvPr>
            <p:ph type="ftr" sz="quarter" idx="11"/>
          </p:nvPr>
        </p:nvSpPr>
        <p:spPr/>
        <p:txBody>
          <a:bodyPr/>
          <a:lstStyle>
            <a:lvl1pPr>
              <a:defRPr/>
            </a:lvl1pPr>
          </a:lstStyle>
          <a:p>
            <a:pPr>
              <a:defRPr/>
            </a:pPr>
            <a:r>
              <a:rPr lang="fi-FI" smtClean="0"/>
              <a:t>Juli Thakuria and Bishal Saikia, NACLIN 2016,  October 26-28, 2016, Tezpur University, Tezpur</a:t>
            </a:r>
            <a:endParaRPr lang="en-IN"/>
          </a:p>
        </p:txBody>
      </p:sp>
      <p:sp>
        <p:nvSpPr>
          <p:cNvPr id="6" name="Slide Number Placeholder 5"/>
          <p:cNvSpPr>
            <a:spLocks noGrp="1"/>
          </p:cNvSpPr>
          <p:nvPr>
            <p:ph type="sldNum" sz="quarter" idx="12"/>
          </p:nvPr>
        </p:nvSpPr>
        <p:spPr/>
        <p:txBody>
          <a:bodyPr/>
          <a:lstStyle>
            <a:lvl1pPr>
              <a:defRPr/>
            </a:lvl1pPr>
          </a:lstStyle>
          <a:p>
            <a:pPr>
              <a:defRPr/>
            </a:pPr>
            <a:fld id="{263F5C49-4B5C-4E63-BA7E-407C2D9C00DF}" type="slidenum">
              <a:rPr lang="en-IN"/>
              <a:pPr>
                <a:defRPr/>
              </a:pPr>
              <a:t>‹#›</a:t>
            </a:fld>
            <a:endParaRPr lang="en-IN"/>
          </a:p>
        </p:txBody>
      </p:sp>
    </p:spTree>
    <p:extLst>
      <p:ext uri="{BB962C8B-B14F-4D97-AF65-F5344CB8AC3E}">
        <p14:creationId xmlns:p14="http://schemas.microsoft.com/office/powerpoint/2010/main" xmlns="" val="1951499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lvl1pPr>
              <a:defRPr/>
            </a:lvl1pPr>
          </a:lstStyle>
          <a:p>
            <a:pPr>
              <a:defRPr/>
            </a:pPr>
            <a:fld id="{BE9317AE-AEF2-41F4-B83C-3E4A6F935468}" type="datetime1">
              <a:rPr lang="en-IN" smtClean="0"/>
              <a:pPr>
                <a:defRPr/>
              </a:pPr>
              <a:t>26-10-2016</a:t>
            </a:fld>
            <a:endParaRPr lang="en-IN"/>
          </a:p>
        </p:txBody>
      </p:sp>
      <p:sp>
        <p:nvSpPr>
          <p:cNvPr id="5" name="Footer Placeholder 4"/>
          <p:cNvSpPr>
            <a:spLocks noGrp="1"/>
          </p:cNvSpPr>
          <p:nvPr>
            <p:ph type="ftr" sz="quarter" idx="11"/>
          </p:nvPr>
        </p:nvSpPr>
        <p:spPr/>
        <p:txBody>
          <a:bodyPr/>
          <a:lstStyle>
            <a:lvl1pPr>
              <a:defRPr/>
            </a:lvl1pPr>
          </a:lstStyle>
          <a:p>
            <a:pPr>
              <a:defRPr/>
            </a:pPr>
            <a:r>
              <a:rPr lang="fi-FI" smtClean="0"/>
              <a:t>Juli Thakuria and Bishal Saikia, NACLIN 2016,  October 26-28, 2016, Tezpur University, Tezpur</a:t>
            </a:r>
            <a:endParaRPr lang="en-IN"/>
          </a:p>
        </p:txBody>
      </p:sp>
      <p:sp>
        <p:nvSpPr>
          <p:cNvPr id="6" name="Slide Number Placeholder 5"/>
          <p:cNvSpPr>
            <a:spLocks noGrp="1"/>
          </p:cNvSpPr>
          <p:nvPr>
            <p:ph type="sldNum" sz="quarter" idx="12"/>
          </p:nvPr>
        </p:nvSpPr>
        <p:spPr/>
        <p:txBody>
          <a:bodyPr/>
          <a:lstStyle>
            <a:lvl1pPr>
              <a:defRPr/>
            </a:lvl1pPr>
          </a:lstStyle>
          <a:p>
            <a:pPr>
              <a:defRPr/>
            </a:pPr>
            <a:fld id="{F6E80DBB-E95C-4FB8-8A63-1943A8B1E605}" type="slidenum">
              <a:rPr lang="en-IN"/>
              <a:pPr>
                <a:defRPr/>
              </a:pPr>
              <a:t>‹#›</a:t>
            </a:fld>
            <a:endParaRPr lang="en-IN"/>
          </a:p>
        </p:txBody>
      </p:sp>
    </p:spTree>
    <p:extLst>
      <p:ext uri="{BB962C8B-B14F-4D97-AF65-F5344CB8AC3E}">
        <p14:creationId xmlns:p14="http://schemas.microsoft.com/office/powerpoint/2010/main" xmlns="" val="194923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lvl1pPr>
              <a:defRPr/>
            </a:lvl1pPr>
          </a:lstStyle>
          <a:p>
            <a:pPr>
              <a:defRPr/>
            </a:pPr>
            <a:fld id="{E55EBCB9-2E93-473C-AE73-E605C40AE9E8}" type="datetime1">
              <a:rPr lang="en-IN" smtClean="0"/>
              <a:pPr>
                <a:defRPr/>
              </a:pPr>
              <a:t>26-10-2016</a:t>
            </a:fld>
            <a:endParaRPr lang="en-IN"/>
          </a:p>
        </p:txBody>
      </p:sp>
      <p:sp>
        <p:nvSpPr>
          <p:cNvPr id="5" name="Footer Placeholder 4"/>
          <p:cNvSpPr>
            <a:spLocks noGrp="1"/>
          </p:cNvSpPr>
          <p:nvPr>
            <p:ph type="ftr" sz="quarter" idx="11"/>
          </p:nvPr>
        </p:nvSpPr>
        <p:spPr/>
        <p:txBody>
          <a:bodyPr/>
          <a:lstStyle>
            <a:lvl1pPr>
              <a:defRPr/>
            </a:lvl1pPr>
          </a:lstStyle>
          <a:p>
            <a:pPr>
              <a:defRPr/>
            </a:pPr>
            <a:r>
              <a:rPr lang="fi-FI" smtClean="0"/>
              <a:t>Juli Thakuria and Bishal Saikia, NACLIN 2016,  October 26-28, 2016, Tezpur University, Tezpur</a:t>
            </a:r>
            <a:endParaRPr lang="en-IN"/>
          </a:p>
        </p:txBody>
      </p:sp>
      <p:sp>
        <p:nvSpPr>
          <p:cNvPr id="6" name="Slide Number Placeholder 5"/>
          <p:cNvSpPr>
            <a:spLocks noGrp="1"/>
          </p:cNvSpPr>
          <p:nvPr>
            <p:ph type="sldNum" sz="quarter" idx="12"/>
          </p:nvPr>
        </p:nvSpPr>
        <p:spPr/>
        <p:txBody>
          <a:bodyPr/>
          <a:lstStyle>
            <a:lvl1pPr>
              <a:defRPr/>
            </a:lvl1pPr>
          </a:lstStyle>
          <a:p>
            <a:pPr>
              <a:defRPr/>
            </a:pPr>
            <a:fld id="{C0089C22-03D0-4F22-A9AA-9E9D2DE2B14C}" type="slidenum">
              <a:rPr lang="en-IN"/>
              <a:pPr>
                <a:defRPr/>
              </a:pPr>
              <a:t>‹#›</a:t>
            </a:fld>
            <a:endParaRPr lang="en-IN"/>
          </a:p>
        </p:txBody>
      </p:sp>
    </p:spTree>
    <p:extLst>
      <p:ext uri="{BB962C8B-B14F-4D97-AF65-F5344CB8AC3E}">
        <p14:creationId xmlns:p14="http://schemas.microsoft.com/office/powerpoint/2010/main" xmlns="" val="1375363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lvl1pPr>
              <a:defRPr/>
            </a:lvl1pPr>
          </a:lstStyle>
          <a:p>
            <a:pPr>
              <a:defRPr/>
            </a:pPr>
            <a:fld id="{528E8B81-22BE-4915-9D42-C7AA1E77BE96}" type="datetime1">
              <a:rPr lang="en-IN" smtClean="0"/>
              <a:pPr>
                <a:defRPr/>
              </a:pPr>
              <a:t>26-10-2016</a:t>
            </a:fld>
            <a:endParaRPr lang="en-IN"/>
          </a:p>
        </p:txBody>
      </p:sp>
      <p:sp>
        <p:nvSpPr>
          <p:cNvPr id="5" name="Footer Placeholder 4"/>
          <p:cNvSpPr>
            <a:spLocks noGrp="1"/>
          </p:cNvSpPr>
          <p:nvPr>
            <p:ph type="ftr" sz="quarter" idx="11"/>
          </p:nvPr>
        </p:nvSpPr>
        <p:spPr/>
        <p:txBody>
          <a:bodyPr/>
          <a:lstStyle>
            <a:lvl1pPr>
              <a:defRPr/>
            </a:lvl1pPr>
          </a:lstStyle>
          <a:p>
            <a:pPr>
              <a:defRPr/>
            </a:pPr>
            <a:r>
              <a:rPr lang="fi-FI" smtClean="0"/>
              <a:t>Juli Thakuria and Bishal Saikia, NACLIN 2016,  October 26-28, 2016, Tezpur University, Tezpur</a:t>
            </a:r>
            <a:endParaRPr lang="en-IN"/>
          </a:p>
        </p:txBody>
      </p:sp>
      <p:sp>
        <p:nvSpPr>
          <p:cNvPr id="6" name="Slide Number Placeholder 5"/>
          <p:cNvSpPr>
            <a:spLocks noGrp="1"/>
          </p:cNvSpPr>
          <p:nvPr>
            <p:ph type="sldNum" sz="quarter" idx="12"/>
          </p:nvPr>
        </p:nvSpPr>
        <p:spPr/>
        <p:txBody>
          <a:bodyPr/>
          <a:lstStyle>
            <a:lvl1pPr>
              <a:defRPr/>
            </a:lvl1pPr>
          </a:lstStyle>
          <a:p>
            <a:pPr>
              <a:defRPr/>
            </a:pPr>
            <a:fld id="{56AAA3CB-9ABE-4FF4-A132-89789F5622DA}" type="slidenum">
              <a:rPr lang="en-IN"/>
              <a:pPr>
                <a:defRPr/>
              </a:pPr>
              <a:t>‹#›</a:t>
            </a:fld>
            <a:endParaRPr lang="en-IN"/>
          </a:p>
        </p:txBody>
      </p:sp>
    </p:spTree>
    <p:extLst>
      <p:ext uri="{BB962C8B-B14F-4D97-AF65-F5344CB8AC3E}">
        <p14:creationId xmlns:p14="http://schemas.microsoft.com/office/powerpoint/2010/main" xmlns="" val="1758144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8102C6B8-8CBD-4594-8DC5-CEF87E808FFE}" type="datetime1">
              <a:rPr lang="en-IN" smtClean="0"/>
              <a:pPr>
                <a:defRPr/>
              </a:pPr>
              <a:t>26-10-2016</a:t>
            </a:fld>
            <a:endParaRPr lang="en-IN"/>
          </a:p>
        </p:txBody>
      </p:sp>
      <p:sp>
        <p:nvSpPr>
          <p:cNvPr id="5" name="Footer Placeholder 4"/>
          <p:cNvSpPr>
            <a:spLocks noGrp="1"/>
          </p:cNvSpPr>
          <p:nvPr>
            <p:ph type="ftr" sz="quarter" idx="11"/>
          </p:nvPr>
        </p:nvSpPr>
        <p:spPr/>
        <p:txBody>
          <a:bodyPr/>
          <a:lstStyle>
            <a:lvl1pPr>
              <a:defRPr/>
            </a:lvl1pPr>
          </a:lstStyle>
          <a:p>
            <a:pPr>
              <a:defRPr/>
            </a:pPr>
            <a:r>
              <a:rPr lang="fi-FI" smtClean="0"/>
              <a:t>Juli Thakuria and Bishal Saikia, NACLIN 2016,  October 26-28, 2016, Tezpur University, Tezpur</a:t>
            </a:r>
            <a:endParaRPr lang="en-IN"/>
          </a:p>
        </p:txBody>
      </p:sp>
      <p:sp>
        <p:nvSpPr>
          <p:cNvPr id="6" name="Slide Number Placeholder 5"/>
          <p:cNvSpPr>
            <a:spLocks noGrp="1"/>
          </p:cNvSpPr>
          <p:nvPr>
            <p:ph type="sldNum" sz="quarter" idx="12"/>
          </p:nvPr>
        </p:nvSpPr>
        <p:spPr/>
        <p:txBody>
          <a:bodyPr/>
          <a:lstStyle>
            <a:lvl1pPr>
              <a:defRPr/>
            </a:lvl1pPr>
          </a:lstStyle>
          <a:p>
            <a:pPr>
              <a:defRPr/>
            </a:pPr>
            <a:fld id="{F9CFBA10-2D12-41E6-8E88-DDBE290A9010}" type="slidenum">
              <a:rPr lang="en-IN"/>
              <a:pPr>
                <a:defRPr/>
              </a:pPr>
              <a:t>‹#›</a:t>
            </a:fld>
            <a:endParaRPr lang="en-IN"/>
          </a:p>
        </p:txBody>
      </p:sp>
    </p:spTree>
    <p:extLst>
      <p:ext uri="{BB962C8B-B14F-4D97-AF65-F5344CB8AC3E}">
        <p14:creationId xmlns:p14="http://schemas.microsoft.com/office/powerpoint/2010/main" xmlns="" val="127702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3"/>
          <p:cNvSpPr>
            <a:spLocks noGrp="1"/>
          </p:cNvSpPr>
          <p:nvPr>
            <p:ph type="dt" sz="half" idx="10"/>
          </p:nvPr>
        </p:nvSpPr>
        <p:spPr/>
        <p:txBody>
          <a:bodyPr/>
          <a:lstStyle>
            <a:lvl1pPr>
              <a:defRPr/>
            </a:lvl1pPr>
          </a:lstStyle>
          <a:p>
            <a:pPr>
              <a:defRPr/>
            </a:pPr>
            <a:fld id="{2EC5602A-9C76-4ED5-B72D-14A1B351FFFE}" type="datetime1">
              <a:rPr lang="en-IN" smtClean="0"/>
              <a:pPr>
                <a:defRPr/>
              </a:pPr>
              <a:t>26-10-2016</a:t>
            </a:fld>
            <a:endParaRPr lang="en-IN"/>
          </a:p>
        </p:txBody>
      </p:sp>
      <p:sp>
        <p:nvSpPr>
          <p:cNvPr id="6" name="Footer Placeholder 4"/>
          <p:cNvSpPr>
            <a:spLocks noGrp="1"/>
          </p:cNvSpPr>
          <p:nvPr>
            <p:ph type="ftr" sz="quarter" idx="11"/>
          </p:nvPr>
        </p:nvSpPr>
        <p:spPr/>
        <p:txBody>
          <a:bodyPr/>
          <a:lstStyle>
            <a:lvl1pPr>
              <a:defRPr/>
            </a:lvl1pPr>
          </a:lstStyle>
          <a:p>
            <a:pPr>
              <a:defRPr/>
            </a:pPr>
            <a:r>
              <a:rPr lang="fi-FI" smtClean="0"/>
              <a:t>Juli Thakuria and Bishal Saikia, NACLIN 2016,  October 26-28, 2016, Tezpur University, Tezpur</a:t>
            </a:r>
            <a:endParaRPr lang="en-IN"/>
          </a:p>
        </p:txBody>
      </p:sp>
      <p:sp>
        <p:nvSpPr>
          <p:cNvPr id="7" name="Slide Number Placeholder 5"/>
          <p:cNvSpPr>
            <a:spLocks noGrp="1"/>
          </p:cNvSpPr>
          <p:nvPr>
            <p:ph type="sldNum" sz="quarter" idx="12"/>
          </p:nvPr>
        </p:nvSpPr>
        <p:spPr/>
        <p:txBody>
          <a:bodyPr/>
          <a:lstStyle>
            <a:lvl1pPr>
              <a:defRPr/>
            </a:lvl1pPr>
          </a:lstStyle>
          <a:p>
            <a:pPr>
              <a:defRPr/>
            </a:pPr>
            <a:fld id="{661684F6-521B-4CCA-94F9-E85A93707AC0}" type="slidenum">
              <a:rPr lang="en-IN"/>
              <a:pPr>
                <a:defRPr/>
              </a:pPr>
              <a:t>‹#›</a:t>
            </a:fld>
            <a:endParaRPr lang="en-IN"/>
          </a:p>
        </p:txBody>
      </p:sp>
    </p:spTree>
    <p:extLst>
      <p:ext uri="{BB962C8B-B14F-4D97-AF65-F5344CB8AC3E}">
        <p14:creationId xmlns:p14="http://schemas.microsoft.com/office/powerpoint/2010/main" xmlns="" val="497007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3"/>
          <p:cNvSpPr>
            <a:spLocks noGrp="1"/>
          </p:cNvSpPr>
          <p:nvPr>
            <p:ph type="dt" sz="half" idx="10"/>
          </p:nvPr>
        </p:nvSpPr>
        <p:spPr/>
        <p:txBody>
          <a:bodyPr/>
          <a:lstStyle>
            <a:lvl1pPr>
              <a:defRPr/>
            </a:lvl1pPr>
          </a:lstStyle>
          <a:p>
            <a:pPr>
              <a:defRPr/>
            </a:pPr>
            <a:fld id="{6F86653B-FF3C-4E35-A8F8-152C9B558361}" type="datetime1">
              <a:rPr lang="en-IN" smtClean="0"/>
              <a:pPr>
                <a:defRPr/>
              </a:pPr>
              <a:t>26-10-2016</a:t>
            </a:fld>
            <a:endParaRPr lang="en-IN"/>
          </a:p>
        </p:txBody>
      </p:sp>
      <p:sp>
        <p:nvSpPr>
          <p:cNvPr id="8" name="Footer Placeholder 4"/>
          <p:cNvSpPr>
            <a:spLocks noGrp="1"/>
          </p:cNvSpPr>
          <p:nvPr>
            <p:ph type="ftr" sz="quarter" idx="11"/>
          </p:nvPr>
        </p:nvSpPr>
        <p:spPr/>
        <p:txBody>
          <a:bodyPr/>
          <a:lstStyle>
            <a:lvl1pPr>
              <a:defRPr/>
            </a:lvl1pPr>
          </a:lstStyle>
          <a:p>
            <a:pPr>
              <a:defRPr/>
            </a:pPr>
            <a:r>
              <a:rPr lang="fi-FI" smtClean="0"/>
              <a:t>Juli Thakuria and Bishal Saikia, NACLIN 2016,  October 26-28, 2016, Tezpur University, Tezpur</a:t>
            </a:r>
            <a:endParaRPr lang="en-IN"/>
          </a:p>
        </p:txBody>
      </p:sp>
      <p:sp>
        <p:nvSpPr>
          <p:cNvPr id="9" name="Slide Number Placeholder 5"/>
          <p:cNvSpPr>
            <a:spLocks noGrp="1"/>
          </p:cNvSpPr>
          <p:nvPr>
            <p:ph type="sldNum" sz="quarter" idx="12"/>
          </p:nvPr>
        </p:nvSpPr>
        <p:spPr/>
        <p:txBody>
          <a:bodyPr/>
          <a:lstStyle>
            <a:lvl1pPr>
              <a:defRPr/>
            </a:lvl1pPr>
          </a:lstStyle>
          <a:p>
            <a:pPr>
              <a:defRPr/>
            </a:pPr>
            <a:fld id="{9AFAB265-CB3A-48CB-AF6B-26079578625D}" type="slidenum">
              <a:rPr lang="en-IN"/>
              <a:pPr>
                <a:defRPr/>
              </a:pPr>
              <a:t>‹#›</a:t>
            </a:fld>
            <a:endParaRPr lang="en-IN"/>
          </a:p>
        </p:txBody>
      </p:sp>
    </p:spTree>
    <p:extLst>
      <p:ext uri="{BB962C8B-B14F-4D97-AF65-F5344CB8AC3E}">
        <p14:creationId xmlns:p14="http://schemas.microsoft.com/office/powerpoint/2010/main" xmlns="" val="2953080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3"/>
          <p:cNvSpPr>
            <a:spLocks noGrp="1"/>
          </p:cNvSpPr>
          <p:nvPr>
            <p:ph type="dt" sz="half" idx="10"/>
          </p:nvPr>
        </p:nvSpPr>
        <p:spPr/>
        <p:txBody>
          <a:bodyPr/>
          <a:lstStyle>
            <a:lvl1pPr>
              <a:defRPr/>
            </a:lvl1pPr>
          </a:lstStyle>
          <a:p>
            <a:pPr>
              <a:defRPr/>
            </a:pPr>
            <a:fld id="{2F7B7232-1035-42C8-BCB0-356C81CB47D8}" type="datetime1">
              <a:rPr lang="en-IN" smtClean="0"/>
              <a:pPr>
                <a:defRPr/>
              </a:pPr>
              <a:t>26-10-2016</a:t>
            </a:fld>
            <a:endParaRPr lang="en-IN"/>
          </a:p>
        </p:txBody>
      </p:sp>
      <p:sp>
        <p:nvSpPr>
          <p:cNvPr id="4" name="Footer Placeholder 4"/>
          <p:cNvSpPr>
            <a:spLocks noGrp="1"/>
          </p:cNvSpPr>
          <p:nvPr>
            <p:ph type="ftr" sz="quarter" idx="11"/>
          </p:nvPr>
        </p:nvSpPr>
        <p:spPr/>
        <p:txBody>
          <a:bodyPr/>
          <a:lstStyle>
            <a:lvl1pPr>
              <a:defRPr/>
            </a:lvl1pPr>
          </a:lstStyle>
          <a:p>
            <a:pPr>
              <a:defRPr/>
            </a:pPr>
            <a:r>
              <a:rPr lang="fi-FI" smtClean="0"/>
              <a:t>Juli Thakuria and Bishal Saikia, NACLIN 2016,  October 26-28, 2016, Tezpur University, Tezpur</a:t>
            </a:r>
            <a:endParaRPr lang="en-IN"/>
          </a:p>
        </p:txBody>
      </p:sp>
      <p:sp>
        <p:nvSpPr>
          <p:cNvPr id="5" name="Slide Number Placeholder 5"/>
          <p:cNvSpPr>
            <a:spLocks noGrp="1"/>
          </p:cNvSpPr>
          <p:nvPr>
            <p:ph type="sldNum" sz="quarter" idx="12"/>
          </p:nvPr>
        </p:nvSpPr>
        <p:spPr/>
        <p:txBody>
          <a:bodyPr/>
          <a:lstStyle>
            <a:lvl1pPr>
              <a:defRPr/>
            </a:lvl1pPr>
          </a:lstStyle>
          <a:p>
            <a:pPr>
              <a:defRPr/>
            </a:pPr>
            <a:fld id="{2F91E173-670D-47A6-AC87-1634EDD79D17}" type="slidenum">
              <a:rPr lang="en-IN"/>
              <a:pPr>
                <a:defRPr/>
              </a:pPr>
              <a:t>‹#›</a:t>
            </a:fld>
            <a:endParaRPr lang="en-IN"/>
          </a:p>
        </p:txBody>
      </p:sp>
    </p:spTree>
    <p:extLst>
      <p:ext uri="{BB962C8B-B14F-4D97-AF65-F5344CB8AC3E}">
        <p14:creationId xmlns:p14="http://schemas.microsoft.com/office/powerpoint/2010/main" xmlns="" val="2800059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FC8E108-B0E9-4299-8F81-1E313F800D3A}" type="datetime1">
              <a:rPr lang="en-IN" smtClean="0"/>
              <a:pPr>
                <a:defRPr/>
              </a:pPr>
              <a:t>26-10-2016</a:t>
            </a:fld>
            <a:endParaRPr lang="en-IN"/>
          </a:p>
        </p:txBody>
      </p:sp>
      <p:sp>
        <p:nvSpPr>
          <p:cNvPr id="3" name="Footer Placeholder 4"/>
          <p:cNvSpPr>
            <a:spLocks noGrp="1"/>
          </p:cNvSpPr>
          <p:nvPr>
            <p:ph type="ftr" sz="quarter" idx="11"/>
          </p:nvPr>
        </p:nvSpPr>
        <p:spPr/>
        <p:txBody>
          <a:bodyPr/>
          <a:lstStyle>
            <a:lvl1pPr>
              <a:defRPr/>
            </a:lvl1pPr>
          </a:lstStyle>
          <a:p>
            <a:pPr>
              <a:defRPr/>
            </a:pPr>
            <a:r>
              <a:rPr lang="fi-FI" smtClean="0"/>
              <a:t>Juli Thakuria and Bishal Saikia, NACLIN 2016,  October 26-28, 2016, Tezpur University, Tezpur</a:t>
            </a:r>
            <a:endParaRPr lang="en-IN"/>
          </a:p>
        </p:txBody>
      </p:sp>
      <p:sp>
        <p:nvSpPr>
          <p:cNvPr id="4" name="Slide Number Placeholder 5"/>
          <p:cNvSpPr>
            <a:spLocks noGrp="1"/>
          </p:cNvSpPr>
          <p:nvPr>
            <p:ph type="sldNum" sz="quarter" idx="12"/>
          </p:nvPr>
        </p:nvSpPr>
        <p:spPr/>
        <p:txBody>
          <a:bodyPr/>
          <a:lstStyle>
            <a:lvl1pPr>
              <a:defRPr/>
            </a:lvl1pPr>
          </a:lstStyle>
          <a:p>
            <a:pPr>
              <a:defRPr/>
            </a:pPr>
            <a:fld id="{F865DDE5-7884-482C-8290-434912212BE9}" type="slidenum">
              <a:rPr lang="en-IN"/>
              <a:pPr>
                <a:defRPr/>
              </a:pPr>
              <a:t>‹#›</a:t>
            </a:fld>
            <a:endParaRPr lang="en-IN"/>
          </a:p>
        </p:txBody>
      </p:sp>
    </p:spTree>
    <p:extLst>
      <p:ext uri="{BB962C8B-B14F-4D97-AF65-F5344CB8AC3E}">
        <p14:creationId xmlns:p14="http://schemas.microsoft.com/office/powerpoint/2010/main" xmlns="" val="346016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32590B4D-DC7B-4FE3-BAA3-54AA4F2C9DFB}" type="datetime1">
              <a:rPr lang="en-IN" smtClean="0"/>
              <a:pPr>
                <a:defRPr/>
              </a:pPr>
              <a:t>26-10-2016</a:t>
            </a:fld>
            <a:endParaRPr lang="en-IN"/>
          </a:p>
        </p:txBody>
      </p:sp>
      <p:sp>
        <p:nvSpPr>
          <p:cNvPr id="6" name="Footer Placeholder 4"/>
          <p:cNvSpPr>
            <a:spLocks noGrp="1"/>
          </p:cNvSpPr>
          <p:nvPr>
            <p:ph type="ftr" sz="quarter" idx="11"/>
          </p:nvPr>
        </p:nvSpPr>
        <p:spPr/>
        <p:txBody>
          <a:bodyPr/>
          <a:lstStyle>
            <a:lvl1pPr>
              <a:defRPr/>
            </a:lvl1pPr>
          </a:lstStyle>
          <a:p>
            <a:pPr>
              <a:defRPr/>
            </a:pPr>
            <a:r>
              <a:rPr lang="fi-FI" smtClean="0"/>
              <a:t>Juli Thakuria and Bishal Saikia, NACLIN 2016,  October 26-28, 2016, Tezpur University, Tezpur</a:t>
            </a:r>
            <a:endParaRPr lang="en-IN"/>
          </a:p>
        </p:txBody>
      </p:sp>
      <p:sp>
        <p:nvSpPr>
          <p:cNvPr id="7" name="Slide Number Placeholder 5"/>
          <p:cNvSpPr>
            <a:spLocks noGrp="1"/>
          </p:cNvSpPr>
          <p:nvPr>
            <p:ph type="sldNum" sz="quarter" idx="12"/>
          </p:nvPr>
        </p:nvSpPr>
        <p:spPr/>
        <p:txBody>
          <a:bodyPr/>
          <a:lstStyle>
            <a:lvl1pPr>
              <a:defRPr/>
            </a:lvl1pPr>
          </a:lstStyle>
          <a:p>
            <a:pPr>
              <a:defRPr/>
            </a:pPr>
            <a:fld id="{9AC3BBF0-9CC4-44E5-AB3D-27A71CDC7950}" type="slidenum">
              <a:rPr lang="en-IN"/>
              <a:pPr>
                <a:defRPr/>
              </a:pPr>
              <a:t>‹#›</a:t>
            </a:fld>
            <a:endParaRPr lang="en-IN"/>
          </a:p>
        </p:txBody>
      </p:sp>
    </p:spTree>
    <p:extLst>
      <p:ext uri="{BB962C8B-B14F-4D97-AF65-F5344CB8AC3E}">
        <p14:creationId xmlns:p14="http://schemas.microsoft.com/office/powerpoint/2010/main" xmlns="" val="3705755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6CC1CAE6-C71D-4608-8E11-D17FE604BC09}" type="datetime1">
              <a:rPr lang="en-IN" smtClean="0"/>
              <a:pPr>
                <a:defRPr/>
              </a:pPr>
              <a:t>26-10-2016</a:t>
            </a:fld>
            <a:endParaRPr lang="en-IN"/>
          </a:p>
        </p:txBody>
      </p:sp>
      <p:sp>
        <p:nvSpPr>
          <p:cNvPr id="6" name="Footer Placeholder 4"/>
          <p:cNvSpPr>
            <a:spLocks noGrp="1"/>
          </p:cNvSpPr>
          <p:nvPr>
            <p:ph type="ftr" sz="quarter" idx="11"/>
          </p:nvPr>
        </p:nvSpPr>
        <p:spPr/>
        <p:txBody>
          <a:bodyPr/>
          <a:lstStyle>
            <a:lvl1pPr>
              <a:defRPr/>
            </a:lvl1pPr>
          </a:lstStyle>
          <a:p>
            <a:pPr>
              <a:defRPr/>
            </a:pPr>
            <a:r>
              <a:rPr lang="fi-FI" smtClean="0"/>
              <a:t>Juli Thakuria and Bishal Saikia, NACLIN 2016,  October 26-28, 2016, Tezpur University, Tezpur</a:t>
            </a:r>
            <a:endParaRPr lang="en-IN"/>
          </a:p>
        </p:txBody>
      </p:sp>
      <p:sp>
        <p:nvSpPr>
          <p:cNvPr id="7" name="Slide Number Placeholder 5"/>
          <p:cNvSpPr>
            <a:spLocks noGrp="1"/>
          </p:cNvSpPr>
          <p:nvPr>
            <p:ph type="sldNum" sz="quarter" idx="12"/>
          </p:nvPr>
        </p:nvSpPr>
        <p:spPr/>
        <p:txBody>
          <a:bodyPr/>
          <a:lstStyle>
            <a:lvl1pPr>
              <a:defRPr/>
            </a:lvl1pPr>
          </a:lstStyle>
          <a:p>
            <a:pPr>
              <a:defRPr/>
            </a:pPr>
            <a:fld id="{720E67F0-6454-4D34-9515-28B5A5864B44}" type="slidenum">
              <a:rPr lang="en-IN"/>
              <a:pPr>
                <a:defRPr/>
              </a:pPr>
              <a:t>‹#›</a:t>
            </a:fld>
            <a:endParaRPr lang="en-IN"/>
          </a:p>
        </p:txBody>
      </p:sp>
    </p:spTree>
    <p:extLst>
      <p:ext uri="{BB962C8B-B14F-4D97-AF65-F5344CB8AC3E}">
        <p14:creationId xmlns:p14="http://schemas.microsoft.com/office/powerpoint/2010/main" xmlns="" val="3250692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IN" altLang="en-US"/>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IN" alt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A0656464-1529-4F8B-B896-BD6A146E638F}" type="datetime1">
              <a:rPr lang="en-IN" smtClean="0"/>
              <a:pPr>
                <a:defRPr/>
              </a:pPr>
              <a:t>26-10-2016</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fi-FI" smtClean="0"/>
              <a:t>Juli Thakuria and Bishal Saikia, NACLIN 2016,  October 26-28, 2016, Tezpur University, Tezpur</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02DD93F8-66D5-4578-AEA6-9EBF41080D5A}" type="slidenum">
              <a:rPr lang="en-IN"/>
              <a:pPr>
                <a:defRPr/>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5738" y="198783"/>
            <a:ext cx="11874500" cy="1630017"/>
          </a:xfrm>
        </p:spPr>
        <p:txBody>
          <a:bodyPr rtlCol="0">
            <a:normAutofit/>
          </a:bodyPr>
          <a:lstStyle/>
          <a:p>
            <a:pPr fontAlgn="auto">
              <a:spcAft>
                <a:spcPts val="0"/>
              </a:spcAft>
              <a:defRPr/>
            </a:pPr>
            <a:r>
              <a:rPr lang="en-US" sz="3600" b="1" i="1" dirty="0">
                <a:latin typeface="Times New Roman" panose="02020603050405020304" pitchFamily="18" charset="0"/>
                <a:cs typeface="Times New Roman" panose="02020603050405020304" pitchFamily="18" charset="0"/>
              </a:rPr>
              <a:t>Student’ Views About the Use of Facebook and WhatsApp on Education: A Survey Among the Undergraduate Students of Dr. Birinchi Kumar </a:t>
            </a:r>
            <a:r>
              <a:rPr lang="en-US" sz="3600" b="1" i="1" dirty="0" err="1">
                <a:latin typeface="Times New Roman" panose="02020603050405020304" pitchFamily="18" charset="0"/>
                <a:cs typeface="Times New Roman" panose="02020603050405020304" pitchFamily="18" charset="0"/>
              </a:rPr>
              <a:t>Barooah</a:t>
            </a:r>
            <a:r>
              <a:rPr lang="en-US" sz="3600" b="1" i="1" dirty="0">
                <a:latin typeface="Times New Roman" panose="02020603050405020304" pitchFamily="18" charset="0"/>
                <a:cs typeface="Times New Roman" panose="02020603050405020304" pitchFamily="18" charset="0"/>
              </a:rPr>
              <a:t> College </a:t>
            </a:r>
            <a:endParaRPr lang="en-IN" sz="36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768350" y="2795588"/>
            <a:ext cx="10972800" cy="3233737"/>
          </a:xfrm>
        </p:spPr>
        <p:txBody>
          <a:bodyPr rtlCol="0">
            <a:normAutofit fontScale="92500" lnSpcReduction="10000"/>
          </a:bodyPr>
          <a:lstStyle/>
          <a:p>
            <a:pPr fontAlgn="auto">
              <a:spcAft>
                <a:spcPts val="0"/>
              </a:spcAft>
              <a:defRPr/>
            </a:pPr>
            <a:r>
              <a:rPr lang="en-IN" b="1" dirty="0">
                <a:latin typeface="Times New Roman" panose="02020603050405020304" pitchFamily="18" charset="0"/>
                <a:cs typeface="Times New Roman" panose="02020603050405020304" pitchFamily="18" charset="0"/>
              </a:rPr>
              <a:t>Prepared by</a:t>
            </a:r>
          </a:p>
          <a:p>
            <a:pPr fontAlgn="auto">
              <a:spcAft>
                <a:spcPts val="0"/>
              </a:spcAft>
              <a:defRPr/>
            </a:pPr>
            <a:endParaRPr lang="en-IN" b="1" dirty="0">
              <a:latin typeface="Times New Roman" panose="02020603050405020304" pitchFamily="18" charset="0"/>
              <a:cs typeface="Times New Roman" panose="02020603050405020304" pitchFamily="18" charset="0"/>
            </a:endParaRPr>
          </a:p>
          <a:p>
            <a:pPr fontAlgn="auto">
              <a:spcAft>
                <a:spcPts val="0"/>
              </a:spcAft>
              <a:defRPr/>
            </a:pPr>
            <a:endParaRPr lang="en-IN" b="1" dirty="0">
              <a:latin typeface="Times New Roman" panose="02020603050405020304" pitchFamily="18" charset="0"/>
              <a:cs typeface="Times New Roman" panose="02020603050405020304" pitchFamily="18" charset="0"/>
            </a:endParaRPr>
          </a:p>
          <a:p>
            <a:pPr fontAlgn="auto">
              <a:spcAft>
                <a:spcPts val="0"/>
              </a:spcAft>
              <a:defRPr/>
            </a:pPr>
            <a:endParaRPr lang="en-IN" b="1" dirty="0">
              <a:latin typeface="Times New Roman" panose="02020603050405020304" pitchFamily="18" charset="0"/>
              <a:cs typeface="Times New Roman" panose="02020603050405020304" pitchFamily="18" charset="0"/>
            </a:endParaRPr>
          </a:p>
          <a:p>
            <a:pPr algn="l" fontAlgn="auto">
              <a:spcAft>
                <a:spcPts val="0"/>
              </a:spcAft>
              <a:defRPr/>
            </a:pPr>
            <a:r>
              <a:rPr lang="en-IN" b="1" dirty="0" err="1">
                <a:latin typeface="Times New Roman" panose="02020603050405020304" pitchFamily="18" charset="0"/>
                <a:cs typeface="Times New Roman" panose="02020603050405020304" pitchFamily="18" charset="0"/>
              </a:rPr>
              <a:t>Juli</a:t>
            </a:r>
            <a:r>
              <a:rPr lang="en-IN" b="1" dirty="0">
                <a:latin typeface="Times New Roman" panose="02020603050405020304" pitchFamily="18" charset="0"/>
                <a:cs typeface="Times New Roman" panose="02020603050405020304" pitchFamily="18" charset="0"/>
              </a:rPr>
              <a:t> </a:t>
            </a:r>
            <a:r>
              <a:rPr lang="en-IN" b="1" dirty="0" err="1">
                <a:latin typeface="Times New Roman" panose="02020603050405020304" pitchFamily="18" charset="0"/>
                <a:cs typeface="Times New Roman" panose="02020603050405020304" pitchFamily="18" charset="0"/>
              </a:rPr>
              <a:t>Thakuria</a:t>
            </a:r>
            <a:r>
              <a:rPr lang="en-IN" b="1" dirty="0">
                <a:latin typeface="Times New Roman" panose="02020603050405020304" pitchFamily="18" charset="0"/>
                <a:cs typeface="Times New Roman" panose="02020603050405020304" pitchFamily="18" charset="0"/>
              </a:rPr>
              <a:t>							</a:t>
            </a:r>
            <a:r>
              <a:rPr lang="en-IN" b="1" dirty="0" err="1">
                <a:latin typeface="Times New Roman" panose="02020603050405020304" pitchFamily="18" charset="0"/>
                <a:cs typeface="Times New Roman" panose="02020603050405020304" pitchFamily="18" charset="0"/>
              </a:rPr>
              <a:t>Bishal</a:t>
            </a:r>
            <a:r>
              <a:rPr lang="en-IN" b="1" dirty="0">
                <a:latin typeface="Times New Roman" panose="02020603050405020304" pitchFamily="18" charset="0"/>
                <a:cs typeface="Times New Roman" panose="02020603050405020304" pitchFamily="18" charset="0"/>
              </a:rPr>
              <a:t> </a:t>
            </a:r>
            <a:r>
              <a:rPr lang="en-IN" b="1" dirty="0" err="1">
                <a:latin typeface="Times New Roman" panose="02020603050405020304" pitchFamily="18" charset="0"/>
                <a:cs typeface="Times New Roman" panose="02020603050405020304" pitchFamily="18" charset="0"/>
              </a:rPr>
              <a:t>Saikia</a:t>
            </a:r>
            <a:endParaRPr lang="en-IN" b="1" dirty="0">
              <a:latin typeface="Times New Roman" panose="02020603050405020304" pitchFamily="18" charset="0"/>
              <a:cs typeface="Times New Roman" panose="02020603050405020304" pitchFamily="18" charset="0"/>
            </a:endParaRPr>
          </a:p>
          <a:p>
            <a:pPr algn="l" fontAlgn="auto">
              <a:spcAft>
                <a:spcPts val="0"/>
              </a:spcAft>
              <a:defRPr/>
            </a:pPr>
            <a:r>
              <a:rPr lang="en-IN" b="1" dirty="0">
                <a:latin typeface="Times New Roman" panose="02020603050405020304" pitchFamily="18" charset="0"/>
                <a:cs typeface="Times New Roman" panose="02020603050405020304" pitchFamily="18" charset="0"/>
              </a:rPr>
              <a:t>Librarian							Student</a:t>
            </a:r>
          </a:p>
          <a:p>
            <a:pPr algn="l" fontAlgn="auto">
              <a:spcAft>
                <a:spcPts val="0"/>
              </a:spcAft>
              <a:defRPr/>
            </a:pPr>
            <a:r>
              <a:rPr lang="en-IN" b="1" dirty="0" err="1">
                <a:latin typeface="Times New Roman" panose="02020603050405020304" pitchFamily="18" charset="0"/>
                <a:cs typeface="Times New Roman" panose="02020603050405020304" pitchFamily="18" charset="0"/>
              </a:rPr>
              <a:t>Dr.</a:t>
            </a:r>
            <a:r>
              <a:rPr lang="en-IN" b="1" dirty="0">
                <a:latin typeface="Times New Roman" panose="02020603050405020304" pitchFamily="18" charset="0"/>
                <a:cs typeface="Times New Roman" panose="02020603050405020304" pitchFamily="18" charset="0"/>
              </a:rPr>
              <a:t> B.K.B. College						Department of Sociology</a:t>
            </a:r>
          </a:p>
          <a:p>
            <a:pPr algn="l" fontAlgn="auto">
              <a:spcAft>
                <a:spcPts val="0"/>
              </a:spcAft>
              <a:defRPr/>
            </a:pPr>
            <a:r>
              <a:rPr lang="en-IN" b="1" dirty="0" err="1">
                <a:latin typeface="Times New Roman" panose="02020603050405020304" pitchFamily="18" charset="0"/>
                <a:cs typeface="Times New Roman" panose="02020603050405020304" pitchFamily="18" charset="0"/>
              </a:rPr>
              <a:t>Puranigudam</a:t>
            </a:r>
            <a:r>
              <a:rPr lang="en-IN" b="1" dirty="0">
                <a:latin typeface="Times New Roman" panose="02020603050405020304" pitchFamily="18" charset="0"/>
                <a:cs typeface="Times New Roman" panose="02020603050405020304" pitchFamily="18" charset="0"/>
              </a:rPr>
              <a:t>, </a:t>
            </a:r>
            <a:r>
              <a:rPr lang="en-IN" b="1" dirty="0" err="1">
                <a:latin typeface="Times New Roman" panose="02020603050405020304" pitchFamily="18" charset="0"/>
                <a:cs typeface="Times New Roman" panose="02020603050405020304" pitchFamily="18" charset="0"/>
              </a:rPr>
              <a:t>Nagaon</a:t>
            </a:r>
            <a:r>
              <a:rPr lang="en-IN" b="1" dirty="0">
                <a:latin typeface="Times New Roman" panose="02020603050405020304" pitchFamily="18" charset="0"/>
                <a:cs typeface="Times New Roman" panose="02020603050405020304" pitchFamily="18" charset="0"/>
              </a:rPr>
              <a:t>, Assam					Dibrugarh University</a:t>
            </a:r>
          </a:p>
        </p:txBody>
      </p:sp>
      <p:sp>
        <p:nvSpPr>
          <p:cNvPr id="4" name="Slide Number Placeholder 3"/>
          <p:cNvSpPr>
            <a:spLocks noGrp="1"/>
          </p:cNvSpPr>
          <p:nvPr>
            <p:ph type="sldNum" sz="quarter" idx="12"/>
          </p:nvPr>
        </p:nvSpPr>
        <p:spPr>
          <a:xfrm>
            <a:off x="8673662" y="6356350"/>
            <a:ext cx="2743200" cy="365125"/>
          </a:xfrm>
        </p:spPr>
        <p:txBody>
          <a:bodyPr/>
          <a:lstStyle/>
          <a:p>
            <a:pPr>
              <a:defRPr/>
            </a:pPr>
            <a:fld id="{263F5C49-4B5C-4E63-BA7E-407C2D9C00DF}" type="slidenum">
              <a:rPr lang="en-IN" smtClean="0"/>
              <a:pPr>
                <a:defRPr/>
              </a:pPr>
              <a:t>1</a:t>
            </a:fld>
            <a:endParaRPr lang="en-IN"/>
          </a:p>
        </p:txBody>
      </p:sp>
      <p:sp>
        <p:nvSpPr>
          <p:cNvPr id="5" name="Footer Placeholder 4"/>
          <p:cNvSpPr>
            <a:spLocks noGrp="1"/>
          </p:cNvSpPr>
          <p:nvPr>
            <p:ph type="ftr" sz="quarter" idx="11"/>
          </p:nvPr>
        </p:nvSpPr>
        <p:spPr>
          <a:xfrm>
            <a:off x="2774731" y="6463862"/>
            <a:ext cx="6789683" cy="257613"/>
          </a:xfrm>
        </p:spPr>
        <p:txBody>
          <a:bodyPr/>
          <a:lstStyle/>
          <a:p>
            <a:pPr>
              <a:defRPr/>
            </a:pPr>
            <a:r>
              <a:rPr lang="fi-FI" dirty="0" smtClean="0"/>
              <a:t>Juli Thakuria and Bishal Saikia, NACLIN 2016,  October 26-28, 2016, Tezpur University, Tezpur</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4488" y="58738"/>
            <a:ext cx="11515725" cy="6740307"/>
          </a:xfrm>
          <a:prstGeom prst="rect">
            <a:avLst/>
          </a:prstGeom>
        </p:spPr>
        <p:txBody>
          <a:bodyPr>
            <a:spAutoFit/>
          </a:bodyPr>
          <a:lstStyle/>
          <a:p>
            <a:pPr algn="ctr" eaLnBrk="1" fontAlgn="auto" hangingPunct="1">
              <a:lnSpc>
                <a:spcPct val="200000"/>
              </a:lnSpc>
              <a:spcBef>
                <a:spcPts val="0"/>
              </a:spcBef>
              <a:spcAft>
                <a:spcPts val="0"/>
              </a:spcAft>
              <a:defRPr/>
            </a:pPr>
            <a:r>
              <a:rPr lang="en-US" sz="2400" b="1" u="sng" dirty="0">
                <a:latin typeface="Times New Roman" panose="02020603050405020304" pitchFamily="18" charset="0"/>
                <a:ea typeface="Calibri" panose="020F0502020204030204" pitchFamily="34" charset="0"/>
                <a:cs typeface="Times New Roman" panose="02020603050405020304" pitchFamily="18" charset="0"/>
              </a:rPr>
              <a:t>Importance of social media on Education.</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p>
          <a:p>
            <a:pPr eaLnBrk="1" fontAlgn="auto" hangingPunct="1">
              <a:lnSpc>
                <a:spcPct val="200000"/>
              </a:lnSpc>
              <a:spcBef>
                <a:spcPts val="0"/>
              </a:spcBef>
              <a:spcAft>
                <a:spcPts val="0"/>
              </a:spcAft>
              <a:defRPr/>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a:latin typeface="Times New Roman" panose="02020603050405020304" pitchFamily="18" charset="0"/>
                <a:ea typeface="Calibri" panose="020F0502020204030204" pitchFamily="34" charset="0"/>
                <a:cs typeface="Times New Roman" panose="02020603050405020304" pitchFamily="18" charset="0"/>
              </a:rPr>
              <a:t>Helps in preparing class notes/ assignments/ </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project.</a:t>
            </a:r>
            <a:endParaRPr lang="en-IN" sz="2400" b="1" dirty="0">
              <a:ea typeface="Calibri" panose="020F0502020204030204" pitchFamily="34" charset="0"/>
              <a:cs typeface="Times New Roman" panose="02020603050405020304" pitchFamily="18" charset="0"/>
            </a:endParaRPr>
          </a:p>
          <a:p>
            <a:pPr eaLnBrk="1" fontAlgn="auto" hangingPunct="1">
              <a:lnSpc>
                <a:spcPct val="200000"/>
              </a:lnSpc>
              <a:spcBef>
                <a:spcPts val="0"/>
              </a:spcBef>
              <a:spcAft>
                <a:spcPts val="0"/>
              </a:spcAft>
              <a:defRPr/>
            </a:pPr>
            <a:r>
              <a:rPr lang="en-US" sz="2400" b="1" dirty="0">
                <a:latin typeface="Times New Roman" panose="02020603050405020304" pitchFamily="18" charset="0"/>
                <a:ea typeface="Calibri" panose="020F0502020204030204" pitchFamily="34" charset="0"/>
                <a:cs typeface="Times New Roman" panose="02020603050405020304" pitchFamily="18" charset="0"/>
              </a:rPr>
              <a:t>*	Helps in group </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discussion.</a:t>
            </a:r>
            <a:endParaRPr lang="en-IN" sz="2400" b="1" dirty="0">
              <a:ea typeface="Calibri" panose="020F0502020204030204" pitchFamily="34" charset="0"/>
              <a:cs typeface="Times New Roman" panose="02020603050405020304" pitchFamily="18" charset="0"/>
            </a:endParaRPr>
          </a:p>
          <a:p>
            <a:pPr eaLnBrk="1" fontAlgn="auto" hangingPunct="1">
              <a:lnSpc>
                <a:spcPct val="200000"/>
              </a:lnSpc>
              <a:spcBef>
                <a:spcPts val="0"/>
              </a:spcBef>
              <a:spcAft>
                <a:spcPts val="0"/>
              </a:spcAft>
              <a:defRPr/>
            </a:pPr>
            <a:r>
              <a:rPr lang="en-US" sz="2400" b="1" dirty="0">
                <a:latin typeface="Times New Roman" panose="02020603050405020304" pitchFamily="18" charset="0"/>
                <a:ea typeface="Calibri" panose="020F0502020204030204" pitchFamily="34" charset="0"/>
                <a:cs typeface="Times New Roman" panose="02020603050405020304" pitchFamily="18" charset="0"/>
              </a:rPr>
              <a:t>*	Easy to interact with </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friends.</a:t>
            </a:r>
            <a:endParaRPr lang="en-IN" sz="2400" b="1" dirty="0">
              <a:ea typeface="Calibri" panose="020F0502020204030204" pitchFamily="34" charset="0"/>
              <a:cs typeface="Times New Roman" panose="02020603050405020304" pitchFamily="18" charset="0"/>
            </a:endParaRPr>
          </a:p>
          <a:p>
            <a:pPr eaLnBrk="1" fontAlgn="auto" hangingPunct="1">
              <a:lnSpc>
                <a:spcPct val="200000"/>
              </a:lnSpc>
              <a:spcBef>
                <a:spcPts val="0"/>
              </a:spcBef>
              <a:spcAft>
                <a:spcPts val="0"/>
              </a:spcAft>
              <a:defRPr/>
            </a:pPr>
            <a:r>
              <a:rPr lang="en-US" sz="2400" b="1" dirty="0">
                <a:latin typeface="Times New Roman" panose="02020603050405020304" pitchFamily="18" charset="0"/>
                <a:ea typeface="Calibri" panose="020F0502020204030204" pitchFamily="34" charset="0"/>
                <a:cs typeface="Times New Roman" panose="02020603050405020304" pitchFamily="18" charset="0"/>
              </a:rPr>
              <a:t>* 	Helpful for sharing up to date </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knowledge.</a:t>
            </a:r>
            <a:endParaRPr lang="en-IN" sz="2400" b="1" dirty="0">
              <a:ea typeface="Calibri" panose="020F0502020204030204" pitchFamily="34" charset="0"/>
              <a:cs typeface="Times New Roman" panose="02020603050405020304" pitchFamily="18" charset="0"/>
            </a:endParaRPr>
          </a:p>
          <a:p>
            <a:pPr eaLnBrk="1" fontAlgn="auto" hangingPunct="1">
              <a:lnSpc>
                <a:spcPct val="200000"/>
              </a:lnSpc>
              <a:spcBef>
                <a:spcPts val="0"/>
              </a:spcBef>
              <a:spcAft>
                <a:spcPts val="0"/>
              </a:spcAft>
              <a:defRPr/>
            </a:pPr>
            <a:r>
              <a:rPr lang="en-US" sz="2400" b="1" dirty="0">
                <a:latin typeface="Times New Roman" panose="02020603050405020304" pitchFamily="18" charset="0"/>
                <a:ea typeface="Calibri" panose="020F0502020204030204" pitchFamily="34" charset="0"/>
                <a:cs typeface="Times New Roman" panose="02020603050405020304" pitchFamily="18" charset="0"/>
              </a:rPr>
              <a:t>*	Sharing information about seminar/ </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workshop.</a:t>
            </a:r>
            <a:endParaRPr lang="en-IN" sz="2400" b="1" dirty="0">
              <a:ea typeface="Calibri" panose="020F0502020204030204" pitchFamily="34" charset="0"/>
              <a:cs typeface="Times New Roman" panose="02020603050405020304" pitchFamily="18" charset="0"/>
            </a:endParaRPr>
          </a:p>
          <a:p>
            <a:pPr marL="457200" indent="-457200" eaLnBrk="1" fontAlgn="auto" hangingPunct="1">
              <a:lnSpc>
                <a:spcPct val="200000"/>
              </a:lnSpc>
              <a:spcBef>
                <a:spcPts val="0"/>
              </a:spcBef>
              <a:spcAft>
                <a:spcPts val="0"/>
              </a:spcAft>
              <a:defRPr/>
            </a:pPr>
            <a:r>
              <a:rPr lang="en-US" sz="2400" b="1" dirty="0">
                <a:latin typeface="Times New Roman" panose="02020603050405020304" pitchFamily="18" charset="0"/>
                <a:ea typeface="Calibri" panose="020F0502020204030204" pitchFamily="34" charset="0"/>
                <a:cs typeface="Times New Roman" panose="02020603050405020304" pitchFamily="18" charset="0"/>
              </a:rPr>
              <a:t>* 		Development of communication skill, self evaluation, finding job, news can be 	achieved through SNS.</a:t>
            </a:r>
            <a:endParaRPr lang="en-IN" sz="2400" b="1" dirty="0">
              <a:ea typeface="Calibri" panose="020F0502020204030204" pitchFamily="34" charset="0"/>
              <a:cs typeface="Times New Roman" panose="02020603050405020304" pitchFamily="18" charset="0"/>
            </a:endParaRPr>
          </a:p>
          <a:p>
            <a:pPr marL="457200" indent="-457200" eaLnBrk="1" fontAlgn="auto" hangingPunct="1">
              <a:lnSpc>
                <a:spcPct val="200000"/>
              </a:lnSpc>
              <a:spcBef>
                <a:spcPts val="0"/>
              </a:spcBef>
              <a:spcAft>
                <a:spcPts val="0"/>
              </a:spcAft>
              <a:defRPr/>
            </a:pPr>
            <a:endParaRPr lang="en-IN" sz="2400" dirty="0">
              <a:ea typeface="Calibri" panose="020F0502020204030204" pitchFamily="34"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F865DDE5-7884-482C-8290-434912212BE9}" type="slidenum">
              <a:rPr lang="en-IN" smtClean="0"/>
              <a:pPr>
                <a:defRPr/>
              </a:pPr>
              <a:t>10</a:t>
            </a:fld>
            <a:endParaRPr lang="en-IN"/>
          </a:p>
        </p:txBody>
      </p:sp>
      <p:sp>
        <p:nvSpPr>
          <p:cNvPr id="5" name="Footer Placeholder 4"/>
          <p:cNvSpPr>
            <a:spLocks noGrp="1"/>
          </p:cNvSpPr>
          <p:nvPr>
            <p:ph type="ftr" sz="quarter" idx="11"/>
          </p:nvPr>
        </p:nvSpPr>
        <p:spPr>
          <a:xfrm>
            <a:off x="1376855" y="6589986"/>
            <a:ext cx="8639504" cy="131489"/>
          </a:xfrm>
        </p:spPr>
        <p:txBody>
          <a:bodyPr/>
          <a:lstStyle/>
          <a:p>
            <a:pPr>
              <a:defRPr/>
            </a:pPr>
            <a:r>
              <a:rPr lang="fi-FI" dirty="0" smtClean="0"/>
              <a:t>Juli Thakuria and Bishal Saikia, NACLIN 2016,  October 26-28, 2016, Tezpur University, Tezpur</a:t>
            </a: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838200" y="0"/>
            <a:ext cx="10515600" cy="743239"/>
          </a:xfrm>
        </p:spPr>
        <p:txBody>
          <a:bodyPr/>
          <a:lstStyle/>
          <a:p>
            <a:pPr algn="ctr"/>
            <a:r>
              <a:rPr lang="en-IN" altLang="en-US" b="1" u="sng" dirty="0">
                <a:latin typeface="Times New Roman" panose="02020603050405020304" pitchFamily="18" charset="0"/>
                <a:cs typeface="Times New Roman" panose="02020603050405020304" pitchFamily="18" charset="0"/>
              </a:rPr>
              <a:t>CONCLUSION</a:t>
            </a:r>
          </a:p>
        </p:txBody>
      </p:sp>
      <p:sp>
        <p:nvSpPr>
          <p:cNvPr id="14339" name="Content Placeholder 2"/>
          <p:cNvSpPr>
            <a:spLocks noGrp="1"/>
          </p:cNvSpPr>
          <p:nvPr>
            <p:ph idx="1"/>
          </p:nvPr>
        </p:nvSpPr>
        <p:spPr>
          <a:xfrm>
            <a:off x="146050" y="743239"/>
            <a:ext cx="11887200" cy="5856343"/>
          </a:xfrm>
        </p:spPr>
        <p:txBody>
          <a:bodyPr/>
          <a:lstStyle/>
          <a:p>
            <a:pPr algn="just"/>
            <a:r>
              <a:rPr lang="en-IN" altLang="en-US" sz="2400" b="1" dirty="0">
                <a:latin typeface="Times New Roman" panose="02020603050405020304" pitchFamily="18" charset="0"/>
                <a:cs typeface="Times New Roman" panose="02020603050405020304" pitchFamily="18" charset="0"/>
              </a:rPr>
              <a:t>Social networking has become a regular habit for all of us including teens 	and adults. </a:t>
            </a:r>
            <a:endParaRPr lang="en-IN" altLang="en-US" sz="2400" b="1" dirty="0" smtClean="0">
              <a:latin typeface="Times New Roman" panose="02020603050405020304" pitchFamily="18" charset="0"/>
              <a:cs typeface="Times New Roman" panose="02020603050405020304" pitchFamily="18" charset="0"/>
            </a:endParaRPr>
          </a:p>
          <a:p>
            <a:pPr algn="just"/>
            <a:endParaRPr lang="en-IN" altLang="en-US" sz="2400" b="1" dirty="0">
              <a:latin typeface="Times New Roman" panose="02020603050405020304" pitchFamily="18" charset="0"/>
              <a:cs typeface="Times New Roman" panose="02020603050405020304" pitchFamily="18" charset="0"/>
            </a:endParaRPr>
          </a:p>
          <a:p>
            <a:pPr algn="just"/>
            <a:r>
              <a:rPr lang="en-IN" altLang="en-US" sz="2400" b="1" dirty="0">
                <a:latin typeface="Times New Roman" panose="02020603050405020304" pitchFamily="18" charset="0"/>
                <a:cs typeface="Times New Roman" panose="02020603050405020304" pitchFamily="18" charset="0"/>
              </a:rPr>
              <a:t>The study has revealed the fact that education has also been quite a large extent influenced by social media</a:t>
            </a:r>
            <a:r>
              <a:rPr lang="en-IN" altLang="en-US" sz="2400" b="1" dirty="0" smtClean="0">
                <a:latin typeface="Times New Roman" panose="02020603050405020304" pitchFamily="18" charset="0"/>
                <a:cs typeface="Times New Roman" panose="02020603050405020304" pitchFamily="18" charset="0"/>
              </a:rPr>
              <a:t>.</a:t>
            </a:r>
          </a:p>
          <a:p>
            <a:pPr algn="just"/>
            <a:endParaRPr lang="en-IN" altLang="en-US" sz="2400" b="1" dirty="0">
              <a:latin typeface="Times New Roman" panose="02020603050405020304" pitchFamily="18" charset="0"/>
              <a:cs typeface="Times New Roman" panose="02020603050405020304" pitchFamily="18" charset="0"/>
            </a:endParaRPr>
          </a:p>
          <a:p>
            <a:pPr algn="just"/>
            <a:r>
              <a:rPr lang="en-IN" altLang="en-US" sz="2400" b="1" dirty="0">
                <a:latin typeface="Times New Roman" panose="02020603050405020304" pitchFamily="18" charset="0"/>
                <a:cs typeface="Times New Roman" panose="02020603050405020304" pitchFamily="18" charset="0"/>
              </a:rPr>
              <a:t> Social networking sites like Twitter, Facebook, WhatsApp and many more, which can help students to get better feedback from friends and related community. </a:t>
            </a:r>
            <a:endParaRPr lang="en-IN" altLang="en-US" sz="2400" b="1" dirty="0" smtClean="0">
              <a:latin typeface="Times New Roman" panose="02020603050405020304" pitchFamily="18" charset="0"/>
              <a:cs typeface="Times New Roman" panose="02020603050405020304" pitchFamily="18" charset="0"/>
            </a:endParaRPr>
          </a:p>
          <a:p>
            <a:pPr algn="just"/>
            <a:endParaRPr lang="en-IN" altLang="en-US" sz="2400" b="1" dirty="0">
              <a:latin typeface="Times New Roman" panose="02020603050405020304" pitchFamily="18" charset="0"/>
              <a:cs typeface="Times New Roman" panose="02020603050405020304" pitchFamily="18" charset="0"/>
            </a:endParaRPr>
          </a:p>
          <a:p>
            <a:pPr algn="just"/>
            <a:r>
              <a:rPr lang="en-IN" altLang="en-US" sz="2400" b="1" dirty="0">
                <a:latin typeface="Times New Roman" panose="02020603050405020304" pitchFamily="18" charset="0"/>
                <a:cs typeface="Times New Roman" panose="02020603050405020304" pitchFamily="18" charset="0"/>
              </a:rPr>
              <a:t>There are so many negative effect of </a:t>
            </a:r>
            <a:r>
              <a:rPr lang="en-IN" altLang="en-US" sz="2400" b="1" dirty="0" err="1">
                <a:latin typeface="Times New Roman" panose="02020603050405020304" pitchFamily="18" charset="0"/>
                <a:cs typeface="Times New Roman" panose="02020603050405020304" pitchFamily="18" charset="0"/>
              </a:rPr>
              <a:t>whatsapp</a:t>
            </a:r>
            <a:r>
              <a:rPr lang="en-IN" altLang="en-US" sz="2400" b="1" dirty="0">
                <a:latin typeface="Times New Roman" panose="02020603050405020304" pitchFamily="18" charset="0"/>
                <a:cs typeface="Times New Roman" panose="02020603050405020304" pitchFamily="18" charset="0"/>
              </a:rPr>
              <a:t> and </a:t>
            </a:r>
            <a:r>
              <a:rPr lang="en-IN" altLang="en-US" sz="2400" b="1" dirty="0" err="1">
                <a:latin typeface="Times New Roman" panose="02020603050405020304" pitchFamily="18" charset="0"/>
                <a:cs typeface="Times New Roman" panose="02020603050405020304" pitchFamily="18" charset="0"/>
              </a:rPr>
              <a:t>facebook</a:t>
            </a:r>
            <a:r>
              <a:rPr lang="en-IN" altLang="en-US" sz="2400" b="1" dirty="0">
                <a:latin typeface="Times New Roman" panose="02020603050405020304" pitchFamily="18" charset="0"/>
                <a:cs typeface="Times New Roman" panose="02020603050405020304" pitchFamily="18" charset="0"/>
              </a:rPr>
              <a:t> on education; </a:t>
            </a:r>
            <a:r>
              <a:rPr lang="en-IN" sz="2400" b="1" dirty="0">
                <a:latin typeface="Times New Roman" panose="02020603050405020304" pitchFamily="18" charset="0"/>
                <a:cs typeface="Times New Roman" panose="02020603050405020304" pitchFamily="18" charset="0"/>
              </a:rPr>
              <a:t>The other negative effect on students is that they are spending too much time on social sites, and much lesser time on socializing in person</a:t>
            </a:r>
            <a:r>
              <a:rPr lang="en-IN" sz="2400" b="1" dirty="0" smtClean="0">
                <a:latin typeface="Times New Roman" panose="02020603050405020304" pitchFamily="18" charset="0"/>
                <a:cs typeface="Times New Roman" panose="02020603050405020304" pitchFamily="18" charset="0"/>
              </a:rPr>
              <a:t>.</a:t>
            </a:r>
          </a:p>
          <a:p>
            <a:pPr algn="just"/>
            <a:endParaRPr lang="en-IN" sz="2400" b="1" dirty="0">
              <a:latin typeface="Times New Roman" panose="02020603050405020304" pitchFamily="18" charset="0"/>
              <a:cs typeface="Times New Roman" panose="02020603050405020304" pitchFamily="18" charset="0"/>
            </a:endParaRPr>
          </a:p>
          <a:p>
            <a:pPr algn="just"/>
            <a:r>
              <a:rPr lang="en-IN" sz="2400" b="1" dirty="0">
                <a:latin typeface="Times New Roman" panose="02020603050405020304" pitchFamily="18" charset="0"/>
                <a:cs typeface="Times New Roman" panose="02020603050405020304" pitchFamily="18" charset="0"/>
              </a:rPr>
              <a:t>Considering all of the pros and cons, it is necessary to develop certain regulations over the use of such social networking sites, especially for high school and college students.</a:t>
            </a:r>
            <a:endParaRPr lang="en-IN" altLang="en-US" sz="24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56AAA3CB-9ABE-4FF4-A132-89789F5622DA}" type="slidenum">
              <a:rPr lang="en-IN" smtClean="0"/>
              <a:pPr>
                <a:defRPr/>
              </a:pPr>
              <a:t>11</a:t>
            </a:fld>
            <a:endParaRPr lang="en-IN"/>
          </a:p>
        </p:txBody>
      </p:sp>
      <p:sp>
        <p:nvSpPr>
          <p:cNvPr id="5" name="Footer Placeholder 4"/>
          <p:cNvSpPr>
            <a:spLocks noGrp="1"/>
          </p:cNvSpPr>
          <p:nvPr>
            <p:ph type="ftr" sz="quarter" idx="11"/>
          </p:nvPr>
        </p:nvSpPr>
        <p:spPr>
          <a:xfrm>
            <a:off x="1849821" y="6568966"/>
            <a:ext cx="6303579" cy="152509"/>
          </a:xfrm>
        </p:spPr>
        <p:txBody>
          <a:bodyPr/>
          <a:lstStyle/>
          <a:p>
            <a:pPr>
              <a:defRPr/>
            </a:pPr>
            <a:r>
              <a:rPr lang="fi-FI" dirty="0" smtClean="0"/>
              <a:t>Juli Thakuria and Bishal Saikia, NACLIN 2016,  October 26-28, 2016, Tezpur University, Tezpur</a:t>
            </a: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87827" y="2967335"/>
            <a:ext cx="7964556" cy="923330"/>
          </a:xfrm>
          <a:prstGeom prst="rect">
            <a:avLst/>
          </a:prstGeom>
          <a:noFill/>
        </p:spPr>
        <p:txBody>
          <a:bodyPr>
            <a:spAutoFit/>
          </a:bodyPr>
          <a:lstStyle/>
          <a:p>
            <a:pPr algn="ctr" eaLnBrk="1" fontAlgn="auto" hangingPunct="1">
              <a:spcBef>
                <a:spcPts val="0"/>
              </a:spcBef>
              <a:spcAft>
                <a:spcPts val="0"/>
              </a:spcAft>
              <a:defRPr/>
            </a:pPr>
            <a:r>
              <a:rPr lang="en-US" sz="5400" b="1" i="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mn-lt"/>
              </a:rPr>
              <a:t>Thank You All</a:t>
            </a:r>
          </a:p>
        </p:txBody>
      </p:sp>
      <p:sp>
        <p:nvSpPr>
          <p:cNvPr id="3" name="Slide Number Placeholder 2"/>
          <p:cNvSpPr>
            <a:spLocks noGrp="1"/>
          </p:cNvSpPr>
          <p:nvPr>
            <p:ph type="sldNum" sz="quarter" idx="12"/>
          </p:nvPr>
        </p:nvSpPr>
        <p:spPr/>
        <p:txBody>
          <a:bodyPr/>
          <a:lstStyle/>
          <a:p>
            <a:pPr>
              <a:defRPr/>
            </a:pPr>
            <a:fld id="{F865DDE5-7884-482C-8290-434912212BE9}" type="slidenum">
              <a:rPr lang="en-IN" smtClean="0"/>
              <a:pPr>
                <a:defRPr/>
              </a:pPr>
              <a:t>12</a:t>
            </a:fld>
            <a:endParaRPr lang="en-IN"/>
          </a:p>
        </p:txBody>
      </p:sp>
      <p:sp>
        <p:nvSpPr>
          <p:cNvPr id="5" name="Footer Placeholder 4"/>
          <p:cNvSpPr>
            <a:spLocks noGrp="1"/>
          </p:cNvSpPr>
          <p:nvPr>
            <p:ph type="ftr" sz="quarter" idx="11"/>
          </p:nvPr>
        </p:nvSpPr>
        <p:spPr>
          <a:xfrm>
            <a:off x="2123090" y="6356350"/>
            <a:ext cx="6030310" cy="365125"/>
          </a:xfrm>
        </p:spPr>
        <p:txBody>
          <a:bodyPr/>
          <a:lstStyle/>
          <a:p>
            <a:pPr>
              <a:defRPr/>
            </a:pPr>
            <a:r>
              <a:rPr lang="fi-FI" dirty="0" smtClean="0"/>
              <a:t>Juli Thakuria and Bishal Saikia, NACLIN 2016,  October 26-28, 2016, Tezpur University, Tezpur</a:t>
            </a:r>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691"/>
            <a:ext cx="10515600" cy="623455"/>
          </a:xfrm>
        </p:spPr>
        <p:txBody>
          <a:bodyPr/>
          <a:lstStyle/>
          <a:p>
            <a:pPr algn="ctr"/>
            <a:r>
              <a:rPr lang="en-IN" b="1" u="sng" dirty="0">
                <a:latin typeface="Times New Roman" panose="02020603050405020304" pitchFamily="18" charset="0"/>
                <a:cs typeface="Times New Roman" panose="02020603050405020304" pitchFamily="18" charset="0"/>
              </a:rPr>
              <a:t>INTRODUCTION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xmlns="" val="2106572965"/>
              </p:ext>
            </p:extLst>
          </p:nvPr>
        </p:nvGraphicFramePr>
        <p:xfrm>
          <a:off x="581891" y="914400"/>
          <a:ext cx="11305309" cy="40316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p:cNvSpPr/>
          <p:nvPr/>
        </p:nvSpPr>
        <p:spPr>
          <a:xfrm>
            <a:off x="581891" y="5447253"/>
            <a:ext cx="11305309" cy="830997"/>
          </a:xfrm>
          <a:prstGeom prst="rect">
            <a:avLst/>
          </a:prstGeom>
        </p:spPr>
        <p:txBody>
          <a:bodyPr wrap="square">
            <a:spAutoFit/>
          </a:bodyPr>
          <a:lstStyle/>
          <a:p>
            <a:r>
              <a:rPr lang="en-US" sz="2400" b="1" dirty="0">
                <a:effectLst/>
                <a:latin typeface="Times New Roman" panose="02020603050405020304" pitchFamily="18" charset="0"/>
                <a:ea typeface="Calibri" panose="020F0502020204030204" pitchFamily="34" charset="0"/>
              </a:rPr>
              <a:t>In general college student are more interested in using the social networking site in every field compare to any other age group.</a:t>
            </a:r>
            <a:endParaRPr lang="en-IN" sz="2400" b="1" dirty="0"/>
          </a:p>
        </p:txBody>
      </p:sp>
      <p:sp>
        <p:nvSpPr>
          <p:cNvPr id="5" name="Slide Number Placeholder 4"/>
          <p:cNvSpPr>
            <a:spLocks noGrp="1"/>
          </p:cNvSpPr>
          <p:nvPr>
            <p:ph type="sldNum" sz="quarter" idx="12"/>
          </p:nvPr>
        </p:nvSpPr>
        <p:spPr/>
        <p:txBody>
          <a:bodyPr/>
          <a:lstStyle/>
          <a:p>
            <a:pPr>
              <a:defRPr/>
            </a:pPr>
            <a:fld id="{56AAA3CB-9ABE-4FF4-A132-89789F5622DA}" type="slidenum">
              <a:rPr lang="en-IN" smtClean="0"/>
              <a:pPr>
                <a:defRPr/>
              </a:pPr>
              <a:t>2</a:t>
            </a:fld>
            <a:endParaRPr lang="en-IN"/>
          </a:p>
        </p:txBody>
      </p:sp>
      <p:sp>
        <p:nvSpPr>
          <p:cNvPr id="6" name="Footer Placeholder 5"/>
          <p:cNvSpPr>
            <a:spLocks noGrp="1"/>
          </p:cNvSpPr>
          <p:nvPr>
            <p:ph type="ftr" sz="quarter" idx="11"/>
          </p:nvPr>
        </p:nvSpPr>
        <p:spPr>
          <a:xfrm>
            <a:off x="2816772" y="6505903"/>
            <a:ext cx="6495394" cy="215572"/>
          </a:xfrm>
        </p:spPr>
        <p:txBody>
          <a:bodyPr/>
          <a:lstStyle/>
          <a:p>
            <a:pPr>
              <a:defRPr/>
            </a:pPr>
            <a:r>
              <a:rPr lang="fi-FI" dirty="0" smtClean="0"/>
              <a:t>Juli Thakuria and Bishal Saikia, NACLIN 2016,  October 26-28, 2016, Tezpur University, Tezpur</a:t>
            </a:r>
            <a:endParaRPr lang="en-IN" dirty="0"/>
          </a:p>
        </p:txBody>
      </p:sp>
    </p:spTree>
    <p:extLst>
      <p:ext uri="{BB962C8B-B14F-4D97-AF65-F5344CB8AC3E}">
        <p14:creationId xmlns:p14="http://schemas.microsoft.com/office/powerpoint/2010/main" xmlns="" val="18517644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838200" y="198438"/>
            <a:ext cx="10515600" cy="742950"/>
          </a:xfrm>
        </p:spPr>
        <p:txBody>
          <a:bodyPr/>
          <a:lstStyle/>
          <a:p>
            <a:pPr algn="ctr"/>
            <a:r>
              <a:rPr lang="en-IN" altLang="en-US" b="1" u="sng">
                <a:latin typeface="Times New Roman" panose="02020603050405020304" pitchFamily="18" charset="0"/>
                <a:cs typeface="Times New Roman" panose="02020603050405020304" pitchFamily="18" charset="0"/>
              </a:rPr>
              <a:t>OBJECTIVES</a:t>
            </a:r>
          </a:p>
        </p:txBody>
      </p:sp>
      <p:sp>
        <p:nvSpPr>
          <p:cNvPr id="3" name="Content Placeholder 2"/>
          <p:cNvSpPr>
            <a:spLocks noGrp="1"/>
          </p:cNvSpPr>
          <p:nvPr>
            <p:ph idx="1"/>
          </p:nvPr>
        </p:nvSpPr>
        <p:spPr/>
        <p:txBody>
          <a:bodyPr rtlCol="0">
            <a:normAutofit/>
          </a:bodyPr>
          <a:lstStyle/>
          <a:p>
            <a:pPr fontAlgn="auto">
              <a:spcAft>
                <a:spcPts val="0"/>
              </a:spcAft>
              <a:defRPr/>
            </a:pPr>
            <a:r>
              <a:rPr lang="en-US" sz="3200" b="1" dirty="0">
                <a:latin typeface="Times New Roman" panose="02020603050405020304" pitchFamily="18" charset="0"/>
                <a:cs typeface="Times New Roman" panose="02020603050405020304" pitchFamily="18" charset="0"/>
              </a:rPr>
              <a:t>To study the use of social media on education.</a:t>
            </a:r>
          </a:p>
          <a:p>
            <a:pPr marL="0" indent="0" fontAlgn="auto">
              <a:spcAft>
                <a:spcPts val="0"/>
              </a:spcAft>
              <a:buFont typeface="Arial" panose="020B0604020202020204" pitchFamily="34" charset="0"/>
              <a:buNone/>
              <a:defRPr/>
            </a:pPr>
            <a:endParaRPr lang="en-IN" sz="3200" b="1" dirty="0">
              <a:latin typeface="Times New Roman" panose="02020603050405020304" pitchFamily="18" charset="0"/>
              <a:cs typeface="Times New Roman" panose="02020603050405020304" pitchFamily="18" charset="0"/>
            </a:endParaRPr>
          </a:p>
          <a:p>
            <a:pPr fontAlgn="auto">
              <a:spcAft>
                <a:spcPts val="0"/>
              </a:spcAft>
              <a:defRPr/>
            </a:pPr>
            <a:r>
              <a:rPr lang="en-US" sz="3200" b="1" dirty="0">
                <a:latin typeface="Times New Roman" panose="02020603050405020304" pitchFamily="18" charset="0"/>
                <a:cs typeface="Times New Roman" panose="02020603050405020304" pitchFamily="18" charset="0"/>
              </a:rPr>
              <a:t>To find out the activities and reasons for using WhatsApp and </a:t>
            </a:r>
            <a:r>
              <a:rPr lang="en-US" sz="3200" b="1" dirty="0" smtClean="0">
                <a:latin typeface="Times New Roman" panose="02020603050405020304" pitchFamily="18" charset="0"/>
                <a:cs typeface="Times New Roman" panose="02020603050405020304" pitchFamily="18" charset="0"/>
              </a:rPr>
              <a:t>Facebook.</a:t>
            </a:r>
            <a:endParaRPr lang="en-US" sz="3200" b="1" dirty="0">
              <a:latin typeface="Times New Roman" panose="02020603050405020304" pitchFamily="18" charset="0"/>
              <a:cs typeface="Times New Roman" panose="02020603050405020304" pitchFamily="18" charset="0"/>
            </a:endParaRPr>
          </a:p>
          <a:p>
            <a:pPr marL="0" indent="0" fontAlgn="auto">
              <a:spcAft>
                <a:spcPts val="0"/>
              </a:spcAft>
              <a:buFont typeface="Arial" panose="020B0604020202020204" pitchFamily="34" charset="0"/>
              <a:buNone/>
              <a:defRPr/>
            </a:pPr>
            <a:endParaRPr lang="en-IN" sz="3200" b="1" dirty="0">
              <a:latin typeface="Times New Roman" panose="02020603050405020304" pitchFamily="18" charset="0"/>
              <a:cs typeface="Times New Roman" panose="02020603050405020304" pitchFamily="18" charset="0"/>
            </a:endParaRPr>
          </a:p>
          <a:p>
            <a:pPr fontAlgn="auto">
              <a:spcAft>
                <a:spcPts val="0"/>
              </a:spcAft>
              <a:defRPr/>
            </a:pPr>
            <a:r>
              <a:rPr lang="en-US" sz="3200" b="1" dirty="0">
                <a:latin typeface="Times New Roman" panose="02020603050405020304" pitchFamily="18" charset="0"/>
                <a:cs typeface="Times New Roman" panose="02020603050405020304" pitchFamily="18" charset="0"/>
              </a:rPr>
              <a:t>To observe the use of WhatsApp and Facebook among the undergraduate </a:t>
            </a:r>
            <a:r>
              <a:rPr lang="en-US" sz="3200" b="1" dirty="0" smtClean="0">
                <a:latin typeface="Times New Roman" panose="02020603050405020304" pitchFamily="18" charset="0"/>
                <a:cs typeface="Times New Roman" panose="02020603050405020304" pitchFamily="18" charset="0"/>
              </a:rPr>
              <a:t>students.</a:t>
            </a:r>
            <a:endParaRPr lang="en-IN" sz="3200" b="1" dirty="0">
              <a:latin typeface="Times New Roman" panose="02020603050405020304" pitchFamily="18" charset="0"/>
              <a:cs typeface="Times New Roman" panose="02020603050405020304" pitchFamily="18" charset="0"/>
            </a:endParaRPr>
          </a:p>
          <a:p>
            <a:pPr fontAlgn="auto">
              <a:spcAft>
                <a:spcPts val="0"/>
              </a:spcAft>
              <a:defRPr/>
            </a:pPr>
            <a:endParaRPr lang="en-IN"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56AAA3CB-9ABE-4FF4-A132-89789F5622DA}" type="slidenum">
              <a:rPr lang="en-IN" smtClean="0"/>
              <a:pPr>
                <a:defRPr/>
              </a:pPr>
              <a:t>3</a:t>
            </a:fld>
            <a:endParaRPr lang="en-IN"/>
          </a:p>
        </p:txBody>
      </p:sp>
      <p:sp>
        <p:nvSpPr>
          <p:cNvPr id="5" name="Footer Placeholder 4"/>
          <p:cNvSpPr>
            <a:spLocks noGrp="1"/>
          </p:cNvSpPr>
          <p:nvPr>
            <p:ph type="ftr" sz="quarter" idx="11"/>
          </p:nvPr>
        </p:nvSpPr>
        <p:spPr>
          <a:xfrm>
            <a:off x="2049517" y="6453352"/>
            <a:ext cx="7430813" cy="268123"/>
          </a:xfrm>
        </p:spPr>
        <p:txBody>
          <a:bodyPr/>
          <a:lstStyle/>
          <a:p>
            <a:pPr>
              <a:defRPr/>
            </a:pPr>
            <a:r>
              <a:rPr lang="fi-FI" dirty="0" smtClean="0"/>
              <a:t>Juli Thakuria and Bishal Saikia, NACLIN 2016,  October 26-28, 2016, Tezpur University, Tezpur</a:t>
            </a: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ctr"/>
            <a:r>
              <a:rPr lang="en-IN" altLang="en-US" b="1" u="sng" dirty="0">
                <a:latin typeface="Times New Roman" panose="02020603050405020304" pitchFamily="18" charset="0"/>
                <a:cs typeface="Times New Roman" panose="02020603050405020304" pitchFamily="18" charset="0"/>
              </a:rPr>
              <a:t>Methodology</a:t>
            </a:r>
          </a:p>
        </p:txBody>
      </p:sp>
      <p:sp>
        <p:nvSpPr>
          <p:cNvPr id="6147" name="Content Placeholder 2"/>
          <p:cNvSpPr>
            <a:spLocks noGrp="1"/>
          </p:cNvSpPr>
          <p:nvPr>
            <p:ph idx="1"/>
          </p:nvPr>
        </p:nvSpPr>
        <p:spPr>
          <a:xfrm>
            <a:off x="1114097" y="1854924"/>
            <a:ext cx="10603286" cy="4322037"/>
          </a:xfrm>
        </p:spPr>
        <p:txBody>
          <a:bodyPr/>
          <a:lstStyle/>
          <a:p>
            <a:pPr marL="0" indent="0">
              <a:buFont typeface="Arial" panose="020B0604020202020204" pitchFamily="34" charset="0"/>
              <a:buNone/>
            </a:pPr>
            <a:r>
              <a:rPr lang="en-US" altLang="en-US" sz="3600" b="1" dirty="0" smtClean="0">
                <a:latin typeface="Times New Roman" panose="02020603050405020304" pitchFamily="18" charset="0"/>
                <a:cs typeface="Times New Roman" panose="02020603050405020304" pitchFamily="18" charset="0"/>
              </a:rPr>
              <a:t>   Method </a:t>
            </a:r>
            <a:r>
              <a:rPr lang="en-US" altLang="en-US" sz="3600" b="1" dirty="0">
                <a:latin typeface="Times New Roman" panose="02020603050405020304" pitchFamily="18" charset="0"/>
                <a:cs typeface="Times New Roman" panose="02020603050405020304" pitchFamily="18" charset="0"/>
              </a:rPr>
              <a:t>:	Survey</a:t>
            </a:r>
          </a:p>
          <a:p>
            <a:pPr marL="0" indent="0">
              <a:buFont typeface="Arial" panose="020B0604020202020204" pitchFamily="34" charset="0"/>
              <a:buNone/>
            </a:pPr>
            <a:r>
              <a:rPr lang="en-US" altLang="en-US" sz="3600" b="1" dirty="0">
                <a:latin typeface="Times New Roman" panose="02020603050405020304" pitchFamily="18" charset="0"/>
                <a:cs typeface="Times New Roman" panose="02020603050405020304" pitchFamily="18" charset="0"/>
              </a:rPr>
              <a:t>	Tool:	Questionnaire, Personal Interview</a:t>
            </a:r>
          </a:p>
          <a:p>
            <a:pPr marL="0" indent="0">
              <a:buFont typeface="Arial" panose="020B0604020202020204" pitchFamily="34" charset="0"/>
              <a:buNone/>
            </a:pPr>
            <a:r>
              <a:rPr lang="en-US" altLang="en-US" sz="3600" b="1" dirty="0">
                <a:latin typeface="Times New Roman" panose="02020603050405020304" pitchFamily="18" charset="0"/>
                <a:cs typeface="Times New Roman" panose="02020603050405020304" pitchFamily="18" charset="0"/>
              </a:rPr>
              <a:t>	</a:t>
            </a:r>
            <a:r>
              <a:rPr lang="en-US" altLang="en-US" sz="3600" b="1" dirty="0" smtClean="0">
                <a:latin typeface="Times New Roman" panose="02020603050405020304" pitchFamily="18" charset="0"/>
                <a:cs typeface="Times New Roman" panose="02020603050405020304" pitchFamily="18" charset="0"/>
              </a:rPr>
              <a:t>	Sample </a:t>
            </a:r>
            <a:r>
              <a:rPr lang="en-US" altLang="en-US" sz="3600" b="1" dirty="0">
                <a:latin typeface="Times New Roman" panose="02020603050405020304" pitchFamily="18" charset="0"/>
                <a:cs typeface="Times New Roman" panose="02020603050405020304" pitchFamily="18" charset="0"/>
              </a:rPr>
              <a:t>Size: </a:t>
            </a:r>
            <a:r>
              <a:rPr lang="en-US" altLang="en-US" sz="3600" b="1" dirty="0" smtClean="0">
                <a:latin typeface="Times New Roman" panose="02020603050405020304" pitchFamily="18" charset="0"/>
                <a:cs typeface="Times New Roman" panose="02020603050405020304" pitchFamily="18" charset="0"/>
              </a:rPr>
              <a:t>500</a:t>
            </a:r>
          </a:p>
          <a:p>
            <a:pPr marL="0" indent="0">
              <a:buFont typeface="Arial" panose="020B0604020202020204" pitchFamily="34" charset="0"/>
              <a:buNone/>
            </a:pPr>
            <a:r>
              <a:rPr lang="en-US" altLang="en-US" sz="3600" b="1" dirty="0" smtClean="0">
                <a:latin typeface="Times New Roman" panose="02020603050405020304" pitchFamily="18" charset="0"/>
                <a:cs typeface="Times New Roman" panose="02020603050405020304" pitchFamily="18" charset="0"/>
              </a:rPr>
              <a:t>			Respondent : 387 </a:t>
            </a:r>
            <a:endParaRPr lang="en-US" altLang="en-US" sz="3600" b="1"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r>
              <a:rPr lang="en-US" altLang="en-US" sz="3600" dirty="0">
                <a:latin typeface="Times New Roman" panose="02020603050405020304" pitchFamily="18" charset="0"/>
                <a:cs typeface="Times New Roman" panose="02020603050405020304" pitchFamily="18" charset="0"/>
              </a:rPr>
              <a:t>			</a:t>
            </a:r>
          </a:p>
          <a:p>
            <a:pPr marL="0" indent="0">
              <a:buFont typeface="Arial" panose="020B0604020202020204" pitchFamily="34" charset="0"/>
              <a:buNone/>
            </a:pPr>
            <a:r>
              <a:rPr lang="en-US" altLang="en-US" sz="3600" dirty="0">
                <a:latin typeface="Times New Roman" panose="02020603050405020304" pitchFamily="18" charset="0"/>
                <a:cs typeface="Times New Roman" panose="02020603050405020304" pitchFamily="18" charset="0"/>
              </a:rPr>
              <a:t>			</a:t>
            </a:r>
            <a:endParaRPr lang="en-IN" altLang="en-US" dirty="0"/>
          </a:p>
        </p:txBody>
      </p:sp>
      <p:sp>
        <p:nvSpPr>
          <p:cNvPr id="4" name="Slide Number Placeholder 3"/>
          <p:cNvSpPr>
            <a:spLocks noGrp="1"/>
          </p:cNvSpPr>
          <p:nvPr>
            <p:ph type="sldNum" sz="quarter" idx="12"/>
          </p:nvPr>
        </p:nvSpPr>
        <p:spPr/>
        <p:txBody>
          <a:bodyPr/>
          <a:lstStyle/>
          <a:p>
            <a:pPr>
              <a:defRPr/>
            </a:pPr>
            <a:fld id="{56AAA3CB-9ABE-4FF4-A132-89789F5622DA}" type="slidenum">
              <a:rPr lang="en-IN" smtClean="0"/>
              <a:pPr>
                <a:defRPr/>
              </a:pPr>
              <a:t>4</a:t>
            </a:fld>
            <a:endParaRPr lang="en-IN"/>
          </a:p>
        </p:txBody>
      </p:sp>
      <p:sp>
        <p:nvSpPr>
          <p:cNvPr id="5" name="Footer Placeholder 4"/>
          <p:cNvSpPr>
            <a:spLocks noGrp="1"/>
          </p:cNvSpPr>
          <p:nvPr>
            <p:ph type="ftr" sz="quarter" idx="11"/>
          </p:nvPr>
        </p:nvSpPr>
        <p:spPr>
          <a:xfrm>
            <a:off x="2438399" y="6400800"/>
            <a:ext cx="6011917" cy="320675"/>
          </a:xfrm>
        </p:spPr>
        <p:txBody>
          <a:bodyPr/>
          <a:lstStyle/>
          <a:p>
            <a:pPr>
              <a:defRPr/>
            </a:pPr>
            <a:r>
              <a:rPr lang="fi-FI" dirty="0" smtClean="0"/>
              <a:t>Juli Thakuria and Bishal Saikia, NACLIN 2016,  October 26-28, 2016, Tezpur University, Tezpur</a:t>
            </a: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1"/>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88938" y="531452"/>
            <a:ext cx="5328536" cy="279957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197"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110424" y="675142"/>
            <a:ext cx="4768850" cy="28082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198" name="Picture 3"/>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535238" y="3519488"/>
            <a:ext cx="5618162" cy="28368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Rectangle 5"/>
          <p:cNvSpPr/>
          <p:nvPr/>
        </p:nvSpPr>
        <p:spPr>
          <a:xfrm>
            <a:off x="1381447" y="1559225"/>
            <a:ext cx="1016625" cy="369332"/>
          </a:xfrm>
          <a:prstGeom prst="rect">
            <a:avLst/>
          </a:prstGeom>
        </p:spPr>
        <p:txBody>
          <a:bodyPr wrap="none">
            <a:spAutoFit/>
          </a:bodyPr>
          <a:lstStyle/>
          <a:p>
            <a:r>
              <a:rPr lang="en-US" dirty="0" smtClean="0"/>
              <a:t>(21.89%)</a:t>
            </a:r>
            <a:endParaRPr lang="en-US" dirty="0"/>
          </a:p>
        </p:txBody>
      </p:sp>
      <p:sp>
        <p:nvSpPr>
          <p:cNvPr id="7" name="Rectangle 6"/>
          <p:cNvSpPr/>
          <p:nvPr/>
        </p:nvSpPr>
        <p:spPr>
          <a:xfrm>
            <a:off x="2374224" y="997523"/>
            <a:ext cx="1016625" cy="369332"/>
          </a:xfrm>
          <a:prstGeom prst="rect">
            <a:avLst/>
          </a:prstGeom>
        </p:spPr>
        <p:txBody>
          <a:bodyPr wrap="none">
            <a:spAutoFit/>
          </a:bodyPr>
          <a:lstStyle/>
          <a:p>
            <a:r>
              <a:rPr lang="en-US" dirty="0" smtClean="0"/>
              <a:t>(48.84%)</a:t>
            </a:r>
            <a:endParaRPr lang="en-US" dirty="0"/>
          </a:p>
        </p:txBody>
      </p:sp>
      <p:sp>
        <p:nvSpPr>
          <p:cNvPr id="8" name="Rectangle 7"/>
          <p:cNvSpPr/>
          <p:nvPr/>
        </p:nvSpPr>
        <p:spPr>
          <a:xfrm>
            <a:off x="3288624" y="1441659"/>
            <a:ext cx="1016625" cy="369332"/>
          </a:xfrm>
          <a:prstGeom prst="rect">
            <a:avLst/>
          </a:prstGeom>
        </p:spPr>
        <p:txBody>
          <a:bodyPr wrap="none">
            <a:spAutoFit/>
          </a:bodyPr>
          <a:lstStyle/>
          <a:p>
            <a:r>
              <a:rPr lang="en-US" dirty="0" smtClean="0"/>
              <a:t>(29.97%)</a:t>
            </a:r>
            <a:endParaRPr lang="en-US" dirty="0"/>
          </a:p>
        </p:txBody>
      </p:sp>
      <p:sp>
        <p:nvSpPr>
          <p:cNvPr id="9" name="Rectangle 8"/>
          <p:cNvSpPr/>
          <p:nvPr/>
        </p:nvSpPr>
        <p:spPr>
          <a:xfrm>
            <a:off x="4790853" y="4106483"/>
            <a:ext cx="1016625" cy="369332"/>
          </a:xfrm>
          <a:prstGeom prst="rect">
            <a:avLst/>
          </a:prstGeom>
        </p:spPr>
        <p:txBody>
          <a:bodyPr wrap="none">
            <a:spAutoFit/>
          </a:bodyPr>
          <a:lstStyle/>
          <a:p>
            <a:r>
              <a:rPr lang="en-US" dirty="0" smtClean="0"/>
              <a:t>(41.08%)</a:t>
            </a:r>
            <a:endParaRPr lang="en-US" dirty="0"/>
          </a:p>
        </p:txBody>
      </p:sp>
      <p:sp>
        <p:nvSpPr>
          <p:cNvPr id="10" name="Rectangle 9"/>
          <p:cNvSpPr/>
          <p:nvPr/>
        </p:nvSpPr>
        <p:spPr>
          <a:xfrm>
            <a:off x="5666064" y="4237111"/>
            <a:ext cx="1016625" cy="369332"/>
          </a:xfrm>
          <a:prstGeom prst="rect">
            <a:avLst/>
          </a:prstGeom>
        </p:spPr>
        <p:txBody>
          <a:bodyPr wrap="none">
            <a:spAutoFit/>
          </a:bodyPr>
          <a:lstStyle/>
          <a:p>
            <a:r>
              <a:rPr lang="en-US" dirty="0" smtClean="0"/>
              <a:t>(34.62%)</a:t>
            </a:r>
            <a:endParaRPr lang="en-US" dirty="0"/>
          </a:p>
        </p:txBody>
      </p:sp>
      <p:sp>
        <p:nvSpPr>
          <p:cNvPr id="11" name="Rectangle 10"/>
          <p:cNvSpPr/>
          <p:nvPr/>
        </p:nvSpPr>
        <p:spPr>
          <a:xfrm>
            <a:off x="6606590" y="4341614"/>
            <a:ext cx="1016625" cy="369332"/>
          </a:xfrm>
          <a:prstGeom prst="rect">
            <a:avLst/>
          </a:prstGeom>
        </p:spPr>
        <p:txBody>
          <a:bodyPr wrap="none">
            <a:spAutoFit/>
          </a:bodyPr>
          <a:lstStyle/>
          <a:p>
            <a:r>
              <a:rPr lang="en-US" dirty="0" smtClean="0"/>
              <a:t>(24.29%)</a:t>
            </a:r>
            <a:endParaRPr lang="en-US" dirty="0"/>
          </a:p>
        </p:txBody>
      </p:sp>
      <p:sp>
        <p:nvSpPr>
          <p:cNvPr id="12" name="Slide Number Placeholder 11"/>
          <p:cNvSpPr>
            <a:spLocks noGrp="1"/>
          </p:cNvSpPr>
          <p:nvPr>
            <p:ph type="sldNum" sz="quarter" idx="12"/>
          </p:nvPr>
        </p:nvSpPr>
        <p:spPr/>
        <p:txBody>
          <a:bodyPr/>
          <a:lstStyle/>
          <a:p>
            <a:pPr>
              <a:defRPr/>
            </a:pPr>
            <a:fld id="{F865DDE5-7884-482C-8290-434912212BE9}" type="slidenum">
              <a:rPr lang="en-IN" smtClean="0"/>
              <a:pPr>
                <a:defRPr/>
              </a:pPr>
              <a:t>5</a:t>
            </a:fld>
            <a:endParaRPr lang="en-IN"/>
          </a:p>
        </p:txBody>
      </p:sp>
      <p:sp>
        <p:nvSpPr>
          <p:cNvPr id="13" name="Footer Placeholder 12"/>
          <p:cNvSpPr>
            <a:spLocks noGrp="1"/>
          </p:cNvSpPr>
          <p:nvPr>
            <p:ph type="ftr" sz="quarter" idx="11"/>
          </p:nvPr>
        </p:nvSpPr>
        <p:spPr>
          <a:xfrm>
            <a:off x="2207172" y="6432331"/>
            <a:ext cx="6337738" cy="289144"/>
          </a:xfrm>
        </p:spPr>
        <p:txBody>
          <a:bodyPr/>
          <a:lstStyle/>
          <a:p>
            <a:pPr>
              <a:defRPr/>
            </a:pPr>
            <a:r>
              <a:rPr lang="fi-FI" dirty="0" smtClean="0"/>
              <a:t>Juli Thakuria and Bishal Saikia, NACLIN 2016,  October 26-28, 2016, Tezpur University, Tezpur</a:t>
            </a: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58750" y="365125"/>
            <a:ext cx="5230813" cy="1325563"/>
          </a:xfrm>
        </p:spPr>
        <p:txBody>
          <a:bodyPr/>
          <a:lstStyle/>
          <a:p>
            <a:pPr algn="ctr"/>
            <a:r>
              <a:rPr lang="en-IN" altLang="en-US" sz="3600">
                <a:latin typeface="Times New Roman" panose="02020603050405020304" pitchFamily="18" charset="0"/>
                <a:cs typeface="Times New Roman" panose="02020603050405020304" pitchFamily="18" charset="0"/>
              </a:rPr>
              <a:t>Awareness of Social Media</a:t>
            </a:r>
          </a:p>
        </p:txBody>
      </p:sp>
      <p:pic>
        <p:nvPicPr>
          <p:cNvPr id="9221" name="Picture 4"/>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58763" y="1346200"/>
            <a:ext cx="5030787" cy="3795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3" name="Table 2"/>
          <p:cNvGraphicFramePr>
            <a:graphicFrameLocks noGrp="1"/>
          </p:cNvGraphicFramePr>
          <p:nvPr/>
        </p:nvGraphicFramePr>
        <p:xfrm>
          <a:off x="5718175" y="1690688"/>
          <a:ext cx="6029325" cy="2926080"/>
        </p:xfrm>
        <a:graphic>
          <a:graphicData uri="http://schemas.openxmlformats.org/drawingml/2006/table">
            <a:tbl>
              <a:tblPr firstRow="1" firstCol="1" bandRow="1">
                <a:tableStyleId>{5C22544A-7EE6-4342-B048-85BDC9FD1C3A}</a:tableStyleId>
              </a:tblPr>
              <a:tblGrid>
                <a:gridCol w="2009775">
                  <a:extLst>
                    <a:ext uri="{9D8B030D-6E8A-4147-A177-3AD203B41FA5}">
                      <a16:colId xmlns:a16="http://schemas.microsoft.com/office/drawing/2014/main" xmlns="" val="64515630"/>
                    </a:ext>
                  </a:extLst>
                </a:gridCol>
                <a:gridCol w="1316293">
                  <a:extLst>
                    <a:ext uri="{9D8B030D-6E8A-4147-A177-3AD203B41FA5}">
                      <a16:colId xmlns:a16="http://schemas.microsoft.com/office/drawing/2014/main" xmlns="" val="675487532"/>
                    </a:ext>
                  </a:extLst>
                </a:gridCol>
                <a:gridCol w="1417886">
                  <a:extLst>
                    <a:ext uri="{9D8B030D-6E8A-4147-A177-3AD203B41FA5}">
                      <a16:colId xmlns:a16="http://schemas.microsoft.com/office/drawing/2014/main" xmlns="" val="1417216594"/>
                    </a:ext>
                  </a:extLst>
                </a:gridCol>
                <a:gridCol w="1285371">
                  <a:extLst>
                    <a:ext uri="{9D8B030D-6E8A-4147-A177-3AD203B41FA5}">
                      <a16:colId xmlns:a16="http://schemas.microsoft.com/office/drawing/2014/main" xmlns="" val="2019269597"/>
                    </a:ext>
                  </a:extLst>
                </a:gridCol>
              </a:tblGrid>
              <a:tr h="1462881">
                <a:tc>
                  <a:txBody>
                    <a:bodyPr/>
                    <a:lstStyle/>
                    <a:p>
                      <a:pPr algn="ctr">
                        <a:lnSpc>
                          <a:spcPct val="200000"/>
                        </a:lnSpc>
                        <a:spcAft>
                          <a:spcPts val="0"/>
                        </a:spcAft>
                      </a:pPr>
                      <a:r>
                        <a:rPr lang="en-US" sz="2400">
                          <a:effectLst/>
                          <a:latin typeface="Times New Roman" panose="02020603050405020304" pitchFamily="18" charset="0"/>
                          <a:cs typeface="Times New Roman" panose="02020603050405020304" pitchFamily="18" charset="0"/>
                        </a:rPr>
                        <a:t>SNS Account</a:t>
                      </a:r>
                      <a:endParaRPr lang="en-IN"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5" marR="68575" marT="0" marB="0"/>
                </a:tc>
                <a:tc>
                  <a:txBody>
                    <a:bodyPr/>
                    <a:lstStyle/>
                    <a:p>
                      <a:pPr algn="ctr">
                        <a:lnSpc>
                          <a:spcPct val="200000"/>
                        </a:lnSpc>
                        <a:spcAft>
                          <a:spcPts val="0"/>
                        </a:spcAft>
                      </a:pPr>
                      <a:r>
                        <a:rPr lang="en-US" sz="2400">
                          <a:effectLst/>
                          <a:latin typeface="Times New Roman" panose="02020603050405020304" pitchFamily="18" charset="0"/>
                          <a:cs typeface="Times New Roman" panose="02020603050405020304" pitchFamily="18" charset="0"/>
                        </a:rPr>
                        <a:t>Yes</a:t>
                      </a:r>
                      <a:endParaRPr lang="en-IN"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5" marR="68575" marT="0" marB="0"/>
                </a:tc>
                <a:tc>
                  <a:txBody>
                    <a:bodyPr/>
                    <a:lstStyle/>
                    <a:p>
                      <a:pPr algn="ctr">
                        <a:lnSpc>
                          <a:spcPct val="200000"/>
                        </a:lnSpc>
                        <a:spcAft>
                          <a:spcPts val="0"/>
                        </a:spcAft>
                      </a:pPr>
                      <a:r>
                        <a:rPr lang="en-US" sz="2400" dirty="0">
                          <a:effectLst/>
                          <a:latin typeface="Times New Roman" panose="02020603050405020304" pitchFamily="18" charset="0"/>
                          <a:cs typeface="Times New Roman" panose="02020603050405020304" pitchFamily="18" charset="0"/>
                        </a:rPr>
                        <a:t>No</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75" marR="68575" marT="0" marB="0"/>
                </a:tc>
                <a:tc>
                  <a:txBody>
                    <a:bodyPr/>
                    <a:lstStyle/>
                    <a:p>
                      <a:pPr algn="ctr">
                        <a:lnSpc>
                          <a:spcPct val="200000"/>
                        </a:lnSpc>
                        <a:spcAft>
                          <a:spcPts val="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No Answer</a:t>
                      </a:r>
                    </a:p>
                  </a:txBody>
                  <a:tcPr marL="68575" marR="68575" marT="0" marB="0"/>
                </a:tc>
                <a:extLst>
                  <a:ext uri="{0D108BD9-81ED-4DB2-BD59-A6C34878D82A}">
                    <a16:rowId xmlns:a16="http://schemas.microsoft.com/office/drawing/2014/main" xmlns="" val="3612238423"/>
                  </a:ext>
                </a:extLst>
              </a:tr>
              <a:tr h="1462881">
                <a:tc>
                  <a:txBody>
                    <a:bodyPr/>
                    <a:lstStyle/>
                    <a:p>
                      <a:pPr algn="ctr">
                        <a:lnSpc>
                          <a:spcPct val="200000"/>
                        </a:lnSpc>
                        <a:spcAft>
                          <a:spcPts val="0"/>
                        </a:spcAft>
                      </a:pPr>
                      <a:r>
                        <a:rPr lang="en-US" sz="2400">
                          <a:effectLst/>
                          <a:latin typeface="Times New Roman" panose="02020603050405020304" pitchFamily="18" charset="0"/>
                          <a:cs typeface="Times New Roman" panose="02020603050405020304" pitchFamily="18" charset="0"/>
                        </a:rPr>
                        <a:t>Respondents</a:t>
                      </a:r>
                      <a:endParaRPr lang="en-IN"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5" marR="68575" marT="0" marB="0"/>
                </a:tc>
                <a:tc>
                  <a:txBody>
                    <a:bodyPr/>
                    <a:lstStyle/>
                    <a:p>
                      <a:pPr algn="ctr">
                        <a:lnSpc>
                          <a:spcPct val="200000"/>
                        </a:lnSpc>
                        <a:spcAft>
                          <a:spcPts val="0"/>
                        </a:spcAft>
                      </a:pPr>
                      <a:r>
                        <a:rPr lang="en-US" sz="2400">
                          <a:effectLst/>
                          <a:latin typeface="Times New Roman" panose="02020603050405020304" pitchFamily="18" charset="0"/>
                          <a:cs typeface="Times New Roman" panose="02020603050405020304" pitchFamily="18" charset="0"/>
                        </a:rPr>
                        <a:t>216 (55.81%)</a:t>
                      </a:r>
                      <a:endParaRPr lang="en-IN"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75" marR="68575" marT="0" marB="0"/>
                </a:tc>
                <a:tc>
                  <a:txBody>
                    <a:bodyPr/>
                    <a:lstStyle/>
                    <a:p>
                      <a:pPr algn="ctr">
                        <a:lnSpc>
                          <a:spcPct val="200000"/>
                        </a:lnSpc>
                        <a:spcAft>
                          <a:spcPts val="0"/>
                        </a:spcAft>
                      </a:pPr>
                      <a:r>
                        <a:rPr lang="en-US" sz="2400" dirty="0">
                          <a:effectLst/>
                          <a:latin typeface="Times New Roman" panose="02020603050405020304" pitchFamily="18" charset="0"/>
                          <a:cs typeface="Times New Roman" panose="02020603050405020304" pitchFamily="18" charset="0"/>
                        </a:rPr>
                        <a:t>72 (18.60%)</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75" marR="68575" marT="0" marB="0"/>
                </a:tc>
                <a:tc>
                  <a:txBody>
                    <a:bodyPr/>
                    <a:lstStyle/>
                    <a:p>
                      <a:pPr algn="ctr">
                        <a:lnSpc>
                          <a:spcPct val="200000"/>
                        </a:lnSpc>
                        <a:spcAft>
                          <a:spcPts val="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99</a:t>
                      </a:r>
                    </a:p>
                    <a:p>
                      <a:pPr algn="ctr">
                        <a:lnSpc>
                          <a:spcPct val="200000"/>
                        </a:lnSpc>
                        <a:spcAft>
                          <a:spcPts val="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(25.58%)</a:t>
                      </a:r>
                    </a:p>
                  </a:txBody>
                  <a:tcPr marL="68575" marR="68575" marT="0" marB="0"/>
                </a:tc>
                <a:extLst>
                  <a:ext uri="{0D108BD9-81ED-4DB2-BD59-A6C34878D82A}">
                    <a16:rowId xmlns:a16="http://schemas.microsoft.com/office/drawing/2014/main" xmlns="" val="2457514408"/>
                  </a:ext>
                </a:extLst>
              </a:tr>
            </a:tbl>
          </a:graphicData>
        </a:graphic>
      </p:graphicFrame>
      <p:sp>
        <p:nvSpPr>
          <p:cNvPr id="9239" name="Rectangle 5"/>
          <p:cNvSpPr>
            <a:spLocks noChangeArrowheads="1"/>
          </p:cNvSpPr>
          <p:nvPr/>
        </p:nvSpPr>
        <p:spPr bwMode="auto">
          <a:xfrm>
            <a:off x="6505575" y="704850"/>
            <a:ext cx="4948238"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3600">
                <a:latin typeface="Times New Roman" panose="02020603050405020304" pitchFamily="18" charset="0"/>
                <a:ea typeface="Calibri" panose="020F0502020204030204" pitchFamily="34" charset="0"/>
                <a:cs typeface="Calibri" panose="020F0502020204030204" pitchFamily="34" charset="0"/>
              </a:rPr>
              <a:t>SNS Account Availability</a:t>
            </a:r>
            <a:endParaRPr lang="en-IN" altLang="en-US" sz="3600"/>
          </a:p>
        </p:txBody>
      </p:sp>
      <p:sp>
        <p:nvSpPr>
          <p:cNvPr id="6" name="Slide Number Placeholder 5"/>
          <p:cNvSpPr>
            <a:spLocks noGrp="1"/>
          </p:cNvSpPr>
          <p:nvPr>
            <p:ph type="sldNum" sz="quarter" idx="12"/>
          </p:nvPr>
        </p:nvSpPr>
        <p:spPr/>
        <p:txBody>
          <a:bodyPr/>
          <a:lstStyle/>
          <a:p>
            <a:pPr>
              <a:defRPr/>
            </a:pPr>
            <a:fld id="{56AAA3CB-9ABE-4FF4-A132-89789F5622DA}" type="slidenum">
              <a:rPr lang="en-IN" smtClean="0"/>
              <a:pPr>
                <a:defRPr/>
              </a:pPr>
              <a:t>6</a:t>
            </a:fld>
            <a:endParaRPr lang="en-IN"/>
          </a:p>
        </p:txBody>
      </p:sp>
      <p:sp>
        <p:nvSpPr>
          <p:cNvPr id="7" name="Footer Placeholder 6"/>
          <p:cNvSpPr>
            <a:spLocks noGrp="1"/>
          </p:cNvSpPr>
          <p:nvPr>
            <p:ph type="ftr" sz="quarter" idx="11"/>
          </p:nvPr>
        </p:nvSpPr>
        <p:spPr>
          <a:xfrm>
            <a:off x="3100551" y="6453352"/>
            <a:ext cx="6001408" cy="268123"/>
          </a:xfrm>
        </p:spPr>
        <p:txBody>
          <a:bodyPr/>
          <a:lstStyle/>
          <a:p>
            <a:pPr>
              <a:defRPr/>
            </a:pPr>
            <a:r>
              <a:rPr lang="fi-FI" dirty="0" smtClean="0"/>
              <a:t>Juli Thakuria and Bishal Saikia, NACLIN 2016,  October 26-28, 2016, Tezpur University, Tezpur</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5"/>
          <p:cNvSpPr>
            <a:spLocks noGrp="1"/>
          </p:cNvSpPr>
          <p:nvPr>
            <p:ph type="title"/>
          </p:nvPr>
        </p:nvSpPr>
        <p:spPr>
          <a:xfrm>
            <a:off x="292100" y="225425"/>
            <a:ext cx="11687175" cy="993775"/>
          </a:xfrm>
        </p:spPr>
        <p:txBody>
          <a:bodyPr/>
          <a:lstStyle/>
          <a:p>
            <a:r>
              <a:rPr lang="en-US" altLang="en-US" b="1" u="sng" dirty="0">
                <a:latin typeface="Times New Roman" panose="02020603050405020304" pitchFamily="18" charset="0"/>
                <a:cs typeface="Times New Roman" panose="02020603050405020304" pitchFamily="18" charset="0"/>
              </a:rPr>
              <a:t>Availability of SNS on </a:t>
            </a:r>
            <a:r>
              <a:rPr lang="en-US" altLang="en-US" b="1" u="sng" dirty="0" err="1">
                <a:latin typeface="Times New Roman" panose="02020603050405020304" pitchFamily="18" charset="0"/>
                <a:cs typeface="Times New Roman" panose="02020603050405020304" pitchFamily="18" charset="0"/>
              </a:rPr>
              <a:t>WhatsApp</a:t>
            </a:r>
            <a:r>
              <a:rPr lang="en-US" altLang="en-US" b="1" u="sng" dirty="0">
                <a:latin typeface="Times New Roman" panose="02020603050405020304" pitchFamily="18" charset="0"/>
                <a:cs typeface="Times New Roman" panose="02020603050405020304" pitchFamily="18" charset="0"/>
              </a:rPr>
              <a:t> and Facebook</a:t>
            </a:r>
            <a:endParaRPr lang="en-IN" altLang="en-US" b="1" u="sng" dirty="0">
              <a:latin typeface="Times New Roman" panose="02020603050405020304" pitchFamily="18" charset="0"/>
              <a:cs typeface="Times New Roman" panose="02020603050405020304" pitchFamily="18" charset="0"/>
            </a:endParaRPr>
          </a:p>
        </p:txBody>
      </p:sp>
      <p:sp>
        <p:nvSpPr>
          <p:cNvPr id="10243" name="Content Placeholder 6"/>
          <p:cNvSpPr>
            <a:spLocks noGrp="1"/>
          </p:cNvSpPr>
          <p:nvPr>
            <p:ph sz="half" idx="1"/>
          </p:nvPr>
        </p:nvSpPr>
        <p:spPr>
          <a:xfrm>
            <a:off x="292100" y="1825625"/>
            <a:ext cx="5727700" cy="4351338"/>
          </a:xfrm>
        </p:spPr>
        <p:txBody>
          <a:bodyPr/>
          <a:lstStyle/>
          <a:p>
            <a:pPr marL="0" indent="0">
              <a:buFont typeface="Arial" panose="020B0604020202020204" pitchFamily="34" charset="0"/>
              <a:buNone/>
            </a:pPr>
            <a:r>
              <a:rPr lang="en-US" altLang="en-US" dirty="0">
                <a:latin typeface="Times New Roman" panose="02020603050405020304" pitchFamily="18" charset="0"/>
                <a:cs typeface="Times New Roman" panose="02020603050405020304" pitchFamily="18" charset="0"/>
              </a:rPr>
              <a:t>Account on Facebook and </a:t>
            </a:r>
            <a:r>
              <a:rPr lang="en-US" altLang="en-US" dirty="0" err="1">
                <a:latin typeface="Times New Roman" panose="02020603050405020304" pitchFamily="18" charset="0"/>
                <a:cs typeface="Times New Roman" panose="02020603050405020304" pitchFamily="18" charset="0"/>
              </a:rPr>
              <a:t>WhatsApp</a:t>
            </a:r>
            <a:endParaRPr lang="en-IN" altLang="en-US" dirty="0">
              <a:latin typeface="Times New Roman" panose="02020603050405020304" pitchFamily="18" charset="0"/>
              <a:cs typeface="Times New Roman" panose="02020603050405020304" pitchFamily="18" charset="0"/>
            </a:endParaRPr>
          </a:p>
        </p:txBody>
      </p:sp>
      <p:graphicFrame>
        <p:nvGraphicFramePr>
          <p:cNvPr id="9" name="Content Placeholder 8"/>
          <p:cNvGraphicFramePr>
            <a:graphicFrameLocks noGrp="1"/>
          </p:cNvGraphicFramePr>
          <p:nvPr>
            <p:ph sz="half" idx="2"/>
          </p:nvPr>
        </p:nvGraphicFramePr>
        <p:xfrm>
          <a:off x="736600" y="2719388"/>
          <a:ext cx="4432300" cy="3349625"/>
        </p:xfrm>
        <a:graphic>
          <a:graphicData uri="http://schemas.openxmlformats.org/drawingml/2006/table">
            <a:tbl>
              <a:tblPr firstRow="1" firstCol="1" bandRow="1">
                <a:tableStyleId>{5C22544A-7EE6-4342-B048-85BDC9FD1C3A}</a:tableStyleId>
              </a:tblPr>
              <a:tblGrid>
                <a:gridCol w="2412191">
                  <a:extLst>
                    <a:ext uri="{9D8B030D-6E8A-4147-A177-3AD203B41FA5}">
                      <a16:colId xmlns:a16="http://schemas.microsoft.com/office/drawing/2014/main" xmlns="" val="370914292"/>
                    </a:ext>
                  </a:extLst>
                </a:gridCol>
                <a:gridCol w="2020109">
                  <a:extLst>
                    <a:ext uri="{9D8B030D-6E8A-4147-A177-3AD203B41FA5}">
                      <a16:colId xmlns:a16="http://schemas.microsoft.com/office/drawing/2014/main" xmlns="" val="1487458249"/>
                    </a:ext>
                  </a:extLst>
                </a:gridCol>
              </a:tblGrid>
              <a:tr h="669925">
                <a:tc>
                  <a:txBody>
                    <a:bodyPr/>
                    <a:lstStyle/>
                    <a:p>
                      <a:pPr algn="ctr">
                        <a:lnSpc>
                          <a:spcPct val="115000"/>
                        </a:lnSpc>
                        <a:spcAft>
                          <a:spcPts val="0"/>
                        </a:spcAft>
                      </a:pPr>
                      <a:r>
                        <a:rPr lang="en-US" sz="2000" dirty="0">
                          <a:effectLst/>
                          <a:latin typeface="Times New Roman" panose="02020603050405020304" pitchFamily="18" charset="0"/>
                          <a:cs typeface="Times New Roman" panose="02020603050405020304" pitchFamily="18" charset="0"/>
                        </a:rPr>
                        <a:t>SNS Site</a:t>
                      </a:r>
                      <a:endParaRPr lang="en-IN"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000" dirty="0">
                          <a:effectLst/>
                          <a:latin typeface="Times New Roman" panose="02020603050405020304" pitchFamily="18" charset="0"/>
                          <a:cs typeface="Times New Roman" panose="02020603050405020304" pitchFamily="18" charset="0"/>
                        </a:rPr>
                        <a:t>No of Students</a:t>
                      </a:r>
                      <a:endParaRPr lang="en-IN"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69602328"/>
                  </a:ext>
                </a:extLst>
              </a:tr>
              <a:tr h="669925">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Only on Facebook</a:t>
                      </a:r>
                      <a:endParaRPr lang="en-IN"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000" dirty="0">
                          <a:effectLst/>
                          <a:latin typeface="Times New Roman" panose="02020603050405020304" pitchFamily="18" charset="0"/>
                          <a:cs typeface="Times New Roman" panose="02020603050405020304" pitchFamily="18" charset="0"/>
                        </a:rPr>
                        <a:t>106 (27.39%)</a:t>
                      </a:r>
                      <a:endParaRPr lang="en-IN"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711623324"/>
                  </a:ext>
                </a:extLst>
              </a:tr>
              <a:tr h="669925">
                <a:tc>
                  <a:txBody>
                    <a:bodyPr/>
                    <a:lstStyle/>
                    <a:p>
                      <a:pPr>
                        <a:lnSpc>
                          <a:spcPct val="115000"/>
                        </a:lnSpc>
                        <a:spcAft>
                          <a:spcPts val="0"/>
                        </a:spcAft>
                      </a:pPr>
                      <a:r>
                        <a:rPr lang="en-US" sz="2000">
                          <a:effectLst/>
                          <a:latin typeface="Times New Roman" panose="02020603050405020304" pitchFamily="18" charset="0"/>
                          <a:cs typeface="Times New Roman" panose="02020603050405020304" pitchFamily="18" charset="0"/>
                        </a:rPr>
                        <a:t>Only on WhatsApp</a:t>
                      </a:r>
                      <a:endParaRPr lang="en-IN"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000" dirty="0">
                          <a:effectLst/>
                          <a:latin typeface="Times New Roman" panose="02020603050405020304" pitchFamily="18" charset="0"/>
                          <a:cs typeface="Times New Roman" panose="02020603050405020304" pitchFamily="18" charset="0"/>
                        </a:rPr>
                        <a:t>67 (17.31%)</a:t>
                      </a:r>
                      <a:endParaRPr lang="en-IN"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47990520"/>
                  </a:ext>
                </a:extLst>
              </a:tr>
              <a:tr h="669925">
                <a:tc>
                  <a:txBody>
                    <a:bodyPr/>
                    <a:lstStyle/>
                    <a:p>
                      <a:pPr>
                        <a:lnSpc>
                          <a:spcPct val="115000"/>
                        </a:lnSpc>
                        <a:spcAft>
                          <a:spcPts val="0"/>
                        </a:spcAft>
                      </a:pPr>
                      <a:r>
                        <a:rPr lang="en-US" sz="2000">
                          <a:effectLst/>
                          <a:latin typeface="Times New Roman" panose="02020603050405020304" pitchFamily="18" charset="0"/>
                          <a:cs typeface="Times New Roman" panose="02020603050405020304" pitchFamily="18" charset="0"/>
                        </a:rPr>
                        <a:t>On both</a:t>
                      </a:r>
                      <a:endParaRPr lang="en-IN"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US" sz="2000" dirty="0">
                          <a:effectLst/>
                          <a:latin typeface="Times New Roman" panose="02020603050405020304" pitchFamily="18" charset="0"/>
                          <a:cs typeface="Times New Roman" panose="02020603050405020304" pitchFamily="18" charset="0"/>
                        </a:rPr>
                        <a:t>43 (11.11%)</a:t>
                      </a:r>
                      <a:endParaRPr lang="en-IN"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86395297"/>
                  </a:ext>
                </a:extLst>
              </a:tr>
              <a:tr h="669925">
                <a:tc>
                  <a:txBody>
                    <a:bodyPr/>
                    <a:lstStyle/>
                    <a:p>
                      <a:pPr>
                        <a:lnSpc>
                          <a:spcPct val="115000"/>
                        </a:lnSpc>
                        <a:spcAft>
                          <a:spcPts val="0"/>
                        </a:spcAft>
                      </a:pPr>
                      <a:r>
                        <a:rPr lang="en-US" sz="2000">
                          <a:effectLst/>
                          <a:latin typeface="Times New Roman" panose="02020603050405020304" pitchFamily="18" charset="0"/>
                          <a:cs typeface="Times New Roman" panose="02020603050405020304" pitchFamily="18" charset="0"/>
                        </a:rPr>
                        <a:t>Total</a:t>
                      </a:r>
                      <a:endParaRPr lang="en-IN"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US" sz="2000" dirty="0">
                          <a:effectLst/>
                          <a:latin typeface="Times New Roman" panose="02020603050405020304" pitchFamily="18" charset="0"/>
                          <a:cs typeface="Times New Roman" panose="02020603050405020304" pitchFamily="18" charset="0"/>
                        </a:rPr>
                        <a:t>   216 (55.81%)</a:t>
                      </a:r>
                      <a:endParaRPr lang="en-IN"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985221354"/>
                  </a:ext>
                </a:extLst>
              </a:tr>
            </a:tbl>
          </a:graphicData>
        </a:graphic>
      </p:graphicFrame>
      <p:pic>
        <p:nvPicPr>
          <p:cNvPr id="10266" name="Picture 5"/>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681663" y="2719388"/>
            <a:ext cx="6080125" cy="3349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a:defRPr/>
            </a:pPr>
            <a:fld id="{661684F6-521B-4CCA-94F9-E85A93707AC0}" type="slidenum">
              <a:rPr lang="en-IN" smtClean="0"/>
              <a:pPr>
                <a:defRPr/>
              </a:pPr>
              <a:t>7</a:t>
            </a:fld>
            <a:endParaRPr lang="en-IN"/>
          </a:p>
        </p:txBody>
      </p:sp>
      <p:sp>
        <p:nvSpPr>
          <p:cNvPr id="7" name="Footer Placeholder 6"/>
          <p:cNvSpPr>
            <a:spLocks noGrp="1"/>
          </p:cNvSpPr>
          <p:nvPr>
            <p:ph type="ftr" sz="quarter" idx="11"/>
          </p:nvPr>
        </p:nvSpPr>
        <p:spPr>
          <a:xfrm>
            <a:off x="2322786" y="6495393"/>
            <a:ext cx="6579476" cy="226082"/>
          </a:xfrm>
        </p:spPr>
        <p:txBody>
          <a:bodyPr/>
          <a:lstStyle/>
          <a:p>
            <a:pPr>
              <a:defRPr/>
            </a:pPr>
            <a:r>
              <a:rPr lang="fi-FI" dirty="0" smtClean="0"/>
              <a:t>Juli Thakuria and Bishal Saikia, NACLIN 2016,  October 26-28, 2016, Tezpur University, Tezpur</a:t>
            </a:r>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6363"/>
            <a:ext cx="10515600" cy="649287"/>
          </a:xfrm>
        </p:spPr>
        <p:txBody>
          <a:bodyPr rtlCol="0">
            <a:normAutofit fontScale="90000"/>
          </a:bodyPr>
          <a:lstStyle/>
          <a:p>
            <a:pPr algn="ctr" fontAlgn="auto">
              <a:spcAft>
                <a:spcPts val="0"/>
              </a:spcAft>
              <a:defRPr/>
            </a:pPr>
            <a:r>
              <a:rPr lang="en-IN" b="1" u="sng" dirty="0">
                <a:latin typeface="Times New Roman" panose="02020603050405020304" pitchFamily="18" charset="0"/>
                <a:cs typeface="Times New Roman" panose="02020603050405020304" pitchFamily="18" charset="0"/>
              </a:rPr>
              <a:t>MAJOR FINDINGS</a:t>
            </a:r>
          </a:p>
        </p:txBody>
      </p:sp>
      <p:sp>
        <p:nvSpPr>
          <p:cNvPr id="3" name="Content Placeholder 2"/>
          <p:cNvSpPr>
            <a:spLocks noGrp="1"/>
          </p:cNvSpPr>
          <p:nvPr>
            <p:ph idx="1"/>
          </p:nvPr>
        </p:nvSpPr>
        <p:spPr>
          <a:xfrm>
            <a:off x="92075" y="966788"/>
            <a:ext cx="11953875" cy="5754687"/>
          </a:xfrm>
        </p:spPr>
        <p:txBody>
          <a:bodyPr rtlCol="0">
            <a:normAutofit fontScale="92500" lnSpcReduction="10000"/>
          </a:bodyPr>
          <a:lstStyle/>
          <a:p>
            <a:pPr fontAlgn="auto">
              <a:spcAft>
                <a:spcPts val="0"/>
              </a:spcAft>
              <a:defRPr/>
            </a:pPr>
            <a:r>
              <a:rPr lang="en-US" b="1" dirty="0">
                <a:latin typeface="Times New Roman" panose="02020603050405020304" pitchFamily="18" charset="0"/>
                <a:cs typeface="Times New Roman" panose="02020603050405020304" pitchFamily="18" charset="0"/>
              </a:rPr>
              <a:t>Finding revealed that 311 (80.36%) students uses internet for learning and 76 (19.64%) are not using internet for learning.</a:t>
            </a:r>
          </a:p>
          <a:p>
            <a:pPr marL="0" indent="0" fontAlgn="auto">
              <a:spcAft>
                <a:spcPts val="0"/>
              </a:spcAft>
              <a:buFont typeface="Arial" panose="020B0604020202020204" pitchFamily="34" charset="0"/>
              <a:buNone/>
              <a:defRPr/>
            </a:pPr>
            <a:endParaRPr lang="en-IN" b="1" dirty="0">
              <a:latin typeface="Times New Roman" panose="02020603050405020304" pitchFamily="18" charset="0"/>
              <a:cs typeface="Times New Roman" panose="02020603050405020304" pitchFamily="18" charset="0"/>
            </a:endParaRPr>
          </a:p>
          <a:p>
            <a:pPr fontAlgn="auto">
              <a:spcAft>
                <a:spcPts val="0"/>
              </a:spcAft>
              <a:defRPr/>
            </a:pPr>
            <a:r>
              <a:rPr lang="en-US" b="1" dirty="0">
                <a:latin typeface="Times New Roman" panose="02020603050405020304" pitchFamily="18" charset="0"/>
                <a:cs typeface="Times New Roman" panose="02020603050405020304" pitchFamily="18" charset="0"/>
              </a:rPr>
              <a:t>Majority of the students 288(74.42%) are aware about different types of social media. A few students 99(25.58%) are not aware about any social media.</a:t>
            </a:r>
          </a:p>
          <a:p>
            <a:pPr fontAlgn="auto">
              <a:spcAft>
                <a:spcPts val="0"/>
              </a:spcAft>
              <a:defRPr/>
            </a:pPr>
            <a:endParaRPr lang="en-IN" b="1" dirty="0">
              <a:latin typeface="Times New Roman" panose="02020603050405020304" pitchFamily="18" charset="0"/>
              <a:cs typeface="Times New Roman" panose="02020603050405020304" pitchFamily="18" charset="0"/>
            </a:endParaRPr>
          </a:p>
          <a:p>
            <a:pPr fontAlgn="auto">
              <a:spcAft>
                <a:spcPts val="0"/>
              </a:spcAft>
              <a:defRPr/>
            </a:pPr>
            <a:r>
              <a:rPr lang="en-US" b="1" dirty="0">
                <a:latin typeface="Times New Roman" panose="02020603050405020304" pitchFamily="18" charset="0"/>
                <a:cs typeface="Times New Roman" panose="02020603050405020304" pitchFamily="18" charset="0"/>
              </a:rPr>
              <a:t>216 (55.81%) no of respondents have social networking site account and 72 (18.60%) has no any social networking site account. 106(27.39%) has only on WhatsApp, 67 (17.31%) has only Facebook and 43 (11.11%) has account on both   the SNS.</a:t>
            </a:r>
          </a:p>
          <a:p>
            <a:pPr marL="0" indent="0" fontAlgn="auto">
              <a:spcAft>
                <a:spcPts val="0"/>
              </a:spcAft>
              <a:buFont typeface="Arial" panose="020B0604020202020204" pitchFamily="34" charset="0"/>
              <a:buNone/>
              <a:defRPr/>
            </a:pPr>
            <a:endParaRPr lang="en-IN" b="1" dirty="0">
              <a:latin typeface="Times New Roman" panose="02020603050405020304" pitchFamily="18" charset="0"/>
              <a:cs typeface="Times New Roman" panose="02020603050405020304" pitchFamily="18" charset="0"/>
            </a:endParaRPr>
          </a:p>
          <a:p>
            <a:pPr fontAlgn="auto">
              <a:spcAft>
                <a:spcPts val="0"/>
              </a:spcAft>
              <a:defRPr/>
            </a:pPr>
            <a:r>
              <a:rPr lang="en-US" b="1" dirty="0">
                <a:latin typeface="Times New Roman" panose="02020603050405020304" pitchFamily="18" charset="0"/>
                <a:cs typeface="Times New Roman" panose="02020603050405020304" pitchFamily="18" charset="0"/>
              </a:rPr>
              <a:t>There is different purpose for which the respondent used the SNS. The highest number of respondents uses Facebook and WhatsApp for entertainment. They also use SNS for gathering knowledge.</a:t>
            </a:r>
            <a:endParaRPr lang="en-IN" b="1" dirty="0">
              <a:latin typeface="Times New Roman" panose="02020603050405020304" pitchFamily="18" charset="0"/>
              <a:cs typeface="Times New Roman" panose="02020603050405020304" pitchFamily="18" charset="0"/>
            </a:endParaRPr>
          </a:p>
          <a:p>
            <a:pPr marL="0" indent="0" fontAlgn="auto">
              <a:spcAft>
                <a:spcPts val="0"/>
              </a:spcAft>
              <a:buFont typeface="Arial" panose="020B0604020202020204" pitchFamily="34" charset="0"/>
              <a:buNone/>
              <a:defRPr/>
            </a:pPr>
            <a:endParaRPr lang="en-IN" dirty="0"/>
          </a:p>
        </p:txBody>
      </p:sp>
      <p:sp>
        <p:nvSpPr>
          <p:cNvPr id="4" name="Slide Number Placeholder 3"/>
          <p:cNvSpPr>
            <a:spLocks noGrp="1"/>
          </p:cNvSpPr>
          <p:nvPr>
            <p:ph type="sldNum" sz="quarter" idx="12"/>
          </p:nvPr>
        </p:nvSpPr>
        <p:spPr/>
        <p:txBody>
          <a:bodyPr/>
          <a:lstStyle/>
          <a:p>
            <a:pPr>
              <a:defRPr/>
            </a:pPr>
            <a:fld id="{56AAA3CB-9ABE-4FF4-A132-89789F5622DA}" type="slidenum">
              <a:rPr lang="en-IN" smtClean="0"/>
              <a:pPr>
                <a:defRPr/>
              </a:pPr>
              <a:t>8</a:t>
            </a:fld>
            <a:endParaRPr lang="en-IN"/>
          </a:p>
        </p:txBody>
      </p:sp>
      <p:sp>
        <p:nvSpPr>
          <p:cNvPr id="5" name="Footer Placeholder 4"/>
          <p:cNvSpPr>
            <a:spLocks noGrp="1"/>
          </p:cNvSpPr>
          <p:nvPr>
            <p:ph type="ftr" sz="quarter" idx="11"/>
          </p:nvPr>
        </p:nvSpPr>
        <p:spPr>
          <a:xfrm>
            <a:off x="2480441" y="6568966"/>
            <a:ext cx="6285187" cy="152509"/>
          </a:xfrm>
        </p:spPr>
        <p:txBody>
          <a:bodyPr/>
          <a:lstStyle/>
          <a:p>
            <a:pPr>
              <a:defRPr/>
            </a:pPr>
            <a:r>
              <a:rPr lang="fi-FI" dirty="0" smtClean="0"/>
              <a:t>Juli Thakuria and Bishal Saikia, NACLIN 2016,  October 26-28, 2016, Tezpur University, Tezpur</a:t>
            </a: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0218" y="346841"/>
            <a:ext cx="11258003" cy="6001643"/>
          </a:xfrm>
          <a:prstGeom prst="rect">
            <a:avLst/>
          </a:prstGeom>
        </p:spPr>
        <p:txBody>
          <a:bodyPr wrap="square">
            <a:spAutoFit/>
          </a:bodyPr>
          <a:lstStyle/>
          <a:p>
            <a:pPr marL="342900" indent="-342900" algn="just" eaLnBrk="1" fontAlgn="auto" hangingPunct="1">
              <a:spcBef>
                <a:spcPts val="0"/>
              </a:spcBef>
              <a:spcAft>
                <a:spcPts val="0"/>
              </a:spcAft>
              <a:buFont typeface="Times New Roman" panose="02020603050405020304" pitchFamily="18" charset="0"/>
              <a:buChar char="•"/>
              <a:defRPr/>
            </a:pPr>
            <a:r>
              <a:rPr lang="en-US" sz="2400" b="1" dirty="0">
                <a:latin typeface="Times New Roman" panose="02020603050405020304" pitchFamily="18" charset="0"/>
                <a:ea typeface="Calibri" panose="020F0502020204030204" pitchFamily="34" charset="0"/>
                <a:cs typeface="Times New Roman" panose="02020603050405020304" pitchFamily="18" charset="0"/>
              </a:rPr>
              <a:t>The study revealed that students mainly used SNS in comments on other post and instant message purpose. However some students send/ received SMS to their old &amp; new friend. </a:t>
            </a:r>
            <a:endParaRPr lang="en-US" sz="2400" b="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eaLnBrk="1" fontAlgn="auto" hangingPunct="1">
              <a:spcBef>
                <a:spcPts val="0"/>
              </a:spcBef>
              <a:spcAft>
                <a:spcPts val="0"/>
              </a:spcAft>
              <a:buFont typeface="Times New Roman" panose="02020603050405020304" pitchFamily="18" charset="0"/>
              <a:buChar char="•"/>
              <a:defRPr/>
            </a:pPr>
            <a:endParaRPr lang="en-US" sz="2400" b="1"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eaLnBrk="1" fontAlgn="auto" hangingPunct="1">
              <a:spcBef>
                <a:spcPts val="0"/>
              </a:spcBef>
              <a:spcAft>
                <a:spcPts val="0"/>
              </a:spcAft>
              <a:defRPr/>
            </a:pPr>
            <a:endParaRPr lang="en-IN" sz="2400" b="1" dirty="0">
              <a:latin typeface="Times New Roman" panose="02020603050405020304" pitchFamily="18" charset="0"/>
              <a:ea typeface="Calibri" panose="020F0502020204030204" pitchFamily="34" charset="0"/>
              <a:cs typeface="Times New Roman" panose="02020603050405020304" pitchFamily="18" charset="0"/>
            </a:endParaRPr>
          </a:p>
          <a:p>
            <a:pPr marL="457200" indent="-228600" algn="just" eaLnBrk="1" fontAlgn="auto" hangingPunct="1">
              <a:spcBef>
                <a:spcPts val="0"/>
              </a:spcBef>
              <a:spcAft>
                <a:spcPts val="0"/>
              </a:spcAft>
              <a:defRPr/>
            </a:pPr>
            <a:r>
              <a:rPr lang="en-US" sz="2400" b="1" dirty="0">
                <a:latin typeface="Times New Roman" panose="02020603050405020304" pitchFamily="18" charset="0"/>
                <a:ea typeface="Calibri" panose="020F0502020204030204" pitchFamily="34" charset="0"/>
                <a:cs typeface="Times New Roman" panose="02020603050405020304" pitchFamily="18" charset="0"/>
              </a:rPr>
              <a:t>• 	Maximum number of users uses SNS 1 hour a day. Some students used 1-2 hour and twice or thrice in a week</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a:t>
            </a:r>
          </a:p>
          <a:p>
            <a:pPr marL="457200" indent="-228600" algn="just" eaLnBrk="1" fontAlgn="auto" hangingPunct="1">
              <a:spcBef>
                <a:spcPts val="0"/>
              </a:spcBef>
              <a:spcAft>
                <a:spcPts val="0"/>
              </a:spcAft>
              <a:defRPr/>
            </a:pPr>
            <a:endParaRPr lang="en-US" sz="2400" b="1"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indent="-228600" algn="just" eaLnBrk="1" fontAlgn="auto" hangingPunct="1">
              <a:spcBef>
                <a:spcPts val="0"/>
              </a:spcBef>
              <a:spcAft>
                <a:spcPts val="0"/>
              </a:spcAft>
              <a:defRPr/>
            </a:pPr>
            <a:endParaRPr lang="en-IN" sz="2400" b="1" dirty="0">
              <a:latin typeface="Times New Roman" panose="02020603050405020304" pitchFamily="18" charset="0"/>
              <a:ea typeface="Calibri" panose="020F0502020204030204" pitchFamily="34" charset="0"/>
              <a:cs typeface="Times New Roman" panose="02020603050405020304" pitchFamily="18" charset="0"/>
            </a:endParaRPr>
          </a:p>
          <a:p>
            <a:pPr marL="457200" indent="-228600" algn="just" eaLnBrk="1" fontAlgn="auto" hangingPunct="1">
              <a:spcBef>
                <a:spcPts val="0"/>
              </a:spcBef>
              <a:spcAft>
                <a:spcPts val="0"/>
              </a:spcAft>
              <a:defRPr/>
            </a:pPr>
            <a:r>
              <a:rPr lang="en-US" sz="2400" b="1" dirty="0">
                <a:latin typeface="Times New Roman" panose="02020603050405020304" pitchFamily="18" charset="0"/>
                <a:ea typeface="Calibri" panose="020F0502020204030204" pitchFamily="34" charset="0"/>
                <a:cs typeface="Times New Roman" panose="02020603050405020304" pitchFamily="18" charset="0"/>
              </a:rPr>
              <a:t>• 	Poor and slow internet connectivity is the major problem of using SNS. Some students also pointed out that due to the class work they have not got the sufficient time for using SNS. Electricity, security &amp; privacy and lack of money (in respect of recharging net pack) are some of the problem faced by the student</a:t>
            </a: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a:t>
            </a:r>
          </a:p>
          <a:p>
            <a:pPr marL="457200" indent="-228600" algn="just" eaLnBrk="1" fontAlgn="auto" hangingPunct="1">
              <a:spcBef>
                <a:spcPts val="0"/>
              </a:spcBef>
              <a:spcAft>
                <a:spcPts val="0"/>
              </a:spcAft>
              <a:defRPr/>
            </a:pPr>
            <a:endParaRPr lang="en-US" sz="2400" b="1" dirty="0" smtClean="0">
              <a:latin typeface="Times New Roman" panose="02020603050405020304" pitchFamily="18" charset="0"/>
              <a:ea typeface="Calibri" panose="020F0502020204030204" pitchFamily="34" charset="0"/>
              <a:cs typeface="Times New Roman" panose="02020603050405020304" pitchFamily="18" charset="0"/>
            </a:endParaRPr>
          </a:p>
          <a:p>
            <a:pPr marL="457200" indent="-228600" algn="just" eaLnBrk="1" fontAlgn="auto" hangingPunct="1">
              <a:spcBef>
                <a:spcPts val="0"/>
              </a:spcBef>
              <a:spcAft>
                <a:spcPts val="0"/>
              </a:spcAft>
              <a:defRPr/>
            </a:pP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eaLnBrk="1" fontAlgn="auto" hangingPunct="1">
              <a:spcBef>
                <a:spcPts val="0"/>
              </a:spcBef>
              <a:spcAft>
                <a:spcPts val="0"/>
              </a:spcAft>
              <a:defRPr/>
            </a:pPr>
            <a:r>
              <a:rPr lang="en-US" sz="2400" b="1" dirty="0">
                <a:latin typeface="Times New Roman" panose="02020603050405020304" pitchFamily="18" charset="0"/>
                <a:ea typeface="Calibri" panose="020F0502020204030204" pitchFamily="34" charset="0"/>
                <a:cs typeface="Times New Roman" panose="02020603050405020304" pitchFamily="18" charset="0"/>
              </a:rPr>
              <a:t>•      Most of the students are highly satisfied using the SNS.</a:t>
            </a:r>
            <a:endParaRPr lang="en-IN" sz="2400" b="1"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F865DDE5-7884-482C-8290-434912212BE9}" type="slidenum">
              <a:rPr lang="en-IN" smtClean="0"/>
              <a:pPr>
                <a:defRPr/>
              </a:pPr>
              <a:t>9</a:t>
            </a:fld>
            <a:endParaRPr lang="en-IN" dirty="0"/>
          </a:p>
        </p:txBody>
      </p:sp>
      <p:sp>
        <p:nvSpPr>
          <p:cNvPr id="5" name="Footer Placeholder 4"/>
          <p:cNvSpPr>
            <a:spLocks noGrp="1"/>
          </p:cNvSpPr>
          <p:nvPr>
            <p:ph type="ftr" sz="quarter" idx="11"/>
          </p:nvPr>
        </p:nvSpPr>
        <p:spPr>
          <a:xfrm>
            <a:off x="1502980" y="6652939"/>
            <a:ext cx="7872248" cy="205061"/>
          </a:xfrm>
        </p:spPr>
        <p:txBody>
          <a:bodyPr/>
          <a:lstStyle/>
          <a:p>
            <a:pPr>
              <a:defRPr/>
            </a:pPr>
            <a:r>
              <a:rPr lang="fi-FI" dirty="0" smtClean="0"/>
              <a:t>Juli Thakuria and Bishal Saikia, NACLIN 2016,  October 26-28, 2016, Tezpur University, Tezpur</a:t>
            </a:r>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TotalTime>
  <Words>566</Words>
  <Application>Microsoft Office PowerPoint</Application>
  <PresentationFormat>Custom</PresentationFormat>
  <Paragraphs>122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Student’ Views About the Use of Facebook and WhatsApp on Education: A Survey Among the Undergraduate Students of Dr. Birinchi Kumar Barooah College </vt:lpstr>
      <vt:lpstr>INTRODUCTION</vt:lpstr>
      <vt:lpstr>OBJECTIVES</vt:lpstr>
      <vt:lpstr>Methodology</vt:lpstr>
      <vt:lpstr>Slide 5</vt:lpstr>
      <vt:lpstr>Awareness of Social Media</vt:lpstr>
      <vt:lpstr>Availability of SNS on WhatsApp and Facebook</vt:lpstr>
      <vt:lpstr>MAJOR FINDINGS</vt:lpstr>
      <vt:lpstr>Slide 9</vt:lpstr>
      <vt:lpstr>Slide 10</vt:lpstr>
      <vt:lpstr>CONCLUSION</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views about the Use of Facebook and WhatsApp on Education: A Survey among the Undergraduate Students of Dr. Birinchi Kumar Barooah College.</dc:title>
  <dc:creator>DELL</dc:creator>
  <cp:lastModifiedBy>hkkaul</cp:lastModifiedBy>
  <cp:revision>51</cp:revision>
  <dcterms:created xsi:type="dcterms:W3CDTF">2016-10-14T03:00:21Z</dcterms:created>
  <dcterms:modified xsi:type="dcterms:W3CDTF">2016-10-26T18:20:36Z</dcterms:modified>
</cp:coreProperties>
</file>