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41"/>
  </p:notesMasterIdLst>
  <p:sldIdLst>
    <p:sldId id="256" r:id="rId2"/>
    <p:sldId id="257" r:id="rId3"/>
    <p:sldId id="258" r:id="rId4"/>
    <p:sldId id="259" r:id="rId5"/>
    <p:sldId id="317" r:id="rId6"/>
    <p:sldId id="260" r:id="rId7"/>
    <p:sldId id="288" r:id="rId8"/>
    <p:sldId id="261" r:id="rId9"/>
    <p:sldId id="262" r:id="rId10"/>
    <p:sldId id="263" r:id="rId11"/>
    <p:sldId id="291" r:id="rId12"/>
    <p:sldId id="264" r:id="rId13"/>
    <p:sldId id="318" r:id="rId14"/>
    <p:sldId id="265" r:id="rId15"/>
    <p:sldId id="301" r:id="rId16"/>
    <p:sldId id="266" r:id="rId17"/>
    <p:sldId id="319" r:id="rId18"/>
    <p:sldId id="267" r:id="rId19"/>
    <p:sldId id="268" r:id="rId20"/>
    <p:sldId id="302" r:id="rId21"/>
    <p:sldId id="270" r:id="rId22"/>
    <p:sldId id="271" r:id="rId23"/>
    <p:sldId id="290" r:id="rId24"/>
    <p:sldId id="272" r:id="rId25"/>
    <p:sldId id="273" r:id="rId26"/>
    <p:sldId id="293" r:id="rId27"/>
    <p:sldId id="275" r:id="rId28"/>
    <p:sldId id="304" r:id="rId29"/>
    <p:sldId id="305" r:id="rId30"/>
    <p:sldId id="306" r:id="rId31"/>
    <p:sldId id="307" r:id="rId32"/>
    <p:sldId id="308" r:id="rId33"/>
    <p:sldId id="309" r:id="rId34"/>
    <p:sldId id="311" r:id="rId35"/>
    <p:sldId id="297" r:id="rId36"/>
    <p:sldId id="313" r:id="rId37"/>
    <p:sldId id="284" r:id="rId38"/>
    <p:sldId id="316" r:id="rId39"/>
    <p:sldId id="286" r:id="rId40"/>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000"/>
    <a:srgbClr val="283F19"/>
    <a:srgbClr val="233616"/>
    <a:srgbClr val="121F36"/>
    <a:srgbClr val="213315"/>
    <a:srgbClr val="1B2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116" d="100"/>
          <a:sy n="116" d="100"/>
        </p:scale>
        <p:origin x="138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US" sz="1200"/>
              <a:t>Number of Libraries Assisted by RRRLF during 2010-2016</a:t>
            </a:r>
          </a:p>
        </c:rich>
      </c:tx>
      <c:layout/>
      <c:overlay val="0"/>
      <c:spPr>
        <a:noFill/>
        <a:ln>
          <a:noFill/>
        </a:ln>
        <a:effectLst/>
      </c:spPr>
      <c:txPr>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Sheet3!$G$7</c:f>
              <c:strCache>
                <c:ptCount val="1"/>
                <c:pt idx="0">
                  <c:v>No. of Libraries Assisted</c:v>
                </c:pt>
              </c:strCache>
            </c:strRef>
          </c:tx>
          <c:spPr>
            <a:ln w="31750" cap="rnd">
              <a:solidFill>
                <a:schemeClr val="accent2"/>
              </a:solidFill>
              <a:round/>
            </a:ln>
            <a:effectLst/>
          </c:spPr>
          <c:marker>
            <c:symbol val="circle"/>
            <c:size val="17"/>
            <c:spPr>
              <a:solidFill>
                <a:schemeClr val="accent5">
                  <a:lumMod val="20000"/>
                  <a:lumOff val="8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7030A0"/>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Sheet3!$E$8:$E$13</c:f>
              <c:strCache>
                <c:ptCount val="6"/>
                <c:pt idx="0">
                  <c:v>2010-11</c:v>
                </c:pt>
                <c:pt idx="1">
                  <c:v>2011-12</c:v>
                </c:pt>
                <c:pt idx="2">
                  <c:v>2012-13</c:v>
                </c:pt>
                <c:pt idx="3">
                  <c:v>2013-14</c:v>
                </c:pt>
                <c:pt idx="4">
                  <c:v>2014-15</c:v>
                </c:pt>
                <c:pt idx="5">
                  <c:v>2015-16</c:v>
                </c:pt>
              </c:strCache>
            </c:strRef>
          </c:cat>
          <c:val>
            <c:numRef>
              <c:f>Sheet3!$G$8:$G$13</c:f>
              <c:numCache>
                <c:formatCode>#,##0</c:formatCode>
                <c:ptCount val="6"/>
                <c:pt idx="0">
                  <c:v>12000</c:v>
                </c:pt>
                <c:pt idx="1">
                  <c:v>12000</c:v>
                </c:pt>
                <c:pt idx="2">
                  <c:v>12673</c:v>
                </c:pt>
                <c:pt idx="3">
                  <c:v>17724</c:v>
                </c:pt>
                <c:pt idx="4">
                  <c:v>16844</c:v>
                </c:pt>
                <c:pt idx="5">
                  <c:v>17294</c:v>
                </c:pt>
              </c:numCache>
            </c:numRef>
          </c:val>
          <c:smooth val="0"/>
        </c:ser>
        <c:dLbls>
          <c:showLegendKey val="0"/>
          <c:showVal val="1"/>
          <c:showCatName val="0"/>
          <c:showSerName val="0"/>
          <c:showPercent val="0"/>
          <c:showBubbleSize val="0"/>
        </c:dLbls>
        <c:marker val="1"/>
        <c:smooth val="0"/>
        <c:axId val="321112856"/>
        <c:axId val="218602864"/>
      </c:lineChart>
      <c:catAx>
        <c:axId val="32111285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rgbClr val="C00000"/>
                </a:solidFill>
                <a:latin typeface="+mn-lt"/>
                <a:ea typeface="+mn-ea"/>
                <a:cs typeface="+mn-cs"/>
              </a:defRPr>
            </a:pPr>
            <a:endParaRPr lang="en-US"/>
          </a:p>
        </c:txPr>
        <c:crossAx val="218602864"/>
        <c:crosses val="autoZero"/>
        <c:auto val="1"/>
        <c:lblAlgn val="ctr"/>
        <c:lblOffset val="100"/>
        <c:noMultiLvlLbl val="0"/>
      </c:catAx>
      <c:valAx>
        <c:axId val="2186028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321112856"/>
        <c:crosses val="autoZero"/>
        <c:crossBetween val="between"/>
      </c:valAx>
      <c:spPr>
        <a:solidFill>
          <a:schemeClr val="accent3">
            <a:lumMod val="20000"/>
            <a:lumOff val="80000"/>
          </a:schemeClr>
        </a:solid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5DC84665-3F35-49A7-BED4-956C361D0836}" type="datetimeFigureOut">
              <a:rPr lang="en-US" smtClean="0"/>
              <a:pPr/>
              <a:t>10/25/2016</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D3F6502-B707-4C2D-84CA-5C7E1895A01C}" type="slidenum">
              <a:rPr lang="en-US" smtClean="0"/>
              <a:pPr/>
              <a:t>‹#›</a:t>
            </a:fld>
            <a:endParaRPr lang="en-US"/>
          </a:p>
        </p:txBody>
      </p:sp>
    </p:spTree>
    <p:extLst>
      <p:ext uri="{BB962C8B-B14F-4D97-AF65-F5344CB8AC3E}">
        <p14:creationId xmlns:p14="http://schemas.microsoft.com/office/powerpoint/2010/main" val="36086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3884760" y="8685360"/>
            <a:ext cx="2971440" cy="456840"/>
          </a:xfrm>
          <a:prstGeom prst="rect">
            <a:avLst/>
          </a:prstGeom>
          <a:noFill/>
          <a:ln w="9360">
            <a:noFill/>
          </a:ln>
        </p:spPr>
        <p:txBody>
          <a:bodyPr anchor="b"/>
          <a:lstStyle/>
          <a:p>
            <a:pPr algn="r">
              <a:lnSpc>
                <a:spcPct val="100000"/>
              </a:lnSpc>
            </a:pPr>
            <a:fld id="{D9181CB5-088C-48FD-AADF-2AD44B92EB9A}" type="slidenum">
              <a:rPr lang="en-US" sz="1200" strike="noStrike" spc="-1">
                <a:uFill>
                  <a:solidFill>
                    <a:srgbClr val="FFFFFF"/>
                  </a:solidFill>
                </a:uFill>
                <a:latin typeface="Times New Roman"/>
              </a:rPr>
              <a:pPr algn="r">
                <a:lnSpc>
                  <a:spcPct val="100000"/>
                </a:lnSpc>
              </a:pPr>
              <a:t>7</a:t>
            </a:fld>
            <a:endParaRPr/>
          </a:p>
        </p:txBody>
      </p:sp>
      <p:sp>
        <p:nvSpPr>
          <p:cNvPr id="300" name="PlaceHolder 2"/>
          <p:cNvSpPr>
            <a:spLocks noGrp="1"/>
          </p:cNvSpPr>
          <p:nvPr>
            <p:ph type="body"/>
          </p:nvPr>
        </p:nvSpPr>
        <p:spPr>
          <a:xfrm>
            <a:off x="685800" y="4343400"/>
            <a:ext cx="5486040" cy="4114440"/>
          </a:xfrm>
          <a:prstGeom prst="rect">
            <a:avLst/>
          </a:prstGeom>
        </p:spPr>
        <p:txBody>
          <a:bodyPr/>
          <a:lstStyle/>
          <a:p>
            <a:endParaRPr/>
          </a:p>
        </p:txBody>
      </p:sp>
      <p:sp>
        <p:nvSpPr>
          <p:cNvPr id="301" name="CustomShape 3"/>
          <p:cNvSpPr/>
          <p:nvPr/>
        </p:nvSpPr>
        <p:spPr>
          <a:xfrm>
            <a:off x="3884760" y="8685360"/>
            <a:ext cx="2971440" cy="45684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174365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3884760" y="8685360"/>
            <a:ext cx="2971440" cy="456840"/>
          </a:xfrm>
          <a:prstGeom prst="rect">
            <a:avLst/>
          </a:prstGeom>
          <a:noFill/>
          <a:ln w="9360">
            <a:noFill/>
          </a:ln>
        </p:spPr>
        <p:txBody>
          <a:bodyPr anchor="b"/>
          <a:lstStyle/>
          <a:p>
            <a:pPr algn="r">
              <a:lnSpc>
                <a:spcPct val="100000"/>
              </a:lnSpc>
            </a:pPr>
            <a:fld id="{B6201755-D64C-4892-8D4F-190A7CB44CA7}" type="slidenum">
              <a:rPr lang="en-US" sz="1200" strike="noStrike" spc="-1">
                <a:uFill>
                  <a:solidFill>
                    <a:srgbClr val="FFFFFF"/>
                  </a:solidFill>
                </a:uFill>
                <a:latin typeface="Times New Roman"/>
              </a:rPr>
              <a:pPr algn="r">
                <a:lnSpc>
                  <a:spcPct val="100000"/>
                </a:lnSpc>
              </a:pPr>
              <a:t>11</a:t>
            </a:fld>
            <a:endParaRPr/>
          </a:p>
        </p:txBody>
      </p:sp>
      <p:sp>
        <p:nvSpPr>
          <p:cNvPr id="306" name="PlaceHolder 2"/>
          <p:cNvSpPr>
            <a:spLocks noGrp="1"/>
          </p:cNvSpPr>
          <p:nvPr>
            <p:ph type="body"/>
          </p:nvPr>
        </p:nvSpPr>
        <p:spPr>
          <a:xfrm>
            <a:off x="685800" y="4343400"/>
            <a:ext cx="5486040" cy="4114440"/>
          </a:xfrm>
          <a:prstGeom prst="rect">
            <a:avLst/>
          </a:prstGeom>
        </p:spPr>
        <p:txBody>
          <a:bodyPr/>
          <a:lstStyle/>
          <a:p>
            <a:endParaRPr/>
          </a:p>
        </p:txBody>
      </p:sp>
      <p:sp>
        <p:nvSpPr>
          <p:cNvPr id="307" name="CustomShape 3"/>
          <p:cNvSpPr/>
          <p:nvPr/>
        </p:nvSpPr>
        <p:spPr>
          <a:xfrm>
            <a:off x="3884760" y="8685360"/>
            <a:ext cx="2971440" cy="45684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46903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3884760" y="8685360"/>
            <a:ext cx="2971440" cy="456840"/>
          </a:xfrm>
          <a:prstGeom prst="rect">
            <a:avLst/>
          </a:prstGeom>
          <a:noFill/>
          <a:ln w="9360">
            <a:noFill/>
          </a:ln>
        </p:spPr>
        <p:txBody>
          <a:bodyPr anchor="b"/>
          <a:lstStyle/>
          <a:p>
            <a:pPr algn="r">
              <a:lnSpc>
                <a:spcPct val="100000"/>
              </a:lnSpc>
            </a:pPr>
            <a:fld id="{2E9ADD32-A2B7-4547-AA83-8C4E1871AFA8}" type="slidenum">
              <a:rPr lang="en-US" sz="1200" strike="noStrike" spc="-1">
                <a:uFill>
                  <a:solidFill>
                    <a:srgbClr val="FFFFFF"/>
                  </a:solidFill>
                </a:uFill>
                <a:latin typeface="Times New Roman"/>
              </a:rPr>
              <a:pPr algn="r">
                <a:lnSpc>
                  <a:spcPct val="100000"/>
                </a:lnSpc>
              </a:pPr>
              <a:t>35</a:t>
            </a:fld>
            <a:endParaRPr/>
          </a:p>
        </p:txBody>
      </p:sp>
      <p:sp>
        <p:nvSpPr>
          <p:cNvPr id="311" name="PlaceHolder 2"/>
          <p:cNvSpPr>
            <a:spLocks noGrp="1"/>
          </p:cNvSpPr>
          <p:nvPr>
            <p:ph type="body"/>
          </p:nvPr>
        </p:nvSpPr>
        <p:spPr>
          <a:xfrm>
            <a:off x="685800" y="4343400"/>
            <a:ext cx="5486040" cy="4114440"/>
          </a:xfrm>
          <a:prstGeom prst="rect">
            <a:avLst/>
          </a:prstGeom>
        </p:spPr>
        <p:txBody>
          <a:bodyPr/>
          <a:lstStyle/>
          <a:p>
            <a:endParaRPr/>
          </a:p>
        </p:txBody>
      </p:sp>
      <p:sp>
        <p:nvSpPr>
          <p:cNvPr id="312" name="CustomShape 3"/>
          <p:cNvSpPr/>
          <p:nvPr/>
        </p:nvSpPr>
        <p:spPr>
          <a:xfrm>
            <a:off x="3884760" y="8685360"/>
            <a:ext cx="2971440" cy="456840"/>
          </a:xfrm>
          <a:prstGeom prst="rect">
            <a:avLst/>
          </a:prstGeom>
          <a:noFill/>
          <a:ln w="9360">
            <a:noFill/>
          </a:ln>
        </p:spPr>
        <p:style>
          <a:lnRef idx="0">
            <a:scrgbClr r="0" g="0" b="0"/>
          </a:lnRef>
          <a:fillRef idx="0">
            <a:scrgbClr r="0" g="0" b="0"/>
          </a:fillRef>
          <a:effectRef idx="0">
            <a:scrgbClr r="0" g="0" b="0"/>
          </a:effectRef>
          <a:fontRef idx="minor"/>
        </p:style>
      </p:sp>
    </p:spTree>
    <p:extLst>
      <p:ext uri="{BB962C8B-B14F-4D97-AF65-F5344CB8AC3E}">
        <p14:creationId xmlns:p14="http://schemas.microsoft.com/office/powerpoint/2010/main" val="234992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9961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2819390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377282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4252085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130265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366398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215215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1988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3884998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2573281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0B20FF-7D67-47F5-8E52-4C27778EE372}" type="datetimeFigureOut">
              <a:rPr lang="en-US" smtClean="0"/>
              <a:pPr/>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F9BDA-BEAE-4F6F-9C4E-5C50F0F75291}" type="slidenum">
              <a:rPr lang="en-US" smtClean="0"/>
              <a:pPr/>
              <a:t>‹#›</a:t>
            </a:fld>
            <a:endParaRPr lang="en-US"/>
          </a:p>
        </p:txBody>
      </p:sp>
    </p:spTree>
    <p:extLst>
      <p:ext uri="{BB962C8B-B14F-4D97-AF65-F5344CB8AC3E}">
        <p14:creationId xmlns:p14="http://schemas.microsoft.com/office/powerpoint/2010/main" val="1529100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0B20FF-7D67-47F5-8E52-4C27778EE372}" type="datetimeFigureOut">
              <a:rPr lang="en-US" smtClean="0"/>
              <a:pPr/>
              <a:t>10/25/2016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F9BDA-BEAE-4F6F-9C4E-5C50F0F75291}" type="slidenum">
              <a:rPr lang="en-US" smtClean="0"/>
              <a:pPr/>
              <a:t>‹#›</a:t>
            </a:fld>
            <a:endParaRPr lang="en-US"/>
          </a:p>
        </p:txBody>
      </p:sp>
    </p:spTree>
    <p:extLst>
      <p:ext uri="{BB962C8B-B14F-4D97-AF65-F5344CB8AC3E}">
        <p14:creationId xmlns:p14="http://schemas.microsoft.com/office/powerpoint/2010/main" val="101608938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extShape 1"/>
          <p:cNvSpPr txBox="1"/>
          <p:nvPr/>
        </p:nvSpPr>
        <p:spPr>
          <a:xfrm>
            <a:off x="939114" y="1438290"/>
            <a:ext cx="7061526" cy="1486620"/>
          </a:xfrm>
          <a:prstGeom prst="rect">
            <a:avLst/>
          </a:prstGeom>
          <a:noFill/>
          <a:ln>
            <a:noFill/>
          </a:ln>
        </p:spPr>
        <p:txBody>
          <a:bodyPr anchor="b"/>
          <a:lstStyle/>
          <a:p>
            <a:pPr algn="ctr">
              <a:lnSpc>
                <a:spcPct val="100000"/>
              </a:lnSpc>
            </a:pPr>
            <a:r>
              <a:rPr lang="en-US" sz="2400" b="1" spc="-1" dirty="0">
                <a:solidFill>
                  <a:srgbClr val="760000"/>
                </a:solidFill>
                <a:uFill>
                  <a:solidFill>
                    <a:srgbClr val="FFFFFF"/>
                  </a:solidFill>
                </a:uFill>
                <a:latin typeface="Franklin Gothic Medium"/>
              </a:rPr>
              <a:t>Role of Raja </a:t>
            </a:r>
            <a:r>
              <a:rPr lang="en-US" sz="2400" b="1" spc="-1" dirty="0" err="1">
                <a:solidFill>
                  <a:srgbClr val="760000"/>
                </a:solidFill>
                <a:uFill>
                  <a:solidFill>
                    <a:srgbClr val="FFFFFF"/>
                  </a:solidFill>
                </a:uFill>
                <a:latin typeface="Franklin Gothic Medium"/>
              </a:rPr>
              <a:t>Rammohun</a:t>
            </a:r>
            <a:r>
              <a:rPr lang="en-US" sz="2400" b="1" spc="-1" dirty="0">
                <a:solidFill>
                  <a:srgbClr val="760000"/>
                </a:solidFill>
                <a:uFill>
                  <a:solidFill>
                    <a:srgbClr val="FFFFFF"/>
                  </a:solidFill>
                </a:uFill>
                <a:latin typeface="Franklin Gothic Medium"/>
              </a:rPr>
              <a:t> Roy Library Foundation and National Mission on Libraries 
in promoting public library system &amp; service in India</a:t>
            </a:r>
            <a:r>
              <a:rPr lang="en-US" b="1" u="sng" spc="-1" dirty="0">
                <a:solidFill>
                  <a:srgbClr val="760000"/>
                </a:solidFill>
                <a:uFill>
                  <a:solidFill>
                    <a:srgbClr val="FFFFFF"/>
                  </a:solidFill>
                </a:uFill>
                <a:latin typeface="Britannic Bold"/>
              </a:rPr>
              <a:t>
</a:t>
            </a:r>
            <a:r>
              <a:rPr lang="en-US" b="1" spc="-1" dirty="0">
                <a:solidFill>
                  <a:srgbClr val="760000"/>
                </a:solidFill>
                <a:uFill>
                  <a:solidFill>
                    <a:srgbClr val="FFFFFF"/>
                  </a:solidFill>
                </a:uFill>
                <a:latin typeface="Calibri Light"/>
              </a:rPr>
              <a:t> 
</a:t>
            </a:r>
            <a:endParaRPr sz="1350" dirty="0"/>
          </a:p>
        </p:txBody>
      </p:sp>
      <p:sp>
        <p:nvSpPr>
          <p:cNvPr id="119" name="TextShape 2"/>
          <p:cNvSpPr txBox="1"/>
          <p:nvPr/>
        </p:nvSpPr>
        <p:spPr>
          <a:xfrm>
            <a:off x="1142910" y="2745900"/>
            <a:ext cx="6857730" cy="2194560"/>
          </a:xfrm>
          <a:prstGeom prst="rect">
            <a:avLst/>
          </a:prstGeom>
          <a:noFill/>
          <a:ln>
            <a:noFill/>
          </a:ln>
        </p:spPr>
        <p:txBody>
          <a:bodyPr/>
          <a:lstStyle/>
          <a:p>
            <a:pPr algn="ctr">
              <a:lnSpc>
                <a:spcPct val="100000"/>
              </a:lnSpc>
            </a:pPr>
            <a:endParaRPr sz="1350" dirty="0"/>
          </a:p>
          <a:p>
            <a:pPr algn="ctr">
              <a:lnSpc>
                <a:spcPct val="100000"/>
              </a:lnSpc>
            </a:pPr>
            <a:r>
              <a:rPr lang="en-US" b="1" spc="-1" dirty="0">
                <a:solidFill>
                  <a:srgbClr val="548235"/>
                </a:solidFill>
                <a:uFill>
                  <a:solidFill>
                    <a:srgbClr val="FFFFFF"/>
                  </a:solidFill>
                </a:uFill>
                <a:latin typeface="Bradley Hand ITC"/>
              </a:rPr>
              <a:t>presented by</a:t>
            </a:r>
            <a:endParaRPr b="1" dirty="0"/>
          </a:p>
          <a:p>
            <a:pPr algn="ctr">
              <a:lnSpc>
                <a:spcPct val="100000"/>
              </a:lnSpc>
            </a:pPr>
            <a:endParaRPr sz="1350" dirty="0"/>
          </a:p>
          <a:p>
            <a:pPr algn="ctr">
              <a:lnSpc>
                <a:spcPct val="100000"/>
              </a:lnSpc>
            </a:pPr>
            <a:r>
              <a:rPr lang="en-US" sz="1600" b="1" spc="-1" dirty="0" smtClean="0">
                <a:solidFill>
                  <a:schemeClr val="accent6">
                    <a:lumMod val="50000"/>
                  </a:schemeClr>
                </a:solidFill>
                <a:uFill>
                  <a:solidFill>
                    <a:srgbClr val="FFFFFF"/>
                  </a:solidFill>
                </a:uFill>
              </a:rPr>
              <a:t>Shri </a:t>
            </a:r>
            <a:r>
              <a:rPr lang="en-US" sz="1600" b="1" spc="-1" dirty="0" err="1">
                <a:solidFill>
                  <a:schemeClr val="accent6">
                    <a:lumMod val="50000"/>
                  </a:schemeClr>
                </a:solidFill>
                <a:uFill>
                  <a:solidFill>
                    <a:srgbClr val="FFFFFF"/>
                  </a:solidFill>
                </a:uFill>
              </a:rPr>
              <a:t>Soumen</a:t>
            </a:r>
            <a:r>
              <a:rPr lang="en-US" sz="1600" b="1" spc="-1" dirty="0">
                <a:solidFill>
                  <a:schemeClr val="accent6">
                    <a:lumMod val="50000"/>
                  </a:schemeClr>
                </a:solidFill>
                <a:uFill>
                  <a:solidFill>
                    <a:srgbClr val="FFFFFF"/>
                  </a:solidFill>
                </a:uFill>
              </a:rPr>
              <a:t> Sarkar</a:t>
            </a:r>
          </a:p>
          <a:p>
            <a:pPr algn="ctr">
              <a:lnSpc>
                <a:spcPct val="100000"/>
              </a:lnSpc>
            </a:pPr>
            <a:r>
              <a:rPr lang="en-US" sz="1600" b="1" spc="-1" dirty="0">
                <a:solidFill>
                  <a:schemeClr val="accent6">
                    <a:lumMod val="50000"/>
                  </a:schemeClr>
                </a:solidFill>
                <a:uFill>
                  <a:solidFill>
                    <a:srgbClr val="FFFFFF"/>
                  </a:solidFill>
                </a:uFill>
              </a:rPr>
              <a:t>Deputy Director(II&amp;M), RRRLF</a:t>
            </a:r>
          </a:p>
          <a:p>
            <a:pPr algn="ctr">
              <a:lnSpc>
                <a:spcPct val="100000"/>
              </a:lnSpc>
            </a:pPr>
            <a:endParaRPr lang="en-US" sz="1600" b="1" spc="-1" dirty="0">
              <a:solidFill>
                <a:schemeClr val="accent6">
                  <a:lumMod val="50000"/>
                </a:schemeClr>
              </a:solidFill>
              <a:uFill>
                <a:solidFill>
                  <a:srgbClr val="FFFFFF"/>
                </a:solidFill>
              </a:uFill>
              <a:latin typeface="Bell MT"/>
            </a:endParaRPr>
          </a:p>
          <a:p>
            <a:pPr algn="ctr">
              <a:lnSpc>
                <a:spcPct val="100000"/>
              </a:lnSpc>
            </a:pPr>
            <a:endParaRPr sz="1350" dirty="0"/>
          </a:p>
          <a:p>
            <a:pPr algn="ctr">
              <a:lnSpc>
                <a:spcPct val="100000"/>
              </a:lnSpc>
            </a:pPr>
            <a:endParaRPr sz="1350" dirty="0"/>
          </a:p>
          <a:p>
            <a:pPr algn="ctr">
              <a:lnSpc>
                <a:spcPct val="100000"/>
              </a:lnSpc>
            </a:pPr>
            <a:r>
              <a:rPr lang="en-US" sz="6750" b="1" spc="-1" dirty="0">
                <a:solidFill>
                  <a:srgbClr val="743622"/>
                </a:solidFill>
                <a:uFill>
                  <a:solidFill>
                    <a:srgbClr val="FFFFFF"/>
                  </a:solidFill>
                </a:uFill>
                <a:latin typeface="Calibri"/>
              </a:rPr>
              <a:t> </a:t>
            </a:r>
            <a:endParaRPr sz="1350" dirty="0"/>
          </a:p>
          <a:p>
            <a:pPr algn="ctr">
              <a:lnSpc>
                <a:spcPct val="100000"/>
              </a:lnSpc>
            </a:pPr>
            <a:endParaRPr sz="1350" dirty="0"/>
          </a:p>
          <a:p>
            <a:pPr algn="ctr">
              <a:lnSpc>
                <a:spcPct val="100000"/>
              </a:lnSpc>
            </a:pPr>
            <a:r>
              <a:rPr lang="en-US" sz="1500" spc="-1" dirty="0">
                <a:solidFill>
                  <a:srgbClr val="385623"/>
                </a:solidFill>
                <a:uFill>
                  <a:solidFill>
                    <a:srgbClr val="FFFFFF"/>
                  </a:solidFill>
                </a:uFill>
                <a:latin typeface="Calibri"/>
              </a:rPr>
              <a:t>
</a:t>
            </a:r>
            <a:r>
              <a:rPr lang="en-US" sz="7200" spc="-1" dirty="0">
                <a:solidFill>
                  <a:srgbClr val="385623"/>
                </a:solidFill>
                <a:uFill>
                  <a:solidFill>
                    <a:srgbClr val="FFFFFF"/>
                  </a:solidFill>
                </a:uFill>
                <a:latin typeface="Calibri"/>
              </a:rPr>
              <a:t>
</a:t>
            </a:r>
            <a:r>
              <a:rPr lang="en-US" sz="7200" spc="-1" dirty="0">
                <a:solidFill>
                  <a:srgbClr val="743622"/>
                </a:solidFill>
                <a:uFill>
                  <a:solidFill>
                    <a:srgbClr val="FFFFFF"/>
                  </a:solidFill>
                </a:uFill>
                <a:latin typeface="Calibri"/>
              </a:rPr>
              <a:t> 
</a:t>
            </a:r>
            <a:endParaRPr sz="1350" dirty="0"/>
          </a:p>
        </p:txBody>
      </p:sp>
      <p:sp>
        <p:nvSpPr>
          <p:cNvPr id="120" name="CustomShape 3"/>
          <p:cNvSpPr/>
          <p:nvPr/>
        </p:nvSpPr>
        <p:spPr>
          <a:xfrm>
            <a:off x="1712610" y="5330752"/>
            <a:ext cx="5718330" cy="59346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z="2100" b="1" i="1" dirty="0">
                <a:solidFill>
                  <a:srgbClr val="640000"/>
                </a:solidFill>
                <a:uFill>
                  <a:solidFill>
                    <a:srgbClr val="FFFFFF"/>
                  </a:solidFill>
                </a:uFill>
                <a:latin typeface="Script MT Bold"/>
              </a:rPr>
              <a:t>Knowledge for all at their doorsteps</a:t>
            </a:r>
            <a:endParaRPr sz="1350" dirty="0">
              <a:solidFill>
                <a:srgbClr val="640000"/>
              </a:solidFill>
            </a:endParaRPr>
          </a:p>
          <a:p>
            <a:pPr>
              <a:lnSpc>
                <a:spcPct val="100000"/>
              </a:lnSpc>
            </a:pPr>
            <a:endParaRPr sz="1350" dirty="0">
              <a:solidFill>
                <a:srgbClr val="64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28560" y="1131030"/>
            <a:ext cx="7886430" cy="380160"/>
          </a:xfrm>
          <a:prstGeom prst="rect">
            <a:avLst/>
          </a:prstGeom>
          <a:noFill/>
          <a:ln>
            <a:noFill/>
          </a:ln>
        </p:spPr>
        <p:txBody>
          <a:bodyPr anchor="ctr"/>
          <a:lstStyle/>
          <a:p>
            <a:pPr algn="ctr">
              <a:lnSpc>
                <a:spcPct val="100000"/>
              </a:lnSpc>
            </a:pPr>
            <a:r>
              <a:rPr lang="en-US" sz="2700" spc="-1">
                <a:solidFill>
                  <a:srgbClr val="760000"/>
                </a:solidFill>
                <a:uFill>
                  <a:solidFill>
                    <a:srgbClr val="FFFFFF"/>
                  </a:solidFill>
                </a:uFill>
                <a:latin typeface="Times New Roman"/>
              </a:rPr>
              <a:t>Funding</a:t>
            </a:r>
            <a:endParaRPr sz="1350"/>
          </a:p>
        </p:txBody>
      </p:sp>
      <p:pic>
        <p:nvPicPr>
          <p:cNvPr id="136" name="Picture 1"/>
          <p:cNvPicPr/>
          <p:nvPr/>
        </p:nvPicPr>
        <p:blipFill>
          <a:blip r:embed="rId2"/>
          <a:stretch/>
        </p:blipFill>
        <p:spPr>
          <a:xfrm>
            <a:off x="2111339" y="1060555"/>
            <a:ext cx="6571800" cy="4857300"/>
          </a:xfrm>
          <a:prstGeom prst="rect">
            <a:avLst/>
          </a:prstGeom>
          <a:ln w="9360">
            <a:noFill/>
          </a:ln>
          <a:effectLst>
            <a:outerShdw blurRad="50800" dist="50800" dir="5400000" algn="ctr" rotWithShape="0">
              <a:srgbClr val="000000">
                <a:alpha val="0"/>
              </a:srgbClr>
            </a:outerShdw>
          </a:effectLst>
        </p:spPr>
      </p:pic>
      <p:pic>
        <p:nvPicPr>
          <p:cNvPr id="4" name="Picture 8" descr="Image result for collaborat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83" y="1056888"/>
            <a:ext cx="1622855" cy="9284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CustomShape 1"/>
          <p:cNvSpPr/>
          <p:nvPr/>
        </p:nvSpPr>
        <p:spPr>
          <a:xfrm>
            <a:off x="1257210" y="5772060"/>
            <a:ext cx="514080" cy="205740"/>
          </a:xfrm>
          <a:prstGeom prst="rect">
            <a:avLst/>
          </a:prstGeom>
          <a:noFill/>
          <a:ln>
            <a:noFill/>
          </a:ln>
        </p:spPr>
        <p:style>
          <a:lnRef idx="0">
            <a:scrgbClr r="0" g="0" b="0"/>
          </a:lnRef>
          <a:fillRef idx="0">
            <a:scrgbClr r="0" g="0" b="0"/>
          </a:fillRef>
          <a:effectRef idx="0">
            <a:scrgbClr r="0" g="0" b="0"/>
          </a:effectRef>
          <a:fontRef idx="minor"/>
        </p:style>
      </p:sp>
      <p:sp>
        <p:nvSpPr>
          <p:cNvPr id="172" name="CustomShape 2"/>
          <p:cNvSpPr/>
          <p:nvPr/>
        </p:nvSpPr>
        <p:spPr>
          <a:xfrm>
            <a:off x="1428660" y="1314360"/>
            <a:ext cx="6102810" cy="525960"/>
          </a:xfrm>
          <a:prstGeom prst="homePlate">
            <a:avLst>
              <a:gd name="adj" fmla="val 27436"/>
            </a:avLst>
          </a:prstGeom>
          <a:noFill/>
          <a:ln w="9360">
            <a:noFill/>
          </a:ln>
        </p:spPr>
        <p:style>
          <a:lnRef idx="0">
            <a:scrgbClr r="0" g="0" b="0"/>
          </a:lnRef>
          <a:fillRef idx="0">
            <a:scrgbClr r="0" g="0" b="0"/>
          </a:fillRef>
          <a:effectRef idx="0">
            <a:scrgbClr r="0" g="0" b="0"/>
          </a:effectRef>
          <a:fontRef idx="minor"/>
        </p:style>
      </p:sp>
      <p:sp>
        <p:nvSpPr>
          <p:cNvPr id="173" name="CustomShape 3"/>
          <p:cNvSpPr/>
          <p:nvPr/>
        </p:nvSpPr>
        <p:spPr>
          <a:xfrm>
            <a:off x="1259640" y="748980"/>
            <a:ext cx="228420" cy="228420"/>
          </a:xfrm>
          <a:prstGeom prst="rect">
            <a:avLst/>
          </a:prstGeom>
          <a:noFill/>
          <a:ln>
            <a:noFill/>
          </a:ln>
        </p:spPr>
        <p:style>
          <a:lnRef idx="0">
            <a:scrgbClr r="0" g="0" b="0"/>
          </a:lnRef>
          <a:fillRef idx="0">
            <a:scrgbClr r="0" g="0" b="0"/>
          </a:fillRef>
          <a:effectRef idx="0">
            <a:scrgbClr r="0" g="0" b="0"/>
          </a:effectRef>
          <a:fontRef idx="minor"/>
        </p:style>
      </p:sp>
      <p:sp>
        <p:nvSpPr>
          <p:cNvPr id="174" name="CustomShape 4"/>
          <p:cNvSpPr/>
          <p:nvPr/>
        </p:nvSpPr>
        <p:spPr>
          <a:xfrm>
            <a:off x="1543140" y="3474360"/>
            <a:ext cx="6045840" cy="46872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r">
              <a:lnSpc>
                <a:spcPct val="90000"/>
              </a:lnSpc>
            </a:pPr>
            <a:endParaRPr sz="1350" dirty="0"/>
          </a:p>
          <a:p>
            <a:pPr algn="r">
              <a:lnSpc>
                <a:spcPct val="90000"/>
              </a:lnSpc>
            </a:pPr>
            <a:endParaRPr sz="1350" dirty="0"/>
          </a:p>
          <a:p>
            <a:pPr algn="r">
              <a:lnSpc>
                <a:spcPct val="90000"/>
              </a:lnSpc>
            </a:pPr>
            <a:endParaRPr sz="1350" dirty="0"/>
          </a:p>
          <a:p>
            <a:pPr algn="r">
              <a:lnSpc>
                <a:spcPct val="90000"/>
              </a:lnSpc>
            </a:pPr>
            <a:endParaRPr lang="en-US" sz="4050" b="1" spc="-1" dirty="0">
              <a:solidFill>
                <a:srgbClr val="18618E"/>
              </a:solidFill>
              <a:uFill>
                <a:solidFill>
                  <a:srgbClr val="FFFFFF"/>
                </a:solidFill>
              </a:uFill>
              <a:latin typeface="ITC Lubalin Graph Std Book"/>
            </a:endParaRPr>
          </a:p>
          <a:p>
            <a:pPr algn="r">
              <a:lnSpc>
                <a:spcPct val="90000"/>
              </a:lnSpc>
            </a:pPr>
            <a:r>
              <a:rPr lang="en-US" sz="4050" b="1" spc="-1" dirty="0">
                <a:solidFill>
                  <a:srgbClr val="18618E"/>
                </a:solidFill>
                <a:uFill>
                  <a:solidFill>
                    <a:srgbClr val="FFFFFF"/>
                  </a:solidFill>
                </a:uFill>
                <a:latin typeface="ITC Lubalin Graph Std Book"/>
              </a:rPr>
              <a:t>	                 
</a:t>
            </a:r>
            <a:r>
              <a:rPr lang="en-US" sz="2400" b="1" spc="-1" dirty="0">
                <a:solidFill>
                  <a:srgbClr val="18618E"/>
                </a:solidFill>
                <a:uFill>
                  <a:solidFill>
                    <a:srgbClr val="FFFFFF"/>
                  </a:solidFill>
                </a:uFill>
                <a:latin typeface="ITC Lubalin Graph Std Book"/>
              </a:rPr>
              <a:t>
</a:t>
            </a:r>
            <a:endParaRPr sz="1350" dirty="0"/>
          </a:p>
        </p:txBody>
      </p:sp>
      <p:sp>
        <p:nvSpPr>
          <p:cNvPr id="2" name="TextBox 1"/>
          <p:cNvSpPr txBox="1"/>
          <p:nvPr/>
        </p:nvSpPr>
        <p:spPr>
          <a:xfrm>
            <a:off x="4506097" y="2637149"/>
            <a:ext cx="4217781" cy="1815882"/>
          </a:xfrm>
          <a:prstGeom prst="rect">
            <a:avLst/>
          </a:prstGeom>
          <a:noFill/>
        </p:spPr>
        <p:txBody>
          <a:bodyPr wrap="square" rtlCol="0">
            <a:spAutoFit/>
          </a:bodyPr>
          <a:lstStyle/>
          <a:p>
            <a:r>
              <a:rPr lang="en-US" sz="2800" b="1" dirty="0">
                <a:ln>
                  <a:solidFill>
                    <a:srgbClr val="002060"/>
                  </a:solidFill>
                </a:ln>
                <a:solidFill>
                  <a:schemeClr val="accent1"/>
                </a:solidFill>
                <a:uFill>
                  <a:solidFill>
                    <a:srgbClr val="FFFFFF"/>
                  </a:solidFill>
                </a:uFill>
                <a:latin typeface="ITC Lubalin Graph Std Book"/>
              </a:rPr>
              <a:t>Promotional Activities through Matching &amp; Non Matching Assistance </a:t>
            </a:r>
            <a:r>
              <a:rPr lang="en-US" sz="2800" b="1" dirty="0" err="1">
                <a:ln>
                  <a:solidFill>
                    <a:srgbClr val="002060"/>
                  </a:solidFill>
                </a:ln>
                <a:solidFill>
                  <a:schemeClr val="accent1"/>
                </a:solidFill>
                <a:uFill>
                  <a:solidFill>
                    <a:srgbClr val="FFFFFF"/>
                  </a:solidFill>
                </a:uFill>
                <a:latin typeface="ITC Lubalin Graph Std Book"/>
              </a:rPr>
              <a:t>Programme</a:t>
            </a:r>
            <a:r>
              <a:rPr lang="en-US" sz="2700" b="1" spc="-150" dirty="0">
                <a:solidFill>
                  <a:schemeClr val="accent1"/>
                </a:solidFill>
                <a:uFill>
                  <a:solidFill>
                    <a:srgbClr val="FFFFFF"/>
                  </a:solidFill>
                </a:uFill>
                <a:latin typeface="ITC Lubalin Graph Std Book"/>
              </a:rPr>
              <a:t>	</a:t>
            </a:r>
            <a:endParaRPr lang="en-US" sz="2700" b="1" spc="-150" dirty="0">
              <a:solidFill>
                <a:schemeClr val="accent1"/>
              </a:solidFill>
            </a:endParaRPr>
          </a:p>
        </p:txBody>
      </p:sp>
      <p:pic>
        <p:nvPicPr>
          <p:cNvPr id="3074" name="Picture 2" descr="Image result for assistance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577" y="2128077"/>
            <a:ext cx="3664148" cy="27481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611010" y="957150"/>
            <a:ext cx="7886430" cy="430920"/>
          </a:xfrm>
          <a:prstGeom prst="rect">
            <a:avLst/>
          </a:prstGeom>
          <a:noFill/>
          <a:ln>
            <a:noFill/>
          </a:ln>
        </p:spPr>
        <p:txBody>
          <a:bodyPr anchor="ctr"/>
          <a:lstStyle/>
          <a:p>
            <a:pPr algn="ctr">
              <a:lnSpc>
                <a:spcPct val="100000"/>
              </a:lnSpc>
            </a:pPr>
            <a:r>
              <a:rPr lang="en-US" b="1" spc="-1" dirty="0">
                <a:solidFill>
                  <a:srgbClr val="760000"/>
                </a:solidFill>
                <a:uFill>
                  <a:solidFill>
                    <a:srgbClr val="FFFFFF"/>
                  </a:solidFill>
                </a:uFill>
                <a:latin typeface="Calibri Light"/>
              </a:rPr>
              <a:t>
</a:t>
            </a:r>
            <a:endParaRPr sz="1350" dirty="0"/>
          </a:p>
        </p:txBody>
      </p:sp>
      <p:sp>
        <p:nvSpPr>
          <p:cNvPr id="138" name="CustomShape 2"/>
          <p:cNvSpPr/>
          <p:nvPr/>
        </p:nvSpPr>
        <p:spPr>
          <a:xfrm>
            <a:off x="2792627" y="576649"/>
            <a:ext cx="5996952" cy="1419419"/>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b="1" spc="-1" dirty="0">
                <a:solidFill>
                  <a:srgbClr val="640000"/>
                </a:solidFill>
                <a:uFill>
                  <a:solidFill>
                    <a:srgbClr val="FFFFFF"/>
                  </a:solidFill>
                </a:uFill>
              </a:rPr>
              <a:t>RRRLF, Matching and Non-Matching assistance </a:t>
            </a:r>
            <a:r>
              <a:rPr lang="en-US" b="1" spc="-1" dirty="0" err="1">
                <a:solidFill>
                  <a:srgbClr val="640000"/>
                </a:solidFill>
                <a:uFill>
                  <a:solidFill>
                    <a:srgbClr val="FFFFFF"/>
                  </a:solidFill>
                </a:uFill>
              </a:rPr>
              <a:t>programme</a:t>
            </a:r>
            <a:r>
              <a:rPr lang="en-US" b="1" spc="-1" dirty="0">
                <a:solidFill>
                  <a:srgbClr val="640000"/>
                </a:solidFill>
                <a:uFill>
                  <a:solidFill>
                    <a:srgbClr val="FFFFFF"/>
                  </a:solidFill>
                </a:uFill>
              </a:rPr>
              <a:t> cover all  components of library services and infrastructure requirements :  </a:t>
            </a:r>
            <a:endParaRPr sz="1350" b="1" dirty="0">
              <a:solidFill>
                <a:srgbClr val="640000"/>
              </a:solidFill>
            </a:endParaRPr>
          </a:p>
        </p:txBody>
      </p:sp>
      <p:pic>
        <p:nvPicPr>
          <p:cNvPr id="1026" name="Picture 2" descr="Image result for library transform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55" y="576648"/>
            <a:ext cx="1894702" cy="13146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02508" y="1996068"/>
            <a:ext cx="8287071" cy="4739759"/>
          </a:xfrm>
          <a:prstGeom prst="rect">
            <a:avLst/>
          </a:prstGeom>
          <a:noFill/>
        </p:spPr>
        <p:txBody>
          <a:bodyPr wrap="square" rtlCol="0">
            <a:spAutoFit/>
          </a:bodyPr>
          <a:lstStyle/>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Reading </a:t>
            </a:r>
            <a:r>
              <a:rPr lang="en-US" b="1" spc="-1" dirty="0" smtClean="0">
                <a:solidFill>
                  <a:schemeClr val="accent5">
                    <a:lumMod val="50000"/>
                  </a:schemeClr>
                </a:solidFill>
                <a:uFill>
                  <a:solidFill>
                    <a:srgbClr val="FFFFFF"/>
                  </a:solidFill>
                </a:uFill>
              </a:rPr>
              <a:t>Resources</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Construction of Library Building </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err="1">
                <a:solidFill>
                  <a:schemeClr val="accent5">
                    <a:lumMod val="50000"/>
                  </a:schemeClr>
                </a:solidFill>
                <a:uFill>
                  <a:solidFill>
                    <a:srgbClr val="FFFFFF"/>
                  </a:solidFill>
                </a:uFill>
              </a:rPr>
              <a:t>Modernisation</a:t>
            </a:r>
            <a:r>
              <a:rPr lang="en-US" b="1" spc="-1" dirty="0">
                <a:solidFill>
                  <a:schemeClr val="accent5">
                    <a:lumMod val="50000"/>
                  </a:schemeClr>
                </a:solidFill>
                <a:uFill>
                  <a:solidFill>
                    <a:srgbClr val="FFFFFF"/>
                  </a:solidFill>
                </a:uFill>
              </a:rPr>
              <a:t> including Automation, Networking, Website development, Retro conversion</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Furniture &amp; Equipment </a:t>
            </a:r>
            <a:endParaRPr lang="en-US" b="1" spc="-1" dirty="0" smtClean="0">
              <a:solidFill>
                <a:schemeClr val="accent5">
                  <a:lumMod val="50000"/>
                </a:schemeClr>
              </a:solidFill>
              <a:uFill>
                <a:solidFill>
                  <a:srgbClr val="FFFFFF"/>
                </a:solidFill>
              </a:u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Mobile Library Services</a:t>
            </a:r>
            <a:endParaRPr lang="en-US"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Assistance to </a:t>
            </a:r>
            <a:r>
              <a:rPr lang="en-US" b="1" spc="-1" dirty="0" smtClean="0">
                <a:solidFill>
                  <a:schemeClr val="accent5">
                    <a:lumMod val="50000"/>
                  </a:schemeClr>
                </a:solidFill>
                <a:uFill>
                  <a:solidFill>
                    <a:srgbClr val="FFFFFF"/>
                  </a:solidFill>
                </a:uFill>
              </a:rPr>
              <a:t>NGOs </a:t>
            </a:r>
            <a:r>
              <a:rPr lang="en-US" b="1" spc="-1" dirty="0">
                <a:solidFill>
                  <a:schemeClr val="accent5">
                    <a:lumMod val="50000"/>
                  </a:schemeClr>
                </a:solidFill>
                <a:uFill>
                  <a:solidFill>
                    <a:srgbClr val="FFFFFF"/>
                  </a:solidFill>
                </a:uFill>
              </a:rPr>
              <a:t>providing library services </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Children Section, Women Section, Senior Citizen Section, Neo-literate Section and </a:t>
            </a:r>
            <a:r>
              <a:rPr lang="en-US" b="1" spc="-1" dirty="0" smtClean="0">
                <a:solidFill>
                  <a:schemeClr val="accent5">
                    <a:lumMod val="50000"/>
                  </a:schemeClr>
                </a:solidFill>
                <a:uFill>
                  <a:solidFill>
                    <a:srgbClr val="FFFFFF"/>
                  </a:solidFill>
                </a:uFill>
              </a:rPr>
              <a:t>Career </a:t>
            </a:r>
            <a:r>
              <a:rPr lang="en-US" b="1" spc="-1" dirty="0">
                <a:solidFill>
                  <a:schemeClr val="accent5">
                    <a:lumMod val="50000"/>
                  </a:schemeClr>
                </a:solidFill>
                <a:uFill>
                  <a:solidFill>
                    <a:srgbClr val="FFFFFF"/>
                  </a:solidFill>
                </a:uFill>
              </a:rPr>
              <a:t>Guidance Section </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Celebration by Libraries for completion of 50/60/75/100/125/150 years of service</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Providing facilities for differentially abled users in the libraries </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Outreach </a:t>
            </a:r>
            <a:r>
              <a:rPr lang="en-US" b="1" spc="-1" dirty="0" err="1">
                <a:solidFill>
                  <a:schemeClr val="accent5">
                    <a:lumMod val="50000"/>
                  </a:schemeClr>
                </a:solidFill>
                <a:uFill>
                  <a:solidFill>
                    <a:srgbClr val="FFFFFF"/>
                  </a:solidFill>
                </a:uFill>
              </a:rPr>
              <a:t>programmes</a:t>
            </a:r>
            <a:r>
              <a:rPr lang="en-US" b="1" spc="-1" dirty="0">
                <a:solidFill>
                  <a:schemeClr val="accent5">
                    <a:lumMod val="50000"/>
                  </a:schemeClr>
                </a:solidFill>
                <a:uFill>
                  <a:solidFill>
                    <a:srgbClr val="FFFFFF"/>
                  </a:solidFill>
                </a:uFill>
              </a:rPr>
              <a:t>, Training, Seminar, Book Fair </a:t>
            </a:r>
            <a:endParaRPr lang="en-US" sz="1350" b="1" dirty="0">
              <a:solidFill>
                <a:schemeClr val="accent5">
                  <a:lumMod val="50000"/>
                </a:schemeClr>
              </a:solidFill>
            </a:endParaRPr>
          </a:p>
          <a:p>
            <a:pPr marL="257445" indent="-257175" algn="just">
              <a:spcAft>
                <a:spcPts val="600"/>
              </a:spcAft>
              <a:buClr>
                <a:schemeClr val="accent5">
                  <a:lumMod val="50000"/>
                </a:schemeClr>
              </a:buClr>
              <a:buFont typeface="Wingdings" panose="05000000000000000000" pitchFamily="2" charset="2"/>
              <a:buChar char="q"/>
            </a:pPr>
            <a:r>
              <a:rPr lang="en-US" b="1" spc="-1" dirty="0">
                <a:solidFill>
                  <a:schemeClr val="accent5">
                    <a:lumMod val="50000"/>
                  </a:schemeClr>
                </a:solidFill>
                <a:uFill>
                  <a:solidFill>
                    <a:srgbClr val="FFFFFF"/>
                  </a:solidFill>
                </a:uFill>
              </a:rPr>
              <a:t>Collection of Library Statistics, Research projects in the field of  public library development. </a:t>
            </a:r>
            <a:endParaRPr lang="en-US"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chievement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491" y="1879996"/>
            <a:ext cx="3151585" cy="291133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18981" y="2747038"/>
            <a:ext cx="3901582" cy="1200329"/>
          </a:xfrm>
          <a:prstGeom prst="rect">
            <a:avLst/>
          </a:prstGeom>
        </p:spPr>
        <p:txBody>
          <a:bodyPr wrap="none">
            <a:spAutoFit/>
          </a:bodyPr>
          <a:lstStyle/>
          <a:p>
            <a:pPr algn="ctr">
              <a:lnSpc>
                <a:spcPct val="100000"/>
              </a:lnSpc>
            </a:pPr>
            <a:r>
              <a:rPr lang="en-US" sz="3600" b="1" spc="-1" dirty="0">
                <a:solidFill>
                  <a:srgbClr val="C00000"/>
                </a:solidFill>
                <a:uFill>
                  <a:solidFill>
                    <a:srgbClr val="FFFFFF"/>
                  </a:solidFill>
                </a:uFill>
                <a:latin typeface="ITC Lubalin Graph Std Book"/>
              </a:rPr>
              <a:t>Achievements </a:t>
            </a:r>
          </a:p>
          <a:p>
            <a:pPr algn="ctr">
              <a:lnSpc>
                <a:spcPct val="100000"/>
              </a:lnSpc>
            </a:pPr>
            <a:r>
              <a:rPr lang="en-US" sz="3600" b="1" spc="-1" dirty="0">
                <a:solidFill>
                  <a:srgbClr val="C00000"/>
                </a:solidFill>
                <a:uFill>
                  <a:solidFill>
                    <a:srgbClr val="FFFFFF"/>
                  </a:solidFill>
                </a:uFill>
                <a:latin typeface="ITC Lubalin Graph Std Book"/>
              </a:rPr>
              <a:t>        of RRRLF</a:t>
            </a:r>
            <a:endParaRPr lang="en-US" sz="3600" dirty="0">
              <a:solidFill>
                <a:srgbClr val="C00000"/>
              </a:solidFill>
              <a:latin typeface="ITC Lubalin Graph Std Book"/>
            </a:endParaRPr>
          </a:p>
        </p:txBody>
      </p:sp>
    </p:spTree>
    <p:extLst>
      <p:ext uri="{BB962C8B-B14F-4D97-AF65-F5344CB8AC3E}">
        <p14:creationId xmlns:p14="http://schemas.microsoft.com/office/powerpoint/2010/main" val="12623036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628560" y="1131030"/>
            <a:ext cx="7886430" cy="566190"/>
          </a:xfrm>
          <a:prstGeom prst="rect">
            <a:avLst/>
          </a:prstGeom>
          <a:noFill/>
          <a:ln>
            <a:noFill/>
          </a:ln>
        </p:spPr>
        <p:txBody>
          <a:bodyPr anchor="ctr"/>
          <a:lstStyle/>
          <a:p>
            <a:pPr algn="ctr">
              <a:lnSpc>
                <a:spcPct val="100000"/>
              </a:lnSpc>
            </a:pPr>
            <a:endParaRPr sz="1350" dirty="0"/>
          </a:p>
        </p:txBody>
      </p:sp>
      <p:sp>
        <p:nvSpPr>
          <p:cNvPr id="140" name="CustomShape 2"/>
          <p:cNvSpPr/>
          <p:nvPr/>
        </p:nvSpPr>
        <p:spPr>
          <a:xfrm>
            <a:off x="3679902" y="479503"/>
            <a:ext cx="4924296" cy="586221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b="1" spc="-1" dirty="0">
                <a:solidFill>
                  <a:srgbClr val="000000"/>
                </a:solidFill>
                <a:uFill>
                  <a:solidFill>
                    <a:srgbClr val="FFFFFF"/>
                  </a:solidFill>
                </a:uFill>
                <a:latin typeface="Calibri"/>
              </a:rPr>
              <a:t>	</a:t>
            </a:r>
            <a:endParaRPr sz="1350" b="1" dirty="0"/>
          </a:p>
          <a:p>
            <a:pPr algn="just">
              <a:lnSpc>
                <a:spcPct val="100000"/>
              </a:lnSpc>
            </a:pPr>
            <a:r>
              <a:rPr lang="en-US" b="1" spc="-1" dirty="0">
                <a:solidFill>
                  <a:srgbClr val="640000"/>
                </a:solidFill>
                <a:uFill>
                  <a:solidFill>
                    <a:srgbClr val="FFFFFF"/>
                  </a:solidFill>
                </a:uFill>
                <a:latin typeface="Calibri"/>
              </a:rPr>
              <a:t>Over the last forty three years, RRRLF has assisted more than 34000 public libraries in </a:t>
            </a:r>
            <a:r>
              <a:rPr lang="en-US" b="1" spc="-1" dirty="0" smtClean="0">
                <a:solidFill>
                  <a:srgbClr val="640000"/>
                </a:solidFill>
                <a:uFill>
                  <a:solidFill>
                    <a:srgbClr val="FFFFFF"/>
                  </a:solidFill>
                </a:uFill>
                <a:latin typeface="Calibri"/>
              </a:rPr>
              <a:t>India.</a:t>
            </a:r>
            <a:endParaRPr sz="1350" b="1" dirty="0">
              <a:solidFill>
                <a:srgbClr val="640000"/>
              </a:solidFill>
            </a:endParaRPr>
          </a:p>
          <a:p>
            <a:pPr algn="just">
              <a:lnSpc>
                <a:spcPct val="100000"/>
              </a:lnSpc>
            </a:pPr>
            <a:endParaRPr sz="1350" b="1" dirty="0"/>
          </a:p>
          <a:p>
            <a:pPr marL="257310" indent="-257040" algn="just">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Calibri"/>
              </a:rPr>
              <a:t>State Central Libraries, District Libraries, Divisional Libraries, Sub-divisional/Taluka/Tehsil/Town and Rural Libraries, </a:t>
            </a:r>
            <a:endParaRPr sz="1350" b="1" dirty="0">
              <a:solidFill>
                <a:schemeClr val="accent5">
                  <a:lumMod val="50000"/>
                </a:schemeClr>
              </a:solidFill>
            </a:endParaRPr>
          </a:p>
          <a:p>
            <a:pPr algn="just">
              <a:lnSpc>
                <a:spcPct val="100000"/>
              </a:lnSpc>
              <a:buClr>
                <a:schemeClr val="accent5">
                  <a:lumMod val="50000"/>
                </a:schemeClr>
              </a:buClr>
            </a:pPr>
            <a:endParaRPr sz="1350" b="1" dirty="0">
              <a:solidFill>
                <a:schemeClr val="accent5">
                  <a:lumMod val="50000"/>
                </a:schemeClr>
              </a:solidFill>
            </a:endParaRPr>
          </a:p>
          <a:p>
            <a:pPr marL="257310" indent="-257040" algn="just">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Calibri"/>
              </a:rPr>
              <a:t>Nehru </a:t>
            </a:r>
            <a:r>
              <a:rPr lang="en-US" b="1" spc="-1" dirty="0" err="1">
                <a:solidFill>
                  <a:schemeClr val="accent5">
                    <a:lumMod val="50000"/>
                  </a:schemeClr>
                </a:solidFill>
                <a:uFill>
                  <a:solidFill>
                    <a:srgbClr val="FFFFFF"/>
                  </a:solidFill>
                </a:uFill>
                <a:latin typeface="Calibri"/>
              </a:rPr>
              <a:t>Yuva</a:t>
            </a:r>
            <a:r>
              <a:rPr lang="en-US" b="1" spc="-1" dirty="0">
                <a:solidFill>
                  <a:schemeClr val="accent5">
                    <a:lumMod val="50000"/>
                  </a:schemeClr>
                </a:solidFill>
                <a:uFill>
                  <a:solidFill>
                    <a:srgbClr val="FFFFFF"/>
                  </a:solidFill>
                </a:uFill>
                <a:latin typeface="Calibri"/>
              </a:rPr>
              <a:t> </a:t>
            </a:r>
            <a:r>
              <a:rPr lang="en-US" b="1" spc="-1" dirty="0" err="1">
                <a:solidFill>
                  <a:schemeClr val="accent5">
                    <a:lumMod val="50000"/>
                  </a:schemeClr>
                </a:solidFill>
                <a:uFill>
                  <a:solidFill>
                    <a:srgbClr val="FFFFFF"/>
                  </a:solidFill>
                </a:uFill>
                <a:latin typeface="Calibri"/>
              </a:rPr>
              <a:t>Kendras</a:t>
            </a:r>
            <a:r>
              <a:rPr lang="en-US" b="1" spc="-1" dirty="0">
                <a:solidFill>
                  <a:schemeClr val="accent5">
                    <a:lumMod val="50000"/>
                  </a:schemeClr>
                </a:solidFill>
                <a:uFill>
                  <a:solidFill>
                    <a:srgbClr val="FFFFFF"/>
                  </a:solidFill>
                </a:uFill>
                <a:latin typeface="Calibri"/>
              </a:rPr>
              <a:t>/</a:t>
            </a:r>
            <a:r>
              <a:rPr lang="en-US" b="1" spc="-1" dirty="0" err="1">
                <a:solidFill>
                  <a:schemeClr val="accent5">
                    <a:lumMod val="50000"/>
                  </a:schemeClr>
                </a:solidFill>
                <a:uFill>
                  <a:solidFill>
                    <a:srgbClr val="FFFFFF"/>
                  </a:solidFill>
                </a:uFill>
                <a:latin typeface="Calibri"/>
              </a:rPr>
              <a:t>Jawahar</a:t>
            </a:r>
            <a:r>
              <a:rPr lang="en-US" b="1" spc="-1" dirty="0">
                <a:solidFill>
                  <a:schemeClr val="accent5">
                    <a:lumMod val="50000"/>
                  </a:schemeClr>
                </a:solidFill>
                <a:uFill>
                  <a:solidFill>
                    <a:srgbClr val="FFFFFF"/>
                  </a:solidFill>
                </a:uFill>
                <a:latin typeface="Calibri"/>
              </a:rPr>
              <a:t> Bal </a:t>
            </a:r>
            <a:r>
              <a:rPr lang="en-US" b="1" spc="-1" dirty="0" err="1">
                <a:solidFill>
                  <a:schemeClr val="accent5">
                    <a:lumMod val="50000"/>
                  </a:schemeClr>
                </a:solidFill>
                <a:uFill>
                  <a:solidFill>
                    <a:srgbClr val="FFFFFF"/>
                  </a:solidFill>
                </a:uFill>
                <a:latin typeface="Calibri"/>
              </a:rPr>
              <a:t>Bhavan</a:t>
            </a:r>
            <a:r>
              <a:rPr lang="en-US" b="1" spc="-1" dirty="0">
                <a:solidFill>
                  <a:schemeClr val="accent5">
                    <a:lumMod val="50000"/>
                  </a:schemeClr>
                </a:solidFill>
                <a:uFill>
                  <a:solidFill>
                    <a:srgbClr val="FFFFFF"/>
                  </a:solidFill>
                </a:uFill>
                <a:latin typeface="Calibri"/>
              </a:rPr>
              <a:t> </a:t>
            </a:r>
            <a:endParaRPr sz="1350" b="1" dirty="0">
              <a:solidFill>
                <a:schemeClr val="accent5">
                  <a:lumMod val="50000"/>
                </a:schemeClr>
              </a:solidFill>
            </a:endParaRPr>
          </a:p>
          <a:p>
            <a:pPr algn="just">
              <a:lnSpc>
                <a:spcPct val="100000"/>
              </a:lnSpc>
              <a:buClr>
                <a:schemeClr val="accent5">
                  <a:lumMod val="50000"/>
                </a:schemeClr>
              </a:buClr>
            </a:pPr>
            <a:endParaRPr sz="1350" b="1" dirty="0">
              <a:solidFill>
                <a:schemeClr val="accent5">
                  <a:lumMod val="50000"/>
                </a:schemeClr>
              </a:solidFill>
            </a:endParaRPr>
          </a:p>
          <a:p>
            <a:pPr marL="257310" indent="-257040" algn="just">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Calibri"/>
              </a:rPr>
              <a:t>Libraries run by voluntary organizations (NGOs), </a:t>
            </a:r>
            <a:endParaRPr sz="1350" b="1" dirty="0">
              <a:solidFill>
                <a:schemeClr val="accent5">
                  <a:lumMod val="50000"/>
                </a:schemeClr>
              </a:solidFill>
            </a:endParaRPr>
          </a:p>
          <a:p>
            <a:pPr algn="just">
              <a:lnSpc>
                <a:spcPct val="100000"/>
              </a:lnSpc>
              <a:buClr>
                <a:schemeClr val="accent5">
                  <a:lumMod val="50000"/>
                </a:schemeClr>
              </a:buClr>
            </a:pPr>
            <a:endParaRPr sz="1350" b="1" dirty="0">
              <a:solidFill>
                <a:schemeClr val="accent5">
                  <a:lumMod val="50000"/>
                </a:schemeClr>
              </a:solidFill>
            </a:endParaRPr>
          </a:p>
          <a:p>
            <a:pPr marL="257310" indent="-257040" algn="just">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Calibri"/>
              </a:rPr>
              <a:t>Libraries run by Rural Extension </a:t>
            </a:r>
            <a:r>
              <a:rPr lang="en-US" b="1" spc="-1" dirty="0" err="1">
                <a:solidFill>
                  <a:schemeClr val="accent5">
                    <a:lumMod val="50000"/>
                  </a:schemeClr>
                </a:solidFill>
                <a:uFill>
                  <a:solidFill>
                    <a:srgbClr val="FFFFFF"/>
                  </a:solidFill>
                </a:uFill>
                <a:latin typeface="Calibri"/>
              </a:rPr>
              <a:t>Centres</a:t>
            </a:r>
            <a:r>
              <a:rPr lang="en-US" b="1" spc="-1" dirty="0">
                <a:solidFill>
                  <a:schemeClr val="accent5">
                    <a:lumMod val="50000"/>
                  </a:schemeClr>
                </a:solidFill>
                <a:uFill>
                  <a:solidFill>
                    <a:srgbClr val="FFFFFF"/>
                  </a:solidFill>
                </a:uFill>
                <a:latin typeface="Calibri"/>
              </a:rPr>
              <a:t> of </a:t>
            </a:r>
            <a:r>
              <a:rPr lang="en-US" b="1" spc="-1" dirty="0" err="1">
                <a:solidFill>
                  <a:schemeClr val="accent5">
                    <a:lumMod val="50000"/>
                  </a:schemeClr>
                </a:solidFill>
                <a:uFill>
                  <a:solidFill>
                    <a:srgbClr val="FFFFFF"/>
                  </a:solidFill>
                </a:uFill>
                <a:latin typeface="Calibri"/>
              </a:rPr>
              <a:t>Visva-Bharati</a:t>
            </a:r>
            <a:r>
              <a:rPr lang="en-US" b="1" spc="-1" dirty="0">
                <a:solidFill>
                  <a:schemeClr val="accent5">
                    <a:lumMod val="50000"/>
                  </a:schemeClr>
                </a:solidFill>
                <a:uFill>
                  <a:solidFill>
                    <a:srgbClr val="FFFFFF"/>
                  </a:solidFill>
                </a:uFill>
                <a:latin typeface="Calibri"/>
              </a:rPr>
              <a:t>, </a:t>
            </a:r>
            <a:r>
              <a:rPr lang="en-US" b="1" spc="-1" dirty="0" err="1">
                <a:solidFill>
                  <a:schemeClr val="accent5">
                    <a:lumMod val="50000"/>
                  </a:schemeClr>
                </a:solidFill>
                <a:uFill>
                  <a:solidFill>
                    <a:srgbClr val="FFFFFF"/>
                  </a:solidFill>
                </a:uFill>
                <a:latin typeface="Calibri"/>
              </a:rPr>
              <a:t>Shantiniketan</a:t>
            </a:r>
            <a:r>
              <a:rPr lang="en-US" b="1" spc="-1" dirty="0">
                <a:solidFill>
                  <a:schemeClr val="accent5">
                    <a:lumMod val="50000"/>
                  </a:schemeClr>
                </a:solidFill>
                <a:uFill>
                  <a:solidFill>
                    <a:srgbClr val="FFFFFF"/>
                  </a:solidFill>
                </a:uFill>
                <a:latin typeface="Calibri"/>
              </a:rPr>
              <a:t>, Various professional </a:t>
            </a:r>
            <a:r>
              <a:rPr lang="en-US" b="1" spc="-1" dirty="0" err="1">
                <a:solidFill>
                  <a:schemeClr val="accent5">
                    <a:lumMod val="50000"/>
                  </a:schemeClr>
                </a:solidFill>
                <a:uFill>
                  <a:solidFill>
                    <a:srgbClr val="FFFFFF"/>
                  </a:solidFill>
                </a:uFill>
                <a:latin typeface="Calibri"/>
              </a:rPr>
              <a:t>Ogrnanisations</a:t>
            </a:r>
            <a:r>
              <a:rPr lang="en-US" b="1" spc="-1" dirty="0">
                <a:solidFill>
                  <a:schemeClr val="accent5">
                    <a:lumMod val="50000"/>
                  </a:schemeClr>
                </a:solidFill>
                <a:uFill>
                  <a:solidFill>
                    <a:srgbClr val="FFFFFF"/>
                  </a:solidFill>
                </a:uFill>
                <a:latin typeface="Calibri"/>
              </a:rPr>
              <a:t> and Library Science Departments of Universities.</a:t>
            </a:r>
            <a:endParaRPr sz="1350" b="1" dirty="0">
              <a:solidFill>
                <a:schemeClr val="accent5">
                  <a:lumMod val="50000"/>
                </a:schemeClr>
              </a:solidFill>
            </a:endParaRPr>
          </a:p>
          <a:p>
            <a:pPr algn="just">
              <a:lnSpc>
                <a:spcPct val="100000"/>
              </a:lnSpc>
              <a:buClr>
                <a:schemeClr val="accent5">
                  <a:lumMod val="50000"/>
                </a:schemeClr>
              </a:buClr>
            </a:pPr>
            <a:endParaRPr sz="1350" b="1" dirty="0"/>
          </a:p>
        </p:txBody>
      </p:sp>
      <p:pic>
        <p:nvPicPr>
          <p:cNvPr id="1026" name="Picture 2" descr="Image result for state central library trivand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297" y="1559090"/>
            <a:ext cx="2977918" cy="22219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6772" y="1336405"/>
            <a:ext cx="8143874" cy="4841371"/>
          </a:xfrm>
        </p:spPr>
        <p:txBody>
          <a:bodyPr>
            <a:noAutofit/>
          </a:bodyPr>
          <a:lstStyle/>
          <a:p>
            <a:pPr algn="just"/>
            <a:r>
              <a:rPr lang="en-US" sz="2000" b="1" dirty="0" smtClean="0">
                <a:solidFill>
                  <a:srgbClr val="640000"/>
                </a:solidFill>
              </a:rPr>
              <a:t>Every year RRRLF assists, </a:t>
            </a:r>
            <a:endParaRPr lang="en-US" sz="2000" b="1" dirty="0">
              <a:solidFill>
                <a:srgbClr val="640000"/>
              </a:solidFill>
            </a:endParaRPr>
          </a:p>
          <a:p>
            <a:pPr algn="just"/>
            <a:endParaRPr lang="en-US" sz="2100" dirty="0">
              <a:solidFill>
                <a:srgbClr val="C00000"/>
              </a:solidFill>
            </a:endParaRPr>
          </a:p>
          <a:p>
            <a:pPr marL="342900" indent="-342900" algn="just">
              <a:buFont typeface="Wingdings" panose="05000000000000000000" pitchFamily="2" charset="2"/>
              <a:buChar char="q"/>
            </a:pPr>
            <a:r>
              <a:rPr lang="en-US" sz="2000" b="1" dirty="0" smtClean="0">
                <a:solidFill>
                  <a:schemeClr val="accent5">
                    <a:lumMod val="50000"/>
                  </a:schemeClr>
                </a:solidFill>
              </a:rPr>
              <a:t>Books to </a:t>
            </a:r>
            <a:r>
              <a:rPr lang="en-US" sz="2000" b="1" dirty="0">
                <a:solidFill>
                  <a:schemeClr val="accent5">
                    <a:lumMod val="50000"/>
                  </a:schemeClr>
                </a:solidFill>
              </a:rPr>
              <a:t>about 16,500 libraries, </a:t>
            </a:r>
          </a:p>
          <a:p>
            <a:pPr marL="342900" indent="-342900" algn="just">
              <a:buFont typeface="Wingdings" panose="05000000000000000000" pitchFamily="2" charset="2"/>
              <a:buChar char="q"/>
            </a:pPr>
            <a:r>
              <a:rPr lang="en-US" sz="2000" b="1" dirty="0" smtClean="0">
                <a:solidFill>
                  <a:schemeClr val="accent5">
                    <a:lumMod val="50000"/>
                  </a:schemeClr>
                </a:solidFill>
              </a:rPr>
              <a:t>Furniture </a:t>
            </a:r>
            <a:r>
              <a:rPr lang="en-US" sz="2000" b="1" dirty="0">
                <a:solidFill>
                  <a:schemeClr val="accent5">
                    <a:lumMod val="50000"/>
                  </a:schemeClr>
                </a:solidFill>
              </a:rPr>
              <a:t>and Equipment to about 5000 libraries,</a:t>
            </a:r>
          </a:p>
          <a:p>
            <a:pPr marL="342900" indent="-342900" algn="just">
              <a:buFont typeface="Wingdings" panose="05000000000000000000" pitchFamily="2" charset="2"/>
              <a:buChar char="q"/>
            </a:pPr>
            <a:r>
              <a:rPr lang="en-US" sz="2000" b="1" dirty="0" smtClean="0">
                <a:solidFill>
                  <a:schemeClr val="accent5">
                    <a:lumMod val="50000"/>
                  </a:schemeClr>
                </a:solidFill>
              </a:rPr>
              <a:t>About 125  </a:t>
            </a:r>
            <a:r>
              <a:rPr lang="en-US" sz="2000" b="1" dirty="0">
                <a:solidFill>
                  <a:schemeClr val="accent5">
                    <a:lumMod val="50000"/>
                  </a:schemeClr>
                </a:solidFill>
              </a:rPr>
              <a:t>libraries for construction or renovation of library building, </a:t>
            </a:r>
          </a:p>
          <a:p>
            <a:pPr marL="342900" indent="-342900" algn="just">
              <a:buFont typeface="Wingdings" panose="05000000000000000000" pitchFamily="2" charset="2"/>
              <a:buChar char="q"/>
            </a:pPr>
            <a:r>
              <a:rPr lang="en-US" sz="2000" b="1" dirty="0" smtClean="0">
                <a:solidFill>
                  <a:schemeClr val="accent5">
                    <a:lumMod val="50000"/>
                  </a:schemeClr>
                </a:solidFill>
              </a:rPr>
              <a:t>About 500 </a:t>
            </a:r>
            <a:r>
              <a:rPr lang="en-US" sz="2000" b="1" dirty="0">
                <a:solidFill>
                  <a:schemeClr val="accent5">
                    <a:lumMod val="50000"/>
                  </a:schemeClr>
                </a:solidFill>
              </a:rPr>
              <a:t>libraries for modernization, </a:t>
            </a:r>
          </a:p>
          <a:p>
            <a:pPr marL="342900" indent="-342900" algn="just">
              <a:buFont typeface="Wingdings" panose="05000000000000000000" pitchFamily="2" charset="2"/>
              <a:buChar char="q"/>
            </a:pPr>
            <a:r>
              <a:rPr lang="en-US" sz="2000" b="1" dirty="0">
                <a:solidFill>
                  <a:schemeClr val="accent5">
                    <a:lumMod val="50000"/>
                  </a:schemeClr>
                </a:solidFill>
              </a:rPr>
              <a:t>About 160 Training </a:t>
            </a:r>
            <a:r>
              <a:rPr lang="en-US" sz="2000" b="1" dirty="0" err="1">
                <a:solidFill>
                  <a:schemeClr val="accent5">
                    <a:lumMod val="50000"/>
                  </a:schemeClr>
                </a:solidFill>
              </a:rPr>
              <a:t>programme</a:t>
            </a:r>
            <a:r>
              <a:rPr lang="en-US" sz="2000" b="1" dirty="0">
                <a:solidFill>
                  <a:schemeClr val="accent5">
                    <a:lumMod val="50000"/>
                  </a:schemeClr>
                </a:solidFill>
              </a:rPr>
              <a:t> </a:t>
            </a:r>
            <a:r>
              <a:rPr lang="en-US" sz="2000" b="1" dirty="0" smtClean="0">
                <a:solidFill>
                  <a:schemeClr val="accent5">
                    <a:lumMod val="50000"/>
                  </a:schemeClr>
                </a:solidFill>
              </a:rPr>
              <a:t>, </a:t>
            </a:r>
            <a:r>
              <a:rPr lang="en-US" sz="2000" b="1" dirty="0">
                <a:solidFill>
                  <a:schemeClr val="accent5">
                    <a:lumMod val="50000"/>
                  </a:schemeClr>
                </a:solidFill>
              </a:rPr>
              <a:t>seminars are organized with the assistance of RRRLF, </a:t>
            </a:r>
          </a:p>
          <a:p>
            <a:pPr marL="342900" indent="-342900" algn="just">
              <a:buFont typeface="Wingdings" panose="05000000000000000000" pitchFamily="2" charset="2"/>
              <a:buChar char="q"/>
            </a:pPr>
            <a:r>
              <a:rPr lang="en-US" sz="2000" b="1" dirty="0">
                <a:solidFill>
                  <a:schemeClr val="accent5">
                    <a:lumMod val="50000"/>
                  </a:schemeClr>
                </a:solidFill>
              </a:rPr>
              <a:t>About 60 Children </a:t>
            </a:r>
            <a:r>
              <a:rPr lang="en-US" sz="2000" b="1" dirty="0" smtClean="0">
                <a:solidFill>
                  <a:schemeClr val="accent5">
                    <a:lumMod val="50000"/>
                  </a:schemeClr>
                </a:solidFill>
              </a:rPr>
              <a:t>corners are established,</a:t>
            </a:r>
            <a:endParaRPr lang="en-US" sz="2000" b="1" dirty="0">
              <a:solidFill>
                <a:schemeClr val="accent5">
                  <a:lumMod val="50000"/>
                </a:schemeClr>
              </a:solidFill>
            </a:endParaRPr>
          </a:p>
          <a:p>
            <a:pPr marL="342900" indent="-342900" algn="just">
              <a:buFont typeface="Wingdings" panose="05000000000000000000" pitchFamily="2" charset="2"/>
              <a:buChar char="q"/>
            </a:pPr>
            <a:r>
              <a:rPr lang="en-US" sz="2000" b="1" dirty="0">
                <a:solidFill>
                  <a:schemeClr val="accent5">
                    <a:lumMod val="50000"/>
                  </a:schemeClr>
                </a:solidFill>
              </a:rPr>
              <a:t>About 10 libraries are provided assistance for creation of facilities for specially abled groups, </a:t>
            </a:r>
          </a:p>
          <a:p>
            <a:pPr marL="342900" indent="-342900" algn="just">
              <a:buFont typeface="Wingdings" panose="05000000000000000000" pitchFamily="2" charset="2"/>
              <a:buChar char="q"/>
            </a:pPr>
            <a:endParaRPr lang="en-US" sz="2100" dirty="0">
              <a:solidFill>
                <a:srgbClr val="C00000"/>
              </a:solidFill>
            </a:endParaRPr>
          </a:p>
          <a:p>
            <a:pPr algn="just"/>
            <a:endParaRPr lang="en-US" sz="2100" dirty="0">
              <a:solidFill>
                <a:srgbClr val="C00000"/>
              </a:solidFill>
            </a:endParaRPr>
          </a:p>
        </p:txBody>
      </p:sp>
      <p:pic>
        <p:nvPicPr>
          <p:cNvPr id="4" name="Picture 2" descr="Image result for milestone of public librarie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2840" y="441937"/>
            <a:ext cx="2787806" cy="1788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751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1" name="Table 1"/>
          <p:cNvGraphicFramePr/>
          <p:nvPr>
            <p:extLst>
              <p:ext uri="{D42A27DB-BD31-4B8C-83A1-F6EECF244321}">
                <p14:modId xmlns:p14="http://schemas.microsoft.com/office/powerpoint/2010/main" val="2922642224"/>
              </p:ext>
            </p:extLst>
          </p:nvPr>
        </p:nvGraphicFramePr>
        <p:xfrm>
          <a:off x="598860" y="613318"/>
          <a:ext cx="7919065" cy="5429692"/>
        </p:xfrm>
        <a:graphic>
          <a:graphicData uri="http://schemas.openxmlformats.org/drawingml/2006/table">
            <a:tbl>
              <a:tblPr/>
              <a:tblGrid>
                <a:gridCol w="2621927"/>
                <a:gridCol w="2621927"/>
                <a:gridCol w="2675211"/>
              </a:tblGrid>
              <a:tr h="605882">
                <a:tc gridSpan="3">
                  <a:txBody>
                    <a:bodyPr/>
                    <a:lstStyle/>
                    <a:p>
                      <a:pPr algn="ctr">
                        <a:lnSpc>
                          <a:spcPct val="100000"/>
                        </a:lnSpc>
                      </a:pPr>
                      <a:r>
                        <a:rPr lang="en-US" sz="2100" b="1" strike="noStrike" spc="-1" dirty="0">
                          <a:solidFill>
                            <a:srgbClr val="640000"/>
                          </a:solidFill>
                          <a:uFill>
                            <a:solidFill>
                              <a:srgbClr val="FFFFFF"/>
                            </a:solidFill>
                          </a:uFill>
                          <a:latin typeface="Book Antiqua"/>
                        </a:rPr>
                        <a:t>Activities assisted by the RRRLF</a:t>
                      </a:r>
                      <a:endParaRPr sz="1000" dirty="0">
                        <a:solidFill>
                          <a:srgbClr val="640000"/>
                        </a:solidFill>
                      </a:endParaRPr>
                    </a:p>
                  </a:txBody>
                  <a:tcPr marL="68580" marR="68580" marT="34290" marB="34290">
                    <a:lnL w="12240">
                      <a:solidFill>
                        <a:srgbClr val="FFFFFF"/>
                      </a:solidFill>
                    </a:lnL>
                    <a:lnR w="12240">
                      <a:solidFill>
                        <a:srgbClr val="FFFFFF"/>
                      </a:solidFill>
                    </a:lnR>
                    <a:lnT w="12240">
                      <a:solidFill>
                        <a:srgbClr val="FFFFFF"/>
                      </a:solidFill>
                    </a:lnT>
                    <a:lnB w="38160">
                      <a:solidFill>
                        <a:srgbClr val="FFFFFF"/>
                      </a:solidFill>
                    </a:lnB>
                    <a:noFill/>
                  </a:tcPr>
                </a:tc>
                <a:tc hMerge="1">
                  <a:txBody>
                    <a:bodyPr/>
                    <a:lstStyle/>
                    <a:p>
                      <a:endParaRPr lang="en-US"/>
                    </a:p>
                  </a:txBody>
                  <a:tcPr>
                    <a:solidFill>
                      <a:srgbClr val="729FCF"/>
                    </a:solidFill>
                  </a:tcPr>
                </a:tc>
                <a:tc hMerge="1">
                  <a:txBody>
                    <a:bodyPr/>
                    <a:lstStyle/>
                    <a:p>
                      <a:endParaRPr lang="en-US"/>
                    </a:p>
                  </a:txBody>
                  <a:tcPr>
                    <a:solidFill>
                      <a:srgbClr val="729FCF"/>
                    </a:solidFill>
                  </a:tcPr>
                </a:tc>
              </a:tr>
              <a:tr h="2321408">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gn="ctr">
                        <a:lnSpc>
                          <a:spcPct val="100000"/>
                        </a:lnSpc>
                      </a:pPr>
                      <a:endParaRPr lang="en-US" sz="1200" strike="noStrike" spc="-1" dirty="0" smtClean="0">
                        <a:solidFill>
                          <a:srgbClr val="000000"/>
                        </a:solidFill>
                        <a:uFill>
                          <a:solidFill>
                            <a:srgbClr val="FFFFFF"/>
                          </a:solidFill>
                        </a:uFill>
                        <a:latin typeface="Calibri"/>
                      </a:endParaRPr>
                    </a:p>
                    <a:p>
                      <a:pPr algn="ctr">
                        <a:lnSpc>
                          <a:spcPct val="100000"/>
                        </a:lnSpc>
                      </a:pPr>
                      <a:endParaRPr lang="en-US" sz="1200" strike="noStrike" spc="-1" dirty="0" smtClean="0">
                        <a:solidFill>
                          <a:srgbClr val="000000"/>
                        </a:solidFill>
                        <a:uFill>
                          <a:solidFill>
                            <a:srgbClr val="FFFFFF"/>
                          </a:solidFill>
                        </a:uFill>
                        <a:latin typeface="Calibri"/>
                      </a:endParaRPr>
                    </a:p>
                    <a:p>
                      <a:pPr algn="ctr">
                        <a:lnSpc>
                          <a:spcPct val="100000"/>
                        </a:lnSpc>
                      </a:pPr>
                      <a:endParaRPr lang="en-US" sz="1200" strike="noStrike" spc="-1" dirty="0" smtClean="0">
                        <a:solidFill>
                          <a:srgbClr val="000000"/>
                        </a:solidFill>
                        <a:uFill>
                          <a:solidFill>
                            <a:srgbClr val="FFFFFF"/>
                          </a:solidFill>
                        </a:uFill>
                        <a:latin typeface="Calibri"/>
                      </a:endParaRPr>
                    </a:p>
                    <a:p>
                      <a:pPr algn="ctr">
                        <a:lnSpc>
                          <a:spcPct val="100000"/>
                        </a:lnSpc>
                      </a:pPr>
                      <a:endParaRPr lang="en-US" sz="1200" strike="noStrike" spc="-1" dirty="0" smtClean="0">
                        <a:solidFill>
                          <a:srgbClr val="000000"/>
                        </a:solidFill>
                        <a:uFill>
                          <a:solidFill>
                            <a:srgbClr val="FFFFFF"/>
                          </a:solidFill>
                        </a:uFill>
                        <a:latin typeface="Calibri"/>
                      </a:endParaRPr>
                    </a:p>
                    <a:p>
                      <a:pPr algn="ctr">
                        <a:lnSpc>
                          <a:spcPct val="100000"/>
                        </a:lnSpc>
                      </a:pPr>
                      <a:r>
                        <a:rPr lang="en-US" sz="1400" strike="noStrike" spc="-1" dirty="0" smtClean="0">
                          <a:solidFill>
                            <a:schemeClr val="accent5">
                              <a:lumMod val="50000"/>
                            </a:schemeClr>
                          </a:solidFill>
                          <a:uFill>
                            <a:solidFill>
                              <a:srgbClr val="FFFFFF"/>
                            </a:solidFill>
                          </a:uFill>
                          <a:latin typeface="Calibri"/>
                        </a:rPr>
                        <a:t>Computer </a:t>
                      </a:r>
                      <a:r>
                        <a:rPr lang="en-US" sz="1400" strike="noStrike" spc="-1" dirty="0">
                          <a:solidFill>
                            <a:schemeClr val="accent5">
                              <a:lumMod val="50000"/>
                            </a:schemeClr>
                          </a:solidFill>
                          <a:uFill>
                            <a:solidFill>
                              <a:srgbClr val="FFFFFF"/>
                            </a:solidFill>
                          </a:uFill>
                          <a:latin typeface="Calibri"/>
                        </a:rPr>
                        <a:t>Training of Rural Librarians, West Bengal</a:t>
                      </a:r>
                      <a:endParaRPr sz="1000" dirty="0">
                        <a:solidFill>
                          <a:schemeClr val="accent5">
                            <a:lumMod val="50000"/>
                          </a:schemeClr>
                        </a:solidFill>
                      </a:endParaRPr>
                    </a:p>
                  </a:txBody>
                  <a:tcPr marL="68580" marR="6858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noFill/>
                  </a:tcPr>
                </a:tc>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lang="en-US" sz="1400" strike="noStrike" spc="-1" dirty="0" smtClean="0">
                        <a:solidFill>
                          <a:srgbClr val="000000"/>
                        </a:solidFill>
                        <a:uFill>
                          <a:solidFill>
                            <a:srgbClr val="FFFFFF"/>
                          </a:solidFill>
                        </a:uFill>
                        <a:latin typeface="Calibri"/>
                      </a:endParaRPr>
                    </a:p>
                    <a:p>
                      <a:pPr>
                        <a:lnSpc>
                          <a:spcPct val="100000"/>
                        </a:lnSpc>
                      </a:pPr>
                      <a:endParaRPr lang="en-US" sz="1400" strike="noStrike" spc="-1" dirty="0" smtClean="0">
                        <a:solidFill>
                          <a:srgbClr val="000000"/>
                        </a:solidFill>
                        <a:uFill>
                          <a:solidFill>
                            <a:srgbClr val="FFFFFF"/>
                          </a:solidFill>
                        </a:uFill>
                        <a:latin typeface="Calibri"/>
                      </a:endParaRPr>
                    </a:p>
                    <a:p>
                      <a:pP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r>
                        <a:rPr lang="en-US" sz="1400" strike="noStrike" spc="-1" dirty="0" smtClean="0">
                          <a:solidFill>
                            <a:schemeClr val="accent5">
                              <a:lumMod val="50000"/>
                            </a:schemeClr>
                          </a:solidFill>
                          <a:uFill>
                            <a:solidFill>
                              <a:srgbClr val="FFFFFF"/>
                            </a:solidFill>
                          </a:uFill>
                          <a:latin typeface="Calibri"/>
                        </a:rPr>
                        <a:t>Outreach </a:t>
                      </a:r>
                      <a:r>
                        <a:rPr lang="en-US" sz="1400" strike="noStrike" spc="-1" dirty="0">
                          <a:solidFill>
                            <a:schemeClr val="accent5">
                              <a:lumMod val="50000"/>
                            </a:schemeClr>
                          </a:solidFill>
                          <a:uFill>
                            <a:solidFill>
                              <a:srgbClr val="FFFFFF"/>
                            </a:solidFill>
                          </a:uFill>
                          <a:latin typeface="Calibri"/>
                        </a:rPr>
                        <a:t>through Seminar</a:t>
                      </a:r>
                      <a:endParaRPr sz="1000" dirty="0">
                        <a:solidFill>
                          <a:schemeClr val="accent5">
                            <a:lumMod val="50000"/>
                          </a:schemeClr>
                        </a:solidFill>
                      </a:endParaRPr>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r>
                        <a:rPr lang="en-US" sz="1400" strike="noStrike" spc="-1" dirty="0" smtClean="0">
                          <a:solidFill>
                            <a:schemeClr val="accent5">
                              <a:lumMod val="50000"/>
                            </a:schemeClr>
                          </a:solidFill>
                          <a:uFill>
                            <a:solidFill>
                              <a:srgbClr val="FFFFFF"/>
                            </a:solidFill>
                          </a:uFill>
                          <a:latin typeface="Calibri"/>
                        </a:rPr>
                        <a:t>RRRLF </a:t>
                      </a:r>
                      <a:r>
                        <a:rPr lang="en-US" sz="1400" strike="noStrike" spc="-1" dirty="0">
                          <a:solidFill>
                            <a:schemeClr val="accent5">
                              <a:lumMod val="50000"/>
                            </a:schemeClr>
                          </a:solidFill>
                          <a:uFill>
                            <a:solidFill>
                              <a:srgbClr val="FFFFFF"/>
                            </a:solidFill>
                          </a:uFill>
                          <a:latin typeface="Calibri"/>
                        </a:rPr>
                        <a:t>Differently abled corner</a:t>
                      </a:r>
                      <a:endParaRPr sz="1000" dirty="0">
                        <a:solidFill>
                          <a:schemeClr val="accent5">
                            <a:lumMod val="50000"/>
                          </a:schemeClr>
                        </a:solidFill>
                      </a:endParaRPr>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r>
              <a:tr h="426275">
                <a:tc>
                  <a:txBody>
                    <a:bodyPr/>
                    <a:lstStyle/>
                    <a:p>
                      <a:endParaRPr lang="en-US" sz="1000" dirty="0"/>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c>
                  <a:txBody>
                    <a:bodyPr/>
                    <a:lstStyle/>
                    <a:p>
                      <a:endParaRPr lang="en-US" sz="1000" dirty="0"/>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c>
                  <a:txBody>
                    <a:bodyPr/>
                    <a:lstStyle/>
                    <a:p>
                      <a:endParaRPr lang="en-US" sz="1000" dirty="0"/>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r>
              <a:tr h="2076127">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gn="ctr">
                        <a:lnSpc>
                          <a:spcPct val="100000"/>
                        </a:lnSpc>
                      </a:pPr>
                      <a:endParaRPr sz="1000" dirty="0"/>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r>
                        <a:rPr lang="en-US" sz="1400" strike="noStrike" spc="-1" dirty="0" smtClean="0">
                          <a:solidFill>
                            <a:schemeClr val="accent5">
                              <a:lumMod val="50000"/>
                            </a:schemeClr>
                          </a:solidFill>
                          <a:uFill>
                            <a:solidFill>
                              <a:srgbClr val="FFFFFF"/>
                            </a:solidFill>
                          </a:uFill>
                          <a:latin typeface="Calibri"/>
                        </a:rPr>
                        <a:t>RRRLF </a:t>
                      </a:r>
                      <a:r>
                        <a:rPr lang="en-US" sz="1400" strike="noStrike" spc="-1" dirty="0">
                          <a:solidFill>
                            <a:schemeClr val="accent5">
                              <a:lumMod val="50000"/>
                            </a:schemeClr>
                          </a:solidFill>
                          <a:uFill>
                            <a:solidFill>
                              <a:srgbClr val="FFFFFF"/>
                            </a:solidFill>
                          </a:uFill>
                          <a:latin typeface="Calibri"/>
                        </a:rPr>
                        <a:t>Women’s Corner</a:t>
                      </a:r>
                      <a:endParaRPr sz="1000" dirty="0">
                        <a:solidFill>
                          <a:schemeClr val="accent5">
                            <a:lumMod val="50000"/>
                          </a:schemeClr>
                        </a:solidFill>
                      </a:endParaRPr>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lang="en-US" sz="1400" strike="noStrike" spc="-1" dirty="0" smtClean="0">
                        <a:solidFill>
                          <a:srgbClr val="000000"/>
                        </a:solidFill>
                        <a:uFill>
                          <a:solidFill>
                            <a:srgbClr val="FFFFFF"/>
                          </a:solidFill>
                        </a:uFill>
                        <a:latin typeface="Calibri"/>
                      </a:endParaRPr>
                    </a:p>
                    <a:p>
                      <a:pPr>
                        <a:lnSpc>
                          <a:spcPct val="100000"/>
                        </a:lnSpc>
                      </a:pPr>
                      <a:endParaRPr lang="en-US" sz="1400" strike="noStrike" spc="-1" dirty="0" smtClean="0">
                        <a:solidFill>
                          <a:srgbClr val="000000"/>
                        </a:solidFill>
                        <a:uFill>
                          <a:solidFill>
                            <a:srgbClr val="FFFFFF"/>
                          </a:solidFill>
                        </a:uFill>
                        <a:latin typeface="Calibri"/>
                      </a:endParaRPr>
                    </a:p>
                    <a:p>
                      <a:pPr>
                        <a:lnSpc>
                          <a:spcPct val="100000"/>
                        </a:lnSpc>
                      </a:pPr>
                      <a:r>
                        <a:rPr lang="en-US" sz="1400" strike="noStrike" spc="-1" dirty="0" smtClean="0">
                          <a:solidFill>
                            <a:srgbClr val="000000"/>
                          </a:solidFill>
                          <a:uFill>
                            <a:solidFill>
                              <a:srgbClr val="FFFFFF"/>
                            </a:solidFill>
                          </a:uFill>
                          <a:latin typeface="Calibri"/>
                        </a:rPr>
                        <a:t>          </a:t>
                      </a:r>
                    </a:p>
                    <a:p>
                      <a:pPr algn="ctr">
                        <a:lnSpc>
                          <a:spcPct val="100000"/>
                        </a:lnSpc>
                      </a:pPr>
                      <a:r>
                        <a:rPr lang="en-US" sz="1400" strike="noStrike" spc="-1" dirty="0" smtClean="0">
                          <a:solidFill>
                            <a:schemeClr val="accent5">
                              <a:lumMod val="50000"/>
                            </a:schemeClr>
                          </a:solidFill>
                          <a:uFill>
                            <a:solidFill>
                              <a:srgbClr val="FFFFFF"/>
                            </a:solidFill>
                          </a:uFill>
                          <a:latin typeface="Calibri"/>
                        </a:rPr>
                        <a:t>RRRLF </a:t>
                      </a:r>
                      <a:r>
                        <a:rPr lang="en-US" sz="1400" strike="noStrike" spc="-1" dirty="0">
                          <a:solidFill>
                            <a:schemeClr val="accent5">
                              <a:lumMod val="50000"/>
                            </a:schemeClr>
                          </a:solidFill>
                          <a:uFill>
                            <a:solidFill>
                              <a:srgbClr val="FFFFFF"/>
                            </a:solidFill>
                          </a:uFill>
                          <a:latin typeface="Calibri"/>
                        </a:rPr>
                        <a:t>Children Section</a:t>
                      </a:r>
                      <a:endParaRPr sz="1000" dirty="0">
                        <a:solidFill>
                          <a:schemeClr val="accent5">
                            <a:lumMod val="50000"/>
                          </a:schemeClr>
                        </a:solidFill>
                      </a:endParaRPr>
                    </a:p>
                    <a:p>
                      <a:pPr>
                        <a:lnSpc>
                          <a:spcPct val="100000"/>
                        </a:lnSpc>
                      </a:pPr>
                      <a:endParaRPr sz="1000" dirty="0"/>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c>
                  <a:txBody>
                    <a:bodyPr/>
                    <a:lstStyle/>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nSpc>
                          <a:spcPct val="100000"/>
                        </a:lnSpc>
                      </a:pPr>
                      <a:endParaRPr sz="1000" dirty="0"/>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endParaRPr lang="en-US" sz="1400" strike="noStrike" spc="-1" dirty="0" smtClean="0">
                        <a:solidFill>
                          <a:srgbClr val="000000"/>
                        </a:solidFill>
                        <a:uFill>
                          <a:solidFill>
                            <a:srgbClr val="FFFFFF"/>
                          </a:solidFill>
                        </a:uFill>
                        <a:latin typeface="Calibri"/>
                      </a:endParaRPr>
                    </a:p>
                    <a:p>
                      <a:pPr algn="ctr">
                        <a:lnSpc>
                          <a:spcPct val="100000"/>
                        </a:lnSpc>
                      </a:pPr>
                      <a:r>
                        <a:rPr lang="en-US" sz="1400" strike="noStrike" spc="-1" dirty="0" smtClean="0">
                          <a:solidFill>
                            <a:srgbClr val="000000"/>
                          </a:solidFill>
                          <a:uFill>
                            <a:solidFill>
                              <a:srgbClr val="FFFFFF"/>
                            </a:solidFill>
                          </a:uFill>
                          <a:latin typeface="Calibri"/>
                        </a:rPr>
                        <a:t> </a:t>
                      </a:r>
                    </a:p>
                    <a:p>
                      <a:pPr algn="ctr">
                        <a:lnSpc>
                          <a:spcPct val="100000"/>
                        </a:lnSpc>
                      </a:pPr>
                      <a:r>
                        <a:rPr lang="en-US" sz="1400" strike="noStrike" spc="-1" dirty="0" smtClean="0">
                          <a:solidFill>
                            <a:schemeClr val="accent5">
                              <a:lumMod val="50000"/>
                            </a:schemeClr>
                          </a:solidFill>
                          <a:uFill>
                            <a:solidFill>
                              <a:srgbClr val="FFFFFF"/>
                            </a:solidFill>
                          </a:uFill>
                          <a:latin typeface="Calibri"/>
                        </a:rPr>
                        <a:t>Library </a:t>
                      </a:r>
                      <a:r>
                        <a:rPr lang="en-US" sz="1400" strike="noStrike" spc="-1" dirty="0">
                          <a:solidFill>
                            <a:schemeClr val="accent5">
                              <a:lumMod val="50000"/>
                            </a:schemeClr>
                          </a:solidFill>
                          <a:uFill>
                            <a:solidFill>
                              <a:srgbClr val="FFFFFF"/>
                            </a:solidFill>
                          </a:uFill>
                          <a:latin typeface="Calibri"/>
                        </a:rPr>
                        <a:t>Building</a:t>
                      </a:r>
                      <a:endParaRPr sz="1000" dirty="0">
                        <a:solidFill>
                          <a:schemeClr val="accent5">
                            <a:lumMod val="50000"/>
                          </a:schemeClr>
                        </a:solidFill>
                      </a:endParaRPr>
                    </a:p>
                  </a:txBody>
                  <a:tcPr marL="68580" marR="68580" marT="34290" marB="34290">
                    <a:lnL w="12240">
                      <a:solidFill>
                        <a:srgbClr val="FFFFFF"/>
                      </a:solidFill>
                    </a:lnL>
                    <a:lnR w="12240">
                      <a:solidFill>
                        <a:srgbClr val="FFFFFF"/>
                      </a:solidFill>
                    </a:lnR>
                    <a:lnT w="12240">
                      <a:solidFill>
                        <a:srgbClr val="FFFFFF"/>
                      </a:solidFill>
                    </a:lnT>
                    <a:lnB w="12240">
                      <a:solidFill>
                        <a:srgbClr val="FFFFFF"/>
                      </a:solidFill>
                    </a:lnB>
                    <a:noFill/>
                  </a:tcPr>
                </a:tc>
              </a:tr>
            </a:tbl>
          </a:graphicData>
        </a:graphic>
      </p:graphicFrame>
      <p:pic>
        <p:nvPicPr>
          <p:cNvPr id="142" name="Picture 3"/>
          <p:cNvPicPr/>
          <p:nvPr/>
        </p:nvPicPr>
        <p:blipFill>
          <a:blip r:embed="rId2" cstate="print"/>
          <a:stretch/>
        </p:blipFill>
        <p:spPr>
          <a:xfrm>
            <a:off x="935562" y="1691808"/>
            <a:ext cx="1922968" cy="1300320"/>
          </a:xfrm>
          <a:prstGeom prst="rect">
            <a:avLst/>
          </a:prstGeom>
          <a:ln w="9360">
            <a:noFill/>
          </a:ln>
        </p:spPr>
      </p:pic>
      <p:pic>
        <p:nvPicPr>
          <p:cNvPr id="143" name="Picture 5"/>
          <p:cNvPicPr/>
          <p:nvPr/>
        </p:nvPicPr>
        <p:blipFill>
          <a:blip r:embed="rId3" cstate="print"/>
          <a:stretch/>
        </p:blipFill>
        <p:spPr>
          <a:xfrm>
            <a:off x="6228659" y="1675332"/>
            <a:ext cx="1893849" cy="1300320"/>
          </a:xfrm>
          <a:prstGeom prst="rect">
            <a:avLst/>
          </a:prstGeom>
          <a:ln>
            <a:noFill/>
          </a:ln>
        </p:spPr>
      </p:pic>
      <p:pic>
        <p:nvPicPr>
          <p:cNvPr id="144" name="Picture 4"/>
          <p:cNvPicPr/>
          <p:nvPr/>
        </p:nvPicPr>
        <p:blipFill>
          <a:blip r:embed="rId4"/>
          <a:stretch/>
        </p:blipFill>
        <p:spPr>
          <a:xfrm>
            <a:off x="6219568" y="4130329"/>
            <a:ext cx="1927654" cy="1224266"/>
          </a:xfrm>
          <a:prstGeom prst="rect">
            <a:avLst/>
          </a:prstGeom>
          <a:ln w="9360">
            <a:noFill/>
          </a:ln>
        </p:spPr>
      </p:pic>
      <p:pic>
        <p:nvPicPr>
          <p:cNvPr id="145" name="Picture 2"/>
          <p:cNvPicPr/>
          <p:nvPr/>
        </p:nvPicPr>
        <p:blipFill>
          <a:blip r:embed="rId5"/>
          <a:stretch/>
        </p:blipFill>
        <p:spPr>
          <a:xfrm>
            <a:off x="919086" y="4136521"/>
            <a:ext cx="1863000" cy="1201597"/>
          </a:xfrm>
          <a:prstGeom prst="rect">
            <a:avLst/>
          </a:prstGeom>
          <a:ln w="9360">
            <a:noFill/>
          </a:ln>
        </p:spPr>
      </p:pic>
      <p:pic>
        <p:nvPicPr>
          <p:cNvPr id="146" name="Picture 2"/>
          <p:cNvPicPr/>
          <p:nvPr/>
        </p:nvPicPr>
        <p:blipFill>
          <a:blip r:embed="rId6" cstate="print"/>
          <a:stretch/>
        </p:blipFill>
        <p:spPr>
          <a:xfrm>
            <a:off x="3555024" y="1691017"/>
            <a:ext cx="1945890" cy="1300320"/>
          </a:xfrm>
          <a:prstGeom prst="rect">
            <a:avLst/>
          </a:prstGeom>
          <a:ln>
            <a:noFill/>
          </a:ln>
        </p:spPr>
      </p:pic>
      <p:pic>
        <p:nvPicPr>
          <p:cNvPr id="147" name="Picture 4"/>
          <p:cNvPicPr/>
          <p:nvPr/>
        </p:nvPicPr>
        <p:blipFill>
          <a:blip r:embed="rId7"/>
          <a:stretch/>
        </p:blipFill>
        <p:spPr>
          <a:xfrm>
            <a:off x="3586274" y="4152997"/>
            <a:ext cx="1908366" cy="1193360"/>
          </a:xfrm>
          <a:prstGeom prst="rect">
            <a:avLst/>
          </a:prstGeom>
          <a:ln w="9360">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8593" y="4277290"/>
            <a:ext cx="3456878" cy="1200329"/>
          </a:xfrm>
          <a:prstGeom prst="rect">
            <a:avLst/>
          </a:prstGeom>
          <a:noFill/>
        </p:spPr>
        <p:txBody>
          <a:bodyPr wrap="square" rtlCol="0">
            <a:spAutoFit/>
          </a:bodyPr>
          <a:lstStyle/>
          <a:p>
            <a:r>
              <a:rPr lang="en-US" sz="4000" b="1" dirty="0" smtClean="0">
                <a:solidFill>
                  <a:srgbClr val="C00000"/>
                </a:solidFill>
                <a:latin typeface="Engravers MT" panose="02090707080505020304" pitchFamily="18" charset="0"/>
              </a:rPr>
              <a:t>RRRLF </a:t>
            </a:r>
          </a:p>
          <a:p>
            <a:r>
              <a:rPr lang="en-US" sz="3200" b="1" dirty="0" smtClean="0">
                <a:solidFill>
                  <a:schemeClr val="accent6">
                    <a:lumMod val="50000"/>
                  </a:schemeClr>
                </a:solidFill>
              </a:rPr>
              <a:t>the Growth Story</a:t>
            </a:r>
            <a:endParaRPr lang="en-US" sz="3200" b="1" dirty="0">
              <a:solidFill>
                <a:schemeClr val="accent6">
                  <a:lumMod val="50000"/>
                </a:schemeClr>
              </a:solidFill>
            </a:endParaRPr>
          </a:p>
        </p:txBody>
      </p:sp>
      <p:pic>
        <p:nvPicPr>
          <p:cNvPr id="2050" name="Picture 2" descr="Image result for growth vector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290" y="2752262"/>
            <a:ext cx="2799497" cy="2799497"/>
          </a:xfrm>
          <a:prstGeom prst="rect">
            <a:avLst/>
          </a:prstGeom>
          <a:noFill/>
        </p:spPr>
      </p:pic>
      <p:graphicFrame>
        <p:nvGraphicFramePr>
          <p:cNvPr id="4" name="Chart 3"/>
          <p:cNvGraphicFramePr>
            <a:graphicFrameLocks/>
          </p:cNvGraphicFramePr>
          <p:nvPr>
            <p:extLst>
              <p:ext uri="{D42A27DB-BD31-4B8C-83A1-F6EECF244321}">
                <p14:modId xmlns:p14="http://schemas.microsoft.com/office/powerpoint/2010/main" val="3625666513"/>
              </p:ext>
            </p:extLst>
          </p:nvPr>
        </p:nvGraphicFramePr>
        <p:xfrm>
          <a:off x="4580238" y="428368"/>
          <a:ext cx="3682313" cy="21747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36623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TextShape 1"/>
          <p:cNvSpPr txBox="1"/>
          <p:nvPr/>
        </p:nvSpPr>
        <p:spPr>
          <a:xfrm>
            <a:off x="628560" y="1131030"/>
            <a:ext cx="7581330" cy="768960"/>
          </a:xfrm>
          <a:prstGeom prst="rect">
            <a:avLst/>
          </a:prstGeom>
          <a:noFill/>
          <a:ln>
            <a:noFill/>
          </a:ln>
        </p:spPr>
        <p:txBody>
          <a:bodyPr anchor="ctr"/>
          <a:lstStyle/>
          <a:p>
            <a:pPr algn="ctr">
              <a:lnSpc>
                <a:spcPct val="100000"/>
              </a:lnSpc>
            </a:pPr>
            <a:r>
              <a:rPr lang="en-US" sz="2000" b="1" spc="-1" dirty="0">
                <a:solidFill>
                  <a:srgbClr val="640000"/>
                </a:solidFill>
                <a:uFill>
                  <a:solidFill>
                    <a:srgbClr val="FFFFFF"/>
                  </a:solidFill>
                </a:uFill>
                <a:ea typeface="Calibri"/>
              </a:rPr>
              <a:t>FIVE YEAR PLAN-WISE AVERAGE  ANNUAL STATE CONTRIBUTION AND  ASSISTANCE PROVIDED SINCE 1972</a:t>
            </a:r>
            <a:endParaRPr sz="2000" b="1" dirty="0">
              <a:solidFill>
                <a:srgbClr val="640000"/>
              </a:solidFill>
            </a:endParaRPr>
          </a:p>
        </p:txBody>
      </p:sp>
      <p:sp>
        <p:nvSpPr>
          <p:cNvPr id="149" name="CustomShape 2"/>
          <p:cNvSpPr/>
          <p:nvPr/>
        </p:nvSpPr>
        <p:spPr>
          <a:xfrm>
            <a:off x="6824520" y="2031480"/>
            <a:ext cx="1308150" cy="251640"/>
          </a:xfrm>
          <a:prstGeom prst="rect">
            <a:avLst/>
          </a:prstGeom>
          <a:noFill/>
          <a:ln>
            <a:noFill/>
          </a:ln>
        </p:spPr>
        <p:style>
          <a:lnRef idx="0">
            <a:scrgbClr r="0" g="0" b="0"/>
          </a:lnRef>
          <a:fillRef idx="0">
            <a:scrgbClr r="0" g="0" b="0"/>
          </a:fillRef>
          <a:effectRef idx="0">
            <a:scrgbClr r="0" g="0" b="0"/>
          </a:effectRef>
          <a:fontRef idx="minor"/>
        </p:style>
        <p:txBody>
          <a:bodyPr anchor="ctr"/>
          <a:lstStyle/>
          <a:p>
            <a:pPr algn="r">
              <a:lnSpc>
                <a:spcPct val="100000"/>
              </a:lnSpc>
            </a:pPr>
            <a:r>
              <a:rPr lang="en-US" sz="1200" b="1" spc="-1" dirty="0" err="1">
                <a:solidFill>
                  <a:srgbClr val="000000"/>
                </a:solidFill>
                <a:uFill>
                  <a:solidFill>
                    <a:srgbClr val="FFFFFF"/>
                  </a:solidFill>
                </a:uFill>
                <a:latin typeface="Times New Roman"/>
                <a:ea typeface="Calibri"/>
              </a:rPr>
              <a:t>Rs</a:t>
            </a:r>
            <a:r>
              <a:rPr lang="en-US" sz="1200" b="1" spc="-1" dirty="0">
                <a:solidFill>
                  <a:srgbClr val="000000"/>
                </a:solidFill>
                <a:uFill>
                  <a:solidFill>
                    <a:srgbClr val="FFFFFF"/>
                  </a:solidFill>
                </a:uFill>
                <a:latin typeface="Times New Roman"/>
                <a:ea typeface="Calibri"/>
              </a:rPr>
              <a:t>. in Lakhs</a:t>
            </a:r>
            <a:endParaRPr sz="1350" b="1" dirty="0"/>
          </a:p>
        </p:txBody>
      </p:sp>
      <p:pic>
        <p:nvPicPr>
          <p:cNvPr id="150" name="Picture 3"/>
          <p:cNvPicPr/>
          <p:nvPr/>
        </p:nvPicPr>
        <p:blipFill>
          <a:blip r:embed="rId2"/>
          <a:stretch/>
        </p:blipFill>
        <p:spPr>
          <a:xfrm>
            <a:off x="628560" y="2313360"/>
            <a:ext cx="7581330" cy="3402000"/>
          </a:xfrm>
          <a:prstGeom prst="rect">
            <a:avLst/>
          </a:prstGeom>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extShape 1"/>
          <p:cNvSpPr txBox="1"/>
          <p:nvPr/>
        </p:nvSpPr>
        <p:spPr>
          <a:xfrm>
            <a:off x="576990" y="1001970"/>
            <a:ext cx="7886430" cy="864810"/>
          </a:xfrm>
          <a:prstGeom prst="rect">
            <a:avLst/>
          </a:prstGeom>
          <a:noFill/>
          <a:ln>
            <a:noFill/>
          </a:ln>
        </p:spPr>
        <p:txBody>
          <a:bodyPr anchor="ctr"/>
          <a:lstStyle/>
          <a:p>
            <a:pPr algn="ctr">
              <a:lnSpc>
                <a:spcPct val="100000"/>
              </a:lnSpc>
            </a:pPr>
            <a:r>
              <a:rPr lang="en-US" sz="2100" b="1" spc="-1" dirty="0">
                <a:solidFill>
                  <a:srgbClr val="640000"/>
                </a:solidFill>
                <a:uFill>
                  <a:solidFill>
                    <a:srgbClr val="FFFFFF"/>
                  </a:solidFill>
                </a:uFill>
                <a:ea typeface="Times New Roman"/>
              </a:rPr>
              <a:t>Growth of contribution received from the States and Assistance rendered by RRRLF during  7</a:t>
            </a:r>
            <a:r>
              <a:rPr lang="en-US" sz="2100" b="1" spc="-1" baseline="30000" dirty="0">
                <a:solidFill>
                  <a:srgbClr val="640000"/>
                </a:solidFill>
                <a:uFill>
                  <a:solidFill>
                    <a:srgbClr val="FFFFFF"/>
                  </a:solidFill>
                </a:uFill>
                <a:ea typeface="Times New Roman"/>
              </a:rPr>
              <a:t>TH</a:t>
            </a:r>
            <a:r>
              <a:rPr lang="en-US" sz="2100" b="1" spc="-1" dirty="0">
                <a:solidFill>
                  <a:srgbClr val="640000"/>
                </a:solidFill>
                <a:uFill>
                  <a:solidFill>
                    <a:srgbClr val="FFFFFF"/>
                  </a:solidFill>
                </a:uFill>
                <a:ea typeface="Times New Roman"/>
              </a:rPr>
              <a:t> to 11</a:t>
            </a:r>
            <a:r>
              <a:rPr lang="en-US" sz="2100" b="1" spc="-1" baseline="30000" dirty="0">
                <a:solidFill>
                  <a:srgbClr val="640000"/>
                </a:solidFill>
                <a:uFill>
                  <a:solidFill>
                    <a:srgbClr val="FFFFFF"/>
                  </a:solidFill>
                </a:uFill>
                <a:ea typeface="Times New Roman"/>
              </a:rPr>
              <a:t>TH</a:t>
            </a:r>
            <a:r>
              <a:rPr lang="en-US" sz="2100" b="1" spc="-1" dirty="0">
                <a:solidFill>
                  <a:srgbClr val="640000"/>
                </a:solidFill>
                <a:uFill>
                  <a:solidFill>
                    <a:srgbClr val="FFFFFF"/>
                  </a:solidFill>
                </a:uFill>
                <a:ea typeface="Times New Roman"/>
              </a:rPr>
              <a:t> Plan </a:t>
            </a:r>
            <a:endParaRPr sz="1350" b="1" dirty="0">
              <a:solidFill>
                <a:srgbClr val="640000"/>
              </a:solidFill>
            </a:endParaRPr>
          </a:p>
        </p:txBody>
      </p:sp>
      <p:sp>
        <p:nvSpPr>
          <p:cNvPr id="152" name="CustomShape 2"/>
          <p:cNvSpPr/>
          <p:nvPr/>
        </p:nvSpPr>
        <p:spPr>
          <a:xfrm>
            <a:off x="536490" y="5159573"/>
            <a:ext cx="7941240" cy="845811"/>
          </a:xfrm>
          <a:prstGeom prst="rect">
            <a:avLst/>
          </a:prstGeom>
          <a:noFill/>
          <a:ln>
            <a:noFill/>
          </a:ln>
        </p:spPr>
        <p:style>
          <a:lnRef idx="0">
            <a:scrgbClr r="0" g="0" b="0"/>
          </a:lnRef>
          <a:fillRef idx="0">
            <a:scrgbClr r="0" g="0" b="0"/>
          </a:fillRef>
          <a:effectRef idx="0">
            <a:scrgbClr r="0" g="0" b="0"/>
          </a:effectRef>
          <a:fontRef idx="minor"/>
        </p:style>
        <p:txBody>
          <a:bodyPr anchor="ctr"/>
          <a:lstStyle/>
          <a:p>
            <a:pPr algn="just">
              <a:lnSpc>
                <a:spcPct val="100000"/>
              </a:lnSpc>
            </a:pPr>
            <a:r>
              <a:rPr lang="en-US" sz="1400" b="1" dirty="0">
                <a:solidFill>
                  <a:schemeClr val="accent5">
                    <a:lumMod val="50000"/>
                  </a:schemeClr>
                </a:solidFill>
                <a:uFill>
                  <a:solidFill>
                    <a:srgbClr val="FFFFFF"/>
                  </a:solidFill>
                </a:uFill>
                <a:latin typeface="Arial" pitchFamily="34" charset="0"/>
                <a:ea typeface="Calibri"/>
                <a:cs typeface="Arial" pitchFamily="34" charset="0"/>
              </a:rPr>
              <a:t>Consistent growth rate both in terms of Contributions received from the States and Assistance rendered towards promotion of Public Library Services have been observed. Maximum Growth Rate (contribution 272% and assistance 150%) was observed during  the 9th Plan period (1997-2002).</a:t>
            </a:r>
            <a:endParaRPr sz="1400" dirty="0">
              <a:solidFill>
                <a:schemeClr val="accent5">
                  <a:lumMod val="50000"/>
                </a:schemeClr>
              </a:solidFill>
              <a:latin typeface="Arial" pitchFamily="34" charset="0"/>
              <a:cs typeface="Arial" pitchFamily="34" charset="0"/>
            </a:endParaRPr>
          </a:p>
        </p:txBody>
      </p:sp>
      <p:pic>
        <p:nvPicPr>
          <p:cNvPr id="153" name="Picture 152"/>
          <p:cNvPicPr/>
          <p:nvPr/>
        </p:nvPicPr>
        <p:blipFill>
          <a:blip r:embed="rId2"/>
          <a:stretch/>
        </p:blipFill>
        <p:spPr>
          <a:xfrm>
            <a:off x="558234" y="1876500"/>
            <a:ext cx="7905870" cy="3019410"/>
          </a:xfrm>
          <a:prstGeom prst="rect">
            <a:avLst/>
          </a:prstGeom>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730324" y="277387"/>
            <a:ext cx="7886430" cy="633150"/>
          </a:xfrm>
          <a:prstGeom prst="rect">
            <a:avLst/>
          </a:prstGeom>
          <a:noFill/>
          <a:ln>
            <a:noFill/>
          </a:ln>
        </p:spPr>
        <p:txBody>
          <a:bodyPr anchor="ctr"/>
          <a:lstStyle/>
          <a:p>
            <a:pPr algn="ctr">
              <a:lnSpc>
                <a:spcPct val="100000"/>
              </a:lnSpc>
            </a:pPr>
            <a:r>
              <a:rPr lang="en-US" sz="2700" b="1" spc="-1" dirty="0">
                <a:solidFill>
                  <a:srgbClr val="640000"/>
                </a:solidFill>
                <a:uFill>
                  <a:solidFill>
                    <a:srgbClr val="FFFFFF"/>
                  </a:solidFill>
                </a:uFill>
                <a:latin typeface="Times New Roman"/>
              </a:rPr>
              <a:t>Changing role of Public Libraries </a:t>
            </a:r>
            <a:endParaRPr sz="1350" dirty="0">
              <a:solidFill>
                <a:srgbClr val="640000"/>
              </a:solidFill>
            </a:endParaRPr>
          </a:p>
        </p:txBody>
      </p:sp>
      <p:sp>
        <p:nvSpPr>
          <p:cNvPr id="122" name="TextShape 2"/>
          <p:cNvSpPr txBox="1"/>
          <p:nvPr/>
        </p:nvSpPr>
        <p:spPr>
          <a:xfrm>
            <a:off x="3021980" y="1077805"/>
            <a:ext cx="5916363" cy="2914331"/>
          </a:xfrm>
          <a:prstGeom prst="rect">
            <a:avLst/>
          </a:prstGeom>
          <a:noFill/>
          <a:ln>
            <a:noFill/>
          </a:ln>
        </p:spPr>
        <p:txBody>
          <a:bodyPr/>
          <a:lstStyle/>
          <a:p>
            <a:pPr marL="285750" indent="-285750" algn="just">
              <a:lnSpc>
                <a:spcPct val="134000"/>
              </a:lnSpc>
              <a:buFont typeface="Wingdings" panose="05000000000000000000" pitchFamily="2" charset="2"/>
              <a:buChar char="q"/>
            </a:pPr>
            <a:r>
              <a:rPr lang="en-US" spc="-1" dirty="0">
                <a:solidFill>
                  <a:schemeClr val="accent5">
                    <a:lumMod val="50000"/>
                  </a:schemeClr>
                </a:solidFill>
                <a:uFill>
                  <a:solidFill>
                    <a:srgbClr val="FFFFFF"/>
                  </a:solidFill>
                </a:uFill>
                <a:latin typeface="Times New Roman"/>
              </a:rPr>
              <a:t>Information and knowledge are commonly recognized as strategic resources </a:t>
            </a:r>
            <a:r>
              <a:rPr lang="en-US" spc="-1" dirty="0" smtClean="0">
                <a:solidFill>
                  <a:schemeClr val="accent5">
                    <a:lumMod val="50000"/>
                  </a:schemeClr>
                </a:solidFill>
                <a:uFill>
                  <a:solidFill>
                    <a:srgbClr val="FFFFFF"/>
                  </a:solidFill>
                </a:uFill>
                <a:latin typeface="Times New Roman"/>
              </a:rPr>
              <a:t>in </a:t>
            </a:r>
            <a:r>
              <a:rPr lang="en-US" spc="-1" dirty="0">
                <a:solidFill>
                  <a:schemeClr val="accent5">
                    <a:lumMod val="50000"/>
                  </a:schemeClr>
                </a:solidFill>
                <a:uFill>
                  <a:solidFill>
                    <a:srgbClr val="FFFFFF"/>
                  </a:solidFill>
                </a:uFill>
                <a:latin typeface="Times New Roman"/>
              </a:rPr>
              <a:t>the countries around the world. </a:t>
            </a:r>
            <a:endParaRPr sz="1350" dirty="0">
              <a:solidFill>
                <a:schemeClr val="accent5">
                  <a:lumMod val="50000"/>
                </a:schemeClr>
              </a:solidFill>
            </a:endParaRPr>
          </a:p>
          <a:p>
            <a:pPr marL="285750" indent="-285750" algn="just">
              <a:lnSpc>
                <a:spcPct val="134000"/>
              </a:lnSpc>
              <a:buFont typeface="Wingdings" panose="05000000000000000000" pitchFamily="2" charset="2"/>
              <a:buChar char="q"/>
            </a:pPr>
            <a:r>
              <a:rPr lang="en-US" spc="-1" dirty="0">
                <a:solidFill>
                  <a:schemeClr val="accent5">
                    <a:lumMod val="50000"/>
                  </a:schemeClr>
                </a:solidFill>
                <a:uFill>
                  <a:solidFill>
                    <a:srgbClr val="FFFFFF"/>
                  </a:solidFill>
                </a:uFill>
                <a:latin typeface="Times New Roman"/>
              </a:rPr>
              <a:t>Radical technological, social and economic transformations have provided not only faster access to information and knowledge, but also created new dependencies and complex social </a:t>
            </a:r>
            <a:r>
              <a:rPr lang="en-US" spc="-1" dirty="0" smtClean="0">
                <a:solidFill>
                  <a:schemeClr val="accent5">
                    <a:lumMod val="50000"/>
                  </a:schemeClr>
                </a:solidFill>
                <a:uFill>
                  <a:solidFill>
                    <a:srgbClr val="FFFFFF"/>
                  </a:solidFill>
                </a:uFill>
                <a:latin typeface="Times New Roman"/>
              </a:rPr>
              <a:t>practices </a:t>
            </a:r>
            <a:r>
              <a:rPr lang="en-US" spc="-1" dirty="0">
                <a:solidFill>
                  <a:schemeClr val="accent5">
                    <a:lumMod val="50000"/>
                  </a:schemeClr>
                </a:solidFill>
                <a:uFill>
                  <a:solidFill>
                    <a:srgbClr val="FFFFFF"/>
                  </a:solidFill>
                </a:uFill>
                <a:latin typeface="Times New Roman"/>
              </a:rPr>
              <a:t>among people, organizations and even entire nations.</a:t>
            </a:r>
            <a:r>
              <a:rPr lang="en-US" spc="-1" dirty="0">
                <a:solidFill>
                  <a:srgbClr val="233616"/>
                </a:solidFill>
                <a:uFill>
                  <a:solidFill>
                    <a:srgbClr val="FFFFFF"/>
                  </a:solidFill>
                </a:uFill>
                <a:latin typeface="Times New Roman"/>
              </a:rPr>
              <a:t> </a:t>
            </a:r>
            <a:endParaRPr sz="1350" dirty="0">
              <a:solidFill>
                <a:srgbClr val="233616"/>
              </a:solidFill>
            </a:endParaRPr>
          </a:p>
        </p:txBody>
      </p:sp>
      <p:pic>
        <p:nvPicPr>
          <p:cNvPr id="1026" name="Picture 2" descr="Image result for changing role of public libraries images"/>
          <p:cNvPicPr>
            <a:picLocks noChangeAspect="1" noChangeArrowheads="1"/>
          </p:cNvPicPr>
          <p:nvPr/>
        </p:nvPicPr>
        <p:blipFill rotWithShape="1">
          <a:blip r:embed="rId2">
            <a:extLst>
              <a:ext uri="{28A0092B-C50C-407E-A947-70E740481C1C}">
                <a14:useLocalDpi xmlns:a14="http://schemas.microsoft.com/office/drawing/2010/main" val="0"/>
              </a:ext>
            </a:extLst>
          </a:blip>
          <a:srcRect l="13766" r="9374"/>
          <a:stretch/>
        </p:blipFill>
        <p:spPr bwMode="auto">
          <a:xfrm>
            <a:off x="288910" y="1170062"/>
            <a:ext cx="2733070" cy="248753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8910" y="3824868"/>
            <a:ext cx="8442495" cy="2967672"/>
          </a:xfrm>
          <a:prstGeom prst="rect">
            <a:avLst/>
          </a:prstGeom>
          <a:noFill/>
        </p:spPr>
        <p:txBody>
          <a:bodyPr wrap="square" rtlCol="0">
            <a:spAutoFit/>
          </a:bodyPr>
          <a:lstStyle/>
          <a:p>
            <a:pPr marL="285750" indent="-285750" algn="just">
              <a:lnSpc>
                <a:spcPct val="134000"/>
              </a:lnSpc>
              <a:buFont typeface="Wingdings" panose="05000000000000000000" pitchFamily="2" charset="2"/>
              <a:buChar char="q"/>
            </a:pPr>
            <a:r>
              <a:rPr lang="en-US" spc="-1" dirty="0">
                <a:solidFill>
                  <a:schemeClr val="accent5">
                    <a:lumMod val="50000"/>
                  </a:schemeClr>
                </a:solidFill>
                <a:uFill>
                  <a:solidFill>
                    <a:srgbClr val="FFFFFF"/>
                  </a:solidFill>
                </a:uFill>
                <a:latin typeface="Times New Roman"/>
              </a:rPr>
              <a:t>It is important to create knowledge infrastructure so as to facilitate equitable access to information. </a:t>
            </a:r>
          </a:p>
          <a:p>
            <a:pPr marL="285750" indent="-285750" algn="just">
              <a:lnSpc>
                <a:spcPct val="134000"/>
              </a:lnSpc>
              <a:buFont typeface="Wingdings" panose="05000000000000000000" pitchFamily="2" charset="2"/>
              <a:buChar char="q"/>
            </a:pPr>
            <a:r>
              <a:rPr lang="en-US" spc="-1" dirty="0">
                <a:solidFill>
                  <a:schemeClr val="accent5">
                    <a:lumMod val="50000"/>
                  </a:schemeClr>
                </a:solidFill>
                <a:uFill>
                  <a:solidFill>
                    <a:srgbClr val="FFFFFF"/>
                  </a:solidFill>
                </a:uFill>
                <a:latin typeface="Times New Roman"/>
              </a:rPr>
              <a:t>Citizens should be enabled to know when and what information is needed; where and how to obtain that information. </a:t>
            </a:r>
            <a:endParaRPr lang="en-US" sz="1350" dirty="0">
              <a:solidFill>
                <a:schemeClr val="accent5">
                  <a:lumMod val="50000"/>
                </a:schemeClr>
              </a:solidFill>
            </a:endParaRPr>
          </a:p>
          <a:p>
            <a:pPr marL="285750" indent="-285750" algn="just">
              <a:lnSpc>
                <a:spcPct val="134000"/>
              </a:lnSpc>
              <a:buFont typeface="Wingdings" panose="05000000000000000000" pitchFamily="2" charset="2"/>
              <a:buChar char="q"/>
            </a:pPr>
            <a:r>
              <a:rPr lang="en-US" b="1" spc="-1" dirty="0">
                <a:solidFill>
                  <a:srgbClr val="C00000"/>
                </a:solidFill>
                <a:uFill>
                  <a:solidFill>
                    <a:srgbClr val="FFFFFF"/>
                  </a:solidFill>
                </a:uFill>
                <a:latin typeface="Times New Roman"/>
              </a:rPr>
              <a:t>Public library is the only institution which provides  access to knowledge, information and works of imagination through a range of resources and services without any discrimination.</a:t>
            </a:r>
            <a:endParaRPr lang="en-US" sz="1350" b="1" dirty="0">
              <a:solidFill>
                <a:srgbClr val="C00000"/>
              </a:solidFill>
            </a:endParaRPr>
          </a:p>
          <a:p>
            <a:endParaRPr lang="en-US" dirty="0">
              <a:solidFill>
                <a:srgbClr val="283F19"/>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CustomShape 2"/>
          <p:cNvSpPr/>
          <p:nvPr/>
        </p:nvSpPr>
        <p:spPr>
          <a:xfrm>
            <a:off x="725317" y="668788"/>
            <a:ext cx="7629524" cy="749439"/>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just">
              <a:lnSpc>
                <a:spcPct val="100000"/>
              </a:lnSpc>
            </a:pPr>
            <a:r>
              <a:rPr lang="en-US" sz="2000" b="1" spc="-1" dirty="0">
                <a:solidFill>
                  <a:srgbClr val="640000"/>
                </a:solidFill>
                <a:uFill>
                  <a:solidFill>
                    <a:srgbClr val="FFFFFF"/>
                  </a:solidFill>
                </a:uFill>
              </a:rPr>
              <a:t>Quantum of Assistance provided  for development of Public Library Services under various Matching and Non-Matching </a:t>
            </a:r>
            <a:r>
              <a:rPr lang="en-US" sz="2000" b="1" spc="-1" dirty="0" smtClean="0">
                <a:solidFill>
                  <a:srgbClr val="640000"/>
                </a:solidFill>
                <a:uFill>
                  <a:solidFill>
                    <a:srgbClr val="FFFFFF"/>
                  </a:solidFill>
                </a:uFill>
              </a:rPr>
              <a:t>Schemes. </a:t>
            </a:r>
            <a:endParaRPr sz="2000" dirty="0">
              <a:solidFill>
                <a:srgbClr val="640000"/>
              </a:solidFill>
            </a:endParaRPr>
          </a:p>
        </p:txBody>
      </p:sp>
      <p:graphicFrame>
        <p:nvGraphicFramePr>
          <p:cNvPr id="168" name="Table 4"/>
          <p:cNvGraphicFramePr/>
          <p:nvPr>
            <p:extLst>
              <p:ext uri="{D42A27DB-BD31-4B8C-83A1-F6EECF244321}">
                <p14:modId xmlns:p14="http://schemas.microsoft.com/office/powerpoint/2010/main" val="396296925"/>
              </p:ext>
            </p:extLst>
          </p:nvPr>
        </p:nvGraphicFramePr>
        <p:xfrm>
          <a:off x="815930" y="1958166"/>
          <a:ext cx="7430145" cy="3956601"/>
        </p:xfrm>
        <a:graphic>
          <a:graphicData uri="http://schemas.openxmlformats.org/drawingml/2006/table">
            <a:tbl>
              <a:tblPr/>
              <a:tblGrid>
                <a:gridCol w="974786"/>
                <a:gridCol w="2513687"/>
                <a:gridCol w="1074906"/>
                <a:gridCol w="1112833"/>
                <a:gridCol w="1753933"/>
              </a:tblGrid>
              <a:tr h="1484229">
                <a:tc>
                  <a:txBody>
                    <a:bodyPr/>
                    <a:lstStyle/>
                    <a:p>
                      <a:pPr algn="ctr">
                        <a:lnSpc>
                          <a:spcPct val="115000"/>
                        </a:lnSpc>
                      </a:pPr>
                      <a:r>
                        <a:rPr lang="en-US" sz="1800" b="1" strike="noStrike" spc="-1" dirty="0">
                          <a:solidFill>
                            <a:srgbClr val="FFFFFF"/>
                          </a:solidFill>
                          <a:uFill>
                            <a:solidFill>
                              <a:srgbClr val="FFFFFF"/>
                            </a:solidFill>
                          </a:uFill>
                          <a:latin typeface="Arial"/>
                        </a:rPr>
                        <a:t>Year</a:t>
                      </a:r>
                      <a:endParaRPr sz="3600" dirty="0"/>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15000"/>
                        </a:lnSpc>
                      </a:pPr>
                      <a:r>
                        <a:rPr lang="en-US" sz="1800" b="1" strike="noStrike" spc="-1" dirty="0">
                          <a:solidFill>
                            <a:srgbClr val="FFFFFF"/>
                          </a:solidFill>
                          <a:uFill>
                            <a:solidFill>
                              <a:srgbClr val="FFFFFF"/>
                            </a:solidFill>
                          </a:uFill>
                          <a:latin typeface="Arial"/>
                        </a:rPr>
                        <a:t>Total </a:t>
                      </a:r>
                      <a:r>
                        <a:rPr lang="en-US" sz="1800" b="1" strike="noStrike" spc="-1" dirty="0" smtClean="0">
                          <a:solidFill>
                            <a:srgbClr val="FFFFFF"/>
                          </a:solidFill>
                          <a:uFill>
                            <a:solidFill>
                              <a:srgbClr val="FFFFFF"/>
                            </a:solidFill>
                          </a:uFill>
                          <a:latin typeface="Arial"/>
                        </a:rPr>
                        <a:t>assistance under </a:t>
                      </a:r>
                      <a:r>
                        <a:rPr lang="en-US" sz="1800" b="1" strike="noStrike" spc="-1" dirty="0">
                          <a:solidFill>
                            <a:srgbClr val="FFFFFF"/>
                          </a:solidFill>
                          <a:uFill>
                            <a:solidFill>
                              <a:srgbClr val="FFFFFF"/>
                            </a:solidFill>
                          </a:uFill>
                          <a:latin typeface="Arial"/>
                        </a:rPr>
                        <a:t>Matching and Non-Matching Schemes</a:t>
                      </a:r>
                      <a:endParaRPr sz="3600" dirty="0"/>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15000"/>
                        </a:lnSpc>
                      </a:pPr>
                      <a:r>
                        <a:rPr lang="en-US" sz="1800" b="1" strike="noStrike" spc="-1">
                          <a:solidFill>
                            <a:srgbClr val="FFFFFF"/>
                          </a:solidFill>
                          <a:uFill>
                            <a:solidFill>
                              <a:srgbClr val="FFFFFF"/>
                            </a:solidFill>
                          </a:uFill>
                          <a:latin typeface="Arial"/>
                        </a:rPr>
                        <a:t>Central Share</a:t>
                      </a:r>
                      <a:endParaRPr sz="3600"/>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15000"/>
                        </a:lnSpc>
                      </a:pPr>
                      <a:r>
                        <a:rPr lang="en-US" sz="1800" b="1" strike="noStrike" spc="-1" dirty="0">
                          <a:solidFill>
                            <a:srgbClr val="FFFFFF"/>
                          </a:solidFill>
                          <a:uFill>
                            <a:solidFill>
                              <a:srgbClr val="FFFFFF"/>
                            </a:solidFill>
                          </a:uFill>
                          <a:latin typeface="Arial"/>
                        </a:rPr>
                        <a:t>State Share</a:t>
                      </a:r>
                      <a:endParaRPr sz="3600"/>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ct val="115000"/>
                        </a:lnSpc>
                      </a:pPr>
                      <a:r>
                        <a:rPr lang="en-US" sz="1800" b="1" strike="noStrike" spc="-1">
                          <a:solidFill>
                            <a:srgbClr val="FFFFFF"/>
                          </a:solidFill>
                          <a:uFill>
                            <a:solidFill>
                              <a:srgbClr val="FFFFFF"/>
                            </a:solidFill>
                          </a:uFill>
                          <a:latin typeface="Arial"/>
                        </a:rPr>
                        <a:t>No. of Libraries Assisted</a:t>
                      </a:r>
                      <a:endParaRPr sz="3600"/>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12062">
                <a:tc>
                  <a:txBody>
                    <a:bodyPr/>
                    <a:lstStyle/>
                    <a:p>
                      <a:pPr algn="ctr">
                        <a:lnSpc>
                          <a:spcPct val="115000"/>
                        </a:lnSpc>
                      </a:pPr>
                      <a:r>
                        <a:rPr lang="en-US" sz="1800" b="1" strike="noStrike" spc="-1">
                          <a:solidFill>
                            <a:srgbClr val="FFFFFF"/>
                          </a:solidFill>
                          <a:uFill>
                            <a:solidFill>
                              <a:srgbClr val="FFFFFF"/>
                            </a:solidFill>
                          </a:uFill>
                          <a:latin typeface="Arial"/>
                        </a:rPr>
                        <a:t>2015-16</a:t>
                      </a:r>
                      <a:endParaRPr sz="3600"/>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6183.33</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4226.32</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15000"/>
                        </a:lnSpc>
                      </a:pPr>
                      <a:r>
                        <a:rPr lang="en-US" sz="1800" strike="noStrike" spc="-1" dirty="0">
                          <a:solidFill>
                            <a:srgbClr val="FF0000"/>
                          </a:solidFill>
                          <a:uFill>
                            <a:solidFill>
                              <a:srgbClr val="FFFFFF"/>
                            </a:solidFill>
                          </a:uFill>
                          <a:latin typeface="Arial"/>
                        </a:rPr>
                        <a:t>1957.01</a:t>
                      </a:r>
                      <a:endParaRPr sz="3600" dirty="0">
                        <a:solidFill>
                          <a:srgbClr val="FF0000"/>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17,294</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412062">
                <a:tc>
                  <a:txBody>
                    <a:bodyPr/>
                    <a:lstStyle/>
                    <a:p>
                      <a:pPr algn="ctr">
                        <a:lnSpc>
                          <a:spcPct val="115000"/>
                        </a:lnSpc>
                      </a:pPr>
                      <a:r>
                        <a:rPr lang="en-US" sz="1800" b="1" strike="noStrike" spc="-1">
                          <a:solidFill>
                            <a:srgbClr val="FFFFFF"/>
                          </a:solidFill>
                          <a:uFill>
                            <a:solidFill>
                              <a:srgbClr val="FFFFFF"/>
                            </a:solidFill>
                          </a:uFill>
                          <a:latin typeface="Arial"/>
                        </a:rPr>
                        <a:t>2014-15</a:t>
                      </a:r>
                      <a:endParaRPr sz="3600"/>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5714.25</a:t>
                      </a:r>
                      <a:endParaRPr sz="3600"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3735.08</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dirty="0">
                          <a:solidFill>
                            <a:srgbClr val="FF0000"/>
                          </a:solidFill>
                          <a:uFill>
                            <a:solidFill>
                              <a:srgbClr val="FFFFFF"/>
                            </a:solidFill>
                          </a:uFill>
                          <a:latin typeface="Arial"/>
                        </a:rPr>
                        <a:t>1979.17</a:t>
                      </a:r>
                      <a:endParaRPr sz="3600" dirty="0">
                        <a:solidFill>
                          <a:srgbClr val="FF0000"/>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16,844</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12062">
                <a:tc>
                  <a:txBody>
                    <a:bodyPr/>
                    <a:lstStyle/>
                    <a:p>
                      <a:pPr algn="ctr">
                        <a:lnSpc>
                          <a:spcPct val="115000"/>
                        </a:lnSpc>
                      </a:pPr>
                      <a:r>
                        <a:rPr lang="en-US" sz="1800" b="1" strike="noStrike" spc="-1">
                          <a:solidFill>
                            <a:srgbClr val="FFFFFF"/>
                          </a:solidFill>
                          <a:uFill>
                            <a:solidFill>
                              <a:srgbClr val="FFFFFF"/>
                            </a:solidFill>
                          </a:uFill>
                          <a:latin typeface="Arial"/>
                        </a:rPr>
                        <a:t>2013-14</a:t>
                      </a:r>
                      <a:endParaRPr sz="3600"/>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5787.63</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3474.60</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2313.03</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17,724</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12062">
                <a:tc>
                  <a:txBody>
                    <a:bodyPr/>
                    <a:lstStyle/>
                    <a:p>
                      <a:pPr algn="ctr">
                        <a:lnSpc>
                          <a:spcPct val="115000"/>
                        </a:lnSpc>
                      </a:pPr>
                      <a:r>
                        <a:rPr lang="en-US" sz="1800" b="1" strike="noStrike" spc="-1">
                          <a:solidFill>
                            <a:srgbClr val="FFFFFF"/>
                          </a:solidFill>
                          <a:uFill>
                            <a:solidFill>
                              <a:srgbClr val="FFFFFF"/>
                            </a:solidFill>
                          </a:uFill>
                          <a:latin typeface="Arial"/>
                        </a:rPr>
                        <a:t>2012-13</a:t>
                      </a:r>
                      <a:endParaRPr sz="3600"/>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5396.24</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3552.01</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1844.23</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12,673</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12062">
                <a:tc>
                  <a:txBody>
                    <a:bodyPr/>
                    <a:lstStyle/>
                    <a:p>
                      <a:pPr algn="ctr">
                        <a:lnSpc>
                          <a:spcPct val="115000"/>
                        </a:lnSpc>
                      </a:pPr>
                      <a:r>
                        <a:rPr lang="en-US" sz="1800" b="1" strike="noStrike" spc="-1">
                          <a:solidFill>
                            <a:srgbClr val="FFFFFF"/>
                          </a:solidFill>
                          <a:uFill>
                            <a:solidFill>
                              <a:srgbClr val="FFFFFF"/>
                            </a:solidFill>
                          </a:uFill>
                          <a:latin typeface="Arial"/>
                        </a:rPr>
                        <a:t>2011-12</a:t>
                      </a:r>
                      <a:endParaRPr sz="3600"/>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5133.12</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3696.96</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1436.16</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12,000</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12062">
                <a:tc>
                  <a:txBody>
                    <a:bodyPr/>
                    <a:lstStyle/>
                    <a:p>
                      <a:pPr algn="ctr">
                        <a:lnSpc>
                          <a:spcPct val="115000"/>
                        </a:lnSpc>
                      </a:pPr>
                      <a:r>
                        <a:rPr lang="en-US" sz="1800" b="1" strike="noStrike" spc="-1" dirty="0">
                          <a:solidFill>
                            <a:srgbClr val="FFFFFF"/>
                          </a:solidFill>
                          <a:uFill>
                            <a:solidFill>
                              <a:srgbClr val="FFFFFF"/>
                            </a:solidFill>
                          </a:uFill>
                          <a:latin typeface="Arial"/>
                        </a:rPr>
                        <a:t>2010-11</a:t>
                      </a:r>
                      <a:endParaRPr sz="3600" dirty="0"/>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4165.54</a:t>
                      </a:r>
                      <a:endParaRPr sz="3600"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2502.17</a:t>
                      </a:r>
                      <a:endParaRPr sz="3600"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a:solidFill>
                            <a:schemeClr val="accent5">
                              <a:lumMod val="50000"/>
                            </a:schemeClr>
                          </a:solidFill>
                          <a:uFill>
                            <a:solidFill>
                              <a:srgbClr val="FFFFFF"/>
                            </a:solidFill>
                          </a:uFill>
                          <a:latin typeface="Arial"/>
                        </a:rPr>
                        <a:t>1663.37</a:t>
                      </a:r>
                      <a:endParaRPr sz="360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ct val="115000"/>
                        </a:lnSpc>
                      </a:pPr>
                      <a:r>
                        <a:rPr lang="en-US" sz="1800" strike="noStrike" spc="-1" dirty="0">
                          <a:solidFill>
                            <a:schemeClr val="accent5">
                              <a:lumMod val="50000"/>
                            </a:schemeClr>
                          </a:solidFill>
                          <a:uFill>
                            <a:solidFill>
                              <a:srgbClr val="FFFFFF"/>
                            </a:solidFill>
                          </a:uFill>
                          <a:latin typeface="Arial"/>
                        </a:rPr>
                        <a:t>12,000</a:t>
                      </a:r>
                      <a:endParaRPr sz="3600"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169" name="CustomShape 5"/>
          <p:cNvSpPr/>
          <p:nvPr/>
        </p:nvSpPr>
        <p:spPr>
          <a:xfrm>
            <a:off x="6752699" y="1489662"/>
            <a:ext cx="1197720" cy="273510"/>
          </a:xfrm>
          <a:prstGeom prst="rect">
            <a:avLst/>
          </a:prstGeom>
          <a:noFill/>
          <a:ln>
            <a:noFill/>
          </a:ln>
        </p:spPr>
        <p:style>
          <a:lnRef idx="0">
            <a:scrgbClr r="0" g="0" b="0"/>
          </a:lnRef>
          <a:fillRef idx="0">
            <a:scrgbClr r="0" g="0" b="0"/>
          </a:fillRef>
          <a:effectRef idx="0">
            <a:scrgbClr r="0" g="0" b="0"/>
          </a:effectRef>
          <a:fontRef idx="minor"/>
        </p:style>
        <p:txBody>
          <a:bodyPr wrap="none" lIns="67500" tIns="33750" rIns="67500" bIns="33750"/>
          <a:lstStyle/>
          <a:p>
            <a:pPr algn="ctr">
              <a:lnSpc>
                <a:spcPct val="115000"/>
              </a:lnSpc>
            </a:pPr>
            <a:r>
              <a:rPr lang="en-US" sz="1350" b="1" spc="-1" dirty="0" err="1">
                <a:solidFill>
                  <a:schemeClr val="accent1">
                    <a:lumMod val="50000"/>
                  </a:schemeClr>
                </a:solidFill>
                <a:uFill>
                  <a:solidFill>
                    <a:srgbClr val="FFFFFF"/>
                  </a:solidFill>
                </a:uFill>
                <a:latin typeface="Tahoma"/>
                <a:ea typeface="Times New Roman"/>
              </a:rPr>
              <a:t>Rs</a:t>
            </a:r>
            <a:r>
              <a:rPr lang="en-US" sz="1350" b="1" spc="-1" dirty="0">
                <a:solidFill>
                  <a:schemeClr val="accent1">
                    <a:lumMod val="50000"/>
                  </a:schemeClr>
                </a:solidFill>
                <a:uFill>
                  <a:solidFill>
                    <a:srgbClr val="FFFFFF"/>
                  </a:solidFill>
                </a:uFill>
                <a:latin typeface="Tahoma"/>
                <a:ea typeface="Times New Roman"/>
              </a:rPr>
              <a:t>. In Lakhs</a:t>
            </a:r>
            <a:endParaRPr sz="1350"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TextShape 1"/>
          <p:cNvSpPr txBox="1"/>
          <p:nvPr/>
        </p:nvSpPr>
        <p:spPr>
          <a:xfrm>
            <a:off x="591705" y="365729"/>
            <a:ext cx="7886430" cy="762210"/>
          </a:xfrm>
          <a:prstGeom prst="rect">
            <a:avLst/>
          </a:prstGeom>
          <a:noFill/>
          <a:ln>
            <a:noFill/>
          </a:ln>
        </p:spPr>
        <p:txBody>
          <a:bodyPr anchor="ctr"/>
          <a:lstStyle/>
          <a:p>
            <a:pPr algn="ctr">
              <a:lnSpc>
                <a:spcPct val="100000"/>
              </a:lnSpc>
            </a:pPr>
            <a:r>
              <a:rPr lang="en-US" sz="2800" b="1" spc="-1" dirty="0">
                <a:solidFill>
                  <a:srgbClr val="640000"/>
                </a:solidFill>
                <a:uFill>
                  <a:solidFill>
                    <a:srgbClr val="FFFFFF"/>
                  </a:solidFill>
                </a:uFill>
                <a:latin typeface="Calibri Light"/>
              </a:rPr>
              <a:t>Promotional Activities</a:t>
            </a:r>
            <a:endParaRPr sz="1100" dirty="0">
              <a:solidFill>
                <a:srgbClr val="640000"/>
              </a:solidFill>
            </a:endParaRPr>
          </a:p>
        </p:txBody>
      </p:sp>
      <p:sp>
        <p:nvSpPr>
          <p:cNvPr id="157" name="CustomShape 2"/>
          <p:cNvSpPr/>
          <p:nvPr/>
        </p:nvSpPr>
        <p:spPr>
          <a:xfrm>
            <a:off x="396090" y="1271239"/>
            <a:ext cx="8277660" cy="500689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Preparation of National Policy on Library and Information System. </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Guidelines on Public Library System &amp; Services and Model Public Library Act.</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Report on Loss of Books in Library for the Government of India. </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Raja </a:t>
            </a:r>
            <a:r>
              <a:rPr lang="en-US" spc="-1" dirty="0" err="1">
                <a:solidFill>
                  <a:schemeClr val="accent5">
                    <a:lumMod val="50000"/>
                  </a:schemeClr>
                </a:solidFill>
                <a:uFill>
                  <a:solidFill>
                    <a:srgbClr val="FFFFFF"/>
                  </a:solidFill>
                </a:uFill>
                <a:latin typeface="Calibri"/>
              </a:rPr>
              <a:t>Rammohun</a:t>
            </a:r>
            <a:r>
              <a:rPr lang="en-US" spc="-1" dirty="0">
                <a:solidFill>
                  <a:schemeClr val="accent5">
                    <a:lumMod val="50000"/>
                  </a:schemeClr>
                </a:solidFill>
                <a:uFill>
                  <a:solidFill>
                    <a:srgbClr val="FFFFFF"/>
                  </a:solidFill>
                </a:uFill>
                <a:latin typeface="Calibri"/>
              </a:rPr>
              <a:t> Roy Memorial Lecture by a scholar of eminence. </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RRRLF interacts with national and international professional associations like IFLA, ILA, IASLIC and different state level library associations.</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 RRRLF had also started conferring awards in the following fields :</a:t>
            </a:r>
            <a:endParaRPr dirty="0">
              <a:solidFill>
                <a:schemeClr val="accent5">
                  <a:lumMod val="50000"/>
                </a:schemeClr>
              </a:solidFill>
            </a:endParaRPr>
          </a:p>
          <a:p>
            <a:pPr algn="just">
              <a:lnSpc>
                <a:spcPct val="100000"/>
              </a:lnSpc>
              <a:spcAft>
                <a:spcPts val="600"/>
              </a:spcAft>
              <a:buClr>
                <a:schemeClr val="accent5">
                  <a:lumMod val="50000"/>
                </a:schemeClr>
              </a:buClr>
            </a:pPr>
            <a:r>
              <a:rPr lang="en-US" spc="-1" dirty="0">
                <a:solidFill>
                  <a:schemeClr val="accent5">
                    <a:lumMod val="50000"/>
                  </a:schemeClr>
                </a:solidFill>
                <a:uFill>
                  <a:solidFill>
                    <a:srgbClr val="FFFFFF"/>
                  </a:solidFill>
                </a:uFill>
                <a:latin typeface="Calibri"/>
              </a:rPr>
              <a:t> </a:t>
            </a:r>
            <a:endParaRPr dirty="0">
              <a:solidFill>
                <a:schemeClr val="accent5">
                  <a:lumMod val="50000"/>
                </a:schemeClr>
              </a:solidFill>
            </a:endParaRPr>
          </a:p>
          <a:p>
            <a:pPr marL="600210" lvl="1"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Award to best State Central Library and Award to best District Libraries (two district libraries in each of the five zones),</a:t>
            </a:r>
            <a:endParaRPr dirty="0">
              <a:solidFill>
                <a:schemeClr val="accent5">
                  <a:lumMod val="50000"/>
                </a:schemeClr>
              </a:solidFill>
            </a:endParaRPr>
          </a:p>
          <a:p>
            <a:pPr marL="600210" lvl="1"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Best article award.</a:t>
            </a:r>
            <a:endParaRPr dirty="0">
              <a:solidFill>
                <a:schemeClr val="accent5">
                  <a:lumMod val="50000"/>
                </a:schemeClr>
              </a:solidFill>
            </a:endParaRPr>
          </a:p>
          <a:p>
            <a:pPr marL="342900" algn="just">
              <a:spcAft>
                <a:spcPts val="600"/>
              </a:spcAft>
              <a:buClr>
                <a:schemeClr val="accent5">
                  <a:lumMod val="50000"/>
                </a:schemeClr>
              </a:buClr>
            </a:pP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RRRLF  confers the prestigious </a:t>
            </a:r>
            <a:r>
              <a:rPr lang="en-US" i="1" spc="-1" dirty="0">
                <a:solidFill>
                  <a:schemeClr val="accent5">
                    <a:lumMod val="50000"/>
                  </a:schemeClr>
                </a:solidFill>
                <a:uFill>
                  <a:solidFill>
                    <a:srgbClr val="FFFFFF"/>
                  </a:solidFill>
                </a:uFill>
                <a:latin typeface="Calibri"/>
              </a:rPr>
              <a:t>RRRLF fellowship</a:t>
            </a:r>
            <a:r>
              <a:rPr lang="en-US" spc="-1" dirty="0">
                <a:solidFill>
                  <a:schemeClr val="accent5">
                    <a:lumMod val="50000"/>
                  </a:schemeClr>
                </a:solidFill>
                <a:uFill>
                  <a:solidFill>
                    <a:srgbClr val="FFFFFF"/>
                  </a:solidFill>
                </a:uFill>
                <a:latin typeface="Calibri"/>
              </a:rPr>
              <a:t> to selected eminent professionals to </a:t>
            </a:r>
            <a:r>
              <a:rPr lang="en-US" spc="-1" dirty="0" err="1">
                <a:solidFill>
                  <a:schemeClr val="accent5">
                    <a:lumMod val="50000"/>
                  </a:schemeClr>
                </a:solidFill>
                <a:uFill>
                  <a:solidFill>
                    <a:srgbClr val="FFFFFF"/>
                  </a:solidFill>
                </a:uFill>
                <a:latin typeface="Calibri"/>
              </a:rPr>
              <a:t>honour</a:t>
            </a:r>
            <a:r>
              <a:rPr lang="en-US" spc="-1" dirty="0">
                <a:solidFill>
                  <a:schemeClr val="accent5">
                    <a:lumMod val="50000"/>
                  </a:schemeClr>
                </a:solidFill>
                <a:uFill>
                  <a:solidFill>
                    <a:srgbClr val="FFFFFF"/>
                  </a:solidFill>
                </a:uFill>
                <a:latin typeface="Calibri"/>
              </a:rPr>
              <a:t> their outstanding contribution in the field of public library services.</a:t>
            </a:r>
            <a:endParaRPr dirty="0">
              <a:solidFill>
                <a:schemeClr val="accent5">
                  <a:lumMod val="50000"/>
                </a:schemeClr>
              </a:solidFill>
            </a:endParaRPr>
          </a:p>
          <a:p>
            <a:pPr marL="257310" indent="-257040" algn="just">
              <a:spcAft>
                <a:spcPts val="600"/>
              </a:spcAft>
              <a:buClr>
                <a:schemeClr val="accent5">
                  <a:lumMod val="50000"/>
                </a:schemeClr>
              </a:buClr>
              <a:buFont typeface="Wingdings" charset="2"/>
              <a:buChar char=""/>
            </a:pPr>
            <a:r>
              <a:rPr lang="en-US" spc="-1" dirty="0">
                <a:solidFill>
                  <a:schemeClr val="accent5">
                    <a:lumMod val="50000"/>
                  </a:schemeClr>
                </a:solidFill>
                <a:uFill>
                  <a:solidFill>
                    <a:srgbClr val="FFFFFF"/>
                  </a:solidFill>
                </a:uFill>
                <a:latin typeface="Calibri"/>
              </a:rPr>
              <a:t>RRRLF has assisted in </a:t>
            </a:r>
            <a:r>
              <a:rPr lang="en-US" spc="-1" dirty="0" err="1">
                <a:solidFill>
                  <a:schemeClr val="accent5">
                    <a:lumMod val="50000"/>
                  </a:schemeClr>
                </a:solidFill>
                <a:uFill>
                  <a:solidFill>
                    <a:srgbClr val="FFFFFF"/>
                  </a:solidFill>
                </a:uFill>
                <a:latin typeface="Calibri"/>
              </a:rPr>
              <a:t>Digitisation</a:t>
            </a:r>
            <a:r>
              <a:rPr lang="en-US" spc="-1" dirty="0">
                <a:solidFill>
                  <a:schemeClr val="accent5">
                    <a:lumMod val="50000"/>
                  </a:schemeClr>
                </a:solidFill>
                <a:uFill>
                  <a:solidFill>
                    <a:srgbClr val="FFFFFF"/>
                  </a:solidFill>
                </a:uFill>
                <a:latin typeface="Calibri"/>
              </a:rPr>
              <a:t> of rare documents of </a:t>
            </a:r>
            <a:r>
              <a:rPr lang="en-US" spc="-1" dirty="0" err="1">
                <a:solidFill>
                  <a:schemeClr val="accent5">
                    <a:lumMod val="50000"/>
                  </a:schemeClr>
                </a:solidFill>
                <a:uFill>
                  <a:solidFill>
                    <a:srgbClr val="FFFFFF"/>
                  </a:solidFill>
                </a:uFill>
                <a:latin typeface="Calibri"/>
              </a:rPr>
              <a:t>Rabindra</a:t>
            </a:r>
            <a:r>
              <a:rPr lang="en-US" spc="-1" dirty="0">
                <a:solidFill>
                  <a:schemeClr val="accent5">
                    <a:lumMod val="50000"/>
                  </a:schemeClr>
                </a:solidFill>
                <a:uFill>
                  <a:solidFill>
                    <a:srgbClr val="FFFFFF"/>
                  </a:solidFill>
                </a:uFill>
                <a:latin typeface="Calibri"/>
              </a:rPr>
              <a:t> </a:t>
            </a:r>
            <a:r>
              <a:rPr lang="en-US" spc="-1" dirty="0" err="1">
                <a:solidFill>
                  <a:schemeClr val="accent5">
                    <a:lumMod val="50000"/>
                  </a:schemeClr>
                </a:solidFill>
                <a:uFill>
                  <a:solidFill>
                    <a:srgbClr val="FFFFFF"/>
                  </a:solidFill>
                </a:uFill>
                <a:latin typeface="Calibri"/>
              </a:rPr>
              <a:t>Bhavan</a:t>
            </a:r>
            <a:r>
              <a:rPr lang="en-US" spc="-1" dirty="0">
                <a:solidFill>
                  <a:schemeClr val="accent5">
                    <a:lumMod val="50000"/>
                  </a:schemeClr>
                </a:solidFill>
                <a:uFill>
                  <a:solidFill>
                    <a:srgbClr val="FFFFFF"/>
                  </a:solidFill>
                </a:uFill>
                <a:latin typeface="Calibri"/>
              </a:rPr>
              <a:t>, </a:t>
            </a:r>
            <a:r>
              <a:rPr lang="en-US" spc="-1" dirty="0" err="1">
                <a:solidFill>
                  <a:schemeClr val="accent5">
                    <a:lumMod val="50000"/>
                  </a:schemeClr>
                </a:solidFill>
                <a:uFill>
                  <a:solidFill>
                    <a:srgbClr val="FFFFFF"/>
                  </a:solidFill>
                </a:uFill>
                <a:latin typeface="Calibri"/>
              </a:rPr>
              <a:t>Visva-Bharati</a:t>
            </a:r>
            <a:r>
              <a:rPr lang="en-US" spc="-1" dirty="0">
                <a:solidFill>
                  <a:schemeClr val="accent5">
                    <a:lumMod val="50000"/>
                  </a:schemeClr>
                </a:solidFill>
                <a:uFill>
                  <a:solidFill>
                    <a:srgbClr val="FFFFFF"/>
                  </a:solidFill>
                </a:uFill>
                <a:latin typeface="Calibri"/>
              </a:rPr>
              <a:t>.</a:t>
            </a:r>
            <a:endParaRPr dirty="0">
              <a:solidFill>
                <a:schemeClr val="accent5">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extShape 1"/>
          <p:cNvSpPr txBox="1"/>
          <p:nvPr/>
        </p:nvSpPr>
        <p:spPr>
          <a:xfrm>
            <a:off x="624522" y="798312"/>
            <a:ext cx="7886430" cy="762210"/>
          </a:xfrm>
          <a:prstGeom prst="rect">
            <a:avLst/>
          </a:prstGeom>
          <a:noFill/>
          <a:ln>
            <a:noFill/>
          </a:ln>
        </p:spPr>
        <p:txBody>
          <a:bodyPr anchor="ctr"/>
          <a:lstStyle/>
          <a:p>
            <a:pPr algn="ctr">
              <a:lnSpc>
                <a:spcPct val="100000"/>
              </a:lnSpc>
            </a:pPr>
            <a:r>
              <a:rPr lang="en-US" sz="2400" b="1" spc="-1" dirty="0">
                <a:solidFill>
                  <a:srgbClr val="640000"/>
                </a:solidFill>
                <a:uFill>
                  <a:solidFill>
                    <a:srgbClr val="FFFFFF"/>
                  </a:solidFill>
                </a:uFill>
                <a:latin typeface="Calibri Light"/>
              </a:rPr>
              <a:t>RRRLF Special Library on Library &amp; Information </a:t>
            </a:r>
            <a:r>
              <a:rPr lang="en-US" sz="2400" b="1" spc="-1" dirty="0" smtClean="0">
                <a:solidFill>
                  <a:srgbClr val="640000"/>
                </a:solidFill>
                <a:uFill>
                  <a:solidFill>
                    <a:srgbClr val="FFFFFF"/>
                  </a:solidFill>
                </a:uFill>
                <a:latin typeface="Calibri Light"/>
              </a:rPr>
              <a:t>Science</a:t>
            </a:r>
          </a:p>
          <a:p>
            <a:pPr algn="ctr">
              <a:lnSpc>
                <a:spcPct val="100000"/>
              </a:lnSpc>
            </a:pPr>
            <a:r>
              <a:rPr lang="en-US" sz="2400" b="1" spc="-1" dirty="0">
                <a:solidFill>
                  <a:srgbClr val="640000"/>
                </a:solidFill>
                <a:uFill>
                  <a:solidFill>
                    <a:srgbClr val="FFFFFF"/>
                  </a:solidFill>
                </a:uFill>
                <a:latin typeface="Calibri Light"/>
              </a:rPr>
              <a:t>h</a:t>
            </a:r>
            <a:r>
              <a:rPr lang="en-US" sz="2400" b="1" spc="-1" dirty="0" smtClean="0">
                <a:solidFill>
                  <a:srgbClr val="640000"/>
                </a:solidFill>
                <a:uFill>
                  <a:solidFill>
                    <a:srgbClr val="FFFFFF"/>
                  </a:solidFill>
                </a:uFill>
                <a:latin typeface="Calibri Light"/>
              </a:rPr>
              <a:t>as been automated using KOHA</a:t>
            </a:r>
            <a:endParaRPr sz="1200" dirty="0">
              <a:solidFill>
                <a:srgbClr val="640000"/>
              </a:solidFill>
            </a:endParaRPr>
          </a:p>
        </p:txBody>
      </p:sp>
      <p:pic>
        <p:nvPicPr>
          <p:cNvPr id="2" name="Picture 1"/>
          <p:cNvPicPr>
            <a:picLocks noChangeAspect="1"/>
          </p:cNvPicPr>
          <p:nvPr/>
        </p:nvPicPr>
        <p:blipFill rotWithShape="1">
          <a:blip r:embed="rId2"/>
          <a:srcRect t="5255" r="28212" b="29022"/>
          <a:stretch/>
        </p:blipFill>
        <p:spPr>
          <a:xfrm>
            <a:off x="904546" y="1912821"/>
            <a:ext cx="7209725" cy="440838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ustomShape 3"/>
          <p:cNvSpPr/>
          <p:nvPr/>
        </p:nvSpPr>
        <p:spPr>
          <a:xfrm>
            <a:off x="3215596" y="3840406"/>
            <a:ext cx="6182460" cy="45684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ctr">
              <a:lnSpc>
                <a:spcPct val="100000"/>
              </a:lnSpc>
            </a:pPr>
            <a:r>
              <a:rPr lang="en-US" sz="3600" b="1" spc="-1" dirty="0">
                <a:solidFill>
                  <a:schemeClr val="accent2">
                    <a:lumMod val="50000"/>
                  </a:schemeClr>
                </a:solidFill>
                <a:uFill>
                  <a:solidFill>
                    <a:srgbClr val="FFFFFF"/>
                  </a:solidFill>
                </a:uFill>
                <a:latin typeface="ITC Lubalin Graph Std Book"/>
              </a:rPr>
              <a:t>Library Legislation</a:t>
            </a:r>
            <a:r>
              <a:rPr lang="en-US" sz="3600" b="1" spc="-1" dirty="0">
                <a:solidFill>
                  <a:srgbClr val="558ED5"/>
                </a:solidFill>
                <a:uFill>
                  <a:solidFill>
                    <a:srgbClr val="FFFFFF"/>
                  </a:solidFill>
                </a:uFill>
                <a:latin typeface="ITC Lubalin Graph Std Book"/>
              </a:rPr>
              <a:t>                  </a:t>
            </a:r>
            <a:r>
              <a:rPr lang="en-US" sz="4050" b="1" spc="-1" dirty="0">
                <a:solidFill>
                  <a:srgbClr val="558ED5"/>
                </a:solidFill>
                <a:uFill>
                  <a:solidFill>
                    <a:srgbClr val="FFFFFF"/>
                  </a:solidFill>
                </a:uFill>
                <a:latin typeface="ITC Lubalin Graph Std Book"/>
              </a:rPr>
              <a:t>
</a:t>
            </a:r>
            <a:r>
              <a:rPr lang="en-US" sz="2400" b="1" spc="-1" dirty="0">
                <a:solidFill>
                  <a:srgbClr val="558ED5"/>
                </a:solidFill>
                <a:uFill>
                  <a:solidFill>
                    <a:srgbClr val="FFFFFF"/>
                  </a:solidFill>
                </a:uFill>
                <a:latin typeface="ITC Lubalin Graph Std Book"/>
              </a:rPr>
              <a:t>
</a:t>
            </a:r>
            <a:endParaRPr sz="1350" dirty="0"/>
          </a:p>
        </p:txBody>
      </p:sp>
      <p:pic>
        <p:nvPicPr>
          <p:cNvPr id="5122" name="Picture 2" descr="Image result for library legisl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343" y="1687110"/>
            <a:ext cx="2510921" cy="3127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628560" y="908604"/>
            <a:ext cx="7886430" cy="588330"/>
          </a:xfrm>
          <a:prstGeom prst="rect">
            <a:avLst/>
          </a:prstGeom>
          <a:noFill/>
          <a:ln>
            <a:noFill/>
          </a:ln>
        </p:spPr>
        <p:txBody>
          <a:bodyPr anchor="ctr"/>
          <a:lstStyle/>
          <a:p>
            <a:pPr algn="ctr">
              <a:lnSpc>
                <a:spcPct val="100000"/>
              </a:lnSpc>
            </a:pPr>
            <a:r>
              <a:rPr lang="en-US" sz="2800" b="1" spc="-1" dirty="0">
                <a:solidFill>
                  <a:srgbClr val="640000"/>
                </a:solidFill>
                <a:uFill>
                  <a:solidFill>
                    <a:srgbClr val="FFFFFF"/>
                  </a:solidFill>
                </a:uFill>
                <a:latin typeface="Calibri Light"/>
              </a:rPr>
              <a:t>Status of Library Legislation </a:t>
            </a:r>
            <a:endParaRPr sz="1400">
              <a:solidFill>
                <a:srgbClr val="640000"/>
              </a:solidFill>
            </a:endParaRPr>
          </a:p>
        </p:txBody>
      </p:sp>
      <p:sp>
        <p:nvSpPr>
          <p:cNvPr id="161" name="CustomShape 2"/>
          <p:cNvSpPr/>
          <p:nvPr/>
        </p:nvSpPr>
        <p:spPr>
          <a:xfrm>
            <a:off x="628560" y="2384640"/>
            <a:ext cx="7787610" cy="3179250"/>
          </a:xfrm>
          <a:prstGeom prst="rect">
            <a:avLst/>
          </a:prstGeom>
          <a:noFill/>
          <a:ln>
            <a:noFill/>
          </a:ln>
        </p:spPr>
        <p:style>
          <a:lnRef idx="0">
            <a:scrgbClr r="0" g="0" b="0"/>
          </a:lnRef>
          <a:fillRef idx="0">
            <a:scrgbClr r="0" g="0" b="0"/>
          </a:fillRef>
          <a:effectRef idx="0">
            <a:scrgbClr r="0" g="0" b="0"/>
          </a:effectRef>
          <a:fontRef idx="minor"/>
        </p:style>
      </p:sp>
      <p:graphicFrame>
        <p:nvGraphicFramePr>
          <p:cNvPr id="162" name="Table 3"/>
          <p:cNvGraphicFramePr/>
          <p:nvPr>
            <p:extLst>
              <p:ext uri="{D42A27DB-BD31-4B8C-83A1-F6EECF244321}">
                <p14:modId xmlns:p14="http://schemas.microsoft.com/office/powerpoint/2010/main" val="2911135616"/>
              </p:ext>
            </p:extLst>
          </p:nvPr>
        </p:nvGraphicFramePr>
        <p:xfrm>
          <a:off x="628560" y="1730781"/>
          <a:ext cx="8006040" cy="4224528"/>
        </p:xfrm>
        <a:graphic>
          <a:graphicData uri="http://schemas.openxmlformats.org/drawingml/2006/table">
            <a:tbl>
              <a:tblPr/>
              <a:tblGrid>
                <a:gridCol w="439290"/>
                <a:gridCol w="790830"/>
                <a:gridCol w="2821500"/>
                <a:gridCol w="553500"/>
                <a:gridCol w="1107000"/>
                <a:gridCol w="2293920"/>
              </a:tblGrid>
              <a:tr h="384048">
                <a:tc>
                  <a:txBody>
                    <a:bodyPr/>
                    <a:lstStyle/>
                    <a:p>
                      <a:endParaRPr lang="en-US" sz="1400" b="1"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YEAR</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STATE</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endParaRPr lang="en-US"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YEAR</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STATE</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38160">
                      <a:solidFill>
                        <a:srgbClr val="FFFFFF"/>
                      </a:solidFill>
                    </a:lnB>
                    <a:solidFill>
                      <a:srgbClr val="5B9BD5"/>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1948</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Tamilnadu</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11</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2001</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Odisha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1DEEF"/>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2</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1960</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Andhra Pradesh</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12</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2000</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Gujarat</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3</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1965</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dirty="0">
                          <a:solidFill>
                            <a:schemeClr val="accent5">
                              <a:lumMod val="50000"/>
                            </a:schemeClr>
                          </a:solidFill>
                          <a:uFill>
                            <a:solidFill>
                              <a:srgbClr val="FFFFFF"/>
                            </a:solidFill>
                          </a:uFill>
                          <a:latin typeface="Calibri"/>
                        </a:rPr>
                        <a:t>Karnataka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13</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2005</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Uttaranchal</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4</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1967</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Maharashtra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FFE699"/>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14</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2006</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Rajasthan</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5</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1979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West Bengal</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dirty="0">
                          <a:solidFill>
                            <a:schemeClr val="accent5">
                              <a:lumMod val="50000"/>
                            </a:schemeClr>
                          </a:solidFill>
                          <a:uFill>
                            <a:solidFill>
                              <a:srgbClr val="FFFFFF"/>
                            </a:solidFill>
                          </a:uFill>
                          <a:latin typeface="Calibri"/>
                        </a:rPr>
                        <a:t>15</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2006</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Uttar Pradesh</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6</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1988</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Manipur</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16</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2007</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Lakshadweep</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7</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1989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Haryana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17</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2008</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Bihar</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8</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1989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Kerala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18</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Chattisgarh</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1993</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Mizoram</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2009</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Arunachal Pradesh</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D1DEEF"/>
                    </a:solidFill>
                  </a:tcPr>
                </a:tc>
              </a:tr>
              <a:tr h="384048">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10</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5B9BD5"/>
                    </a:solidFill>
                  </a:tcPr>
                </a:tc>
                <a:tc>
                  <a:txBody>
                    <a:bodyPr/>
                    <a:lstStyle/>
                    <a:p>
                      <a:pPr algn="ctr">
                        <a:lnSpc>
                          <a:spcPct val="115000"/>
                        </a:lnSpc>
                      </a:pPr>
                      <a:r>
                        <a:rPr lang="en-US" sz="1800" b="1" strike="noStrike" spc="-1">
                          <a:solidFill>
                            <a:schemeClr val="accent5">
                              <a:lumMod val="50000"/>
                            </a:schemeClr>
                          </a:solidFill>
                          <a:uFill>
                            <a:solidFill>
                              <a:srgbClr val="FFFFFF"/>
                            </a:solidFill>
                          </a:uFill>
                          <a:latin typeface="Calibri"/>
                        </a:rPr>
                        <a:t>1993</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pPr>
                        <a:lnSpc>
                          <a:spcPct val="115000"/>
                        </a:lnSpc>
                      </a:pPr>
                      <a:r>
                        <a:rPr lang="en-US" sz="1800" b="1" strike="noStrike" spc="-1">
                          <a:solidFill>
                            <a:schemeClr val="accent5">
                              <a:lumMod val="50000"/>
                            </a:schemeClr>
                          </a:solidFill>
                          <a:uFill>
                            <a:solidFill>
                              <a:srgbClr val="FFFFFF"/>
                            </a:solidFill>
                          </a:uFill>
                          <a:latin typeface="Calibri"/>
                        </a:rPr>
                        <a:t>Goa</a:t>
                      </a:r>
                      <a:endParaRPr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endParaRPr lang="en-US"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endParaRPr lang="en-US" sz="1400" b="1">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c>
                  <a:txBody>
                    <a:bodyPr/>
                    <a:lstStyle/>
                    <a:p>
                      <a:endParaRPr lang="en-US" sz="1400" b="1" dirty="0">
                        <a:solidFill>
                          <a:schemeClr val="accent5">
                            <a:lumMod val="50000"/>
                          </a:schemeClr>
                        </a:solidFill>
                      </a:endParaRPr>
                    </a:p>
                  </a:txBody>
                  <a:tcPr marL="51300" marR="51300" marT="34290" marB="34290">
                    <a:lnL w="12240">
                      <a:solidFill>
                        <a:srgbClr val="FFFFFF"/>
                      </a:solidFill>
                    </a:lnL>
                    <a:lnR w="12240">
                      <a:solidFill>
                        <a:srgbClr val="FFFFFF"/>
                      </a:solidFill>
                    </a:lnR>
                    <a:lnT w="12240">
                      <a:solidFill>
                        <a:srgbClr val="FFFFFF"/>
                      </a:solidFill>
                    </a:lnT>
                    <a:lnB w="12240">
                      <a:solidFill>
                        <a:srgbClr val="FFFFFF"/>
                      </a:solidFill>
                    </a:lnB>
                    <a:solidFill>
                      <a:srgbClr val="E9EFF7"/>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TextShape 1"/>
          <p:cNvSpPr txBox="1"/>
          <p:nvPr/>
        </p:nvSpPr>
        <p:spPr>
          <a:xfrm>
            <a:off x="628559" y="496226"/>
            <a:ext cx="7886430" cy="701460"/>
          </a:xfrm>
          <a:prstGeom prst="rect">
            <a:avLst/>
          </a:prstGeom>
          <a:noFill/>
          <a:ln>
            <a:noFill/>
          </a:ln>
        </p:spPr>
        <p:txBody>
          <a:bodyPr anchor="ctr"/>
          <a:lstStyle/>
          <a:p>
            <a:pPr algn="ctr">
              <a:lnSpc>
                <a:spcPct val="100000"/>
              </a:lnSpc>
            </a:pPr>
            <a:r>
              <a:rPr lang="en-US" sz="2800" b="1" spc="-1" dirty="0">
                <a:solidFill>
                  <a:srgbClr val="640000"/>
                </a:solidFill>
                <a:uFill>
                  <a:solidFill>
                    <a:srgbClr val="FFFFFF"/>
                  </a:solidFill>
                </a:uFill>
                <a:latin typeface="Calibri Light"/>
              </a:rPr>
              <a:t>Evaluation of the impact of RRRLF</a:t>
            </a:r>
            <a:endParaRPr sz="1400" dirty="0">
              <a:solidFill>
                <a:srgbClr val="640000"/>
              </a:solidFill>
            </a:endParaRPr>
          </a:p>
        </p:txBody>
      </p:sp>
      <p:sp>
        <p:nvSpPr>
          <p:cNvPr id="164" name="CustomShape 2"/>
          <p:cNvSpPr/>
          <p:nvPr/>
        </p:nvSpPr>
        <p:spPr>
          <a:xfrm>
            <a:off x="628559" y="1348287"/>
            <a:ext cx="5549216" cy="314751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sz="2000" b="1" spc="-1" dirty="0">
                <a:solidFill>
                  <a:schemeClr val="accent5">
                    <a:lumMod val="50000"/>
                  </a:schemeClr>
                </a:solidFill>
                <a:uFill>
                  <a:solidFill>
                    <a:srgbClr val="FFFFFF"/>
                  </a:solidFill>
                </a:uFill>
              </a:rPr>
              <a:t>RRRLF engaged AC Nielsen ORG-MARG  with a task of undertaking a detailed evaluation study of status of public library with reference to the schemes operated by the RRRLF about ten years back. </a:t>
            </a:r>
            <a:endParaRPr sz="1400" b="1" dirty="0">
              <a:solidFill>
                <a:schemeClr val="accent5">
                  <a:lumMod val="50000"/>
                </a:schemeClr>
              </a:solidFill>
            </a:endParaRPr>
          </a:p>
          <a:p>
            <a:pPr algn="just">
              <a:lnSpc>
                <a:spcPct val="100000"/>
              </a:lnSpc>
            </a:pPr>
            <a:endParaRPr sz="1400" b="1" dirty="0">
              <a:solidFill>
                <a:schemeClr val="accent5">
                  <a:lumMod val="50000"/>
                </a:schemeClr>
              </a:solidFill>
            </a:endParaRPr>
          </a:p>
          <a:p>
            <a:pPr algn="just">
              <a:lnSpc>
                <a:spcPct val="100000"/>
              </a:lnSpc>
            </a:pPr>
            <a:r>
              <a:rPr lang="en-US" sz="2000" b="1" spc="-1" dirty="0">
                <a:solidFill>
                  <a:schemeClr val="accent5">
                    <a:lumMod val="50000"/>
                  </a:schemeClr>
                </a:solidFill>
                <a:uFill>
                  <a:solidFill>
                    <a:srgbClr val="FFFFFF"/>
                  </a:solidFill>
                </a:uFill>
              </a:rPr>
              <a:t>AC Nielsen ORG-MARG conducted an all India survey in 32 States and UTs covering a large number of libraries and institutions and came up with a comprehensive report. </a:t>
            </a:r>
            <a:endParaRPr sz="1400" b="1" dirty="0">
              <a:solidFill>
                <a:schemeClr val="accent5">
                  <a:lumMod val="50000"/>
                </a:schemeClr>
              </a:solidFill>
            </a:endParaRPr>
          </a:p>
          <a:p>
            <a:pPr algn="just">
              <a:lnSpc>
                <a:spcPct val="100000"/>
              </a:lnSpc>
            </a:pPr>
            <a:endParaRPr sz="1400" b="1" dirty="0"/>
          </a:p>
          <a:p>
            <a:pPr algn="just">
              <a:lnSpc>
                <a:spcPct val="100000"/>
              </a:lnSpc>
            </a:pPr>
            <a:endParaRPr sz="1400" b="1" dirty="0"/>
          </a:p>
        </p:txBody>
      </p:sp>
      <p:pic>
        <p:nvPicPr>
          <p:cNvPr id="3074" name="Picture 2" descr="Image result for evaluation of impac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9827" y="1494130"/>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8559" y="4495800"/>
            <a:ext cx="8104393" cy="1384995"/>
          </a:xfrm>
          <a:prstGeom prst="rect">
            <a:avLst/>
          </a:prstGeom>
          <a:noFill/>
        </p:spPr>
        <p:txBody>
          <a:bodyPr wrap="square" rtlCol="0">
            <a:spAutoFit/>
          </a:bodyPr>
          <a:lstStyle/>
          <a:p>
            <a:pPr algn="just">
              <a:lnSpc>
                <a:spcPct val="100000"/>
              </a:lnSpc>
            </a:pPr>
            <a:r>
              <a:rPr lang="en-US" sz="2000" b="1" spc="-1" dirty="0">
                <a:solidFill>
                  <a:schemeClr val="accent5">
                    <a:lumMod val="50000"/>
                  </a:schemeClr>
                </a:solidFill>
                <a:uFill>
                  <a:solidFill>
                    <a:srgbClr val="FFFFFF"/>
                  </a:solidFill>
                </a:uFill>
                <a:latin typeface="Times New Roman"/>
              </a:rPr>
              <a:t>The Study revealed that, </a:t>
            </a:r>
          </a:p>
          <a:p>
            <a:pPr algn="just">
              <a:lnSpc>
                <a:spcPct val="100000"/>
              </a:lnSpc>
            </a:pPr>
            <a:endParaRPr lang="en-US" sz="1600" b="1" i="1" spc="-1" dirty="0" smtClean="0">
              <a:solidFill>
                <a:srgbClr val="C00000"/>
              </a:solidFill>
              <a:uFill>
                <a:solidFill>
                  <a:srgbClr val="FFFFFF"/>
                </a:solidFill>
              </a:uFill>
            </a:endParaRPr>
          </a:p>
          <a:p>
            <a:pPr algn="just">
              <a:lnSpc>
                <a:spcPct val="100000"/>
              </a:lnSpc>
            </a:pPr>
            <a:r>
              <a:rPr lang="en-US" sz="1600" b="1" i="1" spc="-1" dirty="0" smtClean="0">
                <a:solidFill>
                  <a:srgbClr val="C00000"/>
                </a:solidFill>
                <a:uFill>
                  <a:solidFill>
                    <a:srgbClr val="FFFFFF"/>
                  </a:solidFill>
                </a:uFill>
              </a:rPr>
              <a:t>Roles </a:t>
            </a:r>
            <a:r>
              <a:rPr lang="en-US" sz="1600" b="1" i="1" spc="-1" dirty="0">
                <a:solidFill>
                  <a:srgbClr val="C00000"/>
                </a:solidFill>
                <a:uFill>
                  <a:solidFill>
                    <a:srgbClr val="FFFFFF"/>
                  </a:solidFill>
                </a:uFill>
              </a:rPr>
              <a:t>of RRRLF are of critical importance to the libraries at the state, district and sub-district levels and  without the support of RRRLF, many libraries would find it difficult to function </a:t>
            </a:r>
            <a:r>
              <a:rPr lang="en-US" sz="1600" b="1" i="1" spc="-1" dirty="0" smtClean="0">
                <a:solidFill>
                  <a:srgbClr val="C00000"/>
                </a:solidFill>
                <a:uFill>
                  <a:solidFill>
                    <a:srgbClr val="FFFFFF"/>
                  </a:solidFill>
                </a:uFill>
              </a:rPr>
              <a:t>effectively.</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2"/>
          <p:cNvSpPr txBox="1"/>
          <p:nvPr/>
        </p:nvSpPr>
        <p:spPr>
          <a:xfrm>
            <a:off x="1257210" y="5772060"/>
            <a:ext cx="514080" cy="205740"/>
          </a:xfrm>
          <a:prstGeom prst="rect">
            <a:avLst/>
          </a:prstGeom>
          <a:noFill/>
          <a:ln>
            <a:noFill/>
          </a:ln>
        </p:spPr>
        <p:txBody>
          <a:bodyPr anchor="ctr"/>
          <a:lstStyle/>
          <a:p>
            <a:pPr algn="ctr">
              <a:lnSpc>
                <a:spcPct val="100000"/>
              </a:lnSpc>
            </a:pPr>
            <a:endParaRPr sz="1350" dirty="0"/>
          </a:p>
        </p:txBody>
      </p:sp>
      <p:sp>
        <p:nvSpPr>
          <p:cNvPr id="204" name="CustomShape 3"/>
          <p:cNvSpPr/>
          <p:nvPr/>
        </p:nvSpPr>
        <p:spPr>
          <a:xfrm>
            <a:off x="1670577" y="3113390"/>
            <a:ext cx="6045840" cy="46872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r">
              <a:lnSpc>
                <a:spcPct val="90000"/>
              </a:lnSpc>
            </a:pPr>
            <a:endParaRPr sz="1350" dirty="0"/>
          </a:p>
          <a:p>
            <a:pPr algn="r">
              <a:lnSpc>
                <a:spcPct val="90000"/>
              </a:lnSpc>
            </a:pPr>
            <a:endParaRPr sz="1350" dirty="0"/>
          </a:p>
          <a:p>
            <a:pPr algn="r">
              <a:lnSpc>
                <a:spcPct val="90000"/>
              </a:lnSpc>
            </a:pPr>
            <a:endParaRPr sz="1350" dirty="0"/>
          </a:p>
          <a:p>
            <a:pPr algn="r">
              <a:lnSpc>
                <a:spcPct val="90000"/>
              </a:lnSpc>
            </a:pPr>
            <a:r>
              <a:rPr lang="en-US" sz="3000" b="1" spc="-1" dirty="0">
                <a:ln>
                  <a:solidFill>
                    <a:srgbClr val="002060"/>
                  </a:solidFill>
                </a:ln>
                <a:solidFill>
                  <a:schemeClr val="accent1">
                    <a:lumMod val="75000"/>
                  </a:schemeClr>
                </a:solidFill>
                <a:uFill>
                  <a:solidFill>
                    <a:srgbClr val="FFFFFF"/>
                  </a:solidFill>
                </a:uFill>
                <a:latin typeface="ITC Lubalin Graph Std Book"/>
              </a:rPr>
              <a:t>National Mission on Libraries</a:t>
            </a:r>
            <a:r>
              <a:rPr lang="en-US" sz="3000" b="1" spc="-1" dirty="0">
                <a:solidFill>
                  <a:srgbClr val="18618E"/>
                </a:solidFill>
                <a:uFill>
                  <a:solidFill>
                    <a:srgbClr val="FFFFFF"/>
                  </a:solidFill>
                </a:uFill>
                <a:latin typeface="ITC Lubalin Graph Std Book"/>
              </a:rPr>
              <a:t> </a:t>
            </a:r>
            <a:r>
              <a:rPr lang="en-US" sz="4050" b="1" spc="-1" dirty="0">
                <a:solidFill>
                  <a:srgbClr val="18618E"/>
                </a:solidFill>
                <a:uFill>
                  <a:solidFill>
                    <a:srgbClr val="FFFFFF"/>
                  </a:solidFill>
                </a:uFill>
                <a:latin typeface="ITC Lubalin Graph Std Book"/>
              </a:rPr>
              <a:t>		                 
</a:t>
            </a:r>
            <a:r>
              <a:rPr lang="en-US" sz="2400" b="1" spc="-1" dirty="0">
                <a:solidFill>
                  <a:srgbClr val="18618E"/>
                </a:solidFill>
                <a:uFill>
                  <a:solidFill>
                    <a:srgbClr val="FFFFFF"/>
                  </a:solidFill>
                </a:uFill>
                <a:latin typeface="ITC Lubalin Graph Std Book"/>
              </a:rPr>
              <a:t>
</a:t>
            </a:r>
            <a:endParaRPr sz="1350" dirty="0"/>
          </a:p>
        </p:txBody>
      </p:sp>
      <p:pic>
        <p:nvPicPr>
          <p:cNvPr id="205" name="Picture 5"/>
          <p:cNvPicPr/>
          <p:nvPr/>
        </p:nvPicPr>
        <p:blipFill>
          <a:blip r:embed="rId2"/>
          <a:stretch/>
        </p:blipFill>
        <p:spPr>
          <a:xfrm>
            <a:off x="1436082" y="3582110"/>
            <a:ext cx="6514830" cy="1371330"/>
          </a:xfrm>
          <a:prstGeom prst="rect">
            <a:avLst/>
          </a:prstGeom>
          <a:ln w="9360">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ustomShape 2"/>
          <p:cNvSpPr/>
          <p:nvPr/>
        </p:nvSpPr>
        <p:spPr>
          <a:xfrm>
            <a:off x="366019" y="627102"/>
            <a:ext cx="8549381" cy="59182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b="1" spc="-1" dirty="0" smtClean="0">
                <a:solidFill>
                  <a:schemeClr val="accent5">
                    <a:lumMod val="50000"/>
                  </a:schemeClr>
                </a:solidFill>
                <a:uFill>
                  <a:solidFill>
                    <a:srgbClr val="FFFFFF"/>
                  </a:solidFill>
                </a:uFill>
                <a:latin typeface="Arial" pitchFamily="34" charset="0"/>
                <a:cs typeface="Arial" pitchFamily="34" charset="0"/>
              </a:rPr>
              <a:t>Government </a:t>
            </a:r>
            <a:r>
              <a:rPr lang="en-US" b="1" spc="-1" dirty="0">
                <a:solidFill>
                  <a:schemeClr val="accent5">
                    <a:lumMod val="50000"/>
                  </a:schemeClr>
                </a:solidFill>
                <a:uFill>
                  <a:solidFill>
                    <a:srgbClr val="FFFFFF"/>
                  </a:solidFill>
                </a:uFill>
                <a:latin typeface="Arial" pitchFamily="34" charset="0"/>
                <a:cs typeface="Arial" pitchFamily="34" charset="0"/>
              </a:rPr>
              <a:t>of India has taken various initiatives to transform India into a knowledge based society. Public libraries have a major role to play in realizing this goal. In order to revamp the Public Library System &amp; Services, and to provide digital content based services to the citizens at large, the Ministry of Culture has launched the scheme of National Mission on Libraries (NML). </a:t>
            </a: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 </a:t>
            </a: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RRRLF has been declared as the nodal agency for the National Mission on Libraries for administrative, logistic, planning and budgeting purposes.</a:t>
            </a: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 </a:t>
            </a: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The Scheme has the following four components :</a:t>
            </a: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rgbClr val="273C18"/>
                </a:solidFill>
                <a:uFill>
                  <a:solidFill>
                    <a:srgbClr val="FFFFFF"/>
                  </a:solidFill>
                </a:uFill>
                <a:latin typeface="Arial" pitchFamily="34" charset="0"/>
                <a:cs typeface="Arial" pitchFamily="34" charset="0"/>
              </a:rPr>
              <a:t> </a:t>
            </a:r>
            <a:endParaRPr b="1" dirty="0">
              <a:latin typeface="Arial" pitchFamily="34" charset="0"/>
              <a:cs typeface="Arial" pitchFamily="34" charset="0"/>
            </a:endParaRPr>
          </a:p>
          <a:p>
            <a:pPr algn="just">
              <a:lnSpc>
                <a:spcPct val="100000"/>
              </a:lnSpc>
            </a:pPr>
            <a:r>
              <a:rPr lang="en-US" b="1" spc="-1" dirty="0">
                <a:solidFill>
                  <a:srgbClr val="C00000"/>
                </a:solidFill>
                <a:uFill>
                  <a:solidFill>
                    <a:srgbClr val="FFFFFF"/>
                  </a:solidFill>
                </a:uFill>
                <a:latin typeface="Arial" pitchFamily="34" charset="0"/>
                <a:cs typeface="Arial" pitchFamily="34" charset="0"/>
              </a:rPr>
              <a:t>(</a:t>
            </a:r>
            <a:r>
              <a:rPr lang="en-US" b="1" spc="-1" dirty="0" err="1">
                <a:solidFill>
                  <a:srgbClr val="C00000"/>
                </a:solidFill>
                <a:uFill>
                  <a:solidFill>
                    <a:srgbClr val="FFFFFF"/>
                  </a:solidFill>
                </a:uFill>
                <a:latin typeface="Arial" pitchFamily="34" charset="0"/>
                <a:cs typeface="Arial" pitchFamily="34" charset="0"/>
              </a:rPr>
              <a:t>i</a:t>
            </a:r>
            <a:r>
              <a:rPr lang="en-US" b="1" spc="-1" dirty="0">
                <a:solidFill>
                  <a:srgbClr val="C00000"/>
                </a:solidFill>
                <a:uFill>
                  <a:solidFill>
                    <a:srgbClr val="FFFFFF"/>
                  </a:solidFill>
                </a:uFill>
                <a:latin typeface="Arial" pitchFamily="34" charset="0"/>
                <a:cs typeface="Arial" pitchFamily="34" charset="0"/>
              </a:rPr>
              <a:t>) Creation of National Virtual Library (NVLI),</a:t>
            </a:r>
            <a:endParaRPr b="1" dirty="0">
              <a:latin typeface="Arial" pitchFamily="34" charset="0"/>
              <a:cs typeface="Arial" pitchFamily="34" charset="0"/>
            </a:endParaRPr>
          </a:p>
          <a:p>
            <a:pPr algn="just">
              <a:lnSpc>
                <a:spcPct val="100000"/>
              </a:lnSpc>
            </a:pPr>
            <a:r>
              <a:rPr lang="en-US" b="1" spc="-1" dirty="0">
                <a:solidFill>
                  <a:srgbClr val="C00000"/>
                </a:solidFill>
                <a:uFill>
                  <a:solidFill>
                    <a:srgbClr val="FFFFFF"/>
                  </a:solidFill>
                </a:uFill>
                <a:latin typeface="Arial" pitchFamily="34" charset="0"/>
                <a:cs typeface="Arial" pitchFamily="34" charset="0"/>
              </a:rPr>
              <a:t>(ii) Setting up of NML Model Libraries,</a:t>
            </a:r>
            <a:endParaRPr b="1" dirty="0">
              <a:latin typeface="Arial" pitchFamily="34" charset="0"/>
              <a:cs typeface="Arial" pitchFamily="34" charset="0"/>
            </a:endParaRPr>
          </a:p>
          <a:p>
            <a:pPr algn="just">
              <a:lnSpc>
                <a:spcPct val="100000"/>
              </a:lnSpc>
            </a:pPr>
            <a:r>
              <a:rPr lang="en-US" b="1" spc="-1" dirty="0">
                <a:solidFill>
                  <a:srgbClr val="C00000"/>
                </a:solidFill>
                <a:uFill>
                  <a:solidFill>
                    <a:srgbClr val="FFFFFF"/>
                  </a:solidFill>
                </a:uFill>
                <a:latin typeface="Arial" pitchFamily="34" charset="0"/>
                <a:cs typeface="Arial" pitchFamily="34" charset="0"/>
              </a:rPr>
              <a:t>(iii) Quantitative &amp; Qualitative Survey,</a:t>
            </a:r>
            <a:endParaRPr b="1" dirty="0">
              <a:latin typeface="Arial" pitchFamily="34" charset="0"/>
              <a:cs typeface="Arial" pitchFamily="34" charset="0"/>
            </a:endParaRPr>
          </a:p>
          <a:p>
            <a:pPr algn="just">
              <a:lnSpc>
                <a:spcPct val="100000"/>
              </a:lnSpc>
            </a:pPr>
            <a:r>
              <a:rPr lang="en-US" b="1" spc="-1" dirty="0">
                <a:solidFill>
                  <a:srgbClr val="C00000"/>
                </a:solidFill>
                <a:uFill>
                  <a:solidFill>
                    <a:srgbClr val="FFFFFF"/>
                  </a:solidFill>
                </a:uFill>
                <a:latin typeface="Arial" pitchFamily="34" charset="0"/>
                <a:cs typeface="Arial" pitchFamily="34" charset="0"/>
              </a:rPr>
              <a:t>(iii) Capacity Building for library professionals.</a:t>
            </a:r>
          </a:p>
          <a:p>
            <a:pPr algn="just">
              <a:lnSpc>
                <a:spcPct val="100000"/>
              </a:lnSpc>
            </a:pPr>
            <a:endParaRPr lang="en-US" b="1" spc="-1" dirty="0">
              <a:solidFill>
                <a:srgbClr val="C00000"/>
              </a:solidFill>
              <a:uFill>
                <a:solidFill>
                  <a:srgbClr val="FFFFFF"/>
                </a:solidFill>
              </a:u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Funding  under National Mission on Libraries </a:t>
            </a:r>
            <a:r>
              <a:rPr lang="en-US" b="1" spc="-1" dirty="0" smtClean="0">
                <a:solidFill>
                  <a:schemeClr val="accent5">
                    <a:lumMod val="50000"/>
                  </a:schemeClr>
                </a:solidFill>
                <a:uFill>
                  <a:solidFill>
                    <a:srgbClr val="FFFFFF"/>
                  </a:solidFill>
                </a:uFill>
                <a:latin typeface="Arial" pitchFamily="34" charset="0"/>
                <a:cs typeface="Arial" pitchFamily="34" charset="0"/>
              </a:rPr>
              <a:t>:</a:t>
            </a:r>
          </a:p>
          <a:p>
            <a:pPr algn="just">
              <a:lnSpc>
                <a:spcPct val="100000"/>
              </a:lnSpc>
            </a:pPr>
            <a:endParaRPr lang="en-US" b="1" dirty="0">
              <a:solidFill>
                <a:schemeClr val="accent5">
                  <a:lumMod val="50000"/>
                </a:schemeClr>
              </a:solidFill>
              <a:latin typeface="Arial" pitchFamily="34" charset="0"/>
              <a:cs typeface="Arial" pitchFamily="34" charset="0"/>
            </a:endParaRPr>
          </a:p>
          <a:p>
            <a:pPr algn="just">
              <a:lnSpc>
                <a:spcPct val="100000"/>
              </a:lnSpc>
            </a:pPr>
            <a:r>
              <a:rPr lang="en-US" b="1" spc="-1" dirty="0">
                <a:solidFill>
                  <a:schemeClr val="accent5">
                    <a:lumMod val="50000"/>
                  </a:schemeClr>
                </a:solidFill>
                <a:uFill>
                  <a:solidFill>
                    <a:srgbClr val="FFFFFF"/>
                  </a:solidFill>
                </a:uFill>
                <a:latin typeface="Arial" pitchFamily="34" charset="0"/>
                <a:cs typeface="Arial" pitchFamily="34" charset="0"/>
              </a:rPr>
              <a:t>Government of India has approved Rs.400.00 crore for the 12</a:t>
            </a:r>
            <a:r>
              <a:rPr lang="en-US" b="1" spc="-1" baseline="30000" dirty="0">
                <a:solidFill>
                  <a:schemeClr val="accent5">
                    <a:lumMod val="50000"/>
                  </a:schemeClr>
                </a:solidFill>
                <a:uFill>
                  <a:solidFill>
                    <a:srgbClr val="FFFFFF"/>
                  </a:solidFill>
                </a:uFill>
                <a:latin typeface="Arial" pitchFamily="34" charset="0"/>
                <a:cs typeface="Arial" pitchFamily="34" charset="0"/>
              </a:rPr>
              <a:t>th</a:t>
            </a:r>
            <a:r>
              <a:rPr lang="en-US" b="1" spc="-1" dirty="0">
                <a:solidFill>
                  <a:schemeClr val="accent5">
                    <a:lumMod val="50000"/>
                  </a:schemeClr>
                </a:solidFill>
                <a:uFill>
                  <a:solidFill>
                    <a:srgbClr val="FFFFFF"/>
                  </a:solidFill>
                </a:uFill>
                <a:latin typeface="Arial" pitchFamily="34" charset="0"/>
                <a:cs typeface="Arial" pitchFamily="34" charset="0"/>
              </a:rPr>
              <a:t> Plan period for implementation of the projects under NML. </a:t>
            </a:r>
            <a:endParaRPr lang="en-US" b="1" dirty="0">
              <a:solidFill>
                <a:schemeClr val="accent5">
                  <a:lumMod val="50000"/>
                </a:schemeClr>
              </a:solidFill>
              <a:latin typeface="Arial" pitchFamily="34" charset="0"/>
              <a:cs typeface="Arial" pitchFamily="34" charset="0"/>
            </a:endParaRPr>
          </a:p>
          <a:p>
            <a:pPr algn="just">
              <a:lnSpc>
                <a:spcPct val="100000"/>
              </a:lnSpc>
            </a:pPr>
            <a:endParaRPr sz="1400" b="1" dirty="0"/>
          </a:p>
          <a:p>
            <a:pPr algn="just">
              <a:lnSpc>
                <a:spcPct val="100000"/>
              </a:lnSpc>
            </a:pPr>
            <a:endParaRPr sz="14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ustomShape 3"/>
          <p:cNvSpPr/>
          <p:nvPr/>
        </p:nvSpPr>
        <p:spPr>
          <a:xfrm>
            <a:off x="-1988389" y="4260377"/>
            <a:ext cx="11355614" cy="88169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r">
              <a:lnSpc>
                <a:spcPct val="90000"/>
              </a:lnSpc>
            </a:pPr>
            <a:endParaRPr sz="1350" dirty="0"/>
          </a:p>
          <a:p>
            <a:pPr algn="r">
              <a:lnSpc>
                <a:spcPct val="90000"/>
              </a:lnSpc>
            </a:pPr>
            <a:endParaRPr sz="1350" dirty="0"/>
          </a:p>
          <a:p>
            <a:pPr algn="r">
              <a:lnSpc>
                <a:spcPct val="90000"/>
              </a:lnSpc>
            </a:pPr>
            <a:r>
              <a:rPr lang="en-US" sz="4050" b="1" spc="-1" dirty="0">
                <a:solidFill>
                  <a:srgbClr val="18618E"/>
                </a:solidFill>
                <a:uFill>
                  <a:solidFill>
                    <a:srgbClr val="FFFFFF"/>
                  </a:solidFill>
                </a:uFill>
                <a:latin typeface="ITC Lubalin Graph Std Book"/>
              </a:rPr>
              <a:t>	                 
</a:t>
            </a:r>
            <a:r>
              <a:rPr lang="en-US" sz="2400" b="1" spc="-1" dirty="0">
                <a:solidFill>
                  <a:srgbClr val="18618E"/>
                </a:solidFill>
                <a:uFill>
                  <a:solidFill>
                    <a:srgbClr val="FFFFFF"/>
                  </a:solidFill>
                </a:uFill>
                <a:latin typeface="ITC Lubalin Graph Std Book"/>
              </a:rPr>
              <a:t>
</a:t>
            </a:r>
            <a:endParaRPr sz="1350" dirty="0"/>
          </a:p>
        </p:txBody>
      </p:sp>
      <p:sp>
        <p:nvSpPr>
          <p:cNvPr id="2" name="AutoShape 2" descr="Image result for digital library  images"/>
          <p:cNvSpPr>
            <a:spLocks noChangeAspect="1" noChangeArrowheads="1"/>
          </p:cNvSpPr>
          <p:nvPr/>
        </p:nvSpPr>
        <p:spPr bwMode="auto">
          <a:xfrm>
            <a:off x="116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3" name="Rectangle 2"/>
          <p:cNvSpPr/>
          <p:nvPr/>
        </p:nvSpPr>
        <p:spPr>
          <a:xfrm>
            <a:off x="3845695" y="3050026"/>
            <a:ext cx="5234125" cy="1077218"/>
          </a:xfrm>
          <a:prstGeom prst="rect">
            <a:avLst/>
          </a:prstGeom>
        </p:spPr>
        <p:txBody>
          <a:bodyPr wrap="none">
            <a:spAutoFit/>
          </a:bodyPr>
          <a:lstStyle/>
          <a:p>
            <a:r>
              <a:rPr lang="en-US" sz="3200" b="1" spc="-300" dirty="0">
                <a:solidFill>
                  <a:srgbClr val="18618E"/>
                </a:solidFill>
                <a:uFill>
                  <a:solidFill>
                    <a:srgbClr val="FFFFFF"/>
                  </a:solidFill>
                </a:uFill>
                <a:latin typeface="ITC Lubalin Graph Std Book"/>
              </a:rPr>
              <a:t>National Virtual Library </a:t>
            </a:r>
          </a:p>
          <a:p>
            <a:r>
              <a:rPr lang="en-US" sz="3200" b="1" spc="-300" dirty="0">
                <a:solidFill>
                  <a:srgbClr val="18618E"/>
                </a:solidFill>
                <a:uFill>
                  <a:solidFill>
                    <a:srgbClr val="FFFFFF"/>
                  </a:solidFill>
                </a:uFill>
                <a:latin typeface="ITC Lubalin Graph Std Book"/>
              </a:rPr>
              <a:t>               of India (NVLI</a:t>
            </a:r>
            <a:r>
              <a:rPr lang="en-US" sz="3200" b="1" spc="-300" dirty="0" smtClean="0">
                <a:solidFill>
                  <a:srgbClr val="18618E"/>
                </a:solidFill>
                <a:uFill>
                  <a:solidFill>
                    <a:srgbClr val="FFFFFF"/>
                  </a:solidFill>
                </a:uFill>
                <a:latin typeface="ITC Lubalin Graph Std Book"/>
              </a:rPr>
              <a:t>)</a:t>
            </a:r>
            <a:endParaRPr lang="en-US" sz="2400" dirty="0"/>
          </a:p>
        </p:txBody>
      </p:sp>
      <p:pic>
        <p:nvPicPr>
          <p:cNvPr id="6150" name="Picture 6" descr="Image result for digital librar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04" y="2391258"/>
            <a:ext cx="3166586" cy="19987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TextShape 1"/>
          <p:cNvSpPr txBox="1"/>
          <p:nvPr/>
        </p:nvSpPr>
        <p:spPr>
          <a:xfrm>
            <a:off x="736600" y="1588189"/>
            <a:ext cx="7778264" cy="3670802"/>
          </a:xfrm>
          <a:prstGeom prst="rect">
            <a:avLst/>
          </a:prstGeom>
          <a:noFill/>
          <a:ln>
            <a:noFill/>
          </a:ln>
        </p:spPr>
        <p:txBody>
          <a:bodyPr lIns="67500" tIns="33750" rIns="67500" bIns="33750" anchor="ctr"/>
          <a:lstStyle/>
          <a:p>
            <a:pPr algn="just">
              <a:lnSpc>
                <a:spcPct val="100000"/>
              </a:lnSpc>
            </a:pPr>
            <a:r>
              <a:rPr lang="en-US" b="1" spc="-1" dirty="0" smtClean="0">
                <a:solidFill>
                  <a:schemeClr val="accent5">
                    <a:lumMod val="50000"/>
                  </a:schemeClr>
                </a:solidFill>
                <a:uFill>
                  <a:solidFill>
                    <a:srgbClr val="FFFFFF"/>
                  </a:solidFill>
                </a:uFill>
                <a:latin typeface="Arial" pitchFamily="34" charset="0"/>
                <a:cs typeface="Arial" pitchFamily="34" charset="0"/>
              </a:rPr>
              <a:t>National </a:t>
            </a:r>
            <a:r>
              <a:rPr lang="en-US" b="1" spc="-1" dirty="0">
                <a:solidFill>
                  <a:schemeClr val="accent5">
                    <a:lumMod val="50000"/>
                  </a:schemeClr>
                </a:solidFill>
                <a:uFill>
                  <a:solidFill>
                    <a:srgbClr val="FFFFFF"/>
                  </a:solidFill>
                </a:uFill>
                <a:latin typeface="Arial" pitchFamily="34" charset="0"/>
                <a:cs typeface="Arial" pitchFamily="34" charset="0"/>
              </a:rPr>
              <a:t>Virtual Library of India (NVLI) has been envisaged as the platform which would  bring together all  information generated in India and about India and make such information accessible to the citizens through user friendly  search interfaces. A number of web based information services have been conceived to make best use of information technology. NVLI will provide a platform for users from all sectors to seek information through well researched services implemented in user-friendly interfaces. </a:t>
            </a:r>
            <a:endParaRPr b="1" dirty="0">
              <a:solidFill>
                <a:schemeClr val="accent5">
                  <a:lumMod val="50000"/>
                </a:schemeClr>
              </a:solidFill>
              <a:latin typeface="Arial" pitchFamily="34" charset="0"/>
              <a:cs typeface="Arial" pitchFamily="34" charset="0"/>
            </a:endParaRPr>
          </a:p>
          <a:p>
            <a:pPr algn="just">
              <a:lnSpc>
                <a:spcPct val="100000"/>
              </a:lnSpc>
            </a:pPr>
            <a:endParaRPr b="1" dirty="0">
              <a:solidFill>
                <a:schemeClr val="accent5">
                  <a:lumMod val="50000"/>
                </a:schemeClr>
              </a:solidFill>
              <a:latin typeface="Arial" pitchFamily="34" charset="0"/>
              <a:cs typeface="Arial" pitchFamily="34" charset="0"/>
            </a:endParaRPr>
          </a:p>
          <a:p>
            <a:pPr algn="just">
              <a:lnSpc>
                <a:spcPct val="100000"/>
              </a:lnSpc>
            </a:pPr>
            <a:r>
              <a:rPr lang="en-US" b="1" spc="-1" dirty="0" smtClean="0">
                <a:solidFill>
                  <a:schemeClr val="accent5">
                    <a:lumMod val="50000"/>
                  </a:schemeClr>
                </a:solidFill>
                <a:uFill>
                  <a:solidFill>
                    <a:srgbClr val="FFFFFF"/>
                  </a:solidFill>
                </a:uFill>
                <a:latin typeface="Arial" pitchFamily="34" charset="0"/>
                <a:cs typeface="Arial" pitchFamily="34" charset="0"/>
              </a:rPr>
              <a:t>NVLI </a:t>
            </a:r>
            <a:r>
              <a:rPr lang="en-US" b="1" spc="-1" dirty="0">
                <a:solidFill>
                  <a:schemeClr val="accent5">
                    <a:lumMod val="50000"/>
                  </a:schemeClr>
                </a:solidFill>
                <a:uFill>
                  <a:solidFill>
                    <a:srgbClr val="FFFFFF"/>
                  </a:solidFill>
                </a:uFill>
                <a:latin typeface="Arial" pitchFamily="34" charset="0"/>
                <a:cs typeface="Arial" pitchFamily="34" charset="0"/>
              </a:rPr>
              <a:t>will host Digital Books, Union Catalogue of Libraries, Museums, Artifacts, digitized Museum Objects, Archival Materials and other Socio- cultural Resources etc.</a:t>
            </a:r>
            <a:endParaRPr b="1" dirty="0">
              <a:solidFill>
                <a:schemeClr val="accent5">
                  <a:lumMod val="50000"/>
                </a:schemeClr>
              </a:solidFill>
              <a:latin typeface="Arial" pitchFamily="34" charset="0"/>
              <a:cs typeface="Arial" pitchFamily="34" charset="0"/>
            </a:endParaRPr>
          </a:p>
          <a:p>
            <a:pPr algn="just">
              <a:lnSpc>
                <a:spcPct val="100000"/>
              </a:lnSpc>
            </a:pPr>
            <a:endParaRPr b="1" dirty="0"/>
          </a:p>
        </p:txBody>
      </p:sp>
      <p:sp>
        <p:nvSpPr>
          <p:cNvPr id="218" name="CustomShape 4"/>
          <p:cNvSpPr/>
          <p:nvPr/>
        </p:nvSpPr>
        <p:spPr>
          <a:xfrm>
            <a:off x="758304" y="717480"/>
            <a:ext cx="6062580" cy="46053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nSpc>
                <a:spcPct val="100000"/>
              </a:lnSpc>
            </a:pPr>
            <a:r>
              <a:rPr lang="en-US" sz="2800" b="1" spc="-1" dirty="0">
                <a:solidFill>
                  <a:srgbClr val="640000"/>
                </a:solidFill>
                <a:uFill>
                  <a:solidFill>
                    <a:srgbClr val="FFFFFF"/>
                  </a:solidFill>
                </a:uFill>
                <a:latin typeface="+mj-lt"/>
              </a:rPr>
              <a:t>National Virtual Library (NVLI) </a:t>
            </a:r>
            <a:endParaRPr dirty="0">
              <a:solidFill>
                <a:srgbClr val="640000"/>
              </a:solidFill>
              <a:latin typeface="+mj-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628560" y="754833"/>
            <a:ext cx="7886430" cy="612090"/>
          </a:xfrm>
          <a:prstGeom prst="rect">
            <a:avLst/>
          </a:prstGeom>
          <a:noFill/>
          <a:ln>
            <a:noFill/>
          </a:ln>
        </p:spPr>
        <p:txBody>
          <a:bodyPr anchor="ctr"/>
          <a:lstStyle/>
          <a:p>
            <a:pPr>
              <a:lnSpc>
                <a:spcPct val="90000"/>
              </a:lnSpc>
            </a:pPr>
            <a:r>
              <a:rPr lang="en-US" sz="2700" spc="-1" dirty="0">
                <a:solidFill>
                  <a:srgbClr val="640000"/>
                </a:solidFill>
                <a:uFill>
                  <a:solidFill>
                    <a:srgbClr val="FFFFFF"/>
                  </a:solidFill>
                </a:uFill>
                <a:latin typeface="Times New Roman"/>
              </a:rPr>
              <a:t>Public Library Development : Milestones</a:t>
            </a:r>
            <a:endParaRPr sz="1350" dirty="0">
              <a:solidFill>
                <a:srgbClr val="640000"/>
              </a:solidFill>
            </a:endParaRPr>
          </a:p>
        </p:txBody>
      </p:sp>
      <p:sp>
        <p:nvSpPr>
          <p:cNvPr id="124" name="CustomShape 2"/>
          <p:cNvSpPr/>
          <p:nvPr/>
        </p:nvSpPr>
        <p:spPr>
          <a:xfrm>
            <a:off x="706860" y="1501821"/>
            <a:ext cx="7808130" cy="44989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pc="-1" dirty="0">
                <a:solidFill>
                  <a:schemeClr val="accent5">
                    <a:lumMod val="50000"/>
                  </a:schemeClr>
                </a:solidFill>
                <a:uFill>
                  <a:solidFill>
                    <a:srgbClr val="FFFFFF"/>
                  </a:solidFill>
                </a:uFill>
              </a:rPr>
              <a:t>    1911      Public library movement started in princely  State of Baroda</a:t>
            </a:r>
            <a:endParaRPr dirty="0">
              <a:solidFill>
                <a:schemeClr val="accent5">
                  <a:lumMod val="50000"/>
                </a:schemeClr>
              </a:solidFill>
            </a:endParaRPr>
          </a:p>
          <a:p>
            <a:pPr>
              <a:lnSpc>
                <a:spcPct val="100000"/>
              </a:lnSpc>
            </a:pPr>
            <a:endParaRPr dirty="0">
              <a:solidFill>
                <a:schemeClr val="accent5">
                  <a:lumMod val="50000"/>
                </a:schemeClr>
              </a:solidFill>
            </a:endParaRPr>
          </a:p>
          <a:p>
            <a:pPr>
              <a:lnSpc>
                <a:spcPct val="100000"/>
              </a:lnSpc>
            </a:pPr>
            <a:r>
              <a:rPr lang="en-US" spc="-1" dirty="0">
                <a:solidFill>
                  <a:schemeClr val="accent5">
                    <a:lumMod val="50000"/>
                  </a:schemeClr>
                </a:solidFill>
                <a:uFill>
                  <a:solidFill>
                    <a:srgbClr val="FFFFFF"/>
                  </a:solidFill>
                </a:uFill>
              </a:rPr>
              <a:t>    1934      Prof. </a:t>
            </a:r>
            <a:r>
              <a:rPr lang="en-US" spc="-1" dirty="0" err="1">
                <a:solidFill>
                  <a:schemeClr val="accent5">
                    <a:lumMod val="50000"/>
                  </a:schemeClr>
                </a:solidFill>
                <a:uFill>
                  <a:solidFill>
                    <a:srgbClr val="FFFFFF"/>
                  </a:solidFill>
                </a:uFill>
              </a:rPr>
              <a:t>Ranganathan’s</a:t>
            </a:r>
            <a:r>
              <a:rPr lang="en-US" spc="-1" dirty="0">
                <a:solidFill>
                  <a:schemeClr val="accent5">
                    <a:lumMod val="50000"/>
                  </a:schemeClr>
                </a:solidFill>
                <a:uFill>
                  <a:solidFill>
                    <a:srgbClr val="FFFFFF"/>
                  </a:solidFill>
                </a:uFill>
              </a:rPr>
              <a:t> entry on the public library scene</a:t>
            </a:r>
            <a:endParaRPr dirty="0">
              <a:solidFill>
                <a:schemeClr val="accent5">
                  <a:lumMod val="50000"/>
                </a:schemeClr>
              </a:solidFill>
            </a:endParaRPr>
          </a:p>
          <a:p>
            <a:pPr>
              <a:lnSpc>
                <a:spcPct val="100000"/>
              </a:lnSpc>
            </a:pPr>
            <a:endParaRPr dirty="0">
              <a:solidFill>
                <a:schemeClr val="accent5">
                  <a:lumMod val="50000"/>
                </a:schemeClr>
              </a:solidFill>
            </a:endParaRPr>
          </a:p>
          <a:p>
            <a:pPr>
              <a:lnSpc>
                <a:spcPct val="100000"/>
              </a:lnSpc>
            </a:pPr>
            <a:r>
              <a:rPr lang="en-US" spc="-1" dirty="0">
                <a:solidFill>
                  <a:schemeClr val="accent5">
                    <a:lumMod val="50000"/>
                  </a:schemeClr>
                </a:solidFill>
                <a:uFill>
                  <a:solidFill>
                    <a:srgbClr val="FFFFFF"/>
                  </a:solidFill>
                </a:uFill>
              </a:rPr>
              <a:t>    1948      Enactment of the first library legislation in </a:t>
            </a:r>
            <a:r>
              <a:rPr lang="en-US" spc="-1" dirty="0" err="1" smtClean="0">
                <a:solidFill>
                  <a:schemeClr val="accent5">
                    <a:lumMod val="50000"/>
                  </a:schemeClr>
                </a:solidFill>
                <a:uFill>
                  <a:solidFill>
                    <a:srgbClr val="FFFFFF"/>
                  </a:solidFill>
                </a:uFill>
              </a:rPr>
              <a:t>Tamilnadu</a:t>
            </a:r>
            <a:r>
              <a:rPr lang="en-US" spc="-1" dirty="0" smtClean="0">
                <a:solidFill>
                  <a:schemeClr val="accent5">
                    <a:lumMod val="50000"/>
                  </a:schemeClr>
                </a:solidFill>
                <a:uFill>
                  <a:solidFill>
                    <a:srgbClr val="FFFFFF"/>
                  </a:solidFill>
                </a:uFill>
              </a:rPr>
              <a:t>.</a:t>
            </a:r>
          </a:p>
          <a:p>
            <a:pPr>
              <a:lnSpc>
                <a:spcPct val="100000"/>
              </a:lnSpc>
            </a:pPr>
            <a:r>
              <a:rPr lang="en-US" spc="-1" dirty="0" smtClean="0">
                <a:solidFill>
                  <a:schemeClr val="accent5">
                    <a:lumMod val="50000"/>
                  </a:schemeClr>
                </a:solidFill>
                <a:uFill>
                  <a:solidFill>
                    <a:srgbClr val="FFFFFF"/>
                  </a:solidFill>
                </a:uFill>
              </a:rPr>
              <a:t>	 National </a:t>
            </a:r>
            <a:r>
              <a:rPr lang="en-US" spc="-1" dirty="0">
                <a:solidFill>
                  <a:schemeClr val="accent5">
                    <a:lumMod val="50000"/>
                  </a:schemeClr>
                </a:solidFill>
                <a:uFill>
                  <a:solidFill>
                    <a:srgbClr val="FFFFFF"/>
                  </a:solidFill>
                </a:uFill>
              </a:rPr>
              <a:t>Library, </a:t>
            </a:r>
            <a:r>
              <a:rPr lang="en-US" spc="-1" dirty="0" smtClean="0">
                <a:solidFill>
                  <a:schemeClr val="accent5">
                    <a:lumMod val="50000"/>
                  </a:schemeClr>
                </a:solidFill>
                <a:uFill>
                  <a:solidFill>
                    <a:srgbClr val="FFFFFF"/>
                  </a:solidFill>
                </a:uFill>
              </a:rPr>
              <a:t>Kolkata </a:t>
            </a:r>
            <a:r>
              <a:rPr lang="en-US" spc="-1" dirty="0">
                <a:solidFill>
                  <a:schemeClr val="accent5">
                    <a:lumMod val="50000"/>
                  </a:schemeClr>
                </a:solidFill>
                <a:uFill>
                  <a:solidFill>
                    <a:srgbClr val="FFFFFF"/>
                  </a:solidFill>
                </a:uFill>
              </a:rPr>
              <a:t>was established</a:t>
            </a:r>
          </a:p>
          <a:p>
            <a:pPr>
              <a:lnSpc>
                <a:spcPct val="100000"/>
              </a:lnSpc>
            </a:pPr>
            <a:endParaRPr dirty="0">
              <a:solidFill>
                <a:schemeClr val="accent5">
                  <a:lumMod val="50000"/>
                </a:schemeClr>
              </a:solidFill>
            </a:endParaRPr>
          </a:p>
          <a:p>
            <a:pPr>
              <a:lnSpc>
                <a:spcPct val="100000"/>
              </a:lnSpc>
            </a:pPr>
            <a:r>
              <a:rPr lang="en-US" spc="-1" dirty="0">
                <a:solidFill>
                  <a:schemeClr val="accent5">
                    <a:lumMod val="50000"/>
                  </a:schemeClr>
                </a:solidFill>
                <a:uFill>
                  <a:solidFill>
                    <a:srgbClr val="FFFFFF"/>
                  </a:solidFill>
                </a:uFill>
              </a:rPr>
              <a:t>    1951      Establishment of Delhi Public Library</a:t>
            </a:r>
          </a:p>
          <a:p>
            <a:pPr>
              <a:lnSpc>
                <a:spcPct val="100000"/>
              </a:lnSpc>
            </a:pPr>
            <a:endParaRPr lang="en-US" spc="-1" dirty="0">
              <a:solidFill>
                <a:srgbClr val="385623"/>
              </a:solidFill>
              <a:uFill>
                <a:solidFill>
                  <a:srgbClr val="FFFFFF"/>
                </a:solidFill>
              </a:uFill>
            </a:endParaRPr>
          </a:p>
          <a:p>
            <a:pPr>
              <a:lnSpc>
                <a:spcPct val="100000"/>
              </a:lnSpc>
            </a:pPr>
            <a:r>
              <a:rPr lang="en-US" spc="-1" dirty="0">
                <a:solidFill>
                  <a:srgbClr val="385623"/>
                </a:solidFill>
                <a:uFill>
                  <a:solidFill>
                    <a:srgbClr val="FFFFFF"/>
                  </a:solidFill>
                </a:uFill>
              </a:rPr>
              <a:t>    </a:t>
            </a:r>
            <a:r>
              <a:rPr lang="en-US" spc="-1" dirty="0">
                <a:solidFill>
                  <a:srgbClr val="FF0000"/>
                </a:solidFill>
                <a:uFill>
                  <a:solidFill>
                    <a:srgbClr val="FFFFFF"/>
                  </a:solidFill>
                </a:uFill>
              </a:rPr>
              <a:t>1972 </a:t>
            </a:r>
            <a:r>
              <a:rPr lang="en-US" spc="-1" dirty="0">
                <a:solidFill>
                  <a:srgbClr val="385623"/>
                </a:solidFill>
                <a:uFill>
                  <a:solidFill>
                    <a:srgbClr val="FFFFFF"/>
                  </a:solidFill>
                </a:uFill>
              </a:rPr>
              <a:t>     </a:t>
            </a:r>
            <a:r>
              <a:rPr lang="en-US" b="1" spc="-1" dirty="0">
                <a:solidFill>
                  <a:srgbClr val="FF0000"/>
                </a:solidFill>
                <a:uFill>
                  <a:solidFill>
                    <a:srgbClr val="FFFFFF"/>
                  </a:solidFill>
                </a:uFill>
              </a:rPr>
              <a:t>Establishment of RRRLF</a:t>
            </a:r>
          </a:p>
          <a:p>
            <a:pPr>
              <a:lnSpc>
                <a:spcPct val="100000"/>
              </a:lnSpc>
            </a:pPr>
            <a:endParaRPr lang="en-US" b="1" spc="-1" dirty="0">
              <a:solidFill>
                <a:srgbClr val="FF0000"/>
              </a:solidFill>
              <a:uFill>
                <a:solidFill>
                  <a:srgbClr val="FFFFFF"/>
                </a:solidFill>
              </a:uFill>
            </a:endParaRPr>
          </a:p>
          <a:p>
            <a:pPr>
              <a:lnSpc>
                <a:spcPct val="100000"/>
              </a:lnSpc>
            </a:pPr>
            <a:r>
              <a:rPr lang="en-US" spc="-1" dirty="0">
                <a:solidFill>
                  <a:schemeClr val="accent5">
                    <a:lumMod val="50000"/>
                  </a:schemeClr>
                </a:solidFill>
                <a:uFill>
                  <a:solidFill>
                    <a:srgbClr val="FFFFFF"/>
                  </a:solidFill>
                </a:uFill>
              </a:rPr>
              <a:t>    </a:t>
            </a:r>
            <a:r>
              <a:rPr lang="en-US" spc="-1" dirty="0" smtClean="0">
                <a:solidFill>
                  <a:schemeClr val="accent5">
                    <a:lumMod val="50000"/>
                  </a:schemeClr>
                </a:solidFill>
                <a:uFill>
                  <a:solidFill>
                    <a:srgbClr val="FFFFFF"/>
                  </a:solidFill>
                </a:uFill>
              </a:rPr>
              <a:t>1986      </a:t>
            </a:r>
            <a:r>
              <a:rPr lang="en-US" spc="-1" dirty="0">
                <a:solidFill>
                  <a:schemeClr val="accent5">
                    <a:lumMod val="50000"/>
                  </a:schemeClr>
                </a:solidFill>
                <a:uFill>
                  <a:solidFill>
                    <a:srgbClr val="FFFFFF"/>
                  </a:solidFill>
                </a:uFill>
              </a:rPr>
              <a:t>National Policy on Library &amp; Information System framed</a:t>
            </a:r>
            <a:endParaRPr dirty="0">
              <a:solidFill>
                <a:schemeClr val="accent5">
                  <a:lumMod val="50000"/>
                </a:schemeClr>
              </a:solidFill>
            </a:endParaRPr>
          </a:p>
          <a:p>
            <a:pPr>
              <a:lnSpc>
                <a:spcPct val="100000"/>
              </a:lnSpc>
            </a:pPr>
            <a:endParaRPr dirty="0">
              <a:solidFill>
                <a:schemeClr val="accent5">
                  <a:lumMod val="50000"/>
                </a:schemeClr>
              </a:solidFill>
            </a:endParaRPr>
          </a:p>
          <a:p>
            <a:pPr>
              <a:lnSpc>
                <a:spcPct val="100000"/>
              </a:lnSpc>
            </a:pPr>
            <a:r>
              <a:rPr lang="en-US" spc="-1" dirty="0">
                <a:solidFill>
                  <a:schemeClr val="accent5">
                    <a:lumMod val="50000"/>
                  </a:schemeClr>
                </a:solidFill>
                <a:uFill>
                  <a:solidFill>
                    <a:srgbClr val="FFFFFF"/>
                  </a:solidFill>
                </a:uFill>
              </a:rPr>
              <a:t>    2005      Setting up of the National Knowledge  Commission</a:t>
            </a:r>
            <a:endParaRPr dirty="0">
              <a:solidFill>
                <a:schemeClr val="accent5">
                  <a:lumMod val="50000"/>
                </a:schemeClr>
              </a:solidFill>
            </a:endParaRPr>
          </a:p>
          <a:p>
            <a:pPr>
              <a:lnSpc>
                <a:spcPct val="100000"/>
              </a:lnSpc>
            </a:pPr>
            <a:endParaRPr dirty="0"/>
          </a:p>
          <a:p>
            <a:pPr>
              <a:lnSpc>
                <a:spcPct val="100000"/>
              </a:lnSpc>
            </a:pPr>
            <a:r>
              <a:rPr lang="en-US" spc="-1" dirty="0">
                <a:solidFill>
                  <a:srgbClr val="385623"/>
                </a:solidFill>
                <a:uFill>
                  <a:solidFill>
                    <a:srgbClr val="FFFFFF"/>
                  </a:solidFill>
                </a:uFill>
              </a:rPr>
              <a:t>    </a:t>
            </a:r>
            <a:r>
              <a:rPr lang="en-US" spc="-1" dirty="0">
                <a:solidFill>
                  <a:srgbClr val="FF0000"/>
                </a:solidFill>
                <a:uFill>
                  <a:solidFill>
                    <a:srgbClr val="FFFFFF"/>
                  </a:solidFill>
                </a:uFill>
              </a:rPr>
              <a:t>2012</a:t>
            </a:r>
            <a:r>
              <a:rPr lang="en-US" spc="-1" dirty="0">
                <a:solidFill>
                  <a:srgbClr val="385623"/>
                </a:solidFill>
                <a:uFill>
                  <a:solidFill>
                    <a:srgbClr val="FFFFFF"/>
                  </a:solidFill>
                </a:uFill>
              </a:rPr>
              <a:t>    </a:t>
            </a:r>
            <a:r>
              <a:rPr lang="en-US" spc="-1" dirty="0" smtClean="0">
                <a:solidFill>
                  <a:srgbClr val="385623"/>
                </a:solidFill>
                <a:uFill>
                  <a:solidFill>
                    <a:srgbClr val="FFFFFF"/>
                  </a:solidFill>
                </a:uFill>
              </a:rPr>
              <a:t>  </a:t>
            </a:r>
            <a:r>
              <a:rPr lang="en-US" spc="-1" dirty="0" smtClean="0">
                <a:solidFill>
                  <a:srgbClr val="FF0000"/>
                </a:solidFill>
                <a:uFill>
                  <a:solidFill>
                    <a:srgbClr val="FFFFFF"/>
                  </a:solidFill>
                </a:uFill>
              </a:rPr>
              <a:t>Setting </a:t>
            </a:r>
            <a:r>
              <a:rPr lang="en-US" spc="-1" dirty="0">
                <a:solidFill>
                  <a:srgbClr val="FF0000"/>
                </a:solidFill>
                <a:uFill>
                  <a:solidFill>
                    <a:srgbClr val="FFFFFF"/>
                  </a:solidFill>
                </a:uFill>
              </a:rPr>
              <a:t>up of </a:t>
            </a:r>
            <a:r>
              <a:rPr lang="en-US" b="1" spc="-1" dirty="0">
                <a:solidFill>
                  <a:srgbClr val="FF0000"/>
                </a:solidFill>
                <a:uFill>
                  <a:solidFill>
                    <a:srgbClr val="FFFFFF"/>
                  </a:solidFill>
                </a:uFill>
              </a:rPr>
              <a:t>National Mission on Libraries </a:t>
            </a:r>
            <a:r>
              <a:rPr lang="en-US" spc="-1" dirty="0">
                <a:solidFill>
                  <a:srgbClr val="FF0000"/>
                </a:solidFill>
                <a:uFill>
                  <a:solidFill>
                    <a:srgbClr val="FFFFFF"/>
                  </a:solidFill>
                </a:uFill>
              </a:rPr>
              <a:t>  by the Ministry of Culture,</a:t>
            </a:r>
            <a:endParaRPr dirty="0"/>
          </a:p>
          <a:p>
            <a:pP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2"/>
          <p:cNvSpPr txBox="1"/>
          <p:nvPr/>
        </p:nvSpPr>
        <p:spPr>
          <a:xfrm>
            <a:off x="1257210" y="5772060"/>
            <a:ext cx="514080" cy="205740"/>
          </a:xfrm>
          <a:prstGeom prst="rect">
            <a:avLst/>
          </a:prstGeom>
          <a:noFill/>
          <a:ln>
            <a:noFill/>
          </a:ln>
        </p:spPr>
        <p:txBody>
          <a:bodyPr anchor="ctr"/>
          <a:lstStyle/>
          <a:p>
            <a:pPr algn="ctr">
              <a:lnSpc>
                <a:spcPct val="100000"/>
              </a:lnSpc>
            </a:pPr>
            <a:endParaRPr sz="1350" dirty="0"/>
          </a:p>
        </p:txBody>
      </p:sp>
      <p:sp>
        <p:nvSpPr>
          <p:cNvPr id="222" name="CustomShape 3"/>
          <p:cNvSpPr/>
          <p:nvPr/>
        </p:nvSpPr>
        <p:spPr>
          <a:xfrm>
            <a:off x="373245" y="255373"/>
            <a:ext cx="7201918" cy="428275"/>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nSpc>
                <a:spcPct val="100000"/>
              </a:lnSpc>
            </a:pPr>
            <a:r>
              <a:rPr lang="en-US" sz="2800" b="1" spc="-1" dirty="0">
                <a:solidFill>
                  <a:srgbClr val="640000"/>
                </a:solidFill>
                <a:uFill>
                  <a:solidFill>
                    <a:srgbClr val="FFFFFF"/>
                  </a:solidFill>
                </a:uFill>
                <a:latin typeface="+mj-lt"/>
              </a:rPr>
              <a:t>NVLI</a:t>
            </a:r>
            <a:r>
              <a:rPr lang="en-US" sz="2400" b="1" spc="-1" dirty="0">
                <a:solidFill>
                  <a:srgbClr val="640000"/>
                </a:solidFill>
                <a:uFill>
                  <a:solidFill>
                    <a:srgbClr val="FFFFFF"/>
                  </a:solidFill>
                </a:uFill>
                <a:latin typeface="+mj-lt"/>
              </a:rPr>
              <a:t> </a:t>
            </a:r>
            <a:r>
              <a:rPr lang="en-US" sz="2800" b="1" spc="-1" dirty="0">
                <a:solidFill>
                  <a:srgbClr val="640000"/>
                </a:solidFill>
                <a:uFill>
                  <a:solidFill>
                    <a:srgbClr val="FFFFFF"/>
                  </a:solidFill>
                </a:uFill>
                <a:latin typeface="+mj-lt"/>
              </a:rPr>
              <a:t>Components</a:t>
            </a:r>
            <a:r>
              <a:rPr lang="en-US" sz="2400" b="1" spc="-1" dirty="0">
                <a:solidFill>
                  <a:srgbClr val="640000"/>
                </a:solidFill>
                <a:uFill>
                  <a:solidFill>
                    <a:srgbClr val="FFFFFF"/>
                  </a:solidFill>
                </a:uFill>
                <a:latin typeface="+mj-lt"/>
              </a:rPr>
              <a:t> </a:t>
            </a:r>
            <a:endParaRPr sz="1600" dirty="0">
              <a:solidFill>
                <a:srgbClr val="640000"/>
              </a:solidFill>
              <a:latin typeface="+mj-lt"/>
            </a:endParaRPr>
          </a:p>
        </p:txBody>
      </p:sp>
      <p:graphicFrame>
        <p:nvGraphicFramePr>
          <p:cNvPr id="224" name="Table 5"/>
          <p:cNvGraphicFramePr/>
          <p:nvPr>
            <p:extLst>
              <p:ext uri="{D42A27DB-BD31-4B8C-83A1-F6EECF244321}">
                <p14:modId xmlns:p14="http://schemas.microsoft.com/office/powerpoint/2010/main" val="3367702163"/>
              </p:ext>
            </p:extLst>
          </p:nvPr>
        </p:nvGraphicFramePr>
        <p:xfrm>
          <a:off x="469556" y="852960"/>
          <a:ext cx="8213125" cy="5648822"/>
        </p:xfrm>
        <a:graphic>
          <a:graphicData uri="http://schemas.openxmlformats.org/drawingml/2006/table">
            <a:tbl>
              <a:tblPr/>
              <a:tblGrid>
                <a:gridCol w="8213125"/>
              </a:tblGrid>
              <a:tr h="1438481">
                <a:tc>
                  <a:txBody>
                    <a:bodyPr/>
                    <a:lstStyle/>
                    <a:p>
                      <a:pPr>
                        <a:lnSpc>
                          <a:spcPct val="100000"/>
                        </a:lnSpc>
                      </a:pPr>
                      <a:r>
                        <a:rPr lang="en-US" sz="1600" b="1" strike="noStrike" spc="-1" dirty="0">
                          <a:solidFill>
                            <a:schemeClr val="accent2">
                              <a:lumMod val="75000"/>
                            </a:schemeClr>
                          </a:solidFill>
                          <a:uFill>
                            <a:solidFill>
                              <a:srgbClr val="FFFFFF"/>
                            </a:solidFill>
                          </a:uFill>
                          <a:latin typeface="+mn-lt"/>
                        </a:rPr>
                        <a:t>Tangible </a:t>
                      </a:r>
                      <a:r>
                        <a:rPr lang="en-US" sz="1600" b="1" strike="noStrike" spc="-1" dirty="0" smtClean="0">
                          <a:solidFill>
                            <a:schemeClr val="accent2">
                              <a:lumMod val="75000"/>
                            </a:schemeClr>
                          </a:solidFill>
                          <a:uFill>
                            <a:solidFill>
                              <a:srgbClr val="FFFFFF"/>
                            </a:solidFill>
                          </a:uFill>
                          <a:latin typeface="+mn-lt"/>
                        </a:rPr>
                        <a:t>Resources :</a:t>
                      </a:r>
                      <a:endParaRPr sz="1600" b="1" dirty="0">
                        <a:solidFill>
                          <a:schemeClr val="accent2">
                            <a:lumMod val="75000"/>
                          </a:schemeClr>
                        </a:solidFill>
                        <a:latin typeface="+mn-lt"/>
                      </a:endParaRPr>
                    </a:p>
                    <a:p>
                      <a:pPr>
                        <a:lnSpc>
                          <a:spcPct val="100000"/>
                        </a:lnSpc>
                      </a:pPr>
                      <a:r>
                        <a:rPr lang="en-US" sz="1600" b="1" strike="noStrike" spc="-1" dirty="0" smtClean="0">
                          <a:solidFill>
                            <a:schemeClr val="accent5">
                              <a:lumMod val="50000"/>
                            </a:schemeClr>
                          </a:solidFill>
                          <a:uFill>
                            <a:solidFill>
                              <a:srgbClr val="FFFFFF"/>
                            </a:solidFill>
                          </a:uFill>
                          <a:latin typeface="+mn-lt"/>
                        </a:rPr>
                        <a:t>E-Books</a:t>
                      </a:r>
                      <a:r>
                        <a:rPr lang="en-US" sz="1600" b="1" strike="noStrike" spc="-1" dirty="0">
                          <a:solidFill>
                            <a:schemeClr val="accent5">
                              <a:lumMod val="50000"/>
                            </a:schemeClr>
                          </a:solidFill>
                          <a:uFill>
                            <a:solidFill>
                              <a:srgbClr val="FFFFFF"/>
                            </a:solidFill>
                          </a:uFill>
                          <a:latin typeface="+mn-lt"/>
                        </a:rPr>
                        <a:t>, E-Journals, Manuscripts, E-News Paper, Government Publications, National &amp; State Archives, Thesis &amp; Dissertation, Virtual Museums, Virtual Walkthrough, Photo Archive, Audio Visual archive, Survey of India &amp; GSI, Government websites, District Gazetteers, NMMA Database, Buddhist &amp; Tibetan Art, Private Papers Archive, Patents, National &amp; State Awards</a:t>
                      </a:r>
                      <a:r>
                        <a:rPr lang="en-US" sz="1600" b="1" strike="noStrike" spc="-1" dirty="0" smtClean="0">
                          <a:solidFill>
                            <a:schemeClr val="accent5">
                              <a:lumMod val="50000"/>
                            </a:schemeClr>
                          </a:solidFill>
                          <a:uFill>
                            <a:solidFill>
                              <a:srgbClr val="FFFFFF"/>
                            </a:solidFill>
                          </a:uFill>
                          <a:latin typeface="+mn-lt"/>
                        </a:rPr>
                        <a:t>.</a:t>
                      </a:r>
                      <a:endParaRPr sz="1600" b="1" dirty="0">
                        <a:solidFill>
                          <a:schemeClr val="accent5">
                            <a:lumMod val="50000"/>
                          </a:schemeClr>
                        </a:solidFill>
                        <a:latin typeface="+mn-lt"/>
                      </a:endParaRPr>
                    </a:p>
                  </a:txBody>
                  <a:tcPr marL="68580" marR="68580" marT="34290" marB="34290">
                    <a:lnL w="12240">
                      <a:solidFill>
                        <a:srgbClr val="4F81BD"/>
                      </a:solidFill>
                    </a:lnL>
                    <a:lnR w="12240" cap="flat" cmpd="sng" algn="ctr">
                      <a:solidFill>
                        <a:srgbClr val="4F81BD"/>
                      </a:solidFill>
                      <a:prstDash val="solid"/>
                      <a:round/>
                      <a:headEnd type="none" w="med" len="med"/>
                      <a:tailEnd type="none" w="med" len="med"/>
                    </a:lnR>
                    <a:lnT w="12240">
                      <a:solidFill>
                        <a:srgbClr val="4F81BD"/>
                      </a:solidFill>
                    </a:lnT>
                    <a:lnB w="12240" cap="flat" cmpd="sng" algn="ctr">
                      <a:solidFill>
                        <a:srgbClr val="4F81BD"/>
                      </a:solidFill>
                      <a:prstDash val="solid"/>
                      <a:round/>
                      <a:headEnd type="none" w="med" len="med"/>
                      <a:tailEnd type="none" w="med" len="med"/>
                    </a:lnB>
                    <a:solidFill>
                      <a:srgbClr val="E9ECF3"/>
                    </a:solidFill>
                  </a:tcPr>
                </a:tc>
              </a:tr>
              <a:tr h="675190">
                <a:tc>
                  <a:txBody>
                    <a:bodyPr/>
                    <a:lstStyle/>
                    <a:p>
                      <a:pPr>
                        <a:lnSpc>
                          <a:spcPct val="100000"/>
                        </a:lnSpc>
                      </a:pPr>
                      <a:r>
                        <a:rPr lang="en-US" sz="1600" b="1" strike="noStrike" spc="-1" dirty="0">
                          <a:solidFill>
                            <a:schemeClr val="accent2">
                              <a:lumMod val="75000"/>
                            </a:schemeClr>
                          </a:solidFill>
                          <a:uFill>
                            <a:solidFill>
                              <a:srgbClr val="FFFFFF"/>
                            </a:solidFill>
                          </a:uFill>
                          <a:latin typeface="+mn-lt"/>
                        </a:rPr>
                        <a:t>Intangible </a:t>
                      </a:r>
                      <a:r>
                        <a:rPr lang="en-US" sz="1600" b="1" strike="noStrike" spc="-1" dirty="0" smtClean="0">
                          <a:solidFill>
                            <a:schemeClr val="accent2">
                              <a:lumMod val="75000"/>
                            </a:schemeClr>
                          </a:solidFill>
                          <a:uFill>
                            <a:solidFill>
                              <a:srgbClr val="FFFFFF"/>
                            </a:solidFill>
                          </a:uFill>
                          <a:latin typeface="+mn-lt"/>
                        </a:rPr>
                        <a:t>Resources:</a:t>
                      </a:r>
                      <a:endParaRPr sz="1600" b="1" dirty="0">
                        <a:solidFill>
                          <a:schemeClr val="accent2">
                            <a:lumMod val="75000"/>
                          </a:schemeClr>
                        </a:solidFill>
                        <a:latin typeface="+mn-lt"/>
                      </a:endParaRPr>
                    </a:p>
                    <a:p>
                      <a:pPr>
                        <a:lnSpc>
                          <a:spcPct val="100000"/>
                        </a:lnSpc>
                      </a:pPr>
                      <a:r>
                        <a:rPr lang="en-US" sz="1600" b="1" strike="noStrike" spc="-1" dirty="0" smtClean="0">
                          <a:solidFill>
                            <a:schemeClr val="accent5">
                              <a:lumMod val="50000"/>
                            </a:schemeClr>
                          </a:solidFill>
                          <a:uFill>
                            <a:solidFill>
                              <a:srgbClr val="FFFFFF"/>
                            </a:solidFill>
                          </a:uFill>
                          <a:latin typeface="+mn-lt"/>
                        </a:rPr>
                        <a:t>Cultural </a:t>
                      </a:r>
                      <a:r>
                        <a:rPr lang="en-US" sz="1600" b="1" strike="noStrike" spc="-1" dirty="0">
                          <a:solidFill>
                            <a:schemeClr val="accent5">
                              <a:lumMod val="50000"/>
                            </a:schemeClr>
                          </a:solidFill>
                          <a:uFill>
                            <a:solidFill>
                              <a:srgbClr val="FFFFFF"/>
                            </a:solidFill>
                          </a:uFill>
                          <a:latin typeface="+mn-lt"/>
                        </a:rPr>
                        <a:t>Heritage, Traditional Ritualistic Festivals, Traditional knowledge, Culinary History etc</a:t>
                      </a:r>
                      <a:r>
                        <a:rPr lang="en-US" sz="1600" b="1" strike="noStrike" spc="-1" dirty="0" smtClean="0">
                          <a:solidFill>
                            <a:schemeClr val="accent5">
                              <a:lumMod val="50000"/>
                            </a:schemeClr>
                          </a:solidFill>
                          <a:uFill>
                            <a:solidFill>
                              <a:srgbClr val="FFFFFF"/>
                            </a:solidFill>
                          </a:uFill>
                          <a:latin typeface="+mn-lt"/>
                        </a:rPr>
                        <a:t>.</a:t>
                      </a:r>
                      <a:endParaRPr sz="1600" b="1" dirty="0">
                        <a:solidFill>
                          <a:schemeClr val="accent5">
                            <a:lumMod val="50000"/>
                          </a:schemeClr>
                        </a:solidFill>
                        <a:latin typeface="+mn-lt"/>
                      </a:endParaRPr>
                    </a:p>
                  </a:txBody>
                  <a:tcPr marL="68580" marR="68580" marT="34290" marB="34290">
                    <a:lnL w="12240">
                      <a:solidFill>
                        <a:srgbClr val="4F81BD"/>
                      </a:solidFill>
                    </a:lnL>
                    <a:lnR w="12240" cap="flat" cmpd="sng" algn="ctr">
                      <a:solidFill>
                        <a:srgbClr val="4F81BD"/>
                      </a:solidFill>
                      <a:prstDash val="solid"/>
                      <a:round/>
                      <a:headEnd type="none" w="med" len="med"/>
                      <a:tailEnd type="none" w="med" len="med"/>
                    </a:lnR>
                    <a:lnT w="12240">
                      <a:solidFill>
                        <a:srgbClr val="4F81BD"/>
                      </a:solidFill>
                    </a:lnT>
                    <a:lnB w="12240" cap="flat" cmpd="sng" algn="ctr">
                      <a:solidFill>
                        <a:srgbClr val="4F81BD"/>
                      </a:solidFill>
                      <a:prstDash val="solid"/>
                      <a:round/>
                      <a:headEnd type="none" w="med" len="med"/>
                      <a:tailEnd type="none" w="med" len="med"/>
                    </a:lnB>
                    <a:solidFill>
                      <a:srgbClr val="D0D8E7"/>
                    </a:solidFill>
                  </a:tcPr>
                </a:tc>
              </a:tr>
              <a:tr h="1269177">
                <a:tc>
                  <a:txBody>
                    <a:bodyPr/>
                    <a:lstStyle/>
                    <a:p>
                      <a:pPr>
                        <a:lnSpc>
                          <a:spcPct val="100000"/>
                        </a:lnSpc>
                      </a:pPr>
                      <a:r>
                        <a:rPr lang="en-US" sz="1600" b="1" strike="noStrike" spc="-1" dirty="0" smtClean="0">
                          <a:solidFill>
                            <a:schemeClr val="accent2">
                              <a:lumMod val="75000"/>
                            </a:schemeClr>
                          </a:solidFill>
                          <a:uFill>
                            <a:solidFill>
                              <a:srgbClr val="FFFFFF"/>
                            </a:solidFill>
                          </a:uFill>
                          <a:latin typeface="+mn-lt"/>
                        </a:rPr>
                        <a:t>Services:</a:t>
                      </a:r>
                      <a:endParaRPr sz="1600" b="1" dirty="0">
                        <a:solidFill>
                          <a:schemeClr val="accent2">
                            <a:lumMod val="75000"/>
                          </a:schemeClr>
                        </a:solidFill>
                        <a:latin typeface="+mn-lt"/>
                      </a:endParaRPr>
                    </a:p>
                    <a:p>
                      <a:pPr>
                        <a:lnSpc>
                          <a:spcPct val="100000"/>
                        </a:lnSpc>
                      </a:pPr>
                      <a:r>
                        <a:rPr lang="en-US" sz="1600" b="1" strike="noStrike" spc="-1" dirty="0">
                          <a:solidFill>
                            <a:schemeClr val="accent5">
                              <a:lumMod val="50000"/>
                            </a:schemeClr>
                          </a:solidFill>
                          <a:uFill>
                            <a:solidFill>
                              <a:srgbClr val="FFFFFF"/>
                            </a:solidFill>
                          </a:uFill>
                          <a:latin typeface="+mn-lt"/>
                        </a:rPr>
                        <a:t>Union Catalogue, National Bibliographic service, Virtual Reference Desk, Community Information System, Newsfeeds/RSS Feeds, Current Awareness Service, Document Delivery Service, Translation Service, Virtual Learning Hub, Career Guidance, Web Directories, Webcasting, Podcasting .</a:t>
                      </a:r>
                      <a:endParaRPr sz="1600" b="1" dirty="0">
                        <a:solidFill>
                          <a:schemeClr val="accent5">
                            <a:lumMod val="50000"/>
                          </a:schemeClr>
                        </a:solidFill>
                        <a:latin typeface="+mn-lt"/>
                      </a:endParaRPr>
                    </a:p>
                  </a:txBody>
                  <a:tcPr marL="68580" marR="68580" marT="34290" marB="34290">
                    <a:lnL w="12240">
                      <a:solidFill>
                        <a:srgbClr val="4F81BD"/>
                      </a:solidFill>
                    </a:lnL>
                    <a:lnR w="12240" cap="flat" cmpd="sng" algn="ctr">
                      <a:solidFill>
                        <a:srgbClr val="4F81BD"/>
                      </a:solidFill>
                      <a:prstDash val="solid"/>
                      <a:round/>
                      <a:headEnd type="none" w="med" len="med"/>
                      <a:tailEnd type="none" w="med" len="med"/>
                    </a:lnR>
                    <a:lnT w="12240">
                      <a:solidFill>
                        <a:srgbClr val="4F81BD"/>
                      </a:solidFill>
                    </a:lnT>
                    <a:lnB w="12240" cap="flat" cmpd="sng" algn="ctr">
                      <a:solidFill>
                        <a:srgbClr val="4F81BD"/>
                      </a:solidFill>
                      <a:prstDash val="solid"/>
                      <a:round/>
                      <a:headEnd type="none" w="med" len="med"/>
                      <a:tailEnd type="none" w="med" len="med"/>
                    </a:lnB>
                    <a:solidFill>
                      <a:srgbClr val="E9ECF3"/>
                    </a:solidFill>
                  </a:tcPr>
                </a:tc>
              </a:tr>
              <a:tr h="1167068">
                <a:tc>
                  <a:txBody>
                    <a:bodyPr/>
                    <a:lstStyle/>
                    <a:p>
                      <a:pPr>
                        <a:lnSpc>
                          <a:spcPct val="100000"/>
                        </a:lnSpc>
                      </a:pPr>
                      <a:r>
                        <a:rPr lang="en-US" sz="1600" b="1" strike="noStrike" spc="-1" dirty="0">
                          <a:solidFill>
                            <a:schemeClr val="accent2">
                              <a:lumMod val="75000"/>
                            </a:schemeClr>
                          </a:solidFill>
                          <a:uFill>
                            <a:solidFill>
                              <a:srgbClr val="FFFFFF"/>
                            </a:solidFill>
                          </a:uFill>
                          <a:latin typeface="+mn-lt"/>
                        </a:rPr>
                        <a:t>Processes &amp; </a:t>
                      </a:r>
                      <a:r>
                        <a:rPr lang="en-US" sz="1600" b="1" strike="noStrike" spc="-1" dirty="0" smtClean="0">
                          <a:solidFill>
                            <a:schemeClr val="accent2">
                              <a:lumMod val="75000"/>
                            </a:schemeClr>
                          </a:solidFill>
                          <a:uFill>
                            <a:solidFill>
                              <a:srgbClr val="FFFFFF"/>
                            </a:solidFill>
                          </a:uFill>
                          <a:latin typeface="+mn-lt"/>
                        </a:rPr>
                        <a:t>Tools:</a:t>
                      </a:r>
                      <a:endParaRPr sz="1600" b="1" dirty="0">
                        <a:solidFill>
                          <a:schemeClr val="accent2">
                            <a:lumMod val="75000"/>
                          </a:schemeClr>
                        </a:solidFill>
                        <a:latin typeface="+mn-lt"/>
                      </a:endParaRPr>
                    </a:p>
                    <a:p>
                      <a:pPr>
                        <a:lnSpc>
                          <a:spcPct val="100000"/>
                        </a:lnSpc>
                      </a:pPr>
                      <a:r>
                        <a:rPr lang="en-US" sz="1600" b="1" strike="noStrike" spc="-1" dirty="0">
                          <a:solidFill>
                            <a:schemeClr val="accent5">
                              <a:lumMod val="50000"/>
                            </a:schemeClr>
                          </a:solidFill>
                          <a:uFill>
                            <a:solidFill>
                              <a:srgbClr val="FFFFFF"/>
                            </a:solidFill>
                          </a:uFill>
                          <a:latin typeface="+mn-lt"/>
                        </a:rPr>
                        <a:t>Metadata Harvesting, Website Crawling, Auto Ingesting, Data Analytics/Big Data, Search Tools, Web Scale Discovery Tools, Tools for e-publishing, Open Journal System, Webhosting, A/V Streaming, Web Conferencing tools, Augmented Reality Platform (Second Life).</a:t>
                      </a:r>
                      <a:endParaRPr sz="1600" b="1" dirty="0">
                        <a:solidFill>
                          <a:schemeClr val="accent5">
                            <a:lumMod val="50000"/>
                          </a:schemeClr>
                        </a:solidFill>
                        <a:latin typeface="+mn-lt"/>
                      </a:endParaRPr>
                    </a:p>
                  </a:txBody>
                  <a:tcPr marL="68580" marR="68580" marT="34290" marB="34290">
                    <a:lnL w="12240">
                      <a:solidFill>
                        <a:srgbClr val="4F81BD"/>
                      </a:solidFill>
                    </a:lnL>
                    <a:lnR w="12240" cap="flat" cmpd="sng" algn="ctr">
                      <a:solidFill>
                        <a:srgbClr val="4F81BD"/>
                      </a:solidFill>
                      <a:prstDash val="solid"/>
                      <a:round/>
                      <a:headEnd type="none" w="med" len="med"/>
                      <a:tailEnd type="none" w="med" len="med"/>
                    </a:lnR>
                    <a:lnT w="12240">
                      <a:solidFill>
                        <a:srgbClr val="4F81BD"/>
                      </a:solidFill>
                    </a:lnT>
                    <a:lnB w="12240" cap="flat" cmpd="sng" algn="ctr">
                      <a:solidFill>
                        <a:srgbClr val="4F81BD"/>
                      </a:solidFill>
                      <a:prstDash val="solid"/>
                      <a:round/>
                      <a:headEnd type="none" w="med" len="med"/>
                      <a:tailEnd type="none" w="med" len="med"/>
                    </a:lnB>
                    <a:solidFill>
                      <a:srgbClr val="D0D8E7"/>
                    </a:solidFill>
                  </a:tcPr>
                </a:tc>
              </a:tr>
              <a:tr h="1080303">
                <a:tc>
                  <a:txBody>
                    <a:bodyPr/>
                    <a:lstStyle/>
                    <a:p>
                      <a:pPr>
                        <a:lnSpc>
                          <a:spcPct val="100000"/>
                        </a:lnSpc>
                      </a:pPr>
                      <a:r>
                        <a:rPr lang="en-US" sz="1600" b="1" strike="noStrike" spc="-1" dirty="0">
                          <a:solidFill>
                            <a:schemeClr val="accent2">
                              <a:lumMod val="75000"/>
                            </a:schemeClr>
                          </a:solidFill>
                          <a:uFill>
                            <a:solidFill>
                              <a:srgbClr val="FFFFFF"/>
                            </a:solidFill>
                          </a:uFill>
                          <a:latin typeface="+mn-lt"/>
                        </a:rPr>
                        <a:t>Collaborative </a:t>
                      </a:r>
                      <a:r>
                        <a:rPr lang="en-US" sz="1600" b="1" strike="noStrike" spc="-1" dirty="0" smtClean="0">
                          <a:solidFill>
                            <a:schemeClr val="accent2">
                              <a:lumMod val="75000"/>
                            </a:schemeClr>
                          </a:solidFill>
                          <a:uFill>
                            <a:solidFill>
                              <a:srgbClr val="FFFFFF"/>
                            </a:solidFill>
                          </a:uFill>
                          <a:latin typeface="+mn-lt"/>
                        </a:rPr>
                        <a:t>Communities:</a:t>
                      </a:r>
                      <a:endParaRPr sz="1600" b="1" dirty="0">
                        <a:solidFill>
                          <a:schemeClr val="accent2">
                            <a:lumMod val="75000"/>
                          </a:schemeClr>
                        </a:solidFill>
                        <a:latin typeface="+mn-lt"/>
                      </a:endParaRPr>
                    </a:p>
                    <a:p>
                      <a:pPr>
                        <a:lnSpc>
                          <a:spcPct val="100000"/>
                        </a:lnSpc>
                      </a:pPr>
                      <a:r>
                        <a:rPr lang="en-US" sz="1600" b="1" strike="noStrike" spc="-1" dirty="0">
                          <a:solidFill>
                            <a:schemeClr val="accent5">
                              <a:lumMod val="50000"/>
                            </a:schemeClr>
                          </a:solidFill>
                          <a:uFill>
                            <a:solidFill>
                              <a:srgbClr val="FFFFFF"/>
                            </a:solidFill>
                          </a:uFill>
                          <a:latin typeface="+mn-lt"/>
                        </a:rPr>
                        <a:t>Crowdsourcing for content development, Discussion forum, Blogs, Wikis, Social Networking, User-driven ratings and reviews, Social tagging, folksonomy.</a:t>
                      </a:r>
                      <a:endParaRPr sz="1600" b="1" dirty="0">
                        <a:solidFill>
                          <a:schemeClr val="accent5">
                            <a:lumMod val="50000"/>
                          </a:schemeClr>
                        </a:solidFill>
                        <a:latin typeface="+mn-lt"/>
                      </a:endParaRPr>
                    </a:p>
                  </a:txBody>
                  <a:tcPr marL="68580" marR="68580" marT="34290" marB="34290">
                    <a:lnL w="12240">
                      <a:solidFill>
                        <a:srgbClr val="4F81BD"/>
                      </a:solidFill>
                    </a:lnL>
                    <a:lnR w="12240" cap="flat" cmpd="sng" algn="ctr">
                      <a:solidFill>
                        <a:srgbClr val="4F81BD"/>
                      </a:solidFill>
                      <a:prstDash val="solid"/>
                      <a:round/>
                      <a:headEnd type="none" w="med" len="med"/>
                      <a:tailEnd type="none" w="med" len="med"/>
                    </a:lnR>
                    <a:lnT w="12240">
                      <a:solidFill>
                        <a:srgbClr val="4F81BD"/>
                      </a:solidFill>
                    </a:lnT>
                    <a:lnB w="12240" cap="flat" cmpd="sng" algn="ctr">
                      <a:solidFill>
                        <a:srgbClr val="4F81BD"/>
                      </a:solidFill>
                      <a:prstDash val="solid"/>
                      <a:round/>
                      <a:headEnd type="none" w="med" len="med"/>
                      <a:tailEnd type="none" w="med" len="med"/>
                    </a:lnB>
                    <a:solidFill>
                      <a:srgbClr val="E9ECF3"/>
                    </a:solid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extShape 1"/>
          <p:cNvSpPr txBox="1"/>
          <p:nvPr/>
        </p:nvSpPr>
        <p:spPr>
          <a:xfrm>
            <a:off x="510418" y="452800"/>
            <a:ext cx="7706482" cy="604240"/>
          </a:xfrm>
          <a:prstGeom prst="rect">
            <a:avLst/>
          </a:prstGeom>
          <a:noFill/>
          <a:ln>
            <a:noFill/>
          </a:ln>
        </p:spPr>
        <p:txBody>
          <a:bodyPr lIns="67500" tIns="33750" rIns="67500" bIns="33750" anchor="ctr"/>
          <a:lstStyle/>
          <a:p>
            <a:pPr algn="ctr">
              <a:lnSpc>
                <a:spcPct val="100000"/>
              </a:lnSpc>
            </a:pPr>
            <a:r>
              <a:rPr lang="en-US" sz="2800" b="1" spc="-1" dirty="0">
                <a:solidFill>
                  <a:srgbClr val="640000"/>
                </a:solidFill>
                <a:uFill>
                  <a:solidFill>
                    <a:srgbClr val="FFFFFF"/>
                  </a:solidFill>
                </a:uFill>
                <a:latin typeface="+mj-lt"/>
              </a:rPr>
              <a:t>NML Model Libraries</a:t>
            </a:r>
            <a:endParaRPr sz="3600" dirty="0">
              <a:solidFill>
                <a:srgbClr val="640000"/>
              </a:solidFill>
              <a:latin typeface="+mj-lt"/>
            </a:endParaRPr>
          </a:p>
        </p:txBody>
      </p:sp>
      <p:sp>
        <p:nvSpPr>
          <p:cNvPr id="227" name="TextShape 2"/>
          <p:cNvSpPr txBox="1"/>
          <p:nvPr/>
        </p:nvSpPr>
        <p:spPr>
          <a:xfrm>
            <a:off x="1257210" y="5772060"/>
            <a:ext cx="514080" cy="205740"/>
          </a:xfrm>
          <a:prstGeom prst="rect">
            <a:avLst/>
          </a:prstGeom>
          <a:noFill/>
          <a:ln>
            <a:noFill/>
          </a:ln>
        </p:spPr>
        <p:txBody>
          <a:bodyPr anchor="ctr"/>
          <a:lstStyle/>
          <a:p>
            <a:pPr algn="ctr">
              <a:lnSpc>
                <a:spcPct val="100000"/>
              </a:lnSpc>
            </a:pPr>
            <a:endParaRPr sz="1350" dirty="0"/>
          </a:p>
        </p:txBody>
      </p:sp>
      <p:sp>
        <p:nvSpPr>
          <p:cNvPr id="229" name="CustomShape 4"/>
          <p:cNvSpPr/>
          <p:nvPr/>
        </p:nvSpPr>
        <p:spPr>
          <a:xfrm>
            <a:off x="1190520" y="754920"/>
            <a:ext cx="228420" cy="228420"/>
          </a:xfrm>
          <a:prstGeom prst="rect">
            <a:avLst/>
          </a:prstGeom>
          <a:noFill/>
          <a:ln>
            <a:noFill/>
          </a:ln>
        </p:spPr>
        <p:style>
          <a:lnRef idx="0">
            <a:scrgbClr r="0" g="0" b="0"/>
          </a:lnRef>
          <a:fillRef idx="0">
            <a:scrgbClr r="0" g="0" b="0"/>
          </a:fillRef>
          <a:effectRef idx="0">
            <a:scrgbClr r="0" g="0" b="0"/>
          </a:effectRef>
          <a:fontRef idx="minor"/>
        </p:style>
      </p:sp>
      <p:sp>
        <p:nvSpPr>
          <p:cNvPr id="2" name="Rectangle 1"/>
          <p:cNvSpPr/>
          <p:nvPr/>
        </p:nvSpPr>
        <p:spPr>
          <a:xfrm>
            <a:off x="3599935" y="1597881"/>
            <a:ext cx="5115697" cy="3724096"/>
          </a:xfrm>
          <a:prstGeom prst="rect">
            <a:avLst/>
          </a:prstGeom>
        </p:spPr>
        <p:txBody>
          <a:bodyPr wrap="square">
            <a:spAutoFit/>
          </a:bodyPr>
          <a:lstStyle/>
          <a:p>
            <a:pPr algn="just"/>
            <a:r>
              <a:rPr lang="en-US" b="1" spc="-1" dirty="0">
                <a:solidFill>
                  <a:schemeClr val="accent5">
                    <a:lumMod val="50000"/>
                  </a:schemeClr>
                </a:solidFill>
                <a:uFill>
                  <a:solidFill>
                    <a:srgbClr val="FFFFFF"/>
                  </a:solidFill>
                </a:uFill>
                <a:latin typeface="Arial"/>
              </a:rPr>
              <a:t>Under the NML Model Libraries scheme, infrastructure of 6 </a:t>
            </a:r>
            <a:r>
              <a:rPr lang="en-US" b="1" spc="-1" dirty="0" err="1">
                <a:solidFill>
                  <a:schemeClr val="accent5">
                    <a:lumMod val="50000"/>
                  </a:schemeClr>
                </a:solidFill>
                <a:uFill>
                  <a:solidFill>
                    <a:srgbClr val="FFFFFF"/>
                  </a:solidFill>
                </a:uFill>
                <a:latin typeface="Arial"/>
              </a:rPr>
              <a:t>MoC</a:t>
            </a:r>
            <a:r>
              <a:rPr lang="en-US" b="1" spc="-1" dirty="0">
                <a:solidFill>
                  <a:schemeClr val="accent5">
                    <a:lumMod val="50000"/>
                  </a:schemeClr>
                </a:solidFill>
                <a:uFill>
                  <a:solidFill>
                    <a:srgbClr val="FFFFFF"/>
                  </a:solidFill>
                </a:uFill>
                <a:latin typeface="Arial"/>
              </a:rPr>
              <a:t> Libraries, 35 State Central Libraries and 35 District Libraries covering all the States/U.Ts are being upgraded and </a:t>
            </a:r>
            <a:r>
              <a:rPr lang="en-US" b="1" spc="-1" dirty="0" err="1">
                <a:solidFill>
                  <a:schemeClr val="accent5">
                    <a:lumMod val="50000"/>
                  </a:schemeClr>
                </a:solidFill>
                <a:uFill>
                  <a:solidFill>
                    <a:srgbClr val="FFFFFF"/>
                  </a:solidFill>
                </a:uFill>
                <a:latin typeface="Arial"/>
              </a:rPr>
              <a:t>modernised</a:t>
            </a:r>
            <a:r>
              <a:rPr lang="en-US" b="1" spc="-1" dirty="0">
                <a:solidFill>
                  <a:schemeClr val="accent5">
                    <a:lumMod val="50000"/>
                  </a:schemeClr>
                </a:solidFill>
                <a:uFill>
                  <a:solidFill>
                    <a:srgbClr val="FFFFFF"/>
                  </a:solidFill>
                </a:uFill>
                <a:latin typeface="Arial"/>
              </a:rPr>
              <a:t>. </a:t>
            </a:r>
          </a:p>
          <a:p>
            <a:pPr algn="just"/>
            <a:endParaRPr lang="en-US" b="1" spc="-1" dirty="0">
              <a:solidFill>
                <a:schemeClr val="accent5">
                  <a:lumMod val="50000"/>
                </a:schemeClr>
              </a:solidFill>
              <a:uFill>
                <a:solidFill>
                  <a:srgbClr val="FFFFFF"/>
                </a:solidFill>
              </a:uFill>
              <a:latin typeface="Arial"/>
            </a:endParaRPr>
          </a:p>
          <a:p>
            <a:pPr algn="just"/>
            <a:r>
              <a:rPr lang="en-US" b="1" spc="-1" dirty="0">
                <a:solidFill>
                  <a:schemeClr val="accent5">
                    <a:lumMod val="50000"/>
                  </a:schemeClr>
                </a:solidFill>
                <a:uFill>
                  <a:solidFill>
                    <a:srgbClr val="FFFFFF"/>
                  </a:solidFill>
                </a:uFill>
                <a:latin typeface="Arial"/>
              </a:rPr>
              <a:t>NML Model Libraries is a Matching scheme for funding in respect of 35 State Central Libraries and 35 District Libraries where 75% is Central Share and 25% is the State/UT share ( 90% : 10% in case of North Eastern States).</a:t>
            </a:r>
          </a:p>
          <a:p>
            <a:pPr algn="just">
              <a:lnSpc>
                <a:spcPct val="100000"/>
              </a:lnSpc>
            </a:pPr>
            <a:endParaRPr lang="en-US" sz="2000" b="1" dirty="0">
              <a:solidFill>
                <a:srgbClr val="C00000"/>
              </a:solidFill>
            </a:endParaRPr>
          </a:p>
        </p:txBody>
      </p:sp>
      <p:pic>
        <p:nvPicPr>
          <p:cNvPr id="7174" name="Picture 6" descr="Image result for library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18" y="1704975"/>
            <a:ext cx="2850849" cy="22433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Shape 3"/>
          <p:cNvSpPr txBox="1"/>
          <p:nvPr/>
        </p:nvSpPr>
        <p:spPr>
          <a:xfrm>
            <a:off x="1257210" y="5772060"/>
            <a:ext cx="514080" cy="205740"/>
          </a:xfrm>
          <a:prstGeom prst="rect">
            <a:avLst/>
          </a:prstGeom>
          <a:noFill/>
          <a:ln>
            <a:noFill/>
          </a:ln>
        </p:spPr>
        <p:txBody>
          <a:bodyPr anchor="ctr"/>
          <a:lstStyle/>
          <a:p>
            <a:pPr algn="just">
              <a:lnSpc>
                <a:spcPct val="100000"/>
              </a:lnSpc>
            </a:pPr>
            <a:endParaRPr sz="1350" dirty="0"/>
          </a:p>
        </p:txBody>
      </p:sp>
      <p:graphicFrame>
        <p:nvGraphicFramePr>
          <p:cNvPr id="235" name="Table 5"/>
          <p:cNvGraphicFramePr/>
          <p:nvPr>
            <p:extLst>
              <p:ext uri="{D42A27DB-BD31-4B8C-83A1-F6EECF244321}">
                <p14:modId xmlns:p14="http://schemas.microsoft.com/office/powerpoint/2010/main" val="2965316151"/>
              </p:ext>
            </p:extLst>
          </p:nvPr>
        </p:nvGraphicFramePr>
        <p:xfrm>
          <a:off x="565396" y="2193735"/>
          <a:ext cx="7861300" cy="2811780"/>
        </p:xfrm>
        <a:graphic>
          <a:graphicData uri="http://schemas.openxmlformats.org/drawingml/2006/table">
            <a:tbl>
              <a:tblPr/>
              <a:tblGrid>
                <a:gridCol w="3930324"/>
                <a:gridCol w="3930976"/>
              </a:tblGrid>
              <a:tr h="228600">
                <a:tc>
                  <a:txBody>
                    <a:bodyPr/>
                    <a:lstStyle/>
                    <a:p>
                      <a:pPr algn="just">
                        <a:lnSpc>
                          <a:spcPct val="100000"/>
                        </a:lnSpc>
                      </a:pPr>
                      <a:r>
                        <a:rPr lang="en-US" sz="1600" b="1" strike="noStrike" spc="-1" dirty="0">
                          <a:solidFill>
                            <a:schemeClr val="accent5">
                              <a:lumMod val="50000"/>
                            </a:schemeClr>
                          </a:solidFill>
                          <a:uFill>
                            <a:solidFill>
                              <a:srgbClr val="FFFFFF"/>
                            </a:solidFill>
                          </a:uFill>
                          <a:latin typeface="Arial"/>
                        </a:rPr>
                        <a:t>Uttar Pradesh(2), </a:t>
                      </a:r>
                      <a:endParaRPr sz="3600" dirty="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Orissa(2),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r>
              <a:tr h="22860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Goa(2),</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Karnataka(2),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r>
              <a:tr h="22860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Rajasthan(2),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West Bengal (2),</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r>
              <a:tr h="22860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Telangana(2),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Gujarat(1)</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r>
              <a:tr h="228600">
                <a:tc>
                  <a:txBody>
                    <a:bodyPr/>
                    <a:lstStyle/>
                    <a:p>
                      <a:pPr algn="just">
                        <a:lnSpc>
                          <a:spcPct val="100000"/>
                        </a:lnSpc>
                      </a:pPr>
                      <a:r>
                        <a:rPr lang="en-US" sz="1600" b="1" strike="noStrike" spc="-1" dirty="0" err="1">
                          <a:solidFill>
                            <a:schemeClr val="accent5">
                              <a:lumMod val="50000"/>
                            </a:schemeClr>
                          </a:solidFill>
                          <a:uFill>
                            <a:solidFill>
                              <a:srgbClr val="FFFFFF"/>
                            </a:solidFill>
                          </a:uFill>
                          <a:latin typeface="Arial"/>
                        </a:rPr>
                        <a:t>Chattisgarh</a:t>
                      </a:r>
                      <a:r>
                        <a:rPr lang="en-US" sz="1600" b="1" strike="noStrike" spc="-1" dirty="0">
                          <a:solidFill>
                            <a:schemeClr val="accent5">
                              <a:lumMod val="50000"/>
                            </a:schemeClr>
                          </a:solidFill>
                          <a:uFill>
                            <a:solidFill>
                              <a:srgbClr val="FFFFFF"/>
                            </a:solidFill>
                          </a:uFill>
                          <a:latin typeface="Arial"/>
                        </a:rPr>
                        <a:t>(2), </a:t>
                      </a:r>
                      <a:endParaRPr sz="3600" dirty="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Tripura(2)</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r>
              <a:tr h="228600">
                <a:tc>
                  <a:txBody>
                    <a:bodyPr/>
                    <a:lstStyle/>
                    <a:p>
                      <a:pPr algn="just">
                        <a:lnSpc>
                          <a:spcPct val="100000"/>
                        </a:lnSpc>
                      </a:pPr>
                      <a:r>
                        <a:rPr lang="en-US" sz="1600" b="1" strike="noStrike" spc="-1" dirty="0">
                          <a:solidFill>
                            <a:schemeClr val="accent5">
                              <a:lumMod val="50000"/>
                            </a:schemeClr>
                          </a:solidFill>
                          <a:uFill>
                            <a:solidFill>
                              <a:srgbClr val="FFFFFF"/>
                            </a:solidFill>
                          </a:uFill>
                          <a:latin typeface="Arial"/>
                        </a:rPr>
                        <a:t>Arunachal Pradesh(2), </a:t>
                      </a:r>
                      <a:endParaRPr sz="3600" dirty="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Mizoram(2),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r>
              <a:tr h="22860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Tamil Nadu(2),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Andhra Pradesh(2),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r>
              <a:tr h="22860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Assam (2),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Manipur(2)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D0D8E7"/>
                    </a:solidFill>
                  </a:tcPr>
                </a:tc>
              </a:tr>
              <a:tr h="288090">
                <a:tc>
                  <a:txBody>
                    <a:bodyPr/>
                    <a:lstStyle/>
                    <a:p>
                      <a:pPr algn="just">
                        <a:lnSpc>
                          <a:spcPct val="100000"/>
                        </a:lnSpc>
                      </a:pPr>
                      <a:r>
                        <a:rPr lang="en-US" sz="1600" b="1" strike="noStrike" spc="-1">
                          <a:solidFill>
                            <a:schemeClr val="accent5">
                              <a:lumMod val="50000"/>
                            </a:schemeClr>
                          </a:solidFill>
                          <a:uFill>
                            <a:solidFill>
                              <a:srgbClr val="FFFFFF"/>
                            </a:solidFill>
                          </a:uFill>
                          <a:latin typeface="Arial"/>
                        </a:rPr>
                        <a:t>Pondicherry(2) </a:t>
                      </a:r>
                      <a:endParaRPr sz="360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c>
                  <a:txBody>
                    <a:bodyPr/>
                    <a:lstStyle/>
                    <a:p>
                      <a:pPr algn="just">
                        <a:lnSpc>
                          <a:spcPct val="100000"/>
                        </a:lnSpc>
                      </a:pPr>
                      <a:r>
                        <a:rPr lang="en-US" sz="1600" b="1" strike="noStrike" spc="-1" dirty="0">
                          <a:solidFill>
                            <a:schemeClr val="accent5">
                              <a:lumMod val="50000"/>
                            </a:schemeClr>
                          </a:solidFill>
                          <a:uFill>
                            <a:solidFill>
                              <a:srgbClr val="FFFFFF"/>
                            </a:solidFill>
                          </a:uFill>
                          <a:latin typeface="Arial"/>
                        </a:rPr>
                        <a:t>Kerala (1</a:t>
                      </a:r>
                      <a:r>
                        <a:rPr lang="en-US" sz="1600" b="1" strike="noStrike" spc="-1" dirty="0" smtClean="0">
                          <a:solidFill>
                            <a:schemeClr val="accent5">
                              <a:lumMod val="50000"/>
                            </a:schemeClr>
                          </a:solidFill>
                          <a:uFill>
                            <a:solidFill>
                              <a:srgbClr val="FFFFFF"/>
                            </a:solidFill>
                          </a:uFill>
                          <a:latin typeface="Arial"/>
                        </a:rPr>
                        <a:t>)</a:t>
                      </a:r>
                      <a:endParaRPr sz="3600" dirty="0">
                        <a:solidFill>
                          <a:schemeClr val="accent5">
                            <a:lumMod val="50000"/>
                          </a:schemeClr>
                        </a:solidFill>
                      </a:endParaRPr>
                    </a:p>
                  </a:txBody>
                  <a:tcPr marL="68580" marR="68580" marT="34290" marB="34290">
                    <a:lnL w="12240">
                      <a:solidFill>
                        <a:srgbClr val="4F81BD"/>
                      </a:solidFill>
                    </a:lnL>
                    <a:lnR w="12240">
                      <a:solidFill>
                        <a:srgbClr val="4F81BD"/>
                      </a:solidFill>
                    </a:lnR>
                    <a:lnT w="12240">
                      <a:solidFill>
                        <a:srgbClr val="4F81BD"/>
                      </a:solidFill>
                    </a:lnT>
                    <a:lnB w="12240">
                      <a:solidFill>
                        <a:srgbClr val="4F81BD"/>
                      </a:solidFill>
                    </a:lnB>
                    <a:solidFill>
                      <a:srgbClr val="E9ECF3"/>
                    </a:solidFill>
                  </a:tcPr>
                </a:tc>
              </a:tr>
            </a:tbl>
          </a:graphicData>
        </a:graphic>
      </p:graphicFrame>
      <p:sp>
        <p:nvSpPr>
          <p:cNvPr id="237" name="CustomShape 7"/>
          <p:cNvSpPr/>
          <p:nvPr/>
        </p:nvSpPr>
        <p:spPr>
          <a:xfrm>
            <a:off x="421391" y="407309"/>
            <a:ext cx="6062580" cy="34857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just">
              <a:lnSpc>
                <a:spcPct val="100000"/>
              </a:lnSpc>
            </a:pPr>
            <a:r>
              <a:rPr lang="en-US" sz="2800" b="1" spc="-1" dirty="0">
                <a:solidFill>
                  <a:srgbClr val="640000"/>
                </a:solidFill>
                <a:uFill>
                  <a:solidFill>
                    <a:srgbClr val="FFFFFF"/>
                  </a:solidFill>
                </a:uFill>
                <a:latin typeface="+mj-lt"/>
              </a:rPr>
              <a:t>NML Model Libraries: </a:t>
            </a:r>
            <a:endParaRPr sz="2800" dirty="0">
              <a:solidFill>
                <a:srgbClr val="640000"/>
              </a:solidFill>
              <a:latin typeface="+mj-lt"/>
            </a:endParaRPr>
          </a:p>
        </p:txBody>
      </p:sp>
      <p:sp>
        <p:nvSpPr>
          <p:cNvPr id="2" name="TextBox 1"/>
          <p:cNvSpPr txBox="1"/>
          <p:nvPr/>
        </p:nvSpPr>
        <p:spPr>
          <a:xfrm>
            <a:off x="371762" y="1094144"/>
            <a:ext cx="8248568" cy="830997"/>
          </a:xfrm>
          <a:prstGeom prst="rect">
            <a:avLst/>
          </a:prstGeom>
          <a:noFill/>
        </p:spPr>
        <p:txBody>
          <a:bodyPr wrap="square" rtlCol="0">
            <a:spAutoFit/>
          </a:bodyPr>
          <a:lstStyle/>
          <a:p>
            <a:pPr algn="just">
              <a:lnSpc>
                <a:spcPct val="100000"/>
              </a:lnSpc>
            </a:pPr>
            <a:endParaRPr lang="en-US" sz="1600" b="1" spc="-1" dirty="0">
              <a:solidFill>
                <a:schemeClr val="tx1">
                  <a:lumMod val="95000"/>
                  <a:lumOff val="5000"/>
                </a:schemeClr>
              </a:solidFill>
              <a:uFill>
                <a:solidFill>
                  <a:srgbClr val="FFFFFF"/>
                </a:solidFill>
              </a:uFill>
              <a:latin typeface="Arial"/>
            </a:endParaRPr>
          </a:p>
          <a:p>
            <a:pPr algn="just"/>
            <a:r>
              <a:rPr lang="en-US" sz="1600" b="1" spc="-1" dirty="0">
                <a:solidFill>
                  <a:schemeClr val="accent5">
                    <a:lumMod val="75000"/>
                  </a:schemeClr>
                </a:solidFill>
                <a:uFill>
                  <a:solidFill>
                    <a:srgbClr val="FFFFFF"/>
                  </a:solidFill>
                </a:uFill>
                <a:latin typeface="Arial"/>
              </a:rPr>
              <a:t>Development of NML model Library projects for 34 public libraries received from 18 states have been approved by the Finance Committee of the NML</a:t>
            </a:r>
            <a:endParaRPr lang="en-US" sz="1600" b="1" dirty="0">
              <a:solidFill>
                <a:schemeClr val="accent5">
                  <a:lumMod val="75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extShape 1"/>
          <p:cNvSpPr txBox="1"/>
          <p:nvPr/>
        </p:nvSpPr>
        <p:spPr>
          <a:xfrm>
            <a:off x="2573866" y="467346"/>
            <a:ext cx="5173133" cy="580057"/>
          </a:xfrm>
          <a:prstGeom prst="rect">
            <a:avLst/>
          </a:prstGeom>
          <a:noFill/>
          <a:ln>
            <a:noFill/>
          </a:ln>
        </p:spPr>
        <p:txBody>
          <a:bodyPr lIns="67500" tIns="33750" rIns="67500" bIns="33750" anchor="ctr"/>
          <a:lstStyle/>
          <a:p>
            <a:pPr>
              <a:lnSpc>
                <a:spcPct val="100000"/>
              </a:lnSpc>
            </a:pPr>
            <a:r>
              <a:rPr lang="en-US" sz="2800" b="1" spc="-1" dirty="0">
                <a:solidFill>
                  <a:srgbClr val="640000"/>
                </a:solidFill>
                <a:uFill>
                  <a:solidFill>
                    <a:srgbClr val="FFFFFF"/>
                  </a:solidFill>
                </a:uFill>
                <a:latin typeface="+mj-lt"/>
              </a:rPr>
              <a:t>Quantitative and Qualitative Survey</a:t>
            </a:r>
            <a:endParaRPr sz="2800" dirty="0">
              <a:solidFill>
                <a:srgbClr val="640000"/>
              </a:solidFill>
              <a:latin typeface="+mj-lt"/>
            </a:endParaRPr>
          </a:p>
        </p:txBody>
      </p:sp>
      <p:sp>
        <p:nvSpPr>
          <p:cNvPr id="2" name="TextBox 1"/>
          <p:cNvSpPr txBox="1"/>
          <p:nvPr/>
        </p:nvSpPr>
        <p:spPr>
          <a:xfrm>
            <a:off x="2286000" y="1339620"/>
            <a:ext cx="6536724" cy="5355312"/>
          </a:xfrm>
          <a:prstGeom prst="rect">
            <a:avLst/>
          </a:prstGeom>
          <a:noFill/>
        </p:spPr>
        <p:txBody>
          <a:bodyPr wrap="square" rtlCol="0">
            <a:spAutoFit/>
          </a:bodyPr>
          <a:lstStyle/>
          <a:p>
            <a:pPr algn="just">
              <a:lnSpc>
                <a:spcPct val="100000"/>
              </a:lnSpc>
            </a:pPr>
            <a:r>
              <a:rPr lang="en-US" b="1" spc="-1" dirty="0">
                <a:solidFill>
                  <a:schemeClr val="accent5">
                    <a:lumMod val="50000"/>
                  </a:schemeClr>
                </a:solidFill>
                <a:uFill>
                  <a:solidFill>
                    <a:srgbClr val="FFFFFF"/>
                  </a:solidFill>
                </a:uFill>
                <a:latin typeface="Arial"/>
              </a:rPr>
              <a:t>Under the Quantitative &amp; Qualitative Survey, basic data on various parameters like Infrastructure, services, staffing and readers </a:t>
            </a:r>
            <a:r>
              <a:rPr lang="en-US" b="1" spc="-1" dirty="0" err="1">
                <a:solidFill>
                  <a:schemeClr val="accent5">
                    <a:lumMod val="50000"/>
                  </a:schemeClr>
                </a:solidFill>
                <a:uFill>
                  <a:solidFill>
                    <a:srgbClr val="FFFFFF"/>
                  </a:solidFill>
                </a:uFill>
                <a:latin typeface="Arial"/>
              </a:rPr>
              <a:t>etc</a:t>
            </a:r>
            <a:r>
              <a:rPr lang="en-US" b="1" spc="-1" dirty="0">
                <a:solidFill>
                  <a:schemeClr val="accent5">
                    <a:lumMod val="50000"/>
                  </a:schemeClr>
                </a:solidFill>
                <a:uFill>
                  <a:solidFill>
                    <a:srgbClr val="FFFFFF"/>
                  </a:solidFill>
                </a:uFill>
                <a:latin typeface="Arial"/>
              </a:rPr>
              <a:t> are being collected from the libraries and citizens to study the existing condition of public libraries and the expectations of the citizens from the public libraries.</a:t>
            </a:r>
            <a:endParaRPr lang="en-US" b="1" dirty="0">
              <a:solidFill>
                <a:schemeClr val="accent5">
                  <a:lumMod val="50000"/>
                </a:schemeClr>
              </a:solidFill>
            </a:endParaRPr>
          </a:p>
          <a:p>
            <a:pPr algn="just">
              <a:lnSpc>
                <a:spcPct val="100000"/>
              </a:lnSpc>
            </a:pPr>
            <a:r>
              <a:rPr lang="en-US" b="1" spc="-1" dirty="0">
                <a:solidFill>
                  <a:schemeClr val="accent5">
                    <a:lumMod val="50000"/>
                  </a:schemeClr>
                </a:solidFill>
                <a:uFill>
                  <a:solidFill>
                    <a:srgbClr val="FFFFFF"/>
                  </a:solidFill>
                </a:uFill>
                <a:latin typeface="Arial"/>
              </a:rPr>
              <a:t> </a:t>
            </a:r>
            <a:endParaRPr lang="en-US" b="1" dirty="0">
              <a:solidFill>
                <a:schemeClr val="accent5">
                  <a:lumMod val="50000"/>
                </a:schemeClr>
              </a:solidFill>
            </a:endParaRPr>
          </a:p>
          <a:p>
            <a:pPr algn="just">
              <a:lnSpc>
                <a:spcPct val="100000"/>
              </a:lnSpc>
            </a:pPr>
            <a:r>
              <a:rPr lang="en-US" b="1" spc="-1" dirty="0">
                <a:solidFill>
                  <a:schemeClr val="accent5">
                    <a:lumMod val="50000"/>
                  </a:schemeClr>
                </a:solidFill>
                <a:uFill>
                  <a:solidFill>
                    <a:srgbClr val="FFFFFF"/>
                  </a:solidFill>
                </a:uFill>
                <a:latin typeface="Arial"/>
              </a:rPr>
              <a:t>Data collection is being undertaken for about 5,000 public libraries to understand the present status of the library services vis-à-vis the lacunae, if any, in the present public library system in India. </a:t>
            </a:r>
            <a:endParaRPr lang="en-US" b="1" spc="-1" dirty="0" smtClean="0">
              <a:solidFill>
                <a:schemeClr val="accent5">
                  <a:lumMod val="50000"/>
                </a:schemeClr>
              </a:solidFill>
              <a:uFill>
                <a:solidFill>
                  <a:srgbClr val="FFFFFF"/>
                </a:solidFill>
              </a:uFill>
              <a:latin typeface="Arial"/>
            </a:endParaRPr>
          </a:p>
          <a:p>
            <a:pPr algn="just">
              <a:lnSpc>
                <a:spcPct val="100000"/>
              </a:lnSpc>
            </a:pPr>
            <a:r>
              <a:rPr lang="en-US" b="1" spc="-1" dirty="0" smtClean="0">
                <a:solidFill>
                  <a:schemeClr val="accent5">
                    <a:lumMod val="50000"/>
                  </a:schemeClr>
                </a:solidFill>
                <a:uFill>
                  <a:solidFill>
                    <a:srgbClr val="FFFFFF"/>
                  </a:solidFill>
                </a:uFill>
                <a:latin typeface="Arial"/>
              </a:rPr>
              <a:t>Data </a:t>
            </a:r>
            <a:r>
              <a:rPr lang="en-US" b="1" spc="-1" dirty="0">
                <a:solidFill>
                  <a:schemeClr val="accent5">
                    <a:lumMod val="50000"/>
                  </a:schemeClr>
                </a:solidFill>
                <a:uFill>
                  <a:solidFill>
                    <a:srgbClr val="FFFFFF"/>
                  </a:solidFill>
                </a:uFill>
                <a:latin typeface="Arial"/>
              </a:rPr>
              <a:t>are also being collected from 7,000 citizens of different strata to understand their needs and expectations from the public libraries. These data are being analyzed to understand the lacunae in the existing public library system and redesign the future shape of the public libraries in India. Indian Market Research Bureau (IMRB) has been entrusted to undertake the survey. </a:t>
            </a:r>
            <a:endParaRPr lang="en-US" b="1" dirty="0">
              <a:solidFill>
                <a:schemeClr val="accent5">
                  <a:lumMod val="50000"/>
                </a:schemeClr>
              </a:solidFill>
            </a:endParaRPr>
          </a:p>
          <a:p>
            <a:endParaRPr lang="en-US" dirty="0">
              <a:solidFill>
                <a:schemeClr val="tx1">
                  <a:lumMod val="95000"/>
                  <a:lumOff val="5000"/>
                </a:schemeClr>
              </a:solidFill>
            </a:endParaRPr>
          </a:p>
        </p:txBody>
      </p:sp>
      <p:pic>
        <p:nvPicPr>
          <p:cNvPr id="4100" name="Picture 4" descr="Image result for survey of libraries"/>
          <p:cNvPicPr>
            <a:picLocks noChangeAspect="1" noChangeArrowheads="1"/>
          </p:cNvPicPr>
          <p:nvPr/>
        </p:nvPicPr>
        <p:blipFill rotWithShape="1">
          <a:blip r:embed="rId2">
            <a:extLst>
              <a:ext uri="{28A0092B-C50C-407E-A947-70E740481C1C}">
                <a14:useLocalDpi xmlns:a14="http://schemas.microsoft.com/office/drawing/2010/main" val="0"/>
              </a:ext>
            </a:extLst>
          </a:blip>
          <a:srcRect b="10113"/>
          <a:stretch/>
        </p:blipFill>
        <p:spPr bwMode="auto">
          <a:xfrm>
            <a:off x="296599" y="1447083"/>
            <a:ext cx="1800225"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encrypted-tbn2.gstatic.com/images?q=tbn:ANd9GcSWN_6dDDrox8hsDWM9BMChIUssE7Rr0PfkZgEiiKotueUM7uTFloydTxB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365" y="1401426"/>
            <a:ext cx="1790090" cy="1768476"/>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Image result for capacity building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363" y="3194616"/>
            <a:ext cx="1790091" cy="1445340"/>
          </a:xfrm>
          <a:prstGeom prst="rect">
            <a:avLst/>
          </a:prstGeom>
          <a:noFill/>
          <a:ln>
            <a:noFill/>
          </a:ln>
        </p:spPr>
      </p:pic>
      <p:sp>
        <p:nvSpPr>
          <p:cNvPr id="2" name="TextBox 1"/>
          <p:cNvSpPr txBox="1"/>
          <p:nvPr/>
        </p:nvSpPr>
        <p:spPr>
          <a:xfrm>
            <a:off x="2554604" y="480475"/>
            <a:ext cx="4747895" cy="523220"/>
          </a:xfrm>
          <a:prstGeom prst="rect">
            <a:avLst/>
          </a:prstGeom>
          <a:noFill/>
        </p:spPr>
        <p:txBody>
          <a:bodyPr wrap="square" rtlCol="0">
            <a:spAutoFit/>
          </a:bodyPr>
          <a:lstStyle/>
          <a:p>
            <a:r>
              <a:rPr lang="en-US" sz="2800" b="1" spc="-1" dirty="0">
                <a:solidFill>
                  <a:srgbClr val="640000"/>
                </a:solidFill>
                <a:uFill>
                  <a:solidFill>
                    <a:srgbClr val="FFFFFF"/>
                  </a:solidFill>
                </a:uFill>
                <a:latin typeface="+mj-lt"/>
              </a:rPr>
              <a:t>Capacity Building </a:t>
            </a:r>
            <a:r>
              <a:rPr lang="en-US" sz="2800" b="1" spc="-1" dirty="0" err="1">
                <a:solidFill>
                  <a:srgbClr val="640000"/>
                </a:solidFill>
                <a:uFill>
                  <a:solidFill>
                    <a:srgbClr val="FFFFFF"/>
                  </a:solidFill>
                </a:uFill>
                <a:latin typeface="+mj-lt"/>
              </a:rPr>
              <a:t>Programme</a:t>
            </a:r>
            <a:endParaRPr lang="en-US" sz="2800" b="1" dirty="0">
              <a:solidFill>
                <a:srgbClr val="640000"/>
              </a:solidFill>
              <a:latin typeface="+mj-lt"/>
            </a:endParaRPr>
          </a:p>
        </p:txBody>
      </p:sp>
      <p:sp>
        <p:nvSpPr>
          <p:cNvPr id="13" name="TextShape 1"/>
          <p:cNvSpPr txBox="1"/>
          <p:nvPr/>
        </p:nvSpPr>
        <p:spPr>
          <a:xfrm>
            <a:off x="2372497" y="1434380"/>
            <a:ext cx="6441989" cy="4743308"/>
          </a:xfrm>
          <a:prstGeom prst="rect">
            <a:avLst/>
          </a:prstGeom>
          <a:noFill/>
          <a:ln>
            <a:noFill/>
          </a:ln>
        </p:spPr>
        <p:txBody>
          <a:bodyPr lIns="67500" tIns="33750" rIns="67500" bIns="33750" anchor="ctr"/>
          <a:lstStyle/>
          <a:p>
            <a:pPr algn="just">
              <a:lnSpc>
                <a:spcPct val="100000"/>
              </a:lnSpc>
            </a:pPr>
            <a:endParaRPr lang="en-US" sz="1600" b="1" spc="-1" dirty="0" smtClean="0">
              <a:solidFill>
                <a:srgbClr val="121F36"/>
              </a:solidFill>
              <a:uFill>
                <a:solidFill>
                  <a:srgbClr val="FFFFFF"/>
                </a:solidFill>
              </a:uFill>
              <a:latin typeface="Arial" pitchFamily="34" charset="0"/>
              <a:cs typeface="Arial" pitchFamily="34" charset="0"/>
            </a:endParaRPr>
          </a:p>
          <a:p>
            <a:pPr algn="just">
              <a:lnSpc>
                <a:spcPct val="100000"/>
              </a:lnSpc>
            </a:pPr>
            <a:r>
              <a:rPr lang="en-US" sz="1700" b="1" spc="-1" dirty="0" smtClean="0">
                <a:solidFill>
                  <a:schemeClr val="accent5">
                    <a:lumMod val="50000"/>
                  </a:schemeClr>
                </a:solidFill>
                <a:uFill>
                  <a:solidFill>
                    <a:srgbClr val="FFFFFF"/>
                  </a:solidFill>
                </a:uFill>
                <a:latin typeface="Arial" pitchFamily="34" charset="0"/>
                <a:cs typeface="Arial" pitchFamily="34" charset="0"/>
              </a:rPr>
              <a:t>Under </a:t>
            </a:r>
            <a:r>
              <a:rPr lang="en-US" sz="1700" b="1" spc="-1" dirty="0">
                <a:solidFill>
                  <a:schemeClr val="accent5">
                    <a:lumMod val="50000"/>
                  </a:schemeClr>
                </a:solidFill>
                <a:uFill>
                  <a:solidFill>
                    <a:srgbClr val="FFFFFF"/>
                  </a:solidFill>
                </a:uFill>
                <a:latin typeface="Arial" pitchFamily="34" charset="0"/>
                <a:cs typeface="Arial" pitchFamily="34" charset="0"/>
              </a:rPr>
              <a:t>the Capacity Building </a:t>
            </a:r>
            <a:r>
              <a:rPr lang="en-US" sz="1700" b="1" spc="-1" dirty="0" err="1">
                <a:solidFill>
                  <a:schemeClr val="accent5">
                    <a:lumMod val="50000"/>
                  </a:schemeClr>
                </a:solidFill>
                <a:uFill>
                  <a:solidFill>
                    <a:srgbClr val="FFFFFF"/>
                  </a:solidFill>
                </a:uFill>
                <a:latin typeface="Arial" pitchFamily="34" charset="0"/>
                <a:cs typeface="Arial" pitchFamily="34" charset="0"/>
              </a:rPr>
              <a:t>programme</a:t>
            </a:r>
            <a:r>
              <a:rPr lang="en-US" sz="1700" b="1" spc="-1" dirty="0">
                <a:solidFill>
                  <a:schemeClr val="accent5">
                    <a:lumMod val="50000"/>
                  </a:schemeClr>
                </a:solidFill>
                <a:uFill>
                  <a:solidFill>
                    <a:srgbClr val="FFFFFF"/>
                  </a:solidFill>
                </a:uFill>
                <a:latin typeface="Arial" pitchFamily="34" charset="0"/>
                <a:cs typeface="Arial" pitchFamily="34" charset="0"/>
              </a:rPr>
              <a:t> about </a:t>
            </a:r>
            <a:r>
              <a:rPr lang="en-US" sz="1700" b="1" spc="-1" dirty="0" smtClean="0">
                <a:solidFill>
                  <a:schemeClr val="accent5">
                    <a:lumMod val="50000"/>
                  </a:schemeClr>
                </a:solidFill>
                <a:uFill>
                  <a:solidFill>
                    <a:srgbClr val="FFFFFF"/>
                  </a:solidFill>
                </a:uFill>
                <a:latin typeface="Arial" pitchFamily="34" charset="0"/>
                <a:cs typeface="Arial" pitchFamily="34" charset="0"/>
              </a:rPr>
              <a:t>2100 library </a:t>
            </a:r>
            <a:r>
              <a:rPr lang="en-US" sz="1700" b="1" spc="-1" dirty="0">
                <a:solidFill>
                  <a:schemeClr val="accent5">
                    <a:lumMod val="50000"/>
                  </a:schemeClr>
                </a:solidFill>
                <a:uFill>
                  <a:solidFill>
                    <a:srgbClr val="FFFFFF"/>
                  </a:solidFill>
                </a:uFill>
                <a:latin typeface="Arial" pitchFamily="34" charset="0"/>
                <a:cs typeface="Arial" pitchFamily="34" charset="0"/>
              </a:rPr>
              <a:t>professionals would be trained on modern techniques of library services and application of ICT in </a:t>
            </a:r>
            <a:r>
              <a:rPr lang="en-US" sz="1700" b="1" spc="-1" dirty="0" err="1">
                <a:solidFill>
                  <a:schemeClr val="accent5">
                    <a:lumMod val="50000"/>
                  </a:schemeClr>
                </a:solidFill>
                <a:uFill>
                  <a:solidFill>
                    <a:srgbClr val="FFFFFF"/>
                  </a:solidFill>
                </a:uFill>
                <a:latin typeface="Arial" pitchFamily="34" charset="0"/>
                <a:cs typeface="Arial" pitchFamily="34" charset="0"/>
              </a:rPr>
              <a:t>modernisation</a:t>
            </a:r>
            <a:r>
              <a:rPr lang="en-US" sz="1700" b="1" spc="-1" dirty="0">
                <a:solidFill>
                  <a:schemeClr val="accent5">
                    <a:lumMod val="50000"/>
                  </a:schemeClr>
                </a:solidFill>
                <a:uFill>
                  <a:solidFill>
                    <a:srgbClr val="FFFFFF"/>
                  </a:solidFill>
                </a:uFill>
                <a:latin typeface="Arial" pitchFamily="34" charset="0"/>
                <a:cs typeface="Arial" pitchFamily="34" charset="0"/>
              </a:rPr>
              <a:t> of library services. </a:t>
            </a:r>
          </a:p>
          <a:p>
            <a:pPr algn="just">
              <a:lnSpc>
                <a:spcPct val="100000"/>
              </a:lnSpc>
            </a:pPr>
            <a:endParaRPr lang="en-US" sz="1700" b="1" spc="-1" dirty="0">
              <a:solidFill>
                <a:schemeClr val="accent5">
                  <a:lumMod val="50000"/>
                </a:schemeClr>
              </a:solidFill>
              <a:uFill>
                <a:solidFill>
                  <a:srgbClr val="FFFFFF"/>
                </a:solidFill>
              </a:uFill>
              <a:latin typeface="Arial" pitchFamily="34" charset="0"/>
              <a:cs typeface="Arial" pitchFamily="34" charset="0"/>
            </a:endParaRPr>
          </a:p>
          <a:p>
            <a:pPr algn="just">
              <a:lnSpc>
                <a:spcPct val="100000"/>
              </a:lnSpc>
            </a:pPr>
            <a:r>
              <a:rPr lang="en-US" sz="1700" b="1" spc="-1" dirty="0">
                <a:solidFill>
                  <a:schemeClr val="accent5">
                    <a:lumMod val="50000"/>
                  </a:schemeClr>
                </a:solidFill>
                <a:uFill>
                  <a:solidFill>
                    <a:srgbClr val="FFFFFF"/>
                  </a:solidFill>
                </a:uFill>
                <a:latin typeface="Arial" pitchFamily="34" charset="0"/>
                <a:cs typeface="Arial" pitchFamily="34" charset="0"/>
              </a:rPr>
              <a:t>Various topics like open source tools for the libraries, library automation using open source software KOHA, usage of Social Media and Web 2.0 etc. are being taught during  5 days of the training. One training program with a batch of 35-40 librarians, is being organized every month.</a:t>
            </a:r>
            <a:endParaRPr sz="1700" b="1" dirty="0">
              <a:solidFill>
                <a:schemeClr val="accent5">
                  <a:lumMod val="50000"/>
                </a:schemeClr>
              </a:solidFill>
              <a:latin typeface="Arial" pitchFamily="34" charset="0"/>
              <a:cs typeface="Arial" pitchFamily="34" charset="0"/>
            </a:endParaRPr>
          </a:p>
          <a:p>
            <a:pPr algn="just">
              <a:lnSpc>
                <a:spcPct val="100000"/>
              </a:lnSpc>
            </a:pPr>
            <a:r>
              <a:rPr lang="en-US" sz="1700" b="1" spc="-1" dirty="0">
                <a:solidFill>
                  <a:schemeClr val="accent5">
                    <a:lumMod val="50000"/>
                  </a:schemeClr>
                </a:solidFill>
                <a:uFill>
                  <a:solidFill>
                    <a:srgbClr val="FFFFFF"/>
                  </a:solidFill>
                </a:uFill>
                <a:latin typeface="Arial" pitchFamily="34" charset="0"/>
                <a:cs typeface="Arial" pitchFamily="34" charset="0"/>
              </a:rPr>
              <a:t> </a:t>
            </a:r>
            <a:endParaRPr sz="1700" b="1" dirty="0">
              <a:solidFill>
                <a:schemeClr val="accent5">
                  <a:lumMod val="50000"/>
                </a:schemeClr>
              </a:solidFill>
              <a:latin typeface="Arial" pitchFamily="34" charset="0"/>
              <a:cs typeface="Arial" pitchFamily="34" charset="0"/>
            </a:endParaRPr>
          </a:p>
          <a:p>
            <a:pPr algn="just">
              <a:lnSpc>
                <a:spcPct val="100000"/>
              </a:lnSpc>
            </a:pPr>
            <a:r>
              <a:rPr lang="en-US" sz="1700" b="1" spc="-1" dirty="0">
                <a:solidFill>
                  <a:schemeClr val="accent5">
                    <a:lumMod val="50000"/>
                  </a:schemeClr>
                </a:solidFill>
                <a:uFill>
                  <a:solidFill>
                    <a:srgbClr val="FFFFFF"/>
                  </a:solidFill>
                </a:uFill>
                <a:latin typeface="Arial" pitchFamily="34" charset="0"/>
                <a:cs typeface="Arial" pitchFamily="34" charset="0"/>
              </a:rPr>
              <a:t>Capacity Building </a:t>
            </a:r>
            <a:r>
              <a:rPr lang="en-US" sz="1700" b="1" spc="-1" dirty="0" err="1">
                <a:solidFill>
                  <a:schemeClr val="accent5">
                    <a:lumMod val="50000"/>
                  </a:schemeClr>
                </a:solidFill>
                <a:uFill>
                  <a:solidFill>
                    <a:srgbClr val="FFFFFF"/>
                  </a:solidFill>
                </a:uFill>
                <a:latin typeface="Arial" pitchFamily="34" charset="0"/>
                <a:cs typeface="Arial" pitchFamily="34" charset="0"/>
              </a:rPr>
              <a:t>Programme</a:t>
            </a:r>
            <a:r>
              <a:rPr lang="en-US" sz="1700" b="1" spc="-1" dirty="0">
                <a:solidFill>
                  <a:schemeClr val="accent5">
                    <a:lumMod val="50000"/>
                  </a:schemeClr>
                </a:solidFill>
                <a:uFill>
                  <a:solidFill>
                    <a:srgbClr val="FFFFFF"/>
                  </a:solidFill>
                </a:uFill>
                <a:latin typeface="Arial" pitchFamily="34" charset="0"/>
                <a:cs typeface="Arial" pitchFamily="34" charset="0"/>
              </a:rPr>
              <a:t> was inaugurated on the </a:t>
            </a:r>
            <a:r>
              <a:rPr lang="en-US" sz="1700" b="1" spc="-1" dirty="0" smtClean="0">
                <a:solidFill>
                  <a:schemeClr val="accent5">
                    <a:lumMod val="50000"/>
                  </a:schemeClr>
                </a:solidFill>
                <a:uFill>
                  <a:solidFill>
                    <a:srgbClr val="FFFFFF"/>
                  </a:solidFill>
                </a:uFill>
                <a:latin typeface="Arial" pitchFamily="34" charset="0"/>
                <a:cs typeface="Arial" pitchFamily="34" charset="0"/>
              </a:rPr>
              <a:t>14</a:t>
            </a:r>
            <a:r>
              <a:rPr lang="en-US" sz="1700" b="1" spc="-1" baseline="30000" dirty="0" smtClean="0">
                <a:solidFill>
                  <a:schemeClr val="accent5">
                    <a:lumMod val="50000"/>
                  </a:schemeClr>
                </a:solidFill>
                <a:uFill>
                  <a:solidFill>
                    <a:srgbClr val="FFFFFF"/>
                  </a:solidFill>
                </a:uFill>
                <a:latin typeface="Arial" pitchFamily="34" charset="0"/>
                <a:cs typeface="Arial" pitchFamily="34" charset="0"/>
              </a:rPr>
              <a:t>th</a:t>
            </a:r>
            <a:r>
              <a:rPr lang="en-US" sz="1700" b="1" spc="-1" dirty="0" smtClean="0">
                <a:solidFill>
                  <a:schemeClr val="accent5">
                    <a:lumMod val="50000"/>
                  </a:schemeClr>
                </a:solidFill>
                <a:uFill>
                  <a:solidFill>
                    <a:srgbClr val="FFFFFF"/>
                  </a:solidFill>
                </a:uFill>
                <a:latin typeface="Arial" pitchFamily="34" charset="0"/>
                <a:cs typeface="Arial" pitchFamily="34" charset="0"/>
              </a:rPr>
              <a:t> December, 2015 </a:t>
            </a:r>
            <a:r>
              <a:rPr lang="en-US" sz="1700" b="1" spc="-1" dirty="0">
                <a:solidFill>
                  <a:schemeClr val="accent5">
                    <a:lumMod val="50000"/>
                  </a:schemeClr>
                </a:solidFill>
                <a:uFill>
                  <a:solidFill>
                    <a:srgbClr val="FFFFFF"/>
                  </a:solidFill>
                </a:uFill>
                <a:latin typeface="Arial" pitchFamily="34" charset="0"/>
                <a:cs typeface="Arial" pitchFamily="34" charset="0"/>
              </a:rPr>
              <a:t>at the </a:t>
            </a:r>
            <a:r>
              <a:rPr lang="en-US" sz="1700" b="1" spc="-1" dirty="0" smtClean="0">
                <a:solidFill>
                  <a:schemeClr val="accent5">
                    <a:lumMod val="50000"/>
                  </a:schemeClr>
                </a:solidFill>
                <a:uFill>
                  <a:solidFill>
                    <a:srgbClr val="FFFFFF"/>
                  </a:solidFill>
                </a:uFill>
                <a:latin typeface="Arial" pitchFamily="34" charset="0"/>
                <a:cs typeface="Arial" pitchFamily="34" charset="0"/>
              </a:rPr>
              <a:t>INFLIBNET Centre, </a:t>
            </a:r>
            <a:r>
              <a:rPr lang="en-US" sz="1700" b="1" spc="-1" dirty="0" err="1" smtClean="0">
                <a:solidFill>
                  <a:schemeClr val="accent5">
                    <a:lumMod val="50000"/>
                  </a:schemeClr>
                </a:solidFill>
                <a:uFill>
                  <a:solidFill>
                    <a:srgbClr val="FFFFFF"/>
                  </a:solidFill>
                </a:uFill>
                <a:latin typeface="Arial" pitchFamily="34" charset="0"/>
                <a:cs typeface="Arial" pitchFamily="34" charset="0"/>
              </a:rPr>
              <a:t>Gandhinagar</a:t>
            </a:r>
            <a:r>
              <a:rPr lang="en-US" sz="1700" b="1" spc="-1" dirty="0">
                <a:solidFill>
                  <a:schemeClr val="accent5">
                    <a:lumMod val="50000"/>
                  </a:schemeClr>
                </a:solidFill>
                <a:uFill>
                  <a:solidFill>
                    <a:srgbClr val="FFFFFF"/>
                  </a:solidFill>
                </a:uFill>
                <a:latin typeface="Arial" pitchFamily="34" charset="0"/>
                <a:cs typeface="Arial" pitchFamily="34" charset="0"/>
              </a:rPr>
              <a:t>, Gujarat. </a:t>
            </a:r>
          </a:p>
          <a:p>
            <a:pPr algn="just">
              <a:lnSpc>
                <a:spcPct val="100000"/>
              </a:lnSpc>
            </a:pPr>
            <a:endParaRPr lang="en-US" sz="1700" b="1" spc="-1" dirty="0">
              <a:solidFill>
                <a:schemeClr val="accent5">
                  <a:lumMod val="50000"/>
                </a:schemeClr>
              </a:solidFill>
              <a:uFill>
                <a:solidFill>
                  <a:srgbClr val="FFFFFF"/>
                </a:solidFill>
              </a:uFill>
              <a:latin typeface="Arial" pitchFamily="34" charset="0"/>
              <a:cs typeface="Arial" pitchFamily="34" charset="0"/>
            </a:endParaRPr>
          </a:p>
          <a:p>
            <a:pPr algn="just">
              <a:lnSpc>
                <a:spcPct val="100000"/>
              </a:lnSpc>
            </a:pPr>
            <a:r>
              <a:rPr lang="en-US" sz="1700" b="1" spc="-1" dirty="0">
                <a:solidFill>
                  <a:schemeClr val="accent5">
                    <a:lumMod val="50000"/>
                  </a:schemeClr>
                </a:solidFill>
                <a:uFill>
                  <a:solidFill>
                    <a:srgbClr val="FFFFFF"/>
                  </a:solidFill>
                </a:uFill>
                <a:latin typeface="Arial" pitchFamily="34" charset="0"/>
                <a:cs typeface="Arial" pitchFamily="34" charset="0"/>
              </a:rPr>
              <a:t>Ten </a:t>
            </a:r>
            <a:r>
              <a:rPr lang="en-US" sz="1700" b="1" spc="-1" dirty="0" err="1">
                <a:solidFill>
                  <a:schemeClr val="accent5">
                    <a:lumMod val="50000"/>
                  </a:schemeClr>
                </a:solidFill>
                <a:uFill>
                  <a:solidFill>
                    <a:srgbClr val="FFFFFF"/>
                  </a:solidFill>
                </a:uFill>
                <a:latin typeface="Arial" pitchFamily="34" charset="0"/>
                <a:cs typeface="Arial" pitchFamily="34" charset="0"/>
              </a:rPr>
              <a:t>programmes</a:t>
            </a:r>
            <a:r>
              <a:rPr lang="en-US" sz="1700" b="1" spc="-1" dirty="0">
                <a:solidFill>
                  <a:schemeClr val="accent5">
                    <a:lumMod val="50000"/>
                  </a:schemeClr>
                </a:solidFill>
                <a:uFill>
                  <a:solidFill>
                    <a:srgbClr val="FFFFFF"/>
                  </a:solidFill>
                </a:uFill>
                <a:latin typeface="Arial" pitchFamily="34" charset="0"/>
                <a:cs typeface="Arial" pitchFamily="34" charset="0"/>
              </a:rPr>
              <a:t> have so far been organized, six </a:t>
            </a:r>
            <a:r>
              <a:rPr lang="en-US" sz="1700" b="1" spc="-1" dirty="0" err="1">
                <a:solidFill>
                  <a:schemeClr val="accent5">
                    <a:lumMod val="50000"/>
                  </a:schemeClr>
                </a:solidFill>
                <a:uFill>
                  <a:solidFill>
                    <a:srgbClr val="FFFFFF"/>
                  </a:solidFill>
                </a:uFill>
                <a:latin typeface="Arial" pitchFamily="34" charset="0"/>
                <a:cs typeface="Arial" pitchFamily="34" charset="0"/>
              </a:rPr>
              <a:t>programmes</a:t>
            </a:r>
            <a:r>
              <a:rPr lang="en-US" sz="1700" b="1" spc="-1" dirty="0">
                <a:solidFill>
                  <a:schemeClr val="accent5">
                    <a:lumMod val="50000"/>
                  </a:schemeClr>
                </a:solidFill>
                <a:uFill>
                  <a:solidFill>
                    <a:srgbClr val="FFFFFF"/>
                  </a:solidFill>
                </a:uFill>
                <a:latin typeface="Arial" pitchFamily="34" charset="0"/>
                <a:cs typeface="Arial" pitchFamily="34" charset="0"/>
              </a:rPr>
              <a:t> at INFLIBNET Centre, Gandhinagar , one each at Lucknow, </a:t>
            </a:r>
            <a:r>
              <a:rPr lang="en-US" sz="1700" b="1" spc="-1" dirty="0" err="1">
                <a:solidFill>
                  <a:schemeClr val="accent5">
                    <a:lumMod val="50000"/>
                  </a:schemeClr>
                </a:solidFill>
                <a:uFill>
                  <a:solidFill>
                    <a:srgbClr val="FFFFFF"/>
                  </a:solidFill>
                </a:uFill>
                <a:latin typeface="Arial" pitchFamily="34" charset="0"/>
                <a:cs typeface="Arial" pitchFamily="34" charset="0"/>
              </a:rPr>
              <a:t>Kalyani</a:t>
            </a:r>
            <a:r>
              <a:rPr lang="en-US" sz="1700" b="1" spc="-1" dirty="0">
                <a:solidFill>
                  <a:schemeClr val="accent5">
                    <a:lumMod val="50000"/>
                  </a:schemeClr>
                </a:solidFill>
                <a:uFill>
                  <a:solidFill>
                    <a:srgbClr val="FFFFFF"/>
                  </a:solidFill>
                </a:uFill>
                <a:latin typeface="Arial" pitchFamily="34" charset="0"/>
                <a:cs typeface="Arial" pitchFamily="34" charset="0"/>
              </a:rPr>
              <a:t> (West Bengal), Chennai, Puducherry. </a:t>
            </a:r>
            <a:endParaRPr sz="1700" b="1" dirty="0">
              <a:solidFill>
                <a:schemeClr val="accent5">
                  <a:lumMod val="50000"/>
                </a:schemeClr>
              </a:solidFill>
              <a:latin typeface="Arial" pitchFamily="34" charset="0"/>
              <a:cs typeface="Arial" pitchFamily="34" charset="0"/>
            </a:endParaRPr>
          </a:p>
          <a:p>
            <a:pPr algn="just">
              <a:lnSpc>
                <a:spcPct val="100000"/>
              </a:lnSpc>
            </a:pPr>
            <a:r>
              <a:rPr lang="en-US" sz="1600" b="1" spc="-1" dirty="0">
                <a:solidFill>
                  <a:srgbClr val="121F36"/>
                </a:solidFill>
                <a:uFill>
                  <a:solidFill>
                    <a:srgbClr val="FFFFFF"/>
                  </a:solidFill>
                </a:uFill>
                <a:latin typeface="Arial" pitchFamily="34" charset="0"/>
                <a:cs typeface="Arial" pitchFamily="34" charset="0"/>
              </a:rPr>
              <a:t> </a:t>
            </a:r>
            <a:endParaRPr sz="1600" b="1" dirty="0">
              <a:solidFill>
                <a:srgbClr val="121F36"/>
              </a:solidFill>
              <a:latin typeface="Arial" pitchFamily="34" charset="0"/>
              <a:cs typeface="Arial" pitchFamily="34" charset="0"/>
            </a:endParaRPr>
          </a:p>
          <a:p>
            <a:pPr algn="just">
              <a:lnSpc>
                <a:spcPct val="100000"/>
              </a:lnSpc>
            </a:pPr>
            <a:endParaRPr sz="1600" b="1" dirty="0">
              <a:solidFill>
                <a:srgbClr val="121F36"/>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CustomShape 1"/>
          <p:cNvSpPr/>
          <p:nvPr/>
        </p:nvSpPr>
        <p:spPr>
          <a:xfrm>
            <a:off x="1257210" y="5772060"/>
            <a:ext cx="514080" cy="205740"/>
          </a:xfrm>
          <a:prstGeom prst="rect">
            <a:avLst/>
          </a:prstGeom>
          <a:noFill/>
          <a:ln>
            <a:noFill/>
          </a:ln>
        </p:spPr>
        <p:style>
          <a:lnRef idx="0">
            <a:scrgbClr r="0" g="0" b="0"/>
          </a:lnRef>
          <a:fillRef idx="0">
            <a:scrgbClr r="0" g="0" b="0"/>
          </a:fillRef>
          <a:effectRef idx="0">
            <a:scrgbClr r="0" g="0" b="0"/>
          </a:effectRef>
          <a:fontRef idx="minor"/>
        </p:style>
      </p:sp>
      <p:sp>
        <p:nvSpPr>
          <p:cNvPr id="260" name="CustomShape 2"/>
          <p:cNvSpPr/>
          <p:nvPr/>
        </p:nvSpPr>
        <p:spPr>
          <a:xfrm>
            <a:off x="1428660" y="1314360"/>
            <a:ext cx="6102810" cy="525960"/>
          </a:xfrm>
          <a:prstGeom prst="homePlate">
            <a:avLst>
              <a:gd name="adj" fmla="val 27436"/>
            </a:avLst>
          </a:prstGeom>
          <a:noFill/>
          <a:ln w="9360">
            <a:noFill/>
          </a:ln>
        </p:spPr>
        <p:style>
          <a:lnRef idx="0">
            <a:scrgbClr r="0" g="0" b="0"/>
          </a:lnRef>
          <a:fillRef idx="0">
            <a:scrgbClr r="0" g="0" b="0"/>
          </a:fillRef>
          <a:effectRef idx="0">
            <a:scrgbClr r="0" g="0" b="0"/>
          </a:effectRef>
          <a:fontRef idx="minor"/>
        </p:style>
      </p:sp>
      <p:sp>
        <p:nvSpPr>
          <p:cNvPr id="261" name="CustomShape 3"/>
          <p:cNvSpPr/>
          <p:nvPr/>
        </p:nvSpPr>
        <p:spPr>
          <a:xfrm>
            <a:off x="1259640" y="748980"/>
            <a:ext cx="228420" cy="228420"/>
          </a:xfrm>
          <a:prstGeom prst="rect">
            <a:avLst/>
          </a:prstGeom>
          <a:noFill/>
          <a:ln>
            <a:noFill/>
          </a:ln>
        </p:spPr>
        <p:style>
          <a:lnRef idx="0">
            <a:scrgbClr r="0" g="0" b="0"/>
          </a:lnRef>
          <a:fillRef idx="0">
            <a:scrgbClr r="0" g="0" b="0"/>
          </a:fillRef>
          <a:effectRef idx="0">
            <a:scrgbClr r="0" g="0" b="0"/>
          </a:effectRef>
          <a:fontRef idx="minor"/>
        </p:style>
      </p:sp>
      <p:sp>
        <p:nvSpPr>
          <p:cNvPr id="263" name="TextShape 5"/>
          <p:cNvSpPr txBox="1"/>
          <p:nvPr/>
        </p:nvSpPr>
        <p:spPr>
          <a:xfrm>
            <a:off x="1257210" y="5772060"/>
            <a:ext cx="514080" cy="205740"/>
          </a:xfrm>
          <a:prstGeom prst="rect">
            <a:avLst/>
          </a:prstGeom>
          <a:noFill/>
          <a:ln>
            <a:noFill/>
          </a:ln>
        </p:spPr>
        <p:txBody>
          <a:bodyPr anchor="ctr"/>
          <a:lstStyle/>
          <a:p>
            <a:pPr algn="ctr">
              <a:lnSpc>
                <a:spcPct val="100000"/>
              </a:lnSpc>
            </a:pPr>
            <a:endParaRPr sz="1350" dirty="0"/>
          </a:p>
        </p:txBody>
      </p:sp>
      <p:pic>
        <p:nvPicPr>
          <p:cNvPr id="10244" name="Picture 4" descr="Image result for challenges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5144" y="4614866"/>
            <a:ext cx="1729592" cy="1260064"/>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485" y="1739595"/>
            <a:ext cx="1714500" cy="12501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27482" y="3177284"/>
            <a:ext cx="2507738" cy="646331"/>
          </a:xfrm>
          <a:prstGeom prst="rect">
            <a:avLst/>
          </a:prstGeom>
        </p:spPr>
        <p:txBody>
          <a:bodyPr wrap="none">
            <a:spAutoFit/>
          </a:bodyPr>
          <a:lstStyle/>
          <a:p>
            <a:r>
              <a:rPr lang="en-US" sz="3600" b="1" spc="-1" dirty="0">
                <a:solidFill>
                  <a:srgbClr val="C00000"/>
                </a:solidFill>
                <a:uFill>
                  <a:solidFill>
                    <a:srgbClr val="FFFFFF"/>
                  </a:solidFill>
                </a:uFill>
                <a:latin typeface="ITC Lubalin Graph Std Book"/>
              </a:rPr>
              <a:t>Challenges</a:t>
            </a:r>
            <a:endParaRPr lang="en-US" sz="3600"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3"/>
          <p:cNvSpPr txBox="1"/>
          <p:nvPr/>
        </p:nvSpPr>
        <p:spPr>
          <a:xfrm>
            <a:off x="1257210" y="5772060"/>
            <a:ext cx="514080" cy="205740"/>
          </a:xfrm>
          <a:prstGeom prst="rect">
            <a:avLst/>
          </a:prstGeom>
          <a:noFill/>
          <a:ln>
            <a:noFill/>
          </a:ln>
        </p:spPr>
        <p:txBody>
          <a:bodyPr anchor="ctr"/>
          <a:lstStyle/>
          <a:p>
            <a:pPr algn="just">
              <a:lnSpc>
                <a:spcPct val="100000"/>
              </a:lnSpc>
            </a:pPr>
            <a:endParaRPr sz="1350" dirty="0"/>
          </a:p>
        </p:txBody>
      </p:sp>
      <p:sp>
        <p:nvSpPr>
          <p:cNvPr id="2" name="TextBox 1"/>
          <p:cNvSpPr txBox="1"/>
          <p:nvPr/>
        </p:nvSpPr>
        <p:spPr>
          <a:xfrm>
            <a:off x="617839" y="655030"/>
            <a:ext cx="8073081" cy="5909310"/>
          </a:xfrm>
          <a:prstGeom prst="rect">
            <a:avLst/>
          </a:prstGeom>
          <a:noFill/>
        </p:spPr>
        <p:txBody>
          <a:bodyPr wrap="square" rtlCol="0">
            <a:spAutoFit/>
          </a:bodyPr>
          <a:lstStyle/>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In many States, public library services are being affected due to financial </a:t>
            </a:r>
            <a:r>
              <a:rPr lang="en-US" b="1" spc="-1" dirty="0" smtClean="0">
                <a:solidFill>
                  <a:schemeClr val="accent5">
                    <a:lumMod val="50000"/>
                  </a:schemeClr>
                </a:solidFill>
                <a:uFill>
                  <a:solidFill>
                    <a:srgbClr val="FFFFFF"/>
                  </a:solidFill>
                </a:uFill>
                <a:latin typeface="Arial"/>
              </a:rPr>
              <a:t>constraints</a:t>
            </a:r>
            <a:endParaRPr lang="en-US" b="1" dirty="0">
              <a:solidFill>
                <a:schemeClr val="accent5">
                  <a:lumMod val="50000"/>
                </a:schemeClr>
              </a:solidFill>
            </a:endParaRP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Inadequacy of trained manpower is  affecting public library </a:t>
            </a:r>
            <a:r>
              <a:rPr lang="en-US" b="1" spc="-1" dirty="0" smtClean="0">
                <a:solidFill>
                  <a:schemeClr val="accent5">
                    <a:lumMod val="50000"/>
                  </a:schemeClr>
                </a:solidFill>
                <a:uFill>
                  <a:solidFill>
                    <a:srgbClr val="FFFFFF"/>
                  </a:solidFill>
                </a:uFill>
                <a:latin typeface="Arial"/>
              </a:rPr>
              <a:t>services </a:t>
            </a:r>
            <a:endParaRPr lang="en-US" b="1" spc="-1" dirty="0">
              <a:solidFill>
                <a:schemeClr val="accent5">
                  <a:lumMod val="50000"/>
                </a:schemeClr>
              </a:solidFill>
              <a:uFill>
                <a:solidFill>
                  <a:srgbClr val="FFFFFF"/>
                </a:solidFill>
              </a:uFill>
              <a:latin typeface="Arial"/>
            </a:endParaRP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Service and </a:t>
            </a:r>
            <a:r>
              <a:rPr lang="en-US" b="1" spc="-1" dirty="0" smtClean="0">
                <a:solidFill>
                  <a:schemeClr val="accent5">
                    <a:lumMod val="50000"/>
                  </a:schemeClr>
                </a:solidFill>
                <a:uFill>
                  <a:solidFill>
                    <a:srgbClr val="FFFFFF"/>
                  </a:solidFill>
                </a:uFill>
                <a:latin typeface="Arial"/>
              </a:rPr>
              <a:t>delivery </a:t>
            </a:r>
            <a:r>
              <a:rPr lang="en-US" b="1" spc="-1" dirty="0">
                <a:solidFill>
                  <a:schemeClr val="accent5">
                    <a:lumMod val="50000"/>
                  </a:schemeClr>
                </a:solidFill>
                <a:uFill>
                  <a:solidFill>
                    <a:srgbClr val="FFFFFF"/>
                  </a:solidFill>
                </a:uFill>
                <a:latin typeface="Arial"/>
              </a:rPr>
              <a:t>mechanism in Public Libraries </a:t>
            </a:r>
            <a:r>
              <a:rPr lang="en-US" b="1" spc="-1" dirty="0" smtClean="0">
                <a:solidFill>
                  <a:schemeClr val="accent5">
                    <a:lumMod val="50000"/>
                  </a:schemeClr>
                </a:solidFill>
                <a:uFill>
                  <a:solidFill>
                    <a:srgbClr val="FFFFFF"/>
                  </a:solidFill>
                </a:uFill>
                <a:latin typeface="Arial"/>
              </a:rPr>
              <a:t>need </a:t>
            </a:r>
            <a:r>
              <a:rPr lang="en-US" b="1" spc="-1" dirty="0">
                <a:solidFill>
                  <a:schemeClr val="accent5">
                    <a:lumMod val="50000"/>
                  </a:schemeClr>
                </a:solidFill>
                <a:uFill>
                  <a:solidFill>
                    <a:srgbClr val="FFFFFF"/>
                  </a:solidFill>
                </a:uFill>
                <a:latin typeface="Arial"/>
              </a:rPr>
              <a:t>radical change</a:t>
            </a: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Constantly decreasing footfall in Libraries needs to be addressed with innovative measures and enhanced outreach activities.</a:t>
            </a:r>
            <a:endParaRPr lang="en-US" b="1" dirty="0">
              <a:solidFill>
                <a:schemeClr val="accent5">
                  <a:lumMod val="50000"/>
                </a:schemeClr>
              </a:solidFill>
            </a:endParaRP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Internet Service with </a:t>
            </a:r>
            <a:r>
              <a:rPr lang="en-US" b="1" spc="-1" dirty="0" err="1">
                <a:solidFill>
                  <a:schemeClr val="accent5">
                    <a:lumMod val="50000"/>
                  </a:schemeClr>
                </a:solidFill>
                <a:uFill>
                  <a:solidFill>
                    <a:srgbClr val="FFFFFF"/>
                  </a:solidFill>
                </a:uFill>
                <a:latin typeface="Arial"/>
              </a:rPr>
              <a:t>WiFi</a:t>
            </a:r>
            <a:r>
              <a:rPr lang="en-US" b="1" spc="-1" dirty="0">
                <a:solidFill>
                  <a:schemeClr val="accent5">
                    <a:lumMod val="50000"/>
                  </a:schemeClr>
                </a:solidFill>
                <a:uFill>
                  <a:solidFill>
                    <a:srgbClr val="FFFFFF"/>
                  </a:solidFill>
                </a:uFill>
                <a:latin typeface="Arial"/>
              </a:rPr>
              <a:t> facility needs to be provided in Public Libraries for Knowledge, Education, Career advancements, Health etc. </a:t>
            </a:r>
            <a:endParaRPr lang="en-US" b="1" dirty="0">
              <a:solidFill>
                <a:schemeClr val="accent5">
                  <a:lumMod val="50000"/>
                </a:schemeClr>
              </a:solidFill>
            </a:endParaRPr>
          </a:p>
          <a:p>
            <a:pPr marL="214380" indent="-214110" algn="just">
              <a:spcAft>
                <a:spcPts val="1200"/>
              </a:spcAft>
              <a:buFont typeface="Wingdings" charset="2"/>
              <a:buChar char=""/>
            </a:pPr>
            <a:r>
              <a:rPr lang="en-US" b="1" spc="-1" dirty="0" err="1">
                <a:solidFill>
                  <a:schemeClr val="accent5">
                    <a:lumMod val="50000"/>
                  </a:schemeClr>
                </a:solidFill>
                <a:uFill>
                  <a:solidFill>
                    <a:srgbClr val="FFFFFF"/>
                  </a:solidFill>
                </a:uFill>
                <a:latin typeface="Arial"/>
              </a:rPr>
              <a:t>Modernisation</a:t>
            </a:r>
            <a:r>
              <a:rPr lang="en-US" b="1" spc="-1" dirty="0">
                <a:solidFill>
                  <a:schemeClr val="accent5">
                    <a:lumMod val="50000"/>
                  </a:schemeClr>
                </a:solidFill>
                <a:uFill>
                  <a:solidFill>
                    <a:srgbClr val="FFFFFF"/>
                  </a:solidFill>
                </a:uFill>
                <a:latin typeface="Arial"/>
              </a:rPr>
              <a:t> of library services needs to be expedited</a:t>
            </a:r>
            <a:endParaRPr lang="en-US" b="1" dirty="0">
              <a:solidFill>
                <a:schemeClr val="accent5">
                  <a:lumMod val="50000"/>
                </a:schemeClr>
              </a:solidFill>
            </a:endParaRP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Networking of public libraries should be implemented through NKN</a:t>
            </a:r>
            <a:endParaRPr lang="en-US" b="1" dirty="0">
              <a:solidFill>
                <a:schemeClr val="accent5">
                  <a:lumMod val="50000"/>
                </a:schemeClr>
              </a:solidFill>
            </a:endParaRPr>
          </a:p>
          <a:p>
            <a:pPr marL="214380" indent="-214110" algn="just">
              <a:spcAft>
                <a:spcPts val="1200"/>
              </a:spcAft>
              <a:buFont typeface="Wingdings" charset="2"/>
              <a:buChar char=""/>
            </a:pPr>
            <a:r>
              <a:rPr lang="en-US" b="1" spc="-1" dirty="0">
                <a:solidFill>
                  <a:schemeClr val="accent5">
                    <a:lumMod val="50000"/>
                  </a:schemeClr>
                </a:solidFill>
                <a:uFill>
                  <a:solidFill>
                    <a:srgbClr val="FFFFFF"/>
                  </a:solidFill>
                </a:uFill>
                <a:latin typeface="Arial"/>
              </a:rPr>
              <a:t>Public libraries are unable to procure E-Resources due to financial constraints and lack of adequate </a:t>
            </a:r>
            <a:r>
              <a:rPr lang="en-US" b="1" spc="-1" dirty="0" smtClean="0">
                <a:solidFill>
                  <a:schemeClr val="accent5">
                    <a:lumMod val="50000"/>
                  </a:schemeClr>
                </a:solidFill>
                <a:uFill>
                  <a:solidFill>
                    <a:srgbClr val="FFFFFF"/>
                  </a:solidFill>
                </a:uFill>
                <a:latin typeface="Arial"/>
              </a:rPr>
              <a:t>infrastructure</a:t>
            </a:r>
          </a:p>
          <a:p>
            <a:pPr marL="214380" indent="-214110" algn="just">
              <a:spcAft>
                <a:spcPts val="1200"/>
              </a:spcAft>
              <a:buFont typeface="Wingdings" charset="2"/>
              <a:buChar char=""/>
            </a:pPr>
            <a:r>
              <a:rPr lang="en-US" b="1" spc="-1" dirty="0" smtClean="0">
                <a:solidFill>
                  <a:schemeClr val="accent5">
                    <a:lumMod val="50000"/>
                  </a:schemeClr>
                </a:solidFill>
                <a:uFill>
                  <a:solidFill>
                    <a:srgbClr val="FFFFFF"/>
                  </a:solidFill>
                </a:uFill>
                <a:latin typeface="Arial"/>
              </a:rPr>
              <a:t>Structured skill development </a:t>
            </a:r>
            <a:r>
              <a:rPr lang="en-US" b="1" spc="-1" dirty="0" err="1" smtClean="0">
                <a:solidFill>
                  <a:schemeClr val="accent5">
                    <a:lumMod val="50000"/>
                  </a:schemeClr>
                </a:solidFill>
                <a:uFill>
                  <a:solidFill>
                    <a:srgbClr val="FFFFFF"/>
                  </a:solidFill>
                </a:uFill>
                <a:latin typeface="Arial"/>
              </a:rPr>
              <a:t>programmes</a:t>
            </a:r>
            <a:r>
              <a:rPr lang="en-US" b="1" spc="-1" dirty="0" smtClean="0">
                <a:solidFill>
                  <a:schemeClr val="accent5">
                    <a:lumMod val="50000"/>
                  </a:schemeClr>
                </a:solidFill>
                <a:uFill>
                  <a:solidFill>
                    <a:srgbClr val="FFFFFF"/>
                  </a:solidFill>
                </a:uFill>
                <a:latin typeface="Arial"/>
              </a:rPr>
              <a:t> are required to be organized throughout the country</a:t>
            </a:r>
            <a:endParaRPr lang="en-US" b="1" spc="-1" dirty="0">
              <a:solidFill>
                <a:schemeClr val="accent5">
                  <a:lumMod val="50000"/>
                </a:schemeClr>
              </a:solidFill>
              <a:uFill>
                <a:solidFill>
                  <a:srgbClr val="FFFFFF"/>
                </a:solidFill>
              </a:uFill>
              <a:latin typeface="Arial"/>
            </a:endParaRP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354560" y="200595"/>
            <a:ext cx="8208270" cy="485190"/>
          </a:xfrm>
          <a:prstGeom prst="rect">
            <a:avLst/>
          </a:prstGeom>
          <a:noFill/>
          <a:ln>
            <a:noFill/>
          </a:ln>
        </p:spPr>
        <p:txBody>
          <a:bodyPr anchor="ctr"/>
          <a:lstStyle/>
          <a:p>
            <a:pPr algn="ctr">
              <a:lnSpc>
                <a:spcPct val="100000"/>
              </a:lnSpc>
            </a:pPr>
            <a:r>
              <a:rPr lang="en-US" sz="2700" b="1" spc="-1" dirty="0">
                <a:solidFill>
                  <a:srgbClr val="640000"/>
                </a:solidFill>
                <a:uFill>
                  <a:solidFill>
                    <a:srgbClr val="FFFFFF"/>
                  </a:solidFill>
                </a:uFill>
                <a:latin typeface="Calibri Light"/>
              </a:rPr>
              <a:t>Transforming Indian public libraries with Community Space </a:t>
            </a:r>
            <a:endParaRPr sz="2700" dirty="0">
              <a:solidFill>
                <a:srgbClr val="640000"/>
              </a:solidFill>
            </a:endParaRPr>
          </a:p>
        </p:txBody>
      </p:sp>
      <p:sp>
        <p:nvSpPr>
          <p:cNvPr id="188" name="CustomShape 2"/>
          <p:cNvSpPr/>
          <p:nvPr/>
        </p:nvSpPr>
        <p:spPr>
          <a:xfrm>
            <a:off x="2959235" y="617706"/>
            <a:ext cx="2998920" cy="34209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z="2100" b="1" spc="-1" dirty="0">
                <a:solidFill>
                  <a:srgbClr val="C00000"/>
                </a:solidFill>
                <a:uFill>
                  <a:solidFill>
                    <a:srgbClr val="FFFFFF"/>
                  </a:solidFill>
                </a:uFill>
                <a:latin typeface="Bookman Old Style" panose="02050604050505020204" pitchFamily="18" charset="0"/>
              </a:rPr>
              <a:t>Library 2.0 services</a:t>
            </a:r>
            <a:endParaRPr sz="1500" dirty="0">
              <a:solidFill>
                <a:srgbClr val="C00000"/>
              </a:solidFill>
              <a:latin typeface="Bookman Old Style" panose="02050604050505020204" pitchFamily="18" charset="0"/>
            </a:endParaRPr>
          </a:p>
        </p:txBody>
      </p:sp>
      <p:pic>
        <p:nvPicPr>
          <p:cNvPr id="189" name="Picture 3"/>
          <p:cNvPicPr/>
          <p:nvPr/>
        </p:nvPicPr>
        <p:blipFill>
          <a:blip r:embed="rId2" cstate="print"/>
          <a:stretch/>
        </p:blipFill>
        <p:spPr>
          <a:xfrm>
            <a:off x="347615" y="1631629"/>
            <a:ext cx="1906721" cy="1612899"/>
          </a:xfrm>
          <a:prstGeom prst="rect">
            <a:avLst/>
          </a:prstGeom>
          <a:ln>
            <a:noFill/>
          </a:ln>
        </p:spPr>
      </p:pic>
      <p:sp>
        <p:nvSpPr>
          <p:cNvPr id="6" name="TextShape 1"/>
          <p:cNvSpPr txBox="1"/>
          <p:nvPr/>
        </p:nvSpPr>
        <p:spPr>
          <a:xfrm>
            <a:off x="2315519" y="1251353"/>
            <a:ext cx="6582719" cy="4965123"/>
          </a:xfrm>
          <a:prstGeom prst="rect">
            <a:avLst/>
          </a:prstGeom>
          <a:noFill/>
          <a:ln>
            <a:noFill/>
          </a:ln>
        </p:spPr>
        <p:txBody>
          <a:bodyPr lIns="67500" tIns="33750" rIns="67500" bIns="33750" anchor="ctr"/>
          <a:lstStyle/>
          <a:p>
            <a:pPr algn="just">
              <a:lnSpc>
                <a:spcPct val="150000"/>
              </a:lnSpc>
            </a:pPr>
            <a:r>
              <a:rPr lang="en-US" spc="-1" dirty="0" smtClean="0">
                <a:solidFill>
                  <a:schemeClr val="accent5">
                    <a:lumMod val="50000"/>
                  </a:schemeClr>
                </a:solidFill>
                <a:uFill>
                  <a:solidFill>
                    <a:srgbClr val="FFFFFF"/>
                  </a:solidFill>
                </a:uFill>
                <a:latin typeface="Arial" pitchFamily="34" charset="0"/>
                <a:cs typeface="Arial" pitchFamily="34" charset="0"/>
              </a:rPr>
              <a:t>Library </a:t>
            </a:r>
            <a:r>
              <a:rPr lang="en-US" spc="-1" dirty="0">
                <a:solidFill>
                  <a:schemeClr val="accent5">
                    <a:lumMod val="50000"/>
                  </a:schemeClr>
                </a:solidFill>
                <a:uFill>
                  <a:solidFill>
                    <a:srgbClr val="FFFFFF"/>
                  </a:solidFill>
                </a:uFill>
                <a:latin typeface="Arial" pitchFamily="34" charset="0"/>
                <a:cs typeface="Arial" pitchFamily="34" charset="0"/>
              </a:rPr>
              <a:t>2.0 calls for libraries to encourage user participation and feedback in the development and maintenance of library services. The active and empowered library user is a significant component of Library 2.0. With information and ideas flowing in both directions – from the library to the user and from the user to the library. Thus, library services have the ability to evolve and improve on a constant and rapid basis. </a:t>
            </a:r>
            <a:endParaRPr lang="en-US" spc="-1" dirty="0" smtClean="0">
              <a:solidFill>
                <a:schemeClr val="accent5">
                  <a:lumMod val="50000"/>
                </a:schemeClr>
              </a:solidFill>
              <a:uFill>
                <a:solidFill>
                  <a:srgbClr val="FFFFFF"/>
                </a:solidFill>
              </a:uFill>
              <a:latin typeface="Arial" pitchFamily="34" charset="0"/>
              <a:cs typeface="Arial" pitchFamily="34" charset="0"/>
            </a:endParaRPr>
          </a:p>
          <a:p>
            <a:pPr algn="just">
              <a:lnSpc>
                <a:spcPct val="150000"/>
              </a:lnSpc>
            </a:pPr>
            <a:r>
              <a:rPr lang="en-US" spc="-1" dirty="0" smtClean="0">
                <a:solidFill>
                  <a:schemeClr val="accent5">
                    <a:lumMod val="50000"/>
                  </a:schemeClr>
                </a:solidFill>
                <a:uFill>
                  <a:solidFill>
                    <a:srgbClr val="FFFFFF"/>
                  </a:solidFill>
                </a:uFill>
                <a:latin typeface="Arial" pitchFamily="34" charset="0"/>
                <a:cs typeface="Arial" pitchFamily="34" charset="0"/>
              </a:rPr>
              <a:t>State </a:t>
            </a:r>
            <a:r>
              <a:rPr lang="en-US" spc="-1" dirty="0">
                <a:solidFill>
                  <a:schemeClr val="accent5">
                    <a:lumMod val="50000"/>
                  </a:schemeClr>
                </a:solidFill>
                <a:uFill>
                  <a:solidFill>
                    <a:srgbClr val="FFFFFF"/>
                  </a:solidFill>
                </a:uFill>
                <a:latin typeface="Arial" pitchFamily="34" charset="0"/>
                <a:cs typeface="Arial" pitchFamily="34" charset="0"/>
              </a:rPr>
              <a:t>Library Planning Committees should draw implementable plans for initiating the concept of library 2.0 components in public libraries of India</a:t>
            </a:r>
            <a:r>
              <a:rPr lang="en-US" spc="-1" dirty="0" smtClean="0">
                <a:solidFill>
                  <a:schemeClr val="accent5">
                    <a:lumMod val="50000"/>
                  </a:schemeClr>
                </a:solidFill>
                <a:uFill>
                  <a:solidFill>
                    <a:srgbClr val="FFFFFF"/>
                  </a:solidFill>
                </a:uFill>
                <a:latin typeface="Arial" pitchFamily="34" charset="0"/>
                <a:cs typeface="Arial" pitchFamily="34" charset="0"/>
              </a:rPr>
              <a:t>.</a:t>
            </a:r>
            <a:endParaRPr dirty="0">
              <a:solidFill>
                <a:schemeClr val="accent5">
                  <a:lumMod val="50000"/>
                </a:schemeClr>
              </a:solidFill>
              <a:latin typeface="Arial" pitchFamily="34" charset="0"/>
              <a:cs typeface="Arial" pitchFamily="34" charset="0"/>
            </a:endParaRPr>
          </a:p>
          <a:p>
            <a:pPr algn="just">
              <a:lnSpc>
                <a:spcPct val="150000"/>
              </a:lnSpc>
            </a:pPr>
            <a:endParaRPr dirty="0">
              <a:solidFill>
                <a:schemeClr val="accent5">
                  <a:lumMod val="50000"/>
                </a:schemeClr>
              </a:solidFill>
              <a:latin typeface="Arial" pitchFamily="34" charset="0"/>
              <a:cs typeface="Arial" pitchFamily="34" charset="0"/>
            </a:endParaRPr>
          </a:p>
        </p:txBody>
      </p:sp>
      <p:pic>
        <p:nvPicPr>
          <p:cNvPr id="5122" name="Picture 2" descr="Image result for library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5216" y="3244528"/>
            <a:ext cx="1909120" cy="19129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280087" y="799071"/>
            <a:ext cx="8382000" cy="5774723"/>
          </a:xfrm>
          <a:prstGeom prst="rect">
            <a:avLst/>
          </a:prstGeom>
          <a:noFill/>
          <a:ln>
            <a:noFill/>
          </a:ln>
        </p:spPr>
        <p:txBody>
          <a:bodyPr lIns="67500" tIns="33750" rIns="67500" bIns="33750" anchor="ctr"/>
          <a:lstStyle/>
          <a:p>
            <a:pPr algn="just">
              <a:lnSpc>
                <a:spcPct val="150000"/>
              </a:lnSpc>
              <a:buFont typeface="Wingdings" pitchFamily="2" charset="2"/>
              <a:buChar char="v"/>
            </a:pPr>
            <a:r>
              <a:rPr lang="en-US" spc="-1" dirty="0">
                <a:solidFill>
                  <a:schemeClr val="accent5">
                    <a:lumMod val="50000"/>
                  </a:schemeClr>
                </a:solidFill>
                <a:uFill>
                  <a:solidFill>
                    <a:srgbClr val="FFFFFF"/>
                  </a:solidFill>
                </a:uFill>
                <a:latin typeface="Arial"/>
              </a:rPr>
              <a:t>The Foundation has been able to achieve its objective of encouraging the functioning of libraries outside the metropolitan areas with optimum </a:t>
            </a:r>
            <a:r>
              <a:rPr lang="en-US" spc="-1" dirty="0" err="1">
                <a:solidFill>
                  <a:schemeClr val="accent5">
                    <a:lumMod val="50000"/>
                  </a:schemeClr>
                </a:solidFill>
                <a:uFill>
                  <a:solidFill>
                    <a:srgbClr val="FFFFFF"/>
                  </a:solidFill>
                </a:uFill>
                <a:latin typeface="Arial"/>
              </a:rPr>
              <a:t>utilisation</a:t>
            </a:r>
            <a:r>
              <a:rPr lang="en-US" spc="-1" dirty="0">
                <a:solidFill>
                  <a:schemeClr val="accent5">
                    <a:lumMod val="50000"/>
                  </a:schemeClr>
                </a:solidFill>
                <a:uFill>
                  <a:solidFill>
                    <a:srgbClr val="FFFFFF"/>
                  </a:solidFill>
                </a:uFill>
                <a:latin typeface="Arial"/>
              </a:rPr>
              <a:t> of the limited resources made available by the Central and State Governments. </a:t>
            </a:r>
            <a:endParaRPr lang="en-US" spc="-1" dirty="0" smtClean="0">
              <a:solidFill>
                <a:schemeClr val="accent5">
                  <a:lumMod val="50000"/>
                </a:schemeClr>
              </a:solidFill>
              <a:uFill>
                <a:solidFill>
                  <a:srgbClr val="FFFFFF"/>
                </a:solidFill>
              </a:uFill>
              <a:latin typeface="Arial"/>
            </a:endParaRPr>
          </a:p>
          <a:p>
            <a:pPr algn="just">
              <a:lnSpc>
                <a:spcPct val="150000"/>
              </a:lnSpc>
              <a:buFont typeface="Wingdings" pitchFamily="2" charset="2"/>
              <a:buChar char="v"/>
            </a:pPr>
            <a:r>
              <a:rPr lang="en-US" spc="-1" dirty="0" smtClean="0">
                <a:solidFill>
                  <a:schemeClr val="accent5">
                    <a:lumMod val="50000"/>
                  </a:schemeClr>
                </a:solidFill>
                <a:uFill>
                  <a:solidFill>
                    <a:srgbClr val="FFFFFF"/>
                  </a:solidFill>
                </a:uFill>
                <a:latin typeface="Arial"/>
              </a:rPr>
              <a:t>Considerable </a:t>
            </a:r>
            <a:r>
              <a:rPr lang="en-US" spc="-1" dirty="0">
                <a:solidFill>
                  <a:schemeClr val="accent5">
                    <a:lumMod val="50000"/>
                  </a:schemeClr>
                </a:solidFill>
                <a:uFill>
                  <a:solidFill>
                    <a:srgbClr val="FFFFFF"/>
                  </a:solidFill>
                </a:uFill>
                <a:latin typeface="Arial"/>
              </a:rPr>
              <a:t>more work, constantly expanding, has to be done so that all </a:t>
            </a:r>
            <a:r>
              <a:rPr lang="en-US" spc="-1" dirty="0" smtClean="0">
                <a:solidFill>
                  <a:schemeClr val="accent5">
                    <a:lumMod val="50000"/>
                  </a:schemeClr>
                </a:solidFill>
                <a:uFill>
                  <a:solidFill>
                    <a:srgbClr val="FFFFFF"/>
                  </a:solidFill>
                </a:uFill>
                <a:latin typeface="Arial"/>
              </a:rPr>
              <a:t>who </a:t>
            </a:r>
            <a:r>
              <a:rPr lang="en-US" spc="-1" dirty="0">
                <a:solidFill>
                  <a:schemeClr val="accent5">
                    <a:lumMod val="50000"/>
                  </a:schemeClr>
                </a:solidFill>
                <a:uFill>
                  <a:solidFill>
                    <a:srgbClr val="FFFFFF"/>
                  </a:solidFill>
                </a:uFill>
                <a:latin typeface="Arial"/>
              </a:rPr>
              <a:t>want access to reading resources can make use of a </a:t>
            </a:r>
            <a:r>
              <a:rPr lang="en-US" spc="-1" dirty="0" smtClean="0">
                <a:solidFill>
                  <a:schemeClr val="accent5">
                    <a:lumMod val="50000"/>
                  </a:schemeClr>
                </a:solidFill>
                <a:uFill>
                  <a:solidFill>
                    <a:srgbClr val="FFFFFF"/>
                  </a:solidFill>
                </a:uFill>
                <a:latin typeface="Arial"/>
              </a:rPr>
              <a:t>library services. </a:t>
            </a:r>
          </a:p>
          <a:p>
            <a:pPr algn="just">
              <a:lnSpc>
                <a:spcPct val="150000"/>
              </a:lnSpc>
              <a:buFont typeface="Wingdings" pitchFamily="2" charset="2"/>
              <a:buChar char="v"/>
            </a:pPr>
            <a:r>
              <a:rPr lang="en-US" spc="-1" dirty="0" smtClean="0">
                <a:solidFill>
                  <a:schemeClr val="accent5">
                    <a:lumMod val="50000"/>
                  </a:schemeClr>
                </a:solidFill>
                <a:uFill>
                  <a:solidFill>
                    <a:srgbClr val="FFFFFF"/>
                  </a:solidFill>
                </a:uFill>
                <a:latin typeface="Arial"/>
              </a:rPr>
              <a:t>The </a:t>
            </a:r>
            <a:r>
              <a:rPr lang="en-US" spc="-1" dirty="0">
                <a:solidFill>
                  <a:schemeClr val="accent5">
                    <a:lumMod val="50000"/>
                  </a:schemeClr>
                </a:solidFill>
                <a:uFill>
                  <a:solidFill>
                    <a:srgbClr val="FFFFFF"/>
                  </a:solidFill>
                </a:uFill>
                <a:latin typeface="Arial"/>
              </a:rPr>
              <a:t>nature of the tasks ahead is such that greater involvement of state governments and voluntary agencies </a:t>
            </a:r>
            <a:r>
              <a:rPr lang="en-US" spc="-1" dirty="0" smtClean="0">
                <a:solidFill>
                  <a:schemeClr val="accent5">
                    <a:lumMod val="50000"/>
                  </a:schemeClr>
                </a:solidFill>
                <a:uFill>
                  <a:solidFill>
                    <a:srgbClr val="FFFFFF"/>
                  </a:solidFill>
                </a:uFill>
                <a:latin typeface="Arial"/>
              </a:rPr>
              <a:t>is inevitable</a:t>
            </a:r>
            <a:r>
              <a:rPr lang="en-US" spc="-1" dirty="0">
                <a:solidFill>
                  <a:schemeClr val="accent5">
                    <a:lumMod val="50000"/>
                  </a:schemeClr>
                </a:solidFill>
                <a:uFill>
                  <a:solidFill>
                    <a:srgbClr val="FFFFFF"/>
                  </a:solidFill>
                </a:uFill>
                <a:latin typeface="Arial"/>
              </a:rPr>
              <a:t>. </a:t>
            </a:r>
            <a:endParaRPr lang="en-US" spc="-1" dirty="0" smtClean="0">
              <a:solidFill>
                <a:schemeClr val="accent5">
                  <a:lumMod val="50000"/>
                </a:schemeClr>
              </a:solidFill>
              <a:uFill>
                <a:solidFill>
                  <a:srgbClr val="FFFFFF"/>
                </a:solidFill>
              </a:uFill>
              <a:latin typeface="Arial"/>
            </a:endParaRPr>
          </a:p>
          <a:p>
            <a:pPr algn="just">
              <a:lnSpc>
                <a:spcPct val="150000"/>
              </a:lnSpc>
              <a:buFont typeface="Wingdings" pitchFamily="2" charset="2"/>
              <a:buChar char="v"/>
            </a:pPr>
            <a:r>
              <a:rPr lang="en-US" spc="-1" dirty="0" smtClean="0">
                <a:solidFill>
                  <a:schemeClr val="accent5">
                    <a:lumMod val="50000"/>
                  </a:schemeClr>
                </a:solidFill>
                <a:uFill>
                  <a:solidFill>
                    <a:srgbClr val="FFFFFF"/>
                  </a:solidFill>
                </a:uFill>
                <a:latin typeface="Arial"/>
              </a:rPr>
              <a:t>To </a:t>
            </a:r>
            <a:r>
              <a:rPr lang="en-US" spc="-1" dirty="0">
                <a:solidFill>
                  <a:schemeClr val="accent5">
                    <a:lumMod val="50000"/>
                  </a:schemeClr>
                </a:solidFill>
                <a:uFill>
                  <a:solidFill>
                    <a:srgbClr val="FFFFFF"/>
                  </a:solidFill>
                </a:uFill>
                <a:latin typeface="Arial"/>
              </a:rPr>
              <a:t>play their role more efficiently most of the state governments have already taken steps to, and we hope </a:t>
            </a:r>
            <a:r>
              <a:rPr lang="en-US" spc="-1" dirty="0" smtClean="0">
                <a:solidFill>
                  <a:schemeClr val="accent5">
                    <a:lumMod val="50000"/>
                  </a:schemeClr>
                </a:solidFill>
                <a:uFill>
                  <a:solidFill>
                    <a:srgbClr val="FFFFFF"/>
                  </a:solidFill>
                </a:uFill>
                <a:latin typeface="Arial"/>
              </a:rPr>
              <a:t>that other </a:t>
            </a:r>
            <a:r>
              <a:rPr lang="en-US" spc="-1" dirty="0">
                <a:solidFill>
                  <a:schemeClr val="accent5">
                    <a:lumMod val="50000"/>
                  </a:schemeClr>
                </a:solidFill>
                <a:uFill>
                  <a:solidFill>
                    <a:srgbClr val="FFFFFF"/>
                  </a:solidFill>
                </a:uFill>
                <a:latin typeface="Arial"/>
              </a:rPr>
              <a:t>states will  establish functional state library directorates and state library committees. </a:t>
            </a:r>
            <a:endParaRPr lang="en-US" spc="-1" dirty="0" smtClean="0">
              <a:solidFill>
                <a:schemeClr val="accent5">
                  <a:lumMod val="50000"/>
                </a:schemeClr>
              </a:solidFill>
              <a:uFill>
                <a:solidFill>
                  <a:srgbClr val="FFFFFF"/>
                </a:solidFill>
              </a:uFill>
              <a:latin typeface="Arial"/>
            </a:endParaRPr>
          </a:p>
          <a:p>
            <a:pPr algn="just">
              <a:lnSpc>
                <a:spcPct val="150000"/>
              </a:lnSpc>
              <a:buFont typeface="Wingdings" pitchFamily="2" charset="2"/>
              <a:buChar char="v"/>
            </a:pPr>
            <a:r>
              <a:rPr lang="en-US" spc="-1" dirty="0" smtClean="0">
                <a:solidFill>
                  <a:schemeClr val="accent5">
                    <a:lumMod val="50000"/>
                  </a:schemeClr>
                </a:solidFill>
                <a:uFill>
                  <a:solidFill>
                    <a:srgbClr val="FFFFFF"/>
                  </a:solidFill>
                </a:uFill>
                <a:latin typeface="Arial"/>
              </a:rPr>
              <a:t>Our </a:t>
            </a:r>
            <a:r>
              <a:rPr lang="en-US" spc="-1" dirty="0">
                <a:solidFill>
                  <a:schemeClr val="accent5">
                    <a:lumMod val="50000"/>
                  </a:schemeClr>
                </a:solidFill>
                <a:uFill>
                  <a:solidFill>
                    <a:srgbClr val="FFFFFF"/>
                  </a:solidFill>
                </a:uFill>
                <a:latin typeface="Arial"/>
              </a:rPr>
              <a:t>objectives are large and daunting, but our resources are limited. Our </a:t>
            </a:r>
            <a:r>
              <a:rPr lang="en-US" spc="-1" dirty="0" smtClean="0">
                <a:solidFill>
                  <a:schemeClr val="accent5">
                    <a:lumMod val="50000"/>
                  </a:schemeClr>
                </a:solidFill>
                <a:uFill>
                  <a:solidFill>
                    <a:srgbClr val="FFFFFF"/>
                  </a:solidFill>
                </a:uFill>
                <a:latin typeface="Arial"/>
              </a:rPr>
              <a:t>endeavor </a:t>
            </a:r>
            <a:r>
              <a:rPr lang="en-US" spc="-1" dirty="0">
                <a:solidFill>
                  <a:schemeClr val="accent5">
                    <a:lumMod val="50000"/>
                  </a:schemeClr>
                </a:solidFill>
                <a:uFill>
                  <a:solidFill>
                    <a:srgbClr val="FFFFFF"/>
                  </a:solidFill>
                </a:uFill>
                <a:latin typeface="Arial"/>
              </a:rPr>
              <a:t>will be to make most effective use of public funds for propagating  the vision of “</a:t>
            </a:r>
            <a:r>
              <a:rPr lang="en-US" b="1" i="1" spc="-1" dirty="0">
                <a:solidFill>
                  <a:schemeClr val="accent5">
                    <a:lumMod val="50000"/>
                  </a:schemeClr>
                </a:solidFill>
                <a:uFill>
                  <a:solidFill>
                    <a:srgbClr val="FFFFFF"/>
                  </a:solidFill>
                </a:uFill>
                <a:latin typeface="Arial"/>
              </a:rPr>
              <a:t>Knowledge for all at their doorsteps</a:t>
            </a:r>
            <a:r>
              <a:rPr lang="en-US" spc="-1" dirty="0">
                <a:solidFill>
                  <a:schemeClr val="accent5">
                    <a:lumMod val="50000"/>
                  </a:schemeClr>
                </a:solidFill>
                <a:uFill>
                  <a:solidFill>
                    <a:srgbClr val="FFFFFF"/>
                  </a:solidFill>
                </a:uFill>
                <a:latin typeface="Arial"/>
              </a:rPr>
              <a:t>”.</a:t>
            </a:r>
            <a:endParaRPr dirty="0">
              <a:solidFill>
                <a:schemeClr val="accent5">
                  <a:lumMod val="50000"/>
                </a:schemeClr>
              </a:solidFill>
            </a:endParaRPr>
          </a:p>
        </p:txBody>
      </p:sp>
      <p:sp>
        <p:nvSpPr>
          <p:cNvPr id="285" name="CustomShape 4"/>
          <p:cNvSpPr/>
          <p:nvPr/>
        </p:nvSpPr>
        <p:spPr>
          <a:xfrm>
            <a:off x="350533" y="438172"/>
            <a:ext cx="6062580" cy="34857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nSpc>
                <a:spcPct val="100000"/>
              </a:lnSpc>
            </a:pPr>
            <a:r>
              <a:rPr lang="en-US" sz="2800" b="1" spc="-1" dirty="0">
                <a:solidFill>
                  <a:srgbClr val="640000"/>
                </a:solidFill>
                <a:uFill>
                  <a:solidFill>
                    <a:srgbClr val="FFFFFF"/>
                  </a:solidFill>
                </a:uFill>
                <a:latin typeface="+mj-lt"/>
              </a:rPr>
              <a:t>Conclusion</a:t>
            </a:r>
            <a:endParaRPr b="1" dirty="0">
              <a:solidFill>
                <a:srgbClr val="640000"/>
              </a:solidFill>
              <a:latin typeface="+mj-l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544320" y="2481570"/>
            <a:ext cx="7886430" cy="1418040"/>
          </a:xfrm>
          <a:prstGeom prst="rect">
            <a:avLst/>
          </a:prstGeom>
          <a:noFill/>
          <a:ln>
            <a:noFill/>
          </a:ln>
        </p:spPr>
        <p:txBody>
          <a:bodyPr anchor="ctr"/>
          <a:lstStyle/>
          <a:p>
            <a:pPr algn="ctr">
              <a:lnSpc>
                <a:spcPct val="100000"/>
              </a:lnSpc>
            </a:pPr>
            <a:r>
              <a:rPr lang="en-US" sz="3300" b="1" spc="-1">
                <a:solidFill>
                  <a:srgbClr val="760000"/>
                </a:solidFill>
                <a:uFill>
                  <a:solidFill>
                    <a:srgbClr val="FFFFFF"/>
                  </a:solidFill>
                </a:uFill>
                <a:latin typeface="Bradley Hand ITC"/>
              </a:rPr>
              <a:t>Thank you
</a:t>
            </a:r>
            <a:r>
              <a:rPr lang="en-US" sz="3300" b="1" spc="-1">
                <a:solidFill>
                  <a:srgbClr val="385623"/>
                </a:solidFill>
                <a:uFill>
                  <a:solidFill>
                    <a:srgbClr val="FFFFFF"/>
                  </a:solidFill>
                </a:uFill>
                <a:latin typeface="Bradley Hand ITC"/>
              </a:rPr>
              <a:t>for your patient hearing</a:t>
            </a:r>
            <a:endParaRPr sz="135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extShape 1"/>
          <p:cNvSpPr txBox="1"/>
          <p:nvPr/>
        </p:nvSpPr>
        <p:spPr>
          <a:xfrm>
            <a:off x="538110" y="527356"/>
            <a:ext cx="7886430" cy="993870"/>
          </a:xfrm>
          <a:prstGeom prst="rect">
            <a:avLst/>
          </a:prstGeom>
          <a:noFill/>
          <a:ln>
            <a:noFill/>
          </a:ln>
        </p:spPr>
        <p:txBody>
          <a:bodyPr anchor="ctr"/>
          <a:lstStyle/>
          <a:p>
            <a:pPr algn="ctr">
              <a:lnSpc>
                <a:spcPct val="100000"/>
              </a:lnSpc>
            </a:pPr>
            <a:r>
              <a:rPr lang="en-US" sz="2700" spc="-1" dirty="0">
                <a:solidFill>
                  <a:srgbClr val="640000"/>
                </a:solidFill>
                <a:uFill>
                  <a:solidFill>
                    <a:srgbClr val="FFFFFF"/>
                  </a:solidFill>
                </a:uFill>
                <a:latin typeface="Times New Roman"/>
              </a:rPr>
              <a:t>Establishment of RRRLF, 1972</a:t>
            </a:r>
            <a:endParaRPr sz="1350" dirty="0">
              <a:solidFill>
                <a:srgbClr val="640000"/>
              </a:solidFill>
            </a:endParaRPr>
          </a:p>
        </p:txBody>
      </p:sp>
      <p:sp>
        <p:nvSpPr>
          <p:cNvPr id="126" name="CustomShape 2"/>
          <p:cNvSpPr/>
          <p:nvPr/>
        </p:nvSpPr>
        <p:spPr>
          <a:xfrm>
            <a:off x="538110" y="1730429"/>
            <a:ext cx="8229330" cy="4570009"/>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sz="2100" spc="-1" dirty="0" smtClean="0">
                <a:solidFill>
                  <a:schemeClr val="accent5">
                    <a:lumMod val="50000"/>
                  </a:schemeClr>
                </a:solidFill>
                <a:uFill>
                  <a:solidFill>
                    <a:srgbClr val="FFFFFF"/>
                  </a:solidFill>
                </a:uFill>
                <a:latin typeface="Times New Roman"/>
              </a:rPr>
              <a:t>The </a:t>
            </a:r>
            <a:r>
              <a:rPr lang="en-US" sz="2100" spc="-1" dirty="0">
                <a:solidFill>
                  <a:schemeClr val="accent5">
                    <a:lumMod val="50000"/>
                  </a:schemeClr>
                </a:solidFill>
                <a:uFill>
                  <a:solidFill>
                    <a:srgbClr val="FFFFFF"/>
                  </a:solidFill>
                </a:uFill>
                <a:latin typeface="Times New Roman"/>
              </a:rPr>
              <a:t>most </a:t>
            </a:r>
            <a:r>
              <a:rPr lang="en-US" sz="2100" spc="-1" dirty="0" smtClean="0">
                <a:solidFill>
                  <a:schemeClr val="accent5">
                    <a:lumMod val="50000"/>
                  </a:schemeClr>
                </a:solidFill>
                <a:uFill>
                  <a:solidFill>
                    <a:srgbClr val="FFFFFF"/>
                  </a:solidFill>
                </a:uFill>
                <a:latin typeface="Times New Roman"/>
              </a:rPr>
              <a:t>significant phase </a:t>
            </a:r>
            <a:r>
              <a:rPr lang="en-US" sz="2100" spc="-1" dirty="0">
                <a:solidFill>
                  <a:schemeClr val="accent5">
                    <a:lumMod val="50000"/>
                  </a:schemeClr>
                </a:solidFill>
                <a:uFill>
                  <a:solidFill>
                    <a:srgbClr val="FFFFFF"/>
                  </a:solidFill>
                </a:uFill>
                <a:latin typeface="Times New Roman"/>
              </a:rPr>
              <a:t>of public library movement in  India started  with the establishment of Raja </a:t>
            </a:r>
            <a:r>
              <a:rPr lang="en-US" sz="2100" spc="-1" dirty="0" err="1">
                <a:solidFill>
                  <a:schemeClr val="accent5">
                    <a:lumMod val="50000"/>
                  </a:schemeClr>
                </a:solidFill>
                <a:uFill>
                  <a:solidFill>
                    <a:srgbClr val="FFFFFF"/>
                  </a:solidFill>
                </a:uFill>
                <a:latin typeface="Times New Roman"/>
              </a:rPr>
              <a:t>Rammohun</a:t>
            </a:r>
            <a:r>
              <a:rPr lang="en-US" sz="2100" spc="-1" dirty="0">
                <a:solidFill>
                  <a:schemeClr val="accent5">
                    <a:lumMod val="50000"/>
                  </a:schemeClr>
                </a:solidFill>
                <a:uFill>
                  <a:solidFill>
                    <a:srgbClr val="FFFFFF"/>
                  </a:solidFill>
                </a:uFill>
                <a:latin typeface="Times New Roman"/>
              </a:rPr>
              <a:t> Roy Library Foundation (RRRLF) in the year 1972 by the Government of India   as an autonomous organization under the Ministry of Culture.  Since its inception, RRRLF has remained engaged in the promotion of public library </a:t>
            </a:r>
            <a:r>
              <a:rPr lang="en-US" sz="2100" spc="-1" dirty="0" smtClean="0">
                <a:solidFill>
                  <a:schemeClr val="accent5">
                    <a:lumMod val="50000"/>
                  </a:schemeClr>
                </a:solidFill>
                <a:uFill>
                  <a:solidFill>
                    <a:srgbClr val="FFFFFF"/>
                  </a:solidFill>
                </a:uFill>
                <a:latin typeface="Times New Roman"/>
              </a:rPr>
              <a:t>system &amp; services </a:t>
            </a:r>
            <a:r>
              <a:rPr lang="en-US" sz="2100" spc="-1" dirty="0">
                <a:solidFill>
                  <a:schemeClr val="accent5">
                    <a:lumMod val="50000"/>
                  </a:schemeClr>
                </a:solidFill>
                <a:uFill>
                  <a:solidFill>
                    <a:srgbClr val="FFFFFF"/>
                  </a:solidFill>
                </a:uFill>
                <a:latin typeface="Times New Roman"/>
              </a:rPr>
              <a:t>in India with  the active   co-operation of  State Governments, UT Administrations and other organizations working in the field of library services. </a:t>
            </a:r>
            <a:endParaRPr sz="1350" dirty="0">
              <a:solidFill>
                <a:schemeClr val="accent5">
                  <a:lumMod val="50000"/>
                </a:schemeClr>
              </a:solidFill>
            </a:endParaRPr>
          </a:p>
          <a:p>
            <a:pPr algn="just">
              <a:lnSpc>
                <a:spcPct val="100000"/>
              </a:lnSpc>
            </a:pPr>
            <a:endParaRPr sz="1350" dirty="0"/>
          </a:p>
          <a:p>
            <a:pPr marL="342900" indent="-342630" algn="just">
              <a:buClr>
                <a:srgbClr val="760000"/>
              </a:buClr>
              <a:buFont typeface="Arial"/>
              <a:buChar char="•"/>
            </a:pPr>
            <a:r>
              <a:rPr lang="en-US" sz="2100" spc="-1" dirty="0">
                <a:solidFill>
                  <a:srgbClr val="C00000"/>
                </a:solidFill>
                <a:uFill>
                  <a:solidFill>
                    <a:srgbClr val="FFFFFF"/>
                  </a:solidFill>
                </a:uFill>
                <a:latin typeface="Times New Roman"/>
              </a:rPr>
              <a:t>As ‘</a:t>
            </a:r>
            <a:r>
              <a:rPr lang="en-US" sz="2100" b="1" i="1" spc="-1" dirty="0">
                <a:solidFill>
                  <a:srgbClr val="C00000"/>
                </a:solidFill>
                <a:uFill>
                  <a:solidFill>
                    <a:srgbClr val="FFFFFF"/>
                  </a:solidFill>
                </a:uFill>
                <a:latin typeface="Times New Roman"/>
              </a:rPr>
              <a:t>library service</a:t>
            </a:r>
            <a:r>
              <a:rPr lang="en-US" sz="2100" spc="-1" dirty="0">
                <a:solidFill>
                  <a:srgbClr val="C00000"/>
                </a:solidFill>
                <a:uFill>
                  <a:solidFill>
                    <a:srgbClr val="FFFFFF"/>
                  </a:solidFill>
                </a:uFill>
                <a:latin typeface="Times New Roman"/>
              </a:rPr>
              <a:t>’ comes under the aegis of the State Governments, RRRLF has to function within the parameters of constitutional provisions.</a:t>
            </a:r>
            <a:endParaRPr sz="1350" dirty="0">
              <a:solidFill>
                <a:srgbClr val="C00000"/>
              </a:solidFill>
            </a:endParaRPr>
          </a:p>
          <a:p>
            <a:pPr marL="342900" indent="-342630" algn="just">
              <a:buClr>
                <a:srgbClr val="760000"/>
              </a:buClr>
              <a:buFont typeface="Arial"/>
              <a:buChar char="•"/>
            </a:pPr>
            <a:r>
              <a:rPr lang="en-US" sz="2100" spc="-1" dirty="0">
                <a:solidFill>
                  <a:srgbClr val="C00000"/>
                </a:solidFill>
                <a:uFill>
                  <a:solidFill>
                    <a:srgbClr val="FFFFFF"/>
                  </a:solidFill>
                </a:uFill>
                <a:latin typeface="Times New Roman"/>
              </a:rPr>
              <a:t>RRRLF also functions as a national agency for coordinating, monitoring and developing public library system in the country.</a:t>
            </a:r>
            <a:endParaRPr sz="1350" dirty="0">
              <a:solidFill>
                <a:srgbClr val="C00000"/>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49325" y="3441439"/>
            <a:ext cx="3623877" cy="523220"/>
          </a:xfrm>
          <a:prstGeom prst="rect">
            <a:avLst/>
          </a:prstGeom>
        </p:spPr>
        <p:txBody>
          <a:bodyPr wrap="none">
            <a:spAutoFit/>
          </a:bodyPr>
          <a:lstStyle/>
          <a:p>
            <a:r>
              <a:rPr lang="en-US" sz="2800" b="1" spc="-1" dirty="0">
                <a:solidFill>
                  <a:srgbClr val="640000"/>
                </a:solidFill>
                <a:uFill>
                  <a:solidFill>
                    <a:srgbClr val="FFFFFF"/>
                  </a:solidFill>
                </a:uFill>
                <a:latin typeface="ITC Lubalin Graph Std Book"/>
              </a:rPr>
              <a:t>Objectives of RRRLF</a:t>
            </a:r>
            <a:endParaRPr lang="en-US" sz="2800" dirty="0">
              <a:solidFill>
                <a:srgbClr val="64000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831" y="2469033"/>
            <a:ext cx="3156838" cy="2364581"/>
          </a:xfrm>
          <a:prstGeom prst="rect">
            <a:avLst/>
          </a:prstGeom>
        </p:spPr>
      </p:pic>
    </p:spTree>
    <p:extLst>
      <p:ext uri="{BB962C8B-B14F-4D97-AF65-F5344CB8AC3E}">
        <p14:creationId xmlns:p14="http://schemas.microsoft.com/office/powerpoint/2010/main" val="2770488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CustomShape 1"/>
          <p:cNvSpPr/>
          <p:nvPr/>
        </p:nvSpPr>
        <p:spPr>
          <a:xfrm>
            <a:off x="717390" y="1720710"/>
            <a:ext cx="7923420" cy="2735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US" sz="1350" spc="-1">
                <a:solidFill>
                  <a:srgbClr val="000000"/>
                </a:solidFill>
                <a:uFill>
                  <a:solidFill>
                    <a:srgbClr val="FFFFFF"/>
                  </a:solidFill>
                </a:uFill>
                <a:latin typeface="Calibri"/>
              </a:rPr>
              <a:t> </a:t>
            </a:r>
            <a:endParaRPr sz="1350"/>
          </a:p>
        </p:txBody>
      </p:sp>
      <p:sp>
        <p:nvSpPr>
          <p:cNvPr id="128" name="CustomShape 2"/>
          <p:cNvSpPr/>
          <p:nvPr/>
        </p:nvSpPr>
        <p:spPr>
          <a:xfrm>
            <a:off x="622620" y="1194600"/>
            <a:ext cx="7769520" cy="6620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en-US" sz="2400" b="1" spc="-1" dirty="0">
                <a:solidFill>
                  <a:srgbClr val="640000"/>
                </a:solidFill>
                <a:uFill>
                  <a:solidFill>
                    <a:srgbClr val="FFFFFF"/>
                  </a:solidFill>
                </a:uFill>
                <a:latin typeface="Times New Roman"/>
              </a:rPr>
              <a:t>Some important objectives of RRRLF</a:t>
            </a:r>
            <a:r>
              <a:rPr lang="en-US" sz="2400" spc="-1" dirty="0">
                <a:solidFill>
                  <a:srgbClr val="760000"/>
                </a:solidFill>
                <a:uFill>
                  <a:solidFill>
                    <a:srgbClr val="FFFFFF"/>
                  </a:solidFill>
                </a:uFill>
                <a:latin typeface="Times New Roman"/>
              </a:rPr>
              <a:t> </a:t>
            </a:r>
            <a:r>
              <a:rPr lang="en-US" spc="-1" dirty="0">
                <a:solidFill>
                  <a:srgbClr val="760000"/>
                </a:solidFill>
                <a:uFill>
                  <a:solidFill>
                    <a:srgbClr val="FFFFFF"/>
                  </a:solidFill>
                </a:uFill>
                <a:latin typeface="Times New Roman"/>
              </a:rPr>
              <a:t>
</a:t>
            </a:r>
            <a:endParaRPr sz="1350"/>
          </a:p>
        </p:txBody>
      </p:sp>
      <p:sp>
        <p:nvSpPr>
          <p:cNvPr id="129" name="TextShape 3"/>
          <p:cNvSpPr txBox="1"/>
          <p:nvPr/>
        </p:nvSpPr>
        <p:spPr>
          <a:xfrm>
            <a:off x="628560" y="1131030"/>
            <a:ext cx="7886430" cy="589140"/>
          </a:xfrm>
          <a:prstGeom prst="rect">
            <a:avLst/>
          </a:prstGeom>
          <a:noFill/>
          <a:ln>
            <a:noFill/>
          </a:ln>
        </p:spPr>
        <p:txBody>
          <a:bodyPr anchor="ctr"/>
          <a:lstStyle/>
          <a:p>
            <a:pPr>
              <a:lnSpc>
                <a:spcPct val="90000"/>
              </a:lnSpc>
            </a:pPr>
            <a:r>
              <a:rPr lang="en-US" sz="3300" spc="-1">
                <a:solidFill>
                  <a:srgbClr val="000000"/>
                </a:solidFill>
                <a:uFill>
                  <a:solidFill>
                    <a:srgbClr val="FFFFFF"/>
                  </a:solidFill>
                </a:uFill>
                <a:latin typeface="Calibri Light"/>
              </a:rPr>
              <a:t> </a:t>
            </a:r>
            <a:endParaRPr sz="1350"/>
          </a:p>
        </p:txBody>
      </p:sp>
      <p:sp>
        <p:nvSpPr>
          <p:cNvPr id="130" name="CustomShape 4"/>
          <p:cNvSpPr/>
          <p:nvPr/>
        </p:nvSpPr>
        <p:spPr>
          <a:xfrm>
            <a:off x="511650" y="1776600"/>
            <a:ext cx="8334900" cy="404541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enunciate a national library policy and to help build up a national library system;</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provide financial and technical assistance to libraries;</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provide financial assistance to organizations, regional or national engaged in the promotion of library development;</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promote research on library development;</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advise the Government on all matters pertaining to the library development in the country;</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to propagate the adoption of library legislation in the country.</a:t>
            </a:r>
            <a:endParaRPr sz="1350">
              <a:solidFill>
                <a:schemeClr val="accent5">
                  <a:lumMod val="50000"/>
                </a:schemeClr>
              </a:solidFill>
            </a:endParaRPr>
          </a:p>
          <a:p>
            <a:pPr marL="257310" indent="-257040">
              <a:lnSpc>
                <a:spcPct val="150000"/>
              </a:lnSpc>
              <a:buClr>
                <a:schemeClr val="accent5">
                  <a:lumMod val="50000"/>
                </a:schemeClr>
              </a:buClr>
              <a:buFont typeface="Wingdings" charset="2"/>
              <a:buChar char=""/>
            </a:pPr>
            <a:r>
              <a:rPr lang="en-US" b="1" spc="-1" dirty="0">
                <a:solidFill>
                  <a:schemeClr val="accent5">
                    <a:lumMod val="50000"/>
                  </a:schemeClr>
                </a:solidFill>
                <a:uFill>
                  <a:solidFill>
                    <a:srgbClr val="FFFFFF"/>
                  </a:solidFill>
                </a:uFill>
                <a:latin typeface="Times New Roman"/>
              </a:rPr>
              <a:t>Monitoring and developing public library services in the country. </a:t>
            </a:r>
            <a:endParaRPr sz="1350">
              <a:solidFill>
                <a:schemeClr val="accent5">
                  <a:lumMod val="50000"/>
                </a:schemeClr>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CustomShape 1"/>
          <p:cNvSpPr/>
          <p:nvPr/>
        </p:nvSpPr>
        <p:spPr>
          <a:xfrm>
            <a:off x="1257210" y="5772060"/>
            <a:ext cx="514080" cy="205740"/>
          </a:xfrm>
          <a:prstGeom prst="rect">
            <a:avLst/>
          </a:prstGeom>
          <a:noFill/>
          <a:ln>
            <a:noFill/>
          </a:ln>
        </p:spPr>
        <p:style>
          <a:lnRef idx="0">
            <a:scrgbClr r="0" g="0" b="0"/>
          </a:lnRef>
          <a:fillRef idx="0">
            <a:scrgbClr r="0" g="0" b="0"/>
          </a:fillRef>
          <a:effectRef idx="0">
            <a:scrgbClr r="0" g="0" b="0"/>
          </a:effectRef>
          <a:fontRef idx="minor"/>
        </p:style>
      </p:sp>
      <p:sp>
        <p:nvSpPr>
          <p:cNvPr id="126" name="CustomShape 2"/>
          <p:cNvSpPr/>
          <p:nvPr/>
        </p:nvSpPr>
        <p:spPr>
          <a:xfrm>
            <a:off x="1428660" y="1314360"/>
            <a:ext cx="6102810" cy="525960"/>
          </a:xfrm>
          <a:prstGeom prst="homePlate">
            <a:avLst>
              <a:gd name="adj" fmla="val 27436"/>
            </a:avLst>
          </a:prstGeom>
          <a:noFill/>
          <a:ln w="9360">
            <a:noFill/>
          </a:ln>
        </p:spPr>
        <p:style>
          <a:lnRef idx="0">
            <a:scrgbClr r="0" g="0" b="0"/>
          </a:lnRef>
          <a:fillRef idx="0">
            <a:scrgbClr r="0" g="0" b="0"/>
          </a:fillRef>
          <a:effectRef idx="0">
            <a:scrgbClr r="0" g="0" b="0"/>
          </a:effectRef>
          <a:fontRef idx="minor"/>
        </p:style>
      </p:sp>
      <p:sp>
        <p:nvSpPr>
          <p:cNvPr id="127" name="CustomShape 3"/>
          <p:cNvSpPr/>
          <p:nvPr/>
        </p:nvSpPr>
        <p:spPr>
          <a:xfrm>
            <a:off x="1259640" y="748980"/>
            <a:ext cx="228420" cy="228420"/>
          </a:xfrm>
          <a:prstGeom prst="rect">
            <a:avLst/>
          </a:prstGeom>
          <a:noFill/>
          <a:ln>
            <a:noFill/>
          </a:ln>
        </p:spPr>
        <p:style>
          <a:lnRef idx="0">
            <a:scrgbClr r="0" g="0" b="0"/>
          </a:lnRef>
          <a:fillRef idx="0">
            <a:scrgbClr r="0" g="0" b="0"/>
          </a:fillRef>
          <a:effectRef idx="0">
            <a:scrgbClr r="0" g="0" b="0"/>
          </a:effectRef>
          <a:fontRef idx="minor"/>
        </p:style>
      </p:sp>
      <p:sp>
        <p:nvSpPr>
          <p:cNvPr id="129" name="CustomShape 4"/>
          <p:cNvSpPr/>
          <p:nvPr/>
        </p:nvSpPr>
        <p:spPr>
          <a:xfrm>
            <a:off x="3836194" y="3071723"/>
            <a:ext cx="3371914" cy="468720"/>
          </a:xfrm>
          <a:prstGeom prst="homePlate">
            <a:avLst>
              <a:gd name="adj" fmla="val 27388"/>
            </a:avLst>
          </a:prstGeom>
          <a:noFill/>
          <a:ln>
            <a:noFill/>
          </a:ln>
        </p:spPr>
        <p:style>
          <a:lnRef idx="0">
            <a:scrgbClr r="0" g="0" b="0"/>
          </a:lnRef>
          <a:fillRef idx="0">
            <a:scrgbClr r="0" g="0" b="0"/>
          </a:fillRef>
          <a:effectRef idx="0">
            <a:scrgbClr r="0" g="0" b="0"/>
          </a:effectRef>
          <a:fontRef idx="minor"/>
        </p:style>
        <p:txBody>
          <a:bodyPr lIns="67500" tIns="33750" rIns="67500" bIns="33750" anchor="b"/>
          <a:lstStyle/>
          <a:p>
            <a:pPr algn="r">
              <a:lnSpc>
                <a:spcPct val="90000"/>
              </a:lnSpc>
            </a:pPr>
            <a:r>
              <a:rPr lang="en-US" sz="3200" b="1" dirty="0">
                <a:ln>
                  <a:solidFill>
                    <a:srgbClr val="002060"/>
                  </a:solidFill>
                </a:ln>
                <a:solidFill>
                  <a:schemeClr val="accent1"/>
                </a:solidFill>
                <a:uFill>
                  <a:solidFill>
                    <a:srgbClr val="FFFFFF"/>
                  </a:solidFill>
                </a:uFill>
                <a:latin typeface="ITC Lubalin Graph Std Book"/>
              </a:rPr>
              <a:t>Functional Procedure of RRRLF                  </a:t>
            </a:r>
            <a:r>
              <a:rPr lang="en-US" sz="3200" b="1" spc="-1" dirty="0">
                <a:solidFill>
                  <a:srgbClr val="18618E"/>
                </a:solidFill>
                <a:uFill>
                  <a:solidFill>
                    <a:srgbClr val="FFFFFF"/>
                  </a:solidFill>
                </a:uFill>
                <a:latin typeface="ITC Lubalin Graph Std Book"/>
              </a:rPr>
              <a:t>
</a:t>
            </a:r>
            <a:r>
              <a:rPr lang="en-US" sz="1600" b="1" spc="-1" dirty="0">
                <a:solidFill>
                  <a:srgbClr val="18618E"/>
                </a:solidFill>
                <a:uFill>
                  <a:solidFill>
                    <a:srgbClr val="FFFFFF"/>
                  </a:solidFill>
                </a:uFill>
                <a:latin typeface="ITC Lubalin Graph Std Book"/>
              </a:rPr>
              <a:t>
</a:t>
            </a:r>
            <a:endParaRPr sz="1200" dirty="0"/>
          </a:p>
        </p:txBody>
      </p:sp>
      <p:pic>
        <p:nvPicPr>
          <p:cNvPr id="2054" name="Picture 6" descr="Image result for collaboration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501457"/>
            <a:ext cx="3274060" cy="237172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collaboration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2211" y="3873183"/>
            <a:ext cx="3819260" cy="22154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CustomShape 2"/>
          <p:cNvSpPr/>
          <p:nvPr/>
        </p:nvSpPr>
        <p:spPr>
          <a:xfrm>
            <a:off x="1944130" y="816600"/>
            <a:ext cx="6873017" cy="5089927"/>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just">
              <a:lnSpc>
                <a:spcPct val="100000"/>
              </a:lnSpc>
            </a:pPr>
            <a:r>
              <a:rPr lang="en-US" sz="2100" spc="-1" dirty="0">
                <a:solidFill>
                  <a:schemeClr val="accent5">
                    <a:lumMod val="50000"/>
                  </a:schemeClr>
                </a:solidFill>
                <a:uFill>
                  <a:solidFill>
                    <a:srgbClr val="FFFFFF"/>
                  </a:solidFill>
                </a:uFill>
                <a:latin typeface="Times New Roman"/>
              </a:rPr>
              <a:t>RRRLF, in order to accomplish the objectives, has formulated some Matching and Non-Matching Schemes in consultation with the State Library Authorities  for development of public library system and services in India. </a:t>
            </a:r>
            <a:endParaRPr sz="1350" dirty="0">
              <a:solidFill>
                <a:schemeClr val="accent5">
                  <a:lumMod val="50000"/>
                </a:schemeClr>
              </a:solidFill>
            </a:endParaRPr>
          </a:p>
          <a:p>
            <a:pPr algn="just">
              <a:lnSpc>
                <a:spcPct val="100000"/>
              </a:lnSpc>
            </a:pPr>
            <a:r>
              <a:rPr lang="en-US" sz="2100" spc="-1" dirty="0">
                <a:solidFill>
                  <a:srgbClr val="273C18"/>
                </a:solidFill>
                <a:uFill>
                  <a:solidFill>
                    <a:srgbClr val="FFFFFF"/>
                  </a:solidFill>
                </a:uFill>
                <a:latin typeface="Times New Roman"/>
              </a:rPr>
              <a:t> </a:t>
            </a:r>
            <a:endParaRPr sz="1350" dirty="0"/>
          </a:p>
          <a:p>
            <a:pPr algn="just">
              <a:lnSpc>
                <a:spcPct val="100000"/>
              </a:lnSpc>
            </a:pPr>
            <a:r>
              <a:rPr lang="en-US" sz="2100" spc="-1" dirty="0">
                <a:solidFill>
                  <a:schemeClr val="accent5">
                    <a:lumMod val="50000"/>
                  </a:schemeClr>
                </a:solidFill>
                <a:uFill>
                  <a:solidFill>
                    <a:srgbClr val="FFFFFF"/>
                  </a:solidFill>
                </a:uFill>
                <a:latin typeface="Times New Roman"/>
              </a:rPr>
              <a:t>For effective implementation of the Matching and Non-Matching Schemes and also to draw development Plans a </a:t>
            </a:r>
            <a:r>
              <a:rPr lang="en-US" sz="2100" spc="-1" dirty="0">
                <a:solidFill>
                  <a:srgbClr val="C00000"/>
                </a:solidFill>
                <a:uFill>
                  <a:solidFill>
                    <a:srgbClr val="FFFFFF"/>
                  </a:solidFill>
                </a:uFill>
                <a:latin typeface="Times New Roman"/>
              </a:rPr>
              <a:t>State Library Committee (SLC) </a:t>
            </a:r>
            <a:r>
              <a:rPr lang="en-US" sz="2100" spc="-1" dirty="0">
                <a:solidFill>
                  <a:schemeClr val="accent5">
                    <a:lumMod val="50000"/>
                  </a:schemeClr>
                </a:solidFill>
                <a:uFill>
                  <a:solidFill>
                    <a:srgbClr val="FFFFFF"/>
                  </a:solidFill>
                </a:uFill>
                <a:latin typeface="Times New Roman"/>
              </a:rPr>
              <a:t>is constituted in each State/U.T</a:t>
            </a:r>
            <a:r>
              <a:rPr lang="en-US" sz="2100" spc="-1" dirty="0">
                <a:solidFill>
                  <a:srgbClr val="273C18"/>
                </a:solidFill>
                <a:uFill>
                  <a:solidFill>
                    <a:srgbClr val="FFFFFF"/>
                  </a:solidFill>
                </a:uFill>
                <a:latin typeface="Times New Roman"/>
              </a:rPr>
              <a:t>. </a:t>
            </a:r>
            <a:endParaRPr sz="1350" dirty="0"/>
          </a:p>
          <a:p>
            <a:pPr algn="just">
              <a:lnSpc>
                <a:spcPct val="100000"/>
              </a:lnSpc>
            </a:pPr>
            <a:endParaRPr sz="2000" dirty="0"/>
          </a:p>
          <a:p>
            <a:pPr algn="just">
              <a:lnSpc>
                <a:spcPct val="100000"/>
              </a:lnSpc>
            </a:pPr>
            <a:r>
              <a:rPr lang="en-US" sz="2100" spc="-1" dirty="0">
                <a:solidFill>
                  <a:schemeClr val="accent5">
                    <a:lumMod val="50000"/>
                  </a:schemeClr>
                </a:solidFill>
                <a:uFill>
                  <a:solidFill>
                    <a:srgbClr val="FFFFFF"/>
                  </a:solidFill>
                </a:uFill>
                <a:latin typeface="Times New Roman"/>
              </a:rPr>
              <a:t>SLC Draws the annual implementation plan for library services keeping in view the Budget allocated by the State Government, requirements and thrust area.</a:t>
            </a:r>
            <a:endParaRPr sz="1350" dirty="0">
              <a:solidFill>
                <a:schemeClr val="accent5">
                  <a:lumMod val="50000"/>
                </a:schemeClr>
              </a:solidFill>
            </a:endParaRPr>
          </a:p>
          <a:p>
            <a:pPr algn="just">
              <a:lnSpc>
                <a:spcPct val="100000"/>
              </a:lnSpc>
            </a:pPr>
            <a:endParaRPr sz="2000" dirty="0"/>
          </a:p>
          <a:p>
            <a:pPr algn="just">
              <a:lnSpc>
                <a:spcPct val="100000"/>
              </a:lnSpc>
            </a:pPr>
            <a:r>
              <a:rPr lang="en-US" sz="2100" b="1" spc="-1" dirty="0" smtClean="0">
                <a:solidFill>
                  <a:srgbClr val="760000"/>
                </a:solidFill>
                <a:uFill>
                  <a:solidFill>
                    <a:srgbClr val="FFFFFF"/>
                  </a:solidFill>
                </a:uFill>
                <a:latin typeface="Times New Roman"/>
              </a:rPr>
              <a:t>RRRLF collaborates with Directorate of Library Services in each State/U.T  </a:t>
            </a:r>
            <a:r>
              <a:rPr lang="en-US" sz="2100" b="1" spc="-1" dirty="0">
                <a:solidFill>
                  <a:srgbClr val="760000"/>
                </a:solidFill>
                <a:uFill>
                  <a:solidFill>
                    <a:srgbClr val="FFFFFF"/>
                  </a:solidFill>
                </a:uFill>
                <a:latin typeface="Times New Roman"/>
              </a:rPr>
              <a:t>to develop the Public System &amp; </a:t>
            </a:r>
            <a:r>
              <a:rPr lang="en-US" sz="2100" b="1" spc="-1" dirty="0" smtClean="0">
                <a:solidFill>
                  <a:srgbClr val="760000"/>
                </a:solidFill>
                <a:uFill>
                  <a:solidFill>
                    <a:srgbClr val="FFFFFF"/>
                  </a:solidFill>
                </a:uFill>
                <a:latin typeface="Times New Roman"/>
              </a:rPr>
              <a:t>Services through implementation of the schemes.</a:t>
            </a:r>
            <a:endParaRPr sz="1350" dirty="0"/>
          </a:p>
        </p:txBody>
      </p:sp>
      <p:pic>
        <p:nvPicPr>
          <p:cNvPr id="4" name="Picture 8" descr="Image result for collabor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92" y="874236"/>
            <a:ext cx="1535291" cy="89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CustomShape 2"/>
          <p:cNvSpPr/>
          <p:nvPr/>
        </p:nvSpPr>
        <p:spPr>
          <a:xfrm>
            <a:off x="1968842" y="767141"/>
            <a:ext cx="6954093" cy="5246473"/>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indent="-162000" algn="just">
              <a:buFont typeface="Wingdings" charset="2"/>
              <a:buChar char=""/>
            </a:pPr>
            <a:r>
              <a:rPr lang="en-US" sz="2000" spc="-1" dirty="0">
                <a:solidFill>
                  <a:schemeClr val="accent5">
                    <a:lumMod val="50000"/>
                  </a:schemeClr>
                </a:solidFill>
                <a:uFill>
                  <a:solidFill>
                    <a:srgbClr val="FFFFFF"/>
                  </a:solidFill>
                </a:uFill>
                <a:latin typeface="Times New Roman"/>
                <a:ea typeface="Times New Roman"/>
              </a:rPr>
              <a:t>RRRLF has adopted certain schemes of Matching and Non-Matching assistance. </a:t>
            </a:r>
            <a:endParaRPr sz="1400" dirty="0">
              <a:solidFill>
                <a:schemeClr val="accent5">
                  <a:lumMod val="50000"/>
                </a:schemeClr>
              </a:solidFill>
            </a:endParaRPr>
          </a:p>
          <a:p>
            <a:pPr algn="just">
              <a:lnSpc>
                <a:spcPct val="100000"/>
              </a:lnSpc>
            </a:pPr>
            <a:endParaRPr sz="1400" dirty="0">
              <a:solidFill>
                <a:schemeClr val="accent5">
                  <a:lumMod val="50000"/>
                </a:schemeClr>
              </a:solidFill>
            </a:endParaRPr>
          </a:p>
          <a:p>
            <a:pPr indent="-162000" algn="just">
              <a:buFont typeface="Wingdings" charset="2"/>
              <a:buChar char=""/>
            </a:pPr>
            <a:r>
              <a:rPr lang="en-US" sz="2000" spc="-1" dirty="0">
                <a:solidFill>
                  <a:schemeClr val="accent5">
                    <a:lumMod val="50000"/>
                  </a:schemeClr>
                </a:solidFill>
                <a:uFill>
                  <a:solidFill>
                    <a:srgbClr val="FFFFFF"/>
                  </a:solidFill>
                </a:uFill>
                <a:latin typeface="Times New Roman"/>
                <a:ea typeface="Times New Roman"/>
              </a:rPr>
              <a:t>State/U.T. has to participate in the Matching </a:t>
            </a:r>
            <a:r>
              <a:rPr lang="en-US" sz="2000" spc="-1" dirty="0" err="1">
                <a:solidFill>
                  <a:schemeClr val="accent5">
                    <a:lumMod val="50000"/>
                  </a:schemeClr>
                </a:solidFill>
                <a:uFill>
                  <a:solidFill>
                    <a:srgbClr val="FFFFFF"/>
                  </a:solidFill>
                </a:uFill>
                <a:latin typeface="Times New Roman"/>
                <a:ea typeface="Times New Roman"/>
              </a:rPr>
              <a:t>programmes</a:t>
            </a:r>
            <a:r>
              <a:rPr lang="en-US" sz="2000" spc="-1" dirty="0">
                <a:solidFill>
                  <a:schemeClr val="accent5">
                    <a:lumMod val="50000"/>
                  </a:schemeClr>
                </a:solidFill>
                <a:uFill>
                  <a:solidFill>
                    <a:srgbClr val="FFFFFF"/>
                  </a:solidFill>
                </a:uFill>
                <a:latin typeface="Times New Roman"/>
                <a:ea typeface="Times New Roman"/>
              </a:rPr>
              <a:t> of the RRRLF by contributing matching share on a pre-determined basis. </a:t>
            </a:r>
            <a:endParaRPr sz="1400" dirty="0">
              <a:solidFill>
                <a:schemeClr val="accent5">
                  <a:lumMod val="50000"/>
                </a:schemeClr>
              </a:solidFill>
            </a:endParaRPr>
          </a:p>
          <a:p>
            <a:pPr algn="just">
              <a:lnSpc>
                <a:spcPct val="100000"/>
              </a:lnSpc>
            </a:pPr>
            <a:endParaRPr sz="1400" dirty="0">
              <a:solidFill>
                <a:schemeClr val="accent5">
                  <a:lumMod val="50000"/>
                </a:schemeClr>
              </a:solidFill>
            </a:endParaRPr>
          </a:p>
          <a:p>
            <a:pPr indent="-162000" algn="just">
              <a:buFont typeface="Wingdings" charset="2"/>
              <a:buChar char=""/>
            </a:pPr>
            <a:r>
              <a:rPr lang="en-US" sz="2000" spc="-1" dirty="0">
                <a:solidFill>
                  <a:schemeClr val="accent5">
                    <a:lumMod val="50000"/>
                  </a:schemeClr>
                </a:solidFill>
                <a:uFill>
                  <a:solidFill>
                    <a:srgbClr val="FFFFFF"/>
                  </a:solidFill>
                </a:uFill>
                <a:latin typeface="Times New Roman"/>
                <a:ea typeface="Times New Roman"/>
              </a:rPr>
              <a:t>50:50, for the states having developed  library system</a:t>
            </a:r>
            <a:endParaRPr sz="1400" dirty="0">
              <a:solidFill>
                <a:schemeClr val="accent5">
                  <a:lumMod val="50000"/>
                </a:schemeClr>
              </a:solidFill>
            </a:endParaRPr>
          </a:p>
          <a:p>
            <a:pPr algn="just">
              <a:lnSpc>
                <a:spcPct val="100000"/>
              </a:lnSpc>
            </a:pPr>
            <a:endParaRPr sz="1400" dirty="0">
              <a:solidFill>
                <a:schemeClr val="accent5">
                  <a:lumMod val="50000"/>
                </a:schemeClr>
              </a:solidFill>
            </a:endParaRPr>
          </a:p>
          <a:p>
            <a:pPr indent="-162000" algn="just">
              <a:buFont typeface="Wingdings" charset="2"/>
              <a:buChar char=""/>
            </a:pPr>
            <a:r>
              <a:rPr lang="en-US" sz="2000" spc="-1" dirty="0">
                <a:solidFill>
                  <a:schemeClr val="accent5">
                    <a:lumMod val="50000"/>
                  </a:schemeClr>
                </a:solidFill>
                <a:uFill>
                  <a:solidFill>
                    <a:srgbClr val="FFFFFF"/>
                  </a:solidFill>
                </a:uFill>
                <a:latin typeface="Times New Roman" pitchFamily="18" charset="0"/>
                <a:ea typeface="Times New Roman"/>
                <a:cs typeface="Times New Roman" pitchFamily="18" charset="0"/>
              </a:rPr>
              <a:t>60:40 (40% is the state share and 60% is the central share) for the states having moderately developed Library System</a:t>
            </a:r>
            <a:endParaRPr sz="1400" dirty="0">
              <a:solidFill>
                <a:schemeClr val="accent5">
                  <a:lumMod val="50000"/>
                </a:schemeClr>
              </a:solidFill>
              <a:latin typeface="Times New Roman" pitchFamily="18" charset="0"/>
              <a:cs typeface="Times New Roman" pitchFamily="18" charset="0"/>
            </a:endParaRPr>
          </a:p>
          <a:p>
            <a:pPr algn="just">
              <a:lnSpc>
                <a:spcPct val="100000"/>
              </a:lnSpc>
            </a:pPr>
            <a:endParaRPr sz="1400" dirty="0">
              <a:solidFill>
                <a:schemeClr val="accent5">
                  <a:lumMod val="50000"/>
                </a:schemeClr>
              </a:solidFill>
            </a:endParaRPr>
          </a:p>
          <a:p>
            <a:pPr indent="-162000" algn="just">
              <a:buFont typeface="Wingdings" charset="2"/>
              <a:buChar char=""/>
            </a:pPr>
            <a:r>
              <a:rPr lang="en-US" sz="2000" spc="-1" dirty="0">
                <a:solidFill>
                  <a:schemeClr val="accent5">
                    <a:lumMod val="50000"/>
                  </a:schemeClr>
                </a:solidFill>
                <a:uFill>
                  <a:solidFill>
                    <a:srgbClr val="FFFFFF"/>
                  </a:solidFill>
                </a:uFill>
                <a:latin typeface="Times New Roman"/>
                <a:ea typeface="Times New Roman"/>
              </a:rPr>
              <a:t>90:10 for north eastern states (90% is the central share and 10 % is the state share). </a:t>
            </a:r>
            <a:endParaRPr sz="1400" dirty="0">
              <a:solidFill>
                <a:schemeClr val="accent5">
                  <a:lumMod val="50000"/>
                </a:schemeClr>
              </a:solidFill>
            </a:endParaRPr>
          </a:p>
          <a:p>
            <a:pPr algn="just">
              <a:lnSpc>
                <a:spcPct val="100000"/>
              </a:lnSpc>
            </a:pPr>
            <a:endParaRPr sz="1350" dirty="0"/>
          </a:p>
          <a:p>
            <a:pPr algn="just">
              <a:lnSpc>
                <a:spcPct val="100000"/>
              </a:lnSpc>
            </a:pPr>
            <a:r>
              <a:rPr lang="en-US" sz="2000" spc="-1" dirty="0">
                <a:solidFill>
                  <a:srgbClr val="385623"/>
                </a:solidFill>
                <a:uFill>
                  <a:solidFill>
                    <a:srgbClr val="FFFFFF"/>
                  </a:solidFill>
                </a:uFill>
                <a:latin typeface="Times New Roman"/>
                <a:ea typeface="Times New Roman"/>
              </a:rPr>
              <a:t>Financial Assistance under Matching schemes are provided out of the total fund created with the State Contribution and the corresponding Central Share</a:t>
            </a:r>
            <a:r>
              <a:rPr lang="en-US" sz="2000" spc="-1" dirty="0">
                <a:solidFill>
                  <a:srgbClr val="C00000"/>
                </a:solidFill>
                <a:uFill>
                  <a:solidFill>
                    <a:srgbClr val="FFFFFF"/>
                  </a:solidFill>
                </a:uFill>
                <a:latin typeface="Times New Roman"/>
                <a:ea typeface="Times New Roman"/>
              </a:rPr>
              <a:t>. </a:t>
            </a:r>
            <a:endParaRPr sz="1400" dirty="0"/>
          </a:p>
          <a:p>
            <a:pPr algn="just">
              <a:lnSpc>
                <a:spcPct val="100000"/>
              </a:lnSpc>
            </a:pPr>
            <a:endParaRPr lang="en-US" sz="2000" spc="-1" dirty="0" smtClean="0">
              <a:solidFill>
                <a:srgbClr val="760000"/>
              </a:solidFill>
              <a:uFill>
                <a:solidFill>
                  <a:srgbClr val="FFFFFF"/>
                </a:solidFill>
              </a:uFill>
              <a:latin typeface="Times New Roman"/>
              <a:ea typeface="Times New Roman"/>
            </a:endParaRPr>
          </a:p>
          <a:p>
            <a:pPr algn="just">
              <a:lnSpc>
                <a:spcPct val="100000"/>
              </a:lnSpc>
            </a:pPr>
            <a:r>
              <a:rPr lang="en-US" sz="2000" spc="-1" dirty="0" smtClean="0">
                <a:solidFill>
                  <a:srgbClr val="C00000"/>
                </a:solidFill>
                <a:uFill>
                  <a:solidFill>
                    <a:srgbClr val="FFFFFF"/>
                  </a:solidFill>
                </a:uFill>
                <a:latin typeface="Times New Roman"/>
                <a:ea typeface="Times New Roman"/>
              </a:rPr>
              <a:t>In </a:t>
            </a:r>
            <a:r>
              <a:rPr lang="en-US" sz="2000" spc="-1" dirty="0">
                <a:solidFill>
                  <a:srgbClr val="C00000"/>
                </a:solidFill>
                <a:uFill>
                  <a:solidFill>
                    <a:srgbClr val="FFFFFF"/>
                  </a:solidFill>
                </a:uFill>
                <a:latin typeface="Times New Roman"/>
                <a:ea typeface="Times New Roman"/>
              </a:rPr>
              <a:t>case of Non-Matching schemes assistances are provided from the Central Government Plan fund only.</a:t>
            </a:r>
            <a:endParaRPr sz="1400" dirty="0">
              <a:solidFill>
                <a:srgbClr val="C00000"/>
              </a:solidFill>
            </a:endParaRPr>
          </a:p>
          <a:p>
            <a:pPr algn="just">
              <a:lnSpc>
                <a:spcPct val="100000"/>
              </a:lnSpc>
            </a:pPr>
            <a:endParaRPr sz="1350" dirty="0"/>
          </a:p>
        </p:txBody>
      </p:sp>
      <p:pic>
        <p:nvPicPr>
          <p:cNvPr id="3" name="Picture 8" descr="Image result for collaboration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892" y="857760"/>
            <a:ext cx="1535291" cy="89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1113</TotalTime>
  <Words>2304</Words>
  <Application>Microsoft Office PowerPoint</Application>
  <PresentationFormat>On-screen Show (4:3)</PresentationFormat>
  <Paragraphs>412</Paragraphs>
  <Slides>39</Slides>
  <Notes>3</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Arial</vt:lpstr>
      <vt:lpstr>Bell MT</vt:lpstr>
      <vt:lpstr>Book Antiqua</vt:lpstr>
      <vt:lpstr>Bookman Old Style</vt:lpstr>
      <vt:lpstr>Bradley Hand ITC</vt:lpstr>
      <vt:lpstr>Britannic Bold</vt:lpstr>
      <vt:lpstr>Calibri</vt:lpstr>
      <vt:lpstr>Calibri Light</vt:lpstr>
      <vt:lpstr>Engravers MT</vt:lpstr>
      <vt:lpstr>Franklin Gothic Medium</vt:lpstr>
      <vt:lpstr>ITC Lubalin Graph Std Book</vt:lpstr>
      <vt:lpstr>Script MT Bold</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Raja Rammohun Roy Library Foundation and National Mission on Libraries in promoting public library system &amp; service in India</dc:title>
  <dc:creator>rrrlf</dc:creator>
  <cp:lastModifiedBy>survey</cp:lastModifiedBy>
  <cp:revision>129</cp:revision>
  <cp:lastPrinted>2016-01-19T06:42:31Z</cp:lastPrinted>
  <dcterms:created xsi:type="dcterms:W3CDTF">2016-01-17T04:47:39Z</dcterms:created>
  <dcterms:modified xsi:type="dcterms:W3CDTF">2016-10-25T10:39:52Z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31</vt:i4>
  </property>
</Properties>
</file>