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8"/>
  </p:notesMasterIdLst>
  <p:sldIdLst>
    <p:sldId id="278" r:id="rId2"/>
    <p:sldId id="307" r:id="rId3"/>
    <p:sldId id="282" r:id="rId4"/>
    <p:sldId id="270" r:id="rId5"/>
    <p:sldId id="271" r:id="rId6"/>
    <p:sldId id="272" r:id="rId7"/>
    <p:sldId id="273" r:id="rId8"/>
    <p:sldId id="274" r:id="rId9"/>
    <p:sldId id="275" r:id="rId10"/>
    <p:sldId id="283" r:id="rId11"/>
    <p:sldId id="284" r:id="rId12"/>
    <p:sldId id="285" r:id="rId13"/>
    <p:sldId id="286" r:id="rId14"/>
    <p:sldId id="287" r:id="rId15"/>
    <p:sldId id="276" r:id="rId16"/>
    <p:sldId id="289" r:id="rId17"/>
    <p:sldId id="291" r:id="rId18"/>
    <p:sldId id="304" r:id="rId19"/>
    <p:sldId id="308" r:id="rId20"/>
    <p:sldId id="309" r:id="rId21"/>
    <p:sldId id="310" r:id="rId22"/>
    <p:sldId id="312" r:id="rId23"/>
    <p:sldId id="313" r:id="rId24"/>
    <p:sldId id="314" r:id="rId25"/>
    <p:sldId id="311" r:id="rId26"/>
    <p:sldId id="306" r:id="rId2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750" autoAdjust="0"/>
    <p:restoredTop sz="94709" autoAdjust="0"/>
  </p:normalViewPr>
  <p:slideViewPr>
    <p:cSldViewPr>
      <p:cViewPr>
        <p:scale>
          <a:sx n="75" d="100"/>
          <a:sy n="75" d="100"/>
        </p:scale>
        <p:origin x="-10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10CCAD9-3D9E-4417-A05D-ED6F6149F485}" type="datetimeFigureOut">
              <a:rPr lang="en-US" smtClean="0"/>
              <a:pPr/>
              <a:t>10/27/2016</a:t>
            </a:fld>
            <a:endParaRPr lang="en-US"/>
          </a:p>
        </p:txBody>
      </p:sp>
      <p:sp>
        <p:nvSpPr>
          <p:cNvPr id="4" name="Slide Image Placeholder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FEC762D-B22D-4F6E-BEA9-77F03992DB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4A85C8-D17F-4ED8-AFF9-C29D8351BBD7}"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2935AC-93DB-4D0E-BA3C-16A51E6983BC}" type="datetimeFigureOut">
              <a:rPr lang="en-US" smtClean="0"/>
              <a:pPr/>
              <a:t>10/27/2016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4A85C8-D17F-4ED8-AFF9-C29D8351BBD7}"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32935AC-93DB-4D0E-BA3C-16A51E6983BC}" type="datetimeFigureOut">
              <a:rPr lang="en-US" smtClean="0"/>
              <a:pPr/>
              <a:t>10/27/2016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D4A85C8-D17F-4ED8-AFF9-C29D8351BB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22.png"/>
          <p:cNvPicPr>
            <a:picLocks noChangeAspect="1"/>
          </p:cNvPicPr>
          <p:nvPr/>
        </p:nvPicPr>
        <p:blipFill>
          <a:blip r:embed="rId2" cstate="print"/>
          <a:stretch>
            <a:fillRect/>
          </a:stretch>
        </p:blipFill>
        <p:spPr>
          <a:xfrm>
            <a:off x="0" y="1"/>
            <a:ext cx="9144000" cy="67985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533400"/>
          <a:ext cx="8686800" cy="5943600"/>
        </p:xfrm>
        <a:graphic>
          <a:graphicData uri="http://schemas.openxmlformats.org/drawingml/2006/table">
            <a:tbl>
              <a:tblPr firstRow="1" bandRow="1">
                <a:tableStyleId>{5C22544A-7EE6-4342-B048-85BDC9FD1C3A}</a:tableStyleId>
              </a:tblPr>
              <a:tblGrid>
                <a:gridCol w="8686800"/>
              </a:tblGrid>
              <a:tr h="5943600">
                <a:tc>
                  <a:txBody>
                    <a:bodyPr/>
                    <a:lstStyle/>
                    <a:p>
                      <a:r>
                        <a:rPr lang="en-IN" dirty="0" smtClean="0"/>
                        <a:t>DEVELOPMENT</a:t>
                      </a:r>
                      <a:r>
                        <a:rPr lang="en-IN" baseline="0" dirty="0" smtClean="0"/>
                        <a:t> OF PUBLIC LIBRARIES</a:t>
                      </a:r>
                    </a:p>
                    <a:p>
                      <a:endParaRPr lang="en-IN" baseline="0" dirty="0" smtClean="0"/>
                    </a:p>
                    <a:p>
                      <a:pPr lvl="0" algn="just">
                        <a:buFont typeface="Arial" pitchFamily="34" charset="0"/>
                        <a:buChar char="•"/>
                      </a:pPr>
                      <a:r>
                        <a:rPr kumimoji="0" lang="en-US" sz="1800" b="1" kern="1200" dirty="0" smtClean="0">
                          <a:solidFill>
                            <a:schemeClr val="lt1"/>
                          </a:solidFill>
                          <a:latin typeface="+mn-lt"/>
                          <a:ea typeface="+mn-ea"/>
                          <a:cs typeface="+mn-cs"/>
                        </a:rPr>
                        <a:t>100 libraries are opened in the slum areas of the state. The facilities of library has been provided to the slum dwellers and the same </a:t>
                      </a:r>
                      <a:r>
                        <a:rPr kumimoji="0" lang="en-US" sz="1800" b="1" kern="1200" dirty="0" err="1" smtClean="0">
                          <a:solidFill>
                            <a:schemeClr val="lt1"/>
                          </a:solidFill>
                          <a:latin typeface="+mn-lt"/>
                          <a:ea typeface="+mn-ea"/>
                          <a:cs typeface="+mn-cs"/>
                        </a:rPr>
                        <a:t>programme</a:t>
                      </a:r>
                      <a:r>
                        <a:rPr kumimoji="0" lang="en-US" sz="1800" b="1" kern="1200" dirty="0" smtClean="0">
                          <a:solidFill>
                            <a:schemeClr val="lt1"/>
                          </a:solidFill>
                          <a:latin typeface="+mn-lt"/>
                          <a:ea typeface="+mn-ea"/>
                          <a:cs typeface="+mn-cs"/>
                        </a:rPr>
                        <a:t> has been continued. </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127 useful libraries have been started for the use of the </a:t>
                      </a:r>
                      <a:r>
                        <a:rPr kumimoji="0" lang="en-US" sz="1800" b="1" kern="1200" dirty="0" err="1" smtClean="0">
                          <a:solidFill>
                            <a:schemeClr val="lt1"/>
                          </a:solidFill>
                          <a:latin typeface="+mn-lt"/>
                          <a:ea typeface="+mn-ea"/>
                          <a:cs typeface="+mn-cs"/>
                        </a:rPr>
                        <a:t>nomadics</a:t>
                      </a:r>
                      <a:r>
                        <a:rPr kumimoji="0" lang="en-US" sz="1800" b="1" kern="1200" dirty="0" smtClean="0">
                          <a:solidFill>
                            <a:schemeClr val="lt1"/>
                          </a:solidFill>
                          <a:latin typeface="+mn-lt"/>
                          <a:ea typeface="+mn-ea"/>
                          <a:cs typeface="+mn-cs"/>
                        </a:rPr>
                        <a:t>. The same have been continued.</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None/>
                      </a:pPr>
                      <a:r>
                        <a:rPr kumimoji="0" lang="en-US" sz="1800" b="1" kern="1200" dirty="0" smtClean="0">
                          <a:solidFill>
                            <a:schemeClr val="lt1"/>
                          </a:solidFill>
                          <a:latin typeface="+mn-lt"/>
                          <a:ea typeface="+mn-ea"/>
                          <a:cs typeface="+mn-cs"/>
                        </a:rPr>
                        <a:t>.</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err="1" smtClean="0">
                          <a:solidFill>
                            <a:schemeClr val="lt1"/>
                          </a:solidFill>
                          <a:latin typeface="+mn-lt"/>
                          <a:ea typeface="+mn-ea"/>
                          <a:cs typeface="+mn-cs"/>
                        </a:rPr>
                        <a:t>Acomprehensive</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Programme</a:t>
                      </a:r>
                      <a:r>
                        <a:rPr kumimoji="0" lang="en-US" sz="1800" b="1" kern="1200" dirty="0" smtClean="0">
                          <a:solidFill>
                            <a:schemeClr val="lt1"/>
                          </a:solidFill>
                          <a:latin typeface="+mn-lt"/>
                          <a:ea typeface="+mn-ea"/>
                          <a:cs typeface="+mn-cs"/>
                        </a:rPr>
                        <a:t> has been formed public interest to provide basic facilities, building, furniture and books. </a:t>
                      </a:r>
                    </a:p>
                    <a:p>
                      <a:pPr lvl="0"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buFont typeface="Arial" pitchFamily="34" charset="0"/>
                        <a:buChar char="•"/>
                      </a:pPr>
                      <a:endParaRPr kumimoji="0" lang="en-IN"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endParaRPr lang="en-IN"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81000"/>
          <a:ext cx="8763000" cy="6126480"/>
        </p:xfrm>
        <a:graphic>
          <a:graphicData uri="http://schemas.openxmlformats.org/drawingml/2006/table">
            <a:tbl>
              <a:tblPr firstRow="1" bandRow="1">
                <a:tableStyleId>{5C22544A-7EE6-4342-B048-85BDC9FD1C3A}</a:tableStyleId>
              </a:tblPr>
              <a:tblGrid>
                <a:gridCol w="8763000"/>
              </a:tblGrid>
              <a:tr h="6096000">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kern="1200" dirty="0" smtClean="0">
                          <a:solidFill>
                            <a:schemeClr val="lt1"/>
                          </a:solidFill>
                          <a:latin typeface="+mn-lt"/>
                          <a:ea typeface="+mn-ea"/>
                          <a:cs typeface="+mn-cs"/>
                        </a:rPr>
                        <a:t>They has to be formulated to utilizing the funds which has been collected by the concerned Member of Parliament and other sources for the  construction of  well facility buildings of the libraries in gram </a:t>
                      </a:r>
                      <a:r>
                        <a:rPr kumimoji="0" lang="en-US" sz="1800" b="1" kern="1200" dirty="0" err="1" smtClean="0">
                          <a:solidFill>
                            <a:schemeClr val="lt1"/>
                          </a:solidFill>
                          <a:latin typeface="+mn-lt"/>
                          <a:ea typeface="+mn-ea"/>
                          <a:cs typeface="+mn-cs"/>
                        </a:rPr>
                        <a:t>panchyata</a:t>
                      </a:r>
                      <a:r>
                        <a:rPr kumimoji="0" lang="en-US" sz="1800" b="1" kern="1200" dirty="0" smtClean="0">
                          <a:solidFill>
                            <a:schemeClr val="lt1"/>
                          </a:solidFill>
                          <a:latin typeface="+mn-lt"/>
                          <a:ea typeface="+mn-ea"/>
                          <a:cs typeface="+mn-cs"/>
                        </a:rPr>
                        <a:t> and </a:t>
                      </a:r>
                      <a:r>
                        <a:rPr kumimoji="0" lang="en-US" sz="1800" b="1" kern="1200" dirty="0" err="1" smtClean="0">
                          <a:solidFill>
                            <a:schemeClr val="lt1"/>
                          </a:solidFill>
                          <a:latin typeface="+mn-lt"/>
                          <a:ea typeface="+mn-ea"/>
                          <a:cs typeface="+mn-cs"/>
                        </a:rPr>
                        <a:t>taluka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Gram </a:t>
                      </a:r>
                      <a:r>
                        <a:rPr kumimoji="0" lang="en-US" sz="1800" b="1" kern="1200" dirty="0" err="1" smtClean="0">
                          <a:solidFill>
                            <a:schemeClr val="lt1"/>
                          </a:solidFill>
                          <a:latin typeface="+mn-lt"/>
                          <a:ea typeface="+mn-ea"/>
                          <a:cs typeface="+mn-cs"/>
                        </a:rPr>
                        <a:t>panchyatha</a:t>
                      </a:r>
                      <a:r>
                        <a:rPr kumimoji="0" lang="en-US" sz="1800" b="1" kern="1200" dirty="0" smtClean="0">
                          <a:solidFill>
                            <a:schemeClr val="lt1"/>
                          </a:solidFill>
                          <a:latin typeface="+mn-lt"/>
                          <a:ea typeface="+mn-ea"/>
                          <a:cs typeface="+mn-cs"/>
                        </a:rPr>
                        <a:t> libraries would be modified as information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and useful libraries. The present </a:t>
                      </a:r>
                      <a:r>
                        <a:rPr kumimoji="0" lang="en-US" sz="1800" b="1" kern="1200" dirty="0" err="1" smtClean="0">
                          <a:solidFill>
                            <a:schemeClr val="lt1"/>
                          </a:solidFill>
                          <a:latin typeface="+mn-lt"/>
                          <a:ea typeface="+mn-ea"/>
                          <a:cs typeface="+mn-cs"/>
                        </a:rPr>
                        <a:t>gramapanchayatha</a:t>
                      </a:r>
                      <a:r>
                        <a:rPr kumimoji="0" lang="en-US" sz="1800" b="1" kern="1200" dirty="0" smtClean="0">
                          <a:solidFill>
                            <a:schemeClr val="lt1"/>
                          </a:solidFill>
                          <a:latin typeface="+mn-lt"/>
                          <a:ea typeface="+mn-ea"/>
                          <a:cs typeface="+mn-cs"/>
                        </a:rPr>
                        <a:t> libraries maintain would be taken into the department.  Proposal has been sent to the Govt. for the establishment of new 439 </a:t>
                      </a:r>
                      <a:r>
                        <a:rPr kumimoji="0" lang="en-US" sz="1800" b="1" kern="1200" dirty="0" err="1" smtClean="0">
                          <a:solidFill>
                            <a:schemeClr val="lt1"/>
                          </a:solidFill>
                          <a:latin typeface="+mn-lt"/>
                          <a:ea typeface="+mn-ea"/>
                          <a:cs typeface="+mn-cs"/>
                        </a:rPr>
                        <a:t>gramapanchayatha</a:t>
                      </a:r>
                      <a:r>
                        <a:rPr kumimoji="0" lang="en-US" sz="1800" b="1" kern="1200" dirty="0" smtClean="0">
                          <a:solidFill>
                            <a:schemeClr val="lt1"/>
                          </a:solidFill>
                          <a:latin typeface="+mn-lt"/>
                          <a:ea typeface="+mn-ea"/>
                          <a:cs typeface="+mn-cs"/>
                        </a:rPr>
                        <a:t> libraries and Digital Knowledge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at District, </a:t>
                      </a:r>
                      <a:r>
                        <a:rPr kumimoji="0" lang="en-US" sz="1800" b="1" kern="1200" dirty="0" err="1" smtClean="0">
                          <a:solidFill>
                            <a:schemeClr val="lt1"/>
                          </a:solidFill>
                          <a:latin typeface="+mn-lt"/>
                          <a:ea typeface="+mn-ea"/>
                          <a:cs typeface="+mn-cs"/>
                        </a:rPr>
                        <a:t>Taluka</a:t>
                      </a:r>
                      <a:r>
                        <a:rPr kumimoji="0" lang="en-US" sz="1800" b="1" kern="1200" dirty="0" smtClean="0">
                          <a:solidFill>
                            <a:schemeClr val="lt1"/>
                          </a:solidFill>
                          <a:latin typeface="+mn-lt"/>
                          <a:ea typeface="+mn-ea"/>
                          <a:cs typeface="+mn-cs"/>
                        </a:rPr>
                        <a:t> and  </a:t>
                      </a:r>
                      <a:r>
                        <a:rPr kumimoji="0" lang="en-US" sz="1800" b="1" kern="1200" dirty="0" err="1" smtClean="0">
                          <a:solidFill>
                            <a:schemeClr val="lt1"/>
                          </a:solidFill>
                          <a:latin typeface="+mn-lt"/>
                          <a:ea typeface="+mn-ea"/>
                          <a:cs typeface="+mn-cs"/>
                        </a:rPr>
                        <a:t>Grama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Panchayata</a:t>
                      </a:r>
                      <a:r>
                        <a:rPr kumimoji="0" lang="en-US" sz="1800" b="1" kern="1200" dirty="0" smtClean="0">
                          <a:solidFill>
                            <a:schemeClr val="lt1"/>
                          </a:solidFill>
                          <a:latin typeface="+mn-lt"/>
                          <a:ea typeface="+mn-ea"/>
                          <a:cs typeface="+mn-cs"/>
                        </a:rPr>
                        <a:t> Levels.</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Directions has been issued to the subordinate officers to speedy working pattern for prioritize the works of Library </a:t>
                      </a:r>
                      <a:r>
                        <a:rPr kumimoji="0" lang="en-US" sz="1800" b="1" kern="1200" dirty="0" err="1" smtClean="0">
                          <a:solidFill>
                            <a:schemeClr val="lt1"/>
                          </a:solidFill>
                          <a:latin typeface="+mn-lt"/>
                          <a:ea typeface="+mn-ea"/>
                          <a:cs typeface="+mn-cs"/>
                        </a:rPr>
                        <a:t>maintainance</a:t>
                      </a:r>
                      <a:r>
                        <a:rPr kumimoji="0" lang="en-US" sz="1800" b="1" kern="1200" dirty="0" smtClean="0">
                          <a:solidFill>
                            <a:schemeClr val="lt1"/>
                          </a:solidFill>
                          <a:latin typeface="+mn-lt"/>
                          <a:ea typeface="+mn-ea"/>
                          <a:cs typeface="+mn-cs"/>
                        </a:rPr>
                        <a:t> furniture, supply of </a:t>
                      </a:r>
                      <a:r>
                        <a:rPr kumimoji="0" lang="en-US" sz="1800" b="1" kern="1200" dirty="0" err="1" smtClean="0">
                          <a:solidFill>
                            <a:schemeClr val="lt1"/>
                          </a:solidFill>
                          <a:latin typeface="+mn-lt"/>
                          <a:ea typeface="+mn-ea"/>
                          <a:cs typeface="+mn-cs"/>
                        </a:rPr>
                        <a:t>books,and</a:t>
                      </a:r>
                      <a:r>
                        <a:rPr kumimoji="0" lang="en-US" sz="1800" b="1" kern="1200" dirty="0" smtClean="0">
                          <a:solidFill>
                            <a:schemeClr val="lt1"/>
                          </a:solidFill>
                          <a:latin typeface="+mn-lt"/>
                          <a:ea typeface="+mn-ea"/>
                          <a:cs typeface="+mn-cs"/>
                        </a:rPr>
                        <a:t> building construction.</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Our priority is construction of the building in every gram </a:t>
                      </a:r>
                      <a:r>
                        <a:rPr kumimoji="0" lang="en-US" sz="1800" b="1" kern="1200" dirty="0" err="1" smtClean="0">
                          <a:solidFill>
                            <a:schemeClr val="lt1"/>
                          </a:solidFill>
                          <a:latin typeface="+mn-lt"/>
                          <a:ea typeface="+mn-ea"/>
                          <a:cs typeface="+mn-cs"/>
                        </a:rPr>
                        <a:t>panchyata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taluka</a:t>
                      </a:r>
                      <a:r>
                        <a:rPr kumimoji="0" lang="en-US" sz="1800" b="1" kern="1200" dirty="0" smtClean="0">
                          <a:solidFill>
                            <a:schemeClr val="lt1"/>
                          </a:solidFill>
                          <a:latin typeface="+mn-lt"/>
                          <a:ea typeface="+mn-ea"/>
                          <a:cs typeface="+mn-cs"/>
                        </a:rPr>
                        <a:t> and district level, besides supply of the </a:t>
                      </a:r>
                      <a:r>
                        <a:rPr kumimoji="0" lang="en-US" sz="1800" b="1" kern="1200" dirty="0" err="1" smtClean="0">
                          <a:solidFill>
                            <a:schemeClr val="lt1"/>
                          </a:solidFill>
                          <a:latin typeface="+mn-lt"/>
                          <a:ea typeface="+mn-ea"/>
                          <a:cs typeface="+mn-cs"/>
                        </a:rPr>
                        <a:t>magzines</a:t>
                      </a:r>
                      <a:r>
                        <a:rPr kumimoji="0" lang="en-US" sz="1800" b="1" kern="1200" dirty="0" smtClean="0">
                          <a:solidFill>
                            <a:schemeClr val="lt1"/>
                          </a:solidFill>
                          <a:latin typeface="+mn-lt"/>
                          <a:ea typeface="+mn-ea"/>
                          <a:cs typeface="+mn-cs"/>
                        </a:rPr>
                        <a:t> and books demanded by the readers.</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IN" sz="1800" b="1" kern="1200" dirty="0" smtClean="0">
                        <a:solidFill>
                          <a:schemeClr val="lt1"/>
                        </a:solidFill>
                        <a:latin typeface="+mn-lt"/>
                        <a:ea typeface="+mn-ea"/>
                        <a:cs typeface="+mn-cs"/>
                      </a:endParaRPr>
                    </a:p>
                    <a:p>
                      <a:endParaRPr lang="en-IN"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81000"/>
          <a:ext cx="9144000" cy="6949440"/>
        </p:xfrm>
        <a:graphic>
          <a:graphicData uri="http://schemas.openxmlformats.org/drawingml/2006/table">
            <a:tbl>
              <a:tblPr firstRow="1" bandRow="1">
                <a:tableStyleId>{5C22544A-7EE6-4342-B048-85BDC9FD1C3A}</a:tableStyleId>
              </a:tblPr>
              <a:tblGrid>
                <a:gridCol w="9144000"/>
              </a:tblGrid>
              <a:tr h="6553200">
                <a:tc>
                  <a:txBody>
                    <a:bodyPr/>
                    <a:lstStyle/>
                    <a:p>
                      <a:pPr lvl="0" algn="just">
                        <a:buFont typeface="Arial" pitchFamily="34" charset="0"/>
                        <a:buChar char="•"/>
                      </a:pPr>
                      <a:r>
                        <a:rPr kumimoji="0" lang="en-US" sz="1800" b="1" kern="1200" dirty="0" smtClean="0">
                          <a:solidFill>
                            <a:schemeClr val="lt1"/>
                          </a:solidFill>
                          <a:latin typeface="+mn-lt"/>
                          <a:ea typeface="+mn-ea"/>
                          <a:cs typeface="+mn-cs"/>
                        </a:rPr>
                        <a:t>Providing competitive examination books for the aspirants of the I.A.S, I.F.S. K.A.S and other competitive examinations to the rural candidates a separate branch has been opened in every </a:t>
                      </a:r>
                      <a:r>
                        <a:rPr kumimoji="0" lang="en-US" sz="1800" b="1" kern="1200" dirty="0" err="1" smtClean="0">
                          <a:solidFill>
                            <a:schemeClr val="lt1"/>
                          </a:solidFill>
                          <a:latin typeface="+mn-lt"/>
                          <a:ea typeface="+mn-ea"/>
                          <a:cs typeface="+mn-cs"/>
                        </a:rPr>
                        <a:t>taluka</a:t>
                      </a:r>
                      <a:r>
                        <a:rPr kumimoji="0" lang="en-US" sz="1800" b="1" kern="1200" dirty="0" smtClean="0">
                          <a:solidFill>
                            <a:schemeClr val="lt1"/>
                          </a:solidFill>
                          <a:latin typeface="+mn-lt"/>
                          <a:ea typeface="+mn-ea"/>
                          <a:cs typeface="+mn-cs"/>
                        </a:rPr>
                        <a:t> library.</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Computers have been provided to the every library for modernization. And the department is preparing to introduce  e-governance.</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A scheme has been formulated to open the libraries in all wards of Bangalore </a:t>
                      </a:r>
                      <a:r>
                        <a:rPr kumimoji="0" lang="en-US" sz="1800" b="1" kern="1200" dirty="0" err="1" smtClean="0">
                          <a:solidFill>
                            <a:schemeClr val="lt1"/>
                          </a:solidFill>
                          <a:latin typeface="+mn-lt"/>
                          <a:ea typeface="+mn-ea"/>
                          <a:cs typeface="+mn-cs"/>
                        </a:rPr>
                        <a:t>Mahanagara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Palike</a:t>
                      </a:r>
                      <a:r>
                        <a:rPr kumimoji="0" lang="en-US" sz="1800" b="1" kern="1200" dirty="0" smtClean="0">
                          <a:solidFill>
                            <a:schemeClr val="lt1"/>
                          </a:solidFill>
                          <a:latin typeface="+mn-lt"/>
                          <a:ea typeface="+mn-ea"/>
                          <a:cs typeface="+mn-cs"/>
                        </a:rPr>
                        <a:t> and other important cities in the state.</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The action has been taken to develop children community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in  30 districts of the state.</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The Librarians day has been celebrated on August 12</a:t>
                      </a:r>
                      <a:r>
                        <a:rPr kumimoji="0" lang="en-US" sz="1800" b="1" kern="1200" baseline="30000" dirty="0" smtClean="0">
                          <a:solidFill>
                            <a:schemeClr val="lt1"/>
                          </a:solidFill>
                          <a:latin typeface="+mn-lt"/>
                          <a:ea typeface="+mn-ea"/>
                          <a:cs typeface="+mn-cs"/>
                        </a:rPr>
                        <a:t>th</a:t>
                      </a:r>
                      <a:r>
                        <a:rPr kumimoji="0" lang="en-US" sz="1800" b="1" kern="1200" dirty="0" smtClean="0">
                          <a:solidFill>
                            <a:schemeClr val="lt1"/>
                          </a:solidFill>
                          <a:latin typeface="+mn-lt"/>
                          <a:ea typeface="+mn-ea"/>
                          <a:cs typeface="+mn-cs"/>
                        </a:rPr>
                        <a:t> all over the state according to the Government Order. On this occasion the felicitation has been made to the persons who are dedicated for the development of Library Science  and  Libraries. </a:t>
                      </a:r>
                    </a:p>
                    <a:p>
                      <a:pPr algn="just">
                        <a:buFont typeface="Arial" pitchFamily="34" charset="0"/>
                        <a:buChar char="•"/>
                      </a:pPr>
                      <a:r>
                        <a:rPr lang="en-IN" dirty="0" smtClean="0"/>
                        <a:t>1008</a:t>
                      </a:r>
                      <a:r>
                        <a:rPr lang="en-IN" baseline="0" dirty="0" smtClean="0"/>
                        <a:t> Gram </a:t>
                      </a:r>
                      <a:r>
                        <a:rPr lang="en-IN" baseline="0" dirty="0" err="1" smtClean="0"/>
                        <a:t>Panchayath</a:t>
                      </a:r>
                      <a:r>
                        <a:rPr lang="en-IN" baseline="0" dirty="0" smtClean="0"/>
                        <a:t> Libraries in 6 Districts developed under Hyderabad Karnataka Region Scheme.</a:t>
                      </a:r>
                    </a:p>
                    <a:p>
                      <a:pPr algn="just">
                        <a:buFont typeface="Arial" pitchFamily="34" charset="0"/>
                        <a:buChar char="•"/>
                      </a:pPr>
                      <a:r>
                        <a:rPr lang="en-IN" baseline="0" dirty="0" smtClean="0"/>
                        <a:t> Development under Digital Knowledge Centre in 14 Districts gram </a:t>
                      </a:r>
                      <a:r>
                        <a:rPr lang="en-IN" baseline="0" dirty="0" err="1" smtClean="0"/>
                        <a:t>panchayath</a:t>
                      </a:r>
                      <a:r>
                        <a:rPr lang="en-IN" baseline="0" dirty="0" smtClean="0"/>
                        <a:t> libraries and City Central Libraries for the cost of Rs.700.00 </a:t>
                      </a:r>
                      <a:r>
                        <a:rPr lang="en-IN" baseline="0" dirty="0" err="1" smtClean="0"/>
                        <a:t>lakhs</a:t>
                      </a:r>
                      <a:r>
                        <a:rPr lang="en-IN" baseline="0" dirty="0" smtClean="0"/>
                        <a:t>.</a:t>
                      </a:r>
                    </a:p>
                    <a:p>
                      <a:endParaRPr lang="en-IN"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763000" cy="6583680"/>
        </p:xfrm>
        <a:graphic>
          <a:graphicData uri="http://schemas.openxmlformats.org/drawingml/2006/table">
            <a:tbl>
              <a:tblPr firstRow="1" bandRow="1">
                <a:tableStyleId>{5C22544A-7EE6-4342-B048-85BDC9FD1C3A}</a:tableStyleId>
              </a:tblPr>
              <a:tblGrid>
                <a:gridCol w="8763000"/>
              </a:tblGrid>
              <a:tr h="6583680">
                <a:tc>
                  <a:txBody>
                    <a:bodyPr/>
                    <a:lstStyle/>
                    <a:p>
                      <a:pPr lvl="0" algn="just">
                        <a:buFont typeface="Arial" pitchFamily="34" charset="0"/>
                        <a:buChar char="•"/>
                      </a:pPr>
                      <a:r>
                        <a:rPr kumimoji="0" lang="en-US" sz="1800" b="1" kern="1200" dirty="0" smtClean="0">
                          <a:solidFill>
                            <a:schemeClr val="lt1"/>
                          </a:solidFill>
                          <a:latin typeface="+mn-lt"/>
                          <a:ea typeface="+mn-ea"/>
                          <a:cs typeface="+mn-cs"/>
                        </a:rPr>
                        <a:t>Under National Mission on Libraries Scheme, State Central Library, Bangalore and DCL </a:t>
                      </a:r>
                      <a:r>
                        <a:rPr kumimoji="0" lang="en-US" sz="1800" b="1" kern="1200" dirty="0" err="1" smtClean="0">
                          <a:solidFill>
                            <a:schemeClr val="lt1"/>
                          </a:solidFill>
                          <a:latin typeface="+mn-lt"/>
                          <a:ea typeface="+mn-ea"/>
                          <a:cs typeface="+mn-cs"/>
                        </a:rPr>
                        <a:t>Shimoga</a:t>
                      </a:r>
                      <a:r>
                        <a:rPr kumimoji="0" lang="en-US" sz="1800" b="1" kern="1200" dirty="0" smtClean="0">
                          <a:solidFill>
                            <a:schemeClr val="lt1"/>
                          </a:solidFill>
                          <a:latin typeface="+mn-lt"/>
                          <a:ea typeface="+mn-ea"/>
                          <a:cs typeface="+mn-cs"/>
                        </a:rPr>
                        <a:t> are being modernized and up graded with a matching Ratio of 75:25 by Central Govt. and State Govt. respectively. First and </a:t>
                      </a:r>
                      <a:r>
                        <a:rPr kumimoji="0" lang="en-US" sz="1800" b="1" kern="1200" dirty="0" err="1" smtClean="0">
                          <a:solidFill>
                            <a:schemeClr val="lt1"/>
                          </a:solidFill>
                          <a:latin typeface="+mn-lt"/>
                          <a:ea typeface="+mn-ea"/>
                          <a:cs typeface="+mn-cs"/>
                        </a:rPr>
                        <a:t>secofnd</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instalment</a:t>
                      </a:r>
                      <a:r>
                        <a:rPr kumimoji="0" lang="en-US" sz="1800" b="1" kern="1200" dirty="0" smtClean="0">
                          <a:solidFill>
                            <a:schemeClr val="lt1"/>
                          </a:solidFill>
                          <a:latin typeface="+mn-lt"/>
                          <a:ea typeface="+mn-ea"/>
                          <a:cs typeface="+mn-cs"/>
                        </a:rPr>
                        <a:t> of 66% has been released. Work is in progress.</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On the occasion of National Library week from November 14-11-2016 to    20-11-2016 the same has been conducted in </a:t>
                      </a:r>
                      <a:r>
                        <a:rPr kumimoji="0" lang="en-US" sz="1800" b="1" kern="1200" dirty="0" err="1" smtClean="0">
                          <a:solidFill>
                            <a:schemeClr val="lt1"/>
                          </a:solidFill>
                          <a:latin typeface="+mn-lt"/>
                          <a:ea typeface="+mn-ea"/>
                          <a:cs typeface="+mn-cs"/>
                        </a:rPr>
                        <a:t>Davanagere</a:t>
                      </a:r>
                      <a:r>
                        <a:rPr kumimoji="0" lang="en-US" sz="1800" b="1" kern="1200" dirty="0" smtClean="0">
                          <a:solidFill>
                            <a:schemeClr val="lt1"/>
                          </a:solidFill>
                          <a:latin typeface="+mn-lt"/>
                          <a:ea typeface="+mn-ea"/>
                          <a:cs typeface="+mn-cs"/>
                        </a:rPr>
                        <a:t> For this publishers, writers and interested persons were attended from various parts of the state. In this occasion “</a:t>
                      </a:r>
                      <a:r>
                        <a:rPr kumimoji="0" lang="en-US" sz="1800" b="1" kern="1200" dirty="0" err="1" smtClean="0">
                          <a:solidFill>
                            <a:schemeClr val="lt1"/>
                          </a:solidFill>
                          <a:latin typeface="+mn-lt"/>
                          <a:ea typeface="+mn-ea"/>
                          <a:cs typeface="+mn-cs"/>
                        </a:rPr>
                        <a:t>Granthalaya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Seva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Puraskar</a:t>
                      </a:r>
                      <a:r>
                        <a:rPr kumimoji="0" lang="en-US" sz="1800" b="1" kern="1200" dirty="0" smtClean="0">
                          <a:solidFill>
                            <a:schemeClr val="lt1"/>
                          </a:solidFill>
                          <a:latin typeface="+mn-lt"/>
                          <a:ea typeface="+mn-ea"/>
                          <a:cs typeface="+mn-cs"/>
                        </a:rPr>
                        <a:t>” has been given to the staff who served excellently in their service from the Department. </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algn="just">
                        <a:buFont typeface="Arial" pitchFamily="34" charset="0"/>
                        <a:buChar char="•"/>
                      </a:pPr>
                      <a:r>
                        <a:rPr kumimoji="0" lang="en-US" sz="1800" b="1" kern="1200" dirty="0" smtClean="0">
                          <a:solidFill>
                            <a:schemeClr val="lt1"/>
                          </a:solidFill>
                          <a:latin typeface="+mn-lt"/>
                          <a:ea typeface="+mn-ea"/>
                          <a:cs typeface="+mn-cs"/>
                        </a:rPr>
                        <a:t>For the overall development Books, furniture and other things has been transferred to the financially weakest libraries from the strongest libraries. The action has been taken to providing the study material furniture and Essential Library Equipment properly to the all districts readers.</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To convert libraries into cultural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programmes</a:t>
                      </a:r>
                      <a:r>
                        <a:rPr kumimoji="0" lang="en-US" sz="1800" b="1" kern="1200" dirty="0" smtClean="0">
                          <a:solidFill>
                            <a:schemeClr val="lt1"/>
                          </a:solidFill>
                          <a:latin typeface="+mn-lt"/>
                          <a:ea typeface="+mn-ea"/>
                          <a:cs typeface="+mn-cs"/>
                        </a:rPr>
                        <a:t> like panel discussion, poet meet, to improve reading culture- Book display . . etc are being held.</a:t>
                      </a:r>
                      <a:endParaRPr kumimoji="0" lang="en-IN" sz="1800" b="1" kern="1200" dirty="0" smtClean="0">
                        <a:solidFill>
                          <a:schemeClr val="lt1"/>
                        </a:solidFill>
                        <a:latin typeface="+mn-lt"/>
                        <a:ea typeface="+mn-ea"/>
                        <a:cs typeface="+mn-cs"/>
                      </a:endParaRPr>
                    </a:p>
                    <a:p>
                      <a:endParaRPr lang="en-IN"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57200"/>
          <a:ext cx="8686800" cy="6400800"/>
        </p:xfrm>
        <a:graphic>
          <a:graphicData uri="http://schemas.openxmlformats.org/drawingml/2006/table">
            <a:tbl>
              <a:tblPr firstRow="1" bandRow="1">
                <a:tableStyleId>{5C22544A-7EE6-4342-B048-85BDC9FD1C3A}</a:tableStyleId>
              </a:tblPr>
              <a:tblGrid>
                <a:gridCol w="8686800"/>
              </a:tblGrid>
              <a:tr h="6355080">
                <a:tc>
                  <a:txBody>
                    <a:bodyPr/>
                    <a:lstStyle/>
                    <a:p>
                      <a:pPr lvl="0" algn="just">
                        <a:buFont typeface="Arial" pitchFamily="34" charset="0"/>
                        <a:buChar char="•"/>
                      </a:pPr>
                      <a:r>
                        <a:rPr kumimoji="0" lang="en-US" sz="1800" b="1" kern="1200" dirty="0" smtClean="0">
                          <a:solidFill>
                            <a:schemeClr val="lt1"/>
                          </a:solidFill>
                          <a:latin typeface="+mn-lt"/>
                          <a:ea typeface="+mn-ea"/>
                          <a:cs typeface="+mn-cs"/>
                        </a:rPr>
                        <a:t>Bibliographies  for the years 2014 and 2015 is published.</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The training has been provided in Bangalore, </a:t>
                      </a:r>
                      <a:r>
                        <a:rPr kumimoji="0" lang="en-US" sz="1800" b="1" kern="1200" dirty="0" err="1" smtClean="0">
                          <a:solidFill>
                            <a:schemeClr val="lt1"/>
                          </a:solidFill>
                          <a:latin typeface="+mn-lt"/>
                          <a:ea typeface="+mn-ea"/>
                          <a:cs typeface="+mn-cs"/>
                        </a:rPr>
                        <a:t>Dharwad</a:t>
                      </a:r>
                      <a:r>
                        <a:rPr kumimoji="0" lang="en-US" sz="1800" b="1" kern="1200" dirty="0" smtClean="0">
                          <a:solidFill>
                            <a:schemeClr val="lt1"/>
                          </a:solidFill>
                          <a:latin typeface="+mn-lt"/>
                          <a:ea typeface="+mn-ea"/>
                          <a:cs typeface="+mn-cs"/>
                        </a:rPr>
                        <a:t>, Gulbarga and Mangalore by starting the Library training School.</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Skill development and Refresher courses are being conducted for the G.P.L. Care takers of 18 District Central Libraries under RRRLF Plan Scheme. </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Skill development and Refresher courses are being conducted for the Technical Staff and G.P.L. Care takers and 30 districts Central Libraries under On going plan program Workshop and seminars are conducted for the Staff.</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State Central Library at </a:t>
                      </a:r>
                      <a:r>
                        <a:rPr kumimoji="0" lang="en-US" sz="1800" b="1" kern="1200" dirty="0" err="1" smtClean="0">
                          <a:solidFill>
                            <a:schemeClr val="lt1"/>
                          </a:solidFill>
                          <a:latin typeface="+mn-lt"/>
                          <a:ea typeface="+mn-ea"/>
                          <a:cs typeface="+mn-cs"/>
                        </a:rPr>
                        <a:t>Cubbon</a:t>
                      </a:r>
                      <a:r>
                        <a:rPr kumimoji="0" lang="en-US" sz="1800" b="1" kern="1200" dirty="0" smtClean="0">
                          <a:solidFill>
                            <a:schemeClr val="lt1"/>
                          </a:solidFill>
                          <a:latin typeface="+mn-lt"/>
                          <a:ea typeface="+mn-ea"/>
                          <a:cs typeface="+mn-cs"/>
                        </a:rPr>
                        <a:t> Park is a Heritage Building  and is completing 100 years on the occasion, “Centenary” celebration proposed under the chairmanship of Honorable Chief Minister </a:t>
                      </a:r>
                      <a:r>
                        <a:rPr kumimoji="0" lang="en-US" sz="1800" b="1" kern="1200" dirty="0" err="1" smtClean="0">
                          <a:solidFill>
                            <a:schemeClr val="lt1"/>
                          </a:solidFill>
                          <a:latin typeface="+mn-lt"/>
                          <a:ea typeface="+mn-ea"/>
                          <a:cs typeface="+mn-cs"/>
                        </a:rPr>
                        <a:t>Govt</a:t>
                      </a:r>
                      <a:r>
                        <a:rPr kumimoji="0" lang="en-US" sz="1800" b="1" kern="1200" dirty="0" smtClean="0">
                          <a:solidFill>
                            <a:schemeClr val="lt1"/>
                          </a:solidFill>
                          <a:latin typeface="+mn-lt"/>
                          <a:ea typeface="+mn-ea"/>
                          <a:cs typeface="+mn-cs"/>
                        </a:rPr>
                        <a:t> of Karnataka and  Honorable  Minister of Primary and Secondary Education and Libraries. </a:t>
                      </a:r>
                      <a:endParaRPr kumimoji="0" lang="en-IN"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endParaRPr kumimoji="0" lang="en-IN" sz="1800" b="1" kern="1200" dirty="0" smtClean="0">
                        <a:solidFill>
                          <a:schemeClr val="lt1"/>
                        </a:solidFill>
                        <a:latin typeface="+mn-lt"/>
                        <a:ea typeface="+mn-ea"/>
                        <a:cs typeface="+mn-cs"/>
                      </a:endParaRPr>
                    </a:p>
                    <a:p>
                      <a:pPr lvl="0" algn="just">
                        <a:buFont typeface="Arial" pitchFamily="34" charset="0"/>
                        <a:buChar char="•"/>
                      </a:pPr>
                      <a:r>
                        <a:rPr kumimoji="0" lang="en-US" sz="1800" b="1" kern="1200" dirty="0" smtClean="0">
                          <a:solidFill>
                            <a:schemeClr val="lt1"/>
                          </a:solidFill>
                          <a:latin typeface="+mn-lt"/>
                          <a:ea typeface="+mn-ea"/>
                          <a:cs typeface="+mn-cs"/>
                        </a:rPr>
                        <a:t>The action has initiated to constructing the buildings in C.A. sites for new layouts libraries. </a:t>
                      </a:r>
                      <a:endParaRPr kumimoji="0" lang="en-IN" sz="1800" b="1" kern="1200" dirty="0" smtClean="0">
                        <a:solidFill>
                          <a:schemeClr val="lt1"/>
                        </a:solidFill>
                        <a:latin typeface="+mn-lt"/>
                        <a:ea typeface="+mn-ea"/>
                        <a:cs typeface="+mn-cs"/>
                      </a:endParaRPr>
                    </a:p>
                    <a:p>
                      <a:endParaRPr lang="en-IN"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57200"/>
          <a:ext cx="8763000" cy="6248400"/>
        </p:xfrm>
        <a:graphic>
          <a:graphicData uri="http://schemas.openxmlformats.org/drawingml/2006/table">
            <a:tbl>
              <a:tblPr firstRow="1" bandRow="1">
                <a:tableStyleId>{5C22544A-7EE6-4342-B048-85BDC9FD1C3A}</a:tableStyleId>
              </a:tblPr>
              <a:tblGrid>
                <a:gridCol w="8763000"/>
              </a:tblGrid>
              <a:tr h="6248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u="sng" kern="1200" dirty="0" smtClean="0">
                          <a:solidFill>
                            <a:schemeClr val="lt1"/>
                          </a:solidFill>
                          <a:latin typeface="+mn-lt"/>
                          <a:ea typeface="+mn-ea"/>
                          <a:cs typeface="+mn-cs"/>
                        </a:rPr>
                        <a:t>Present set up of the Department of Public Libraries:-</a:t>
                      </a:r>
                      <a:endParaRPr kumimoji="0" lang="en-US" sz="1800" b="1" kern="1200" dirty="0" smtClean="0">
                        <a:solidFill>
                          <a:schemeClr val="lt1"/>
                        </a:solidFill>
                        <a:latin typeface="+mn-lt"/>
                        <a:ea typeface="+mn-ea"/>
                        <a:cs typeface="+mn-cs"/>
                      </a:endParaRPr>
                    </a:p>
                    <a:p>
                      <a:endParaRPr lang="en-US" dirty="0" smtClean="0"/>
                    </a:p>
                    <a:p>
                      <a:endParaRPr lang="en-US" dirty="0"/>
                    </a:p>
                  </a:txBody>
                  <a:tcPr/>
                </a:tc>
              </a:tr>
            </a:tbl>
          </a:graphicData>
        </a:graphic>
      </p:graphicFrame>
      <p:graphicFrame>
        <p:nvGraphicFramePr>
          <p:cNvPr id="3" name="Table 2"/>
          <p:cNvGraphicFramePr>
            <a:graphicFrameLocks noGrp="1"/>
          </p:cNvGraphicFramePr>
          <p:nvPr/>
        </p:nvGraphicFramePr>
        <p:xfrm>
          <a:off x="609600" y="1219205"/>
          <a:ext cx="8001000" cy="5419339"/>
        </p:xfrm>
        <a:graphic>
          <a:graphicData uri="http://schemas.openxmlformats.org/drawingml/2006/table">
            <a:tbl>
              <a:tblPr firstRow="1" bandRow="1">
                <a:tableStyleId>{5C22544A-7EE6-4342-B048-85BDC9FD1C3A}</a:tableStyleId>
              </a:tblPr>
              <a:tblGrid>
                <a:gridCol w="1066800"/>
                <a:gridCol w="5105400"/>
                <a:gridCol w="1828800"/>
              </a:tblGrid>
              <a:tr h="434892">
                <a:tc>
                  <a:txBody>
                    <a:bodyPr/>
                    <a:lstStyle/>
                    <a:p>
                      <a:pPr marL="0" marR="354330" algn="ctr">
                        <a:lnSpc>
                          <a:spcPct val="115000"/>
                        </a:lnSpc>
                        <a:spcBef>
                          <a:spcPts val="0"/>
                        </a:spcBef>
                        <a:spcAft>
                          <a:spcPts val="0"/>
                        </a:spcAft>
                      </a:pPr>
                      <a:r>
                        <a:rPr lang="en-US" sz="1200" b="1" dirty="0" err="1">
                          <a:latin typeface="Times New Roman"/>
                          <a:ea typeface="Times New Roman"/>
                        </a:rPr>
                        <a:t>Sl.No</a:t>
                      </a:r>
                      <a:r>
                        <a:rPr lang="en-US" sz="1200" b="1" dirty="0">
                          <a:latin typeface="Times New Roman"/>
                          <a:ea typeface="Times New Roman"/>
                        </a:rPr>
                        <a:t>.</a:t>
                      </a:r>
                      <a:endParaRPr lang="en-US" sz="1200" dirty="0">
                        <a:latin typeface="Times New Roman"/>
                        <a:ea typeface="Times New Roman"/>
                      </a:endParaRPr>
                    </a:p>
                  </a:txBody>
                  <a:tcPr marL="68580" marR="68580" marT="0" marB="0" anchor="ctr"/>
                </a:tc>
                <a:tc>
                  <a:txBody>
                    <a:bodyPr/>
                    <a:lstStyle/>
                    <a:p>
                      <a:pPr marL="0" marR="354330" algn="ctr">
                        <a:lnSpc>
                          <a:spcPct val="115000"/>
                        </a:lnSpc>
                        <a:spcBef>
                          <a:spcPts val="1000"/>
                        </a:spcBef>
                        <a:spcAft>
                          <a:spcPts val="0"/>
                        </a:spcAft>
                      </a:pPr>
                      <a:r>
                        <a:rPr lang="en-US" sz="1200" b="1">
                          <a:latin typeface="Times New Roman"/>
                          <a:ea typeface="Times New Roman"/>
                          <a:cs typeface="Times New Roman"/>
                        </a:rPr>
                        <a:t>Details of Libraries</a:t>
                      </a:r>
                      <a:endParaRPr lang="en-US" sz="1100" b="1">
                        <a:latin typeface="Calibri"/>
                        <a:ea typeface="Times New Roman"/>
                        <a:cs typeface="Times New Roman"/>
                      </a:endParaRPr>
                    </a:p>
                  </a:txBody>
                  <a:tcPr marL="68580" marR="68580" marT="0" marB="0" anchor="ctr"/>
                </a:tc>
                <a:tc>
                  <a:txBody>
                    <a:bodyPr/>
                    <a:lstStyle/>
                    <a:p>
                      <a:pPr marL="0" marR="354330" algn="ctr">
                        <a:lnSpc>
                          <a:spcPct val="115000"/>
                        </a:lnSpc>
                        <a:spcBef>
                          <a:spcPts val="0"/>
                        </a:spcBef>
                        <a:spcAft>
                          <a:spcPts val="0"/>
                        </a:spcAft>
                      </a:pPr>
                      <a:r>
                        <a:rPr lang="en-US" sz="1200" b="1" dirty="0">
                          <a:latin typeface="Times New Roman"/>
                          <a:ea typeface="Times New Roman"/>
                        </a:rPr>
                        <a:t>Existing of Libraries  </a:t>
                      </a:r>
                      <a:endParaRPr lang="en-US" sz="1200" dirty="0">
                        <a:latin typeface="Times New Roman"/>
                        <a:ea typeface="Times New Roman"/>
                      </a:endParaRPr>
                    </a:p>
                  </a:txBody>
                  <a:tcPr marL="68580" marR="68580" marT="0" marB="0" anchor="ctr"/>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1.</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dirty="0">
                          <a:latin typeface="Times New Roman"/>
                          <a:ea typeface="Times New Roman"/>
                        </a:rPr>
                        <a:t>State Central Library</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1</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2.</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dirty="0" err="1">
                          <a:latin typeface="Times New Roman"/>
                          <a:ea typeface="Times New Roman"/>
                        </a:rPr>
                        <a:t>Indira</a:t>
                      </a:r>
                      <a:r>
                        <a:rPr lang="en-US" sz="1200" dirty="0">
                          <a:latin typeface="Times New Roman"/>
                          <a:ea typeface="Times New Roman"/>
                        </a:rPr>
                        <a:t> </a:t>
                      </a:r>
                      <a:r>
                        <a:rPr lang="en-US" sz="1200" dirty="0" err="1">
                          <a:latin typeface="Times New Roman"/>
                          <a:ea typeface="Times New Roman"/>
                        </a:rPr>
                        <a:t>Priyadarshini</a:t>
                      </a:r>
                      <a:r>
                        <a:rPr lang="en-US" sz="1200" dirty="0">
                          <a:latin typeface="Times New Roman"/>
                          <a:ea typeface="Times New Roman"/>
                        </a:rPr>
                        <a:t> Children Library </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1</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3.</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District Central Libraries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30 </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4.</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dirty="0">
                          <a:latin typeface="Times New Roman"/>
                          <a:ea typeface="Times New Roman"/>
                        </a:rPr>
                        <a:t>City Central Libraries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26</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5.</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Mobile Libraries (Dist.&amp; City)</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10</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6.</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Branch Libraries(Dist. &amp; City)</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460</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7.</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Service Stations (Dist. &amp; City)</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140</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8.</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Reading Rooms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85</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9.</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dirty="0">
                          <a:latin typeface="Times New Roman"/>
                          <a:ea typeface="Times New Roman"/>
                        </a:rPr>
                        <a:t>Gram </a:t>
                      </a:r>
                      <a:r>
                        <a:rPr lang="en-US" sz="1200" dirty="0" err="1">
                          <a:latin typeface="Times New Roman"/>
                          <a:ea typeface="Times New Roman"/>
                        </a:rPr>
                        <a:t>Panchayat</a:t>
                      </a:r>
                      <a:r>
                        <a:rPr lang="en-US" sz="1200" dirty="0">
                          <a:latin typeface="Times New Roman"/>
                          <a:ea typeface="Times New Roman"/>
                        </a:rPr>
                        <a:t> Libraries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5766</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10.</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Slum Libraries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100</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11.</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Nomadics Libraries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127</a:t>
                      </a:r>
                    </a:p>
                  </a:txBody>
                  <a:tcPr marL="68580" marR="68580" marT="0" marB="0"/>
                </a:tc>
              </a:tr>
              <a:tr h="383419">
                <a:tc>
                  <a:txBody>
                    <a:bodyPr/>
                    <a:lstStyle/>
                    <a:p>
                      <a:pPr marL="0" marR="354330" algn="ctr">
                        <a:lnSpc>
                          <a:spcPct val="115000"/>
                        </a:lnSpc>
                        <a:spcBef>
                          <a:spcPts val="0"/>
                        </a:spcBef>
                        <a:spcAft>
                          <a:spcPts val="0"/>
                        </a:spcAft>
                      </a:pPr>
                      <a:r>
                        <a:rPr lang="en-US" sz="1200" dirty="0" smtClean="0">
                          <a:latin typeface="Times New Roman"/>
                          <a:ea typeface="Times New Roman"/>
                        </a:rPr>
                        <a:t>12.</a:t>
                      </a: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a:latin typeface="Times New Roman"/>
                          <a:ea typeface="Times New Roman"/>
                        </a:rPr>
                        <a:t>Community Children Centre Libraries</a:t>
                      </a:r>
                    </a:p>
                  </a:txBody>
                  <a:tcPr marL="68580" marR="68580" marT="0" marB="0"/>
                </a:tc>
                <a:tc>
                  <a:txBody>
                    <a:bodyPr/>
                    <a:lstStyle/>
                    <a:p>
                      <a:pPr marL="0" marR="354330" algn="ctr">
                        <a:lnSpc>
                          <a:spcPct val="115000"/>
                        </a:lnSpc>
                        <a:spcBef>
                          <a:spcPts val="0"/>
                        </a:spcBef>
                        <a:spcAft>
                          <a:spcPts val="0"/>
                        </a:spcAft>
                      </a:pPr>
                      <a:r>
                        <a:rPr lang="en-US" sz="1200">
                          <a:latin typeface="Times New Roman"/>
                          <a:ea typeface="Times New Roman"/>
                        </a:rPr>
                        <a:t>31</a:t>
                      </a:r>
                    </a:p>
                  </a:txBody>
                  <a:tcPr marL="68580" marR="68580" marT="0" marB="0"/>
                </a:tc>
              </a:tr>
              <a:tr h="383419">
                <a:tc>
                  <a:txBody>
                    <a:bodyPr/>
                    <a:lstStyle/>
                    <a:p>
                      <a:pPr marL="0" marR="354330" algn="ctr">
                        <a:lnSpc>
                          <a:spcPct val="115000"/>
                        </a:lnSpc>
                        <a:spcBef>
                          <a:spcPts val="0"/>
                        </a:spcBef>
                        <a:spcAft>
                          <a:spcPts val="0"/>
                        </a:spcAft>
                      </a:pPr>
                      <a:endParaRPr lang="en-US" sz="1200" dirty="0">
                        <a:latin typeface="Times New Roman"/>
                        <a:ea typeface="Times New Roman"/>
                      </a:endParaRPr>
                    </a:p>
                  </a:txBody>
                  <a:tcPr marL="68580" marR="68580" marT="0" marB="0" anchor="ctr"/>
                </a:tc>
                <a:tc>
                  <a:txBody>
                    <a:bodyPr/>
                    <a:lstStyle/>
                    <a:p>
                      <a:pPr marL="0" marR="354330">
                        <a:lnSpc>
                          <a:spcPct val="115000"/>
                        </a:lnSpc>
                        <a:spcBef>
                          <a:spcPts val="0"/>
                        </a:spcBef>
                        <a:spcAft>
                          <a:spcPts val="0"/>
                        </a:spcAft>
                      </a:pPr>
                      <a:r>
                        <a:rPr lang="en-US" sz="1200" b="1">
                          <a:latin typeface="Times New Roman"/>
                          <a:ea typeface="Times New Roman"/>
                        </a:rPr>
                        <a:t>TOTAL</a:t>
                      </a:r>
                      <a:endParaRPr lang="en-US" sz="1200">
                        <a:latin typeface="Times New Roman"/>
                        <a:ea typeface="Times New Roman"/>
                      </a:endParaRPr>
                    </a:p>
                  </a:txBody>
                  <a:tcPr marL="68580" marR="68580" marT="0" marB="0"/>
                </a:tc>
                <a:tc>
                  <a:txBody>
                    <a:bodyPr/>
                    <a:lstStyle/>
                    <a:p>
                      <a:pPr marL="0" marR="354330" algn="ctr">
                        <a:lnSpc>
                          <a:spcPct val="115000"/>
                        </a:lnSpc>
                        <a:spcBef>
                          <a:spcPts val="0"/>
                        </a:spcBef>
                        <a:spcAft>
                          <a:spcPts val="0"/>
                        </a:spcAft>
                      </a:pPr>
                      <a:r>
                        <a:rPr lang="en-US" sz="1200" b="1" dirty="0">
                          <a:latin typeface="Times New Roman"/>
                          <a:ea typeface="Times New Roman"/>
                        </a:rPr>
                        <a:t>6777</a:t>
                      </a:r>
                      <a:endParaRPr lang="en-US" sz="1200" dirty="0">
                        <a:latin typeface="Times New Roman"/>
                        <a:ea typeface="Times New Roman"/>
                      </a:endParaRPr>
                    </a:p>
                  </a:txBody>
                  <a:tcPr marL="68580" marR="68580" marT="0" marB="0"/>
                </a:tc>
              </a:tr>
            </a:tbl>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1295400"/>
          </a:xfrm>
        </p:spPr>
        <p:txBody>
          <a:bodyPr>
            <a:noAutofit/>
          </a:bodyPr>
          <a:lstStyle/>
          <a:p>
            <a:pPr algn="ctr"/>
            <a:r>
              <a:rPr lang="en-US" sz="3600" b="1" dirty="0" err="1" smtClean="0"/>
              <a:t>Taluk</a:t>
            </a:r>
            <a:r>
              <a:rPr lang="en-US" sz="3600" b="1" dirty="0" smtClean="0"/>
              <a:t> Library, </a:t>
            </a:r>
            <a:r>
              <a:rPr lang="en-US" sz="3600" b="1" dirty="0" err="1" smtClean="0"/>
              <a:t>Chintamani</a:t>
            </a:r>
            <a:r>
              <a:rPr lang="en-US" sz="3600" b="1" dirty="0" smtClean="0"/>
              <a:t>, </a:t>
            </a:r>
          </a:p>
          <a:p>
            <a:pPr algn="ctr"/>
            <a:r>
              <a:rPr lang="en-US" sz="3600" b="1" dirty="0" err="1" smtClean="0"/>
              <a:t>Chikkaballapur</a:t>
            </a:r>
            <a:r>
              <a:rPr lang="en-US" sz="3600" b="1" dirty="0" smtClean="0"/>
              <a:t> District</a:t>
            </a:r>
            <a:endParaRPr lang="en-US" sz="3600" b="1" dirty="0"/>
          </a:p>
        </p:txBody>
      </p:sp>
      <p:pic>
        <p:nvPicPr>
          <p:cNvPr id="1026" name="Picture 2" descr="C:\Users\User\Downloads\FDS_3282.JPG"/>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fontScale="90000"/>
          </a:bodyPr>
          <a:lstStyle/>
          <a:p>
            <a:r>
              <a:rPr lang="en-US" dirty="0" smtClean="0"/>
              <a:t>District Central Library Branch At </a:t>
            </a:r>
            <a:r>
              <a:rPr lang="en-US" dirty="0" err="1" smtClean="0"/>
              <a:t>Chintamani</a:t>
            </a:r>
            <a:r>
              <a:rPr lang="en-US" dirty="0" smtClean="0"/>
              <a:t>, </a:t>
            </a:r>
            <a:r>
              <a:rPr lang="en-US" dirty="0" err="1" smtClean="0"/>
              <a:t>Chikkaballapur</a:t>
            </a:r>
            <a:r>
              <a:rPr lang="en-US" dirty="0" smtClean="0"/>
              <a:t> District</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AppData\Local\Temp\FDS_0294.JPG"/>
          <p:cNvPicPr>
            <a:picLocks noChangeAspect="1" noChangeArrowheads="1"/>
          </p:cNvPicPr>
          <p:nvPr/>
        </p:nvPicPr>
        <p:blipFill>
          <a:blip r:embed="rId2" cstate="print"/>
          <a:srcRect/>
          <a:stretch>
            <a:fillRect/>
          </a:stretch>
        </p:blipFill>
        <p:spPr bwMode="auto">
          <a:xfrm>
            <a:off x="152400" y="1600200"/>
            <a:ext cx="8610600" cy="52578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Browsing Centre, South Zone, Bangalore</a:t>
            </a:r>
            <a:endParaRPr lang="en-US" dirty="0"/>
          </a:p>
        </p:txBody>
      </p:sp>
      <p:pic>
        <p:nvPicPr>
          <p:cNvPr id="5122" name="Picture 2" descr="C:\Users\User\Downloads\South Zone\photos.jpg"/>
          <p:cNvPicPr>
            <a:picLocks noGrp="1" noChangeAspect="1" noChangeArrowheads="1"/>
          </p:cNvPicPr>
          <p:nvPr>
            <p:ph idx="1"/>
          </p:nvPr>
        </p:nvPicPr>
        <p:blipFill>
          <a:blip r:embed="rId2" cstate="print"/>
          <a:stretch>
            <a:fillRect/>
          </a:stretch>
        </p:blipFill>
        <p:spPr bwMode="auto">
          <a:xfrm>
            <a:off x="1488414" y="530225"/>
            <a:ext cx="6213209" cy="4187825"/>
          </a:xfrm>
          <a:prstGeom prst="rect">
            <a:avLst/>
          </a:prstGeom>
          <a:noFill/>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E:\ phots\Salect photos,lib 100 yrs.CD2\10.08.15 library\12-08-2015--\002\SELECT\DSC_0740.JPG"/>
          <p:cNvPicPr>
            <a:picLocks noChangeAspect="1" noChangeArrowheads="1"/>
          </p:cNvPicPr>
          <p:nvPr/>
        </p:nvPicPr>
        <p:blipFill>
          <a:blip r:embed="rId2" cstate="print"/>
          <a:srcRect/>
          <a:stretch>
            <a:fillRect/>
          </a:stretch>
        </p:blipFill>
        <p:spPr bwMode="auto">
          <a:xfrm>
            <a:off x="-1962150" y="-911225"/>
            <a:ext cx="13069888" cy="8680450"/>
          </a:xfrm>
          <a:prstGeom prst="rect">
            <a:avLst/>
          </a:prstGeom>
          <a:noFill/>
        </p:spPr>
      </p:pic>
      <p:sp>
        <p:nvSpPr>
          <p:cNvPr id="5" name="TextBox 4"/>
          <p:cNvSpPr txBox="1"/>
          <p:nvPr/>
        </p:nvSpPr>
        <p:spPr>
          <a:xfrm>
            <a:off x="1371600" y="-761999"/>
            <a:ext cx="7010400" cy="830997"/>
          </a:xfrm>
          <a:prstGeom prst="rect">
            <a:avLst/>
          </a:prstGeom>
          <a:noFill/>
        </p:spPr>
        <p:txBody>
          <a:bodyPr wrap="square" rtlCol="0">
            <a:spAutoFit/>
          </a:bodyPr>
          <a:lstStyle/>
          <a:p>
            <a:r>
              <a:rPr lang="en-IN" sz="2400" dirty="0" smtClean="0">
                <a:solidFill>
                  <a:schemeClr val="bg1"/>
                </a:solidFill>
              </a:rPr>
              <a:t>CITY CENTRAL LIBRARY MYSORE CENTENERY CELEBRATION</a:t>
            </a:r>
            <a:endParaRPr lang="en-IN"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Image result for background images"/>
          <p:cNvPicPr>
            <a:picLocks noChangeAspect="1" noChangeArrowheads="1"/>
          </p:cNvPicPr>
          <p:nvPr/>
        </p:nvPicPr>
        <p:blipFill>
          <a:blip r:embed="rId2" cstate="print"/>
          <a:srcRect/>
          <a:stretch>
            <a:fillRect/>
          </a:stretch>
        </p:blipFill>
        <p:spPr bwMode="auto">
          <a:xfrm>
            <a:off x="155574" y="304800"/>
            <a:ext cx="8607426" cy="5943600"/>
          </a:xfrm>
          <a:prstGeom prst="rect">
            <a:avLst/>
          </a:prstGeom>
          <a:noFill/>
        </p:spPr>
      </p:pic>
      <p:sp>
        <p:nvSpPr>
          <p:cNvPr id="6" name="TextBox 5"/>
          <p:cNvSpPr txBox="1"/>
          <p:nvPr/>
        </p:nvSpPr>
        <p:spPr>
          <a:xfrm>
            <a:off x="2057400" y="4191000"/>
            <a:ext cx="3733800" cy="1477328"/>
          </a:xfrm>
          <a:prstGeom prst="rect">
            <a:avLst/>
          </a:prstGeom>
          <a:noFill/>
        </p:spPr>
        <p:txBody>
          <a:bodyPr wrap="square" rtlCol="0">
            <a:spAutoFit/>
          </a:bodyPr>
          <a:lstStyle/>
          <a:p>
            <a:r>
              <a:rPr lang="en-IN" dirty="0" smtClean="0">
                <a:solidFill>
                  <a:srgbClr val="0070C0"/>
                </a:solidFill>
              </a:rPr>
              <a:t>By</a:t>
            </a:r>
          </a:p>
          <a:p>
            <a:r>
              <a:rPr lang="en-IN" dirty="0" err="1" smtClean="0">
                <a:solidFill>
                  <a:srgbClr val="0070C0"/>
                </a:solidFill>
              </a:rPr>
              <a:t>Dr.Sathishkumar</a:t>
            </a:r>
            <a:r>
              <a:rPr lang="en-IN" dirty="0" smtClean="0">
                <a:solidFill>
                  <a:srgbClr val="0070C0"/>
                </a:solidFill>
              </a:rPr>
              <a:t> </a:t>
            </a:r>
            <a:r>
              <a:rPr lang="en-IN" dirty="0" err="1" smtClean="0">
                <a:solidFill>
                  <a:srgbClr val="0070C0"/>
                </a:solidFill>
              </a:rPr>
              <a:t>S.</a:t>
            </a:r>
            <a:r>
              <a:rPr lang="en-IN" dirty="0" err="1" smtClean="0">
                <a:solidFill>
                  <a:srgbClr val="0070C0"/>
                </a:solidFill>
              </a:rPr>
              <a:t>Hosamani</a:t>
            </a:r>
            <a:r>
              <a:rPr lang="en-IN" smtClean="0">
                <a:solidFill>
                  <a:srgbClr val="0070C0"/>
                </a:solidFill>
              </a:rPr>
              <a:t>         </a:t>
            </a:r>
            <a:endParaRPr lang="en-IN" dirty="0" smtClean="0">
              <a:solidFill>
                <a:srgbClr val="0070C0"/>
              </a:solidFill>
            </a:endParaRPr>
          </a:p>
          <a:p>
            <a:r>
              <a:rPr lang="en-IN" dirty="0" smtClean="0">
                <a:solidFill>
                  <a:srgbClr val="0070C0"/>
                </a:solidFill>
              </a:rPr>
              <a:t>            Director</a:t>
            </a:r>
          </a:p>
          <a:p>
            <a:r>
              <a:rPr lang="en-IN" dirty="0" smtClean="0">
                <a:solidFill>
                  <a:srgbClr val="0070C0"/>
                </a:solidFill>
              </a:rPr>
              <a:t>Department of Public Libraries</a:t>
            </a:r>
          </a:p>
          <a:p>
            <a:r>
              <a:rPr lang="en-IN" dirty="0" smtClean="0">
                <a:solidFill>
                  <a:srgbClr val="0070C0"/>
                </a:solidFill>
              </a:rPr>
              <a:t>   Bangalore, Karnataka State</a:t>
            </a:r>
            <a:endParaRPr lang="en-IN" dirty="0">
              <a:solidFill>
                <a:srgbClr val="0070C0"/>
              </a:solidFill>
            </a:endParaRPr>
          </a:p>
        </p:txBody>
      </p:sp>
      <p:sp>
        <p:nvSpPr>
          <p:cNvPr id="7" name="TextBox 6"/>
          <p:cNvSpPr txBox="1"/>
          <p:nvPr/>
        </p:nvSpPr>
        <p:spPr>
          <a:xfrm>
            <a:off x="1828800" y="1295400"/>
            <a:ext cx="5334000" cy="830997"/>
          </a:xfrm>
          <a:prstGeom prst="rect">
            <a:avLst/>
          </a:prstGeom>
          <a:noFill/>
        </p:spPr>
        <p:txBody>
          <a:bodyPr wrap="square" rtlCol="0">
            <a:spAutoFit/>
          </a:bodyPr>
          <a:lstStyle/>
          <a:p>
            <a:pPr algn="ctr"/>
            <a:r>
              <a:rPr lang="en-IN" sz="2400" dirty="0" smtClean="0"/>
              <a:t>PUBLIC </a:t>
            </a:r>
            <a:r>
              <a:rPr lang="en-IN" sz="2400" dirty="0" smtClean="0"/>
              <a:t>LIBRARY SYSTEM </a:t>
            </a:r>
            <a:r>
              <a:rPr lang="en-IN" sz="2400" dirty="0" smtClean="0"/>
              <a:t>IN KARNATAKA</a:t>
            </a:r>
            <a:endParaRPr lang="en-IN" sz="24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E:\ phots\Salect photos CCL No. 1cd\10.08.15 library\12-08-2015--\002\SELECT\DSC_0117.JPG"/>
          <p:cNvPicPr>
            <a:picLocks noChangeAspect="1" noChangeArrowheads="1"/>
          </p:cNvPicPr>
          <p:nvPr/>
        </p:nvPicPr>
        <p:blipFill>
          <a:blip r:embed="rId2" cstate="print"/>
          <a:srcRect/>
          <a:stretch>
            <a:fillRect/>
          </a:stretch>
        </p:blipFill>
        <p:spPr bwMode="auto">
          <a:xfrm>
            <a:off x="-1962150" y="-911225"/>
            <a:ext cx="13069888" cy="8680450"/>
          </a:xfrm>
          <a:prstGeom prst="rect">
            <a:avLst/>
          </a:prstGeom>
          <a:noFill/>
        </p:spPr>
      </p:pic>
      <p:sp>
        <p:nvSpPr>
          <p:cNvPr id="7" name="TextBox 6"/>
          <p:cNvSpPr txBox="1"/>
          <p:nvPr/>
        </p:nvSpPr>
        <p:spPr>
          <a:xfrm>
            <a:off x="533400" y="609600"/>
            <a:ext cx="6629400" cy="369332"/>
          </a:xfrm>
          <a:prstGeom prst="rect">
            <a:avLst/>
          </a:prstGeom>
          <a:noFill/>
        </p:spPr>
        <p:txBody>
          <a:bodyPr wrap="square" rtlCol="0">
            <a:spAutoFit/>
          </a:bodyPr>
          <a:lstStyle/>
          <a:p>
            <a:r>
              <a:rPr lang="en-IN" dirty="0" smtClean="0">
                <a:solidFill>
                  <a:schemeClr val="tx2"/>
                </a:solidFill>
              </a:rPr>
              <a:t>CITY CENTRAL LIBRARY MYSORE CENTENERY CELEBRATION</a:t>
            </a:r>
            <a:endParaRPr lang="en-IN" dirty="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E:\ phots\Salect photos CCL No. 1cd\10.08.15 library\12-08-2015--\001\select\deleted\VVM_3521.JPG"/>
          <p:cNvPicPr>
            <a:picLocks noChangeAspect="1" noChangeArrowheads="1"/>
          </p:cNvPicPr>
          <p:nvPr/>
        </p:nvPicPr>
        <p:blipFill>
          <a:blip r:embed="rId2" cstate="print"/>
          <a:srcRect/>
          <a:stretch>
            <a:fillRect/>
          </a:stretch>
        </p:blipFill>
        <p:spPr bwMode="auto">
          <a:xfrm>
            <a:off x="-1962150" y="-911225"/>
            <a:ext cx="13069888" cy="8680450"/>
          </a:xfrm>
          <a:prstGeom prst="rect">
            <a:avLst/>
          </a:prstGeom>
          <a:noFill/>
        </p:spPr>
      </p:pic>
      <p:sp>
        <p:nvSpPr>
          <p:cNvPr id="5" name="TextBox 4"/>
          <p:cNvSpPr txBox="1"/>
          <p:nvPr/>
        </p:nvSpPr>
        <p:spPr>
          <a:xfrm>
            <a:off x="1676400" y="762000"/>
            <a:ext cx="5715000" cy="369332"/>
          </a:xfrm>
          <a:prstGeom prst="rect">
            <a:avLst/>
          </a:prstGeom>
          <a:noFill/>
        </p:spPr>
        <p:txBody>
          <a:bodyPr wrap="square" rtlCol="0">
            <a:spAutoFit/>
          </a:bodyPr>
          <a:lstStyle/>
          <a:p>
            <a:r>
              <a:rPr lang="en-IN" dirty="0" smtClean="0">
                <a:solidFill>
                  <a:schemeClr val="bg1"/>
                </a:solidFill>
              </a:rPr>
              <a:t>BOOKS EXHIBITION</a:t>
            </a:r>
            <a:endParaRPr lang="en-IN"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DISTRICT CENTRAL LIBRARY CHIKKABALLAPURA</a:t>
            </a:r>
            <a:endParaRPr lang="en-IN" dirty="0"/>
          </a:p>
        </p:txBody>
      </p:sp>
      <p:pic>
        <p:nvPicPr>
          <p:cNvPr id="4098" name="Picture 2" descr="C:\Users\ADMIN\AppData\Local\Temp\photo 01.jpg"/>
          <p:cNvPicPr>
            <a:picLocks noChangeAspect="1" noChangeArrowheads="1"/>
          </p:cNvPicPr>
          <p:nvPr/>
        </p:nvPicPr>
        <p:blipFill>
          <a:blip r:embed="rId2" cstate="print"/>
          <a:srcRect/>
          <a:stretch>
            <a:fillRect/>
          </a:stretch>
        </p:blipFill>
        <p:spPr bwMode="auto">
          <a:xfrm>
            <a:off x="1828800" y="1600200"/>
            <a:ext cx="5486400" cy="3657600"/>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descr="C:\Users\ADMIN\AppData\Local\Temp\DSCN0077.JPG"/>
          <p:cNvPicPr>
            <a:picLocks noChangeAspect="1" noChangeArrowheads="1"/>
          </p:cNvPicPr>
          <p:nvPr/>
        </p:nvPicPr>
        <p:blipFill>
          <a:blip r:embed="rId2" cstate="print"/>
          <a:srcRect/>
          <a:stretch>
            <a:fillRect/>
          </a:stretch>
        </p:blipFill>
        <p:spPr bwMode="auto">
          <a:xfrm>
            <a:off x="-2449513" y="-1838325"/>
            <a:ext cx="14044613" cy="10534650"/>
          </a:xfrm>
          <a:prstGeom prst="rect">
            <a:avLst/>
          </a:prstGeom>
          <a:noFill/>
        </p:spPr>
      </p:pic>
      <p:sp>
        <p:nvSpPr>
          <p:cNvPr id="5" name="TextBox 4"/>
          <p:cNvSpPr txBox="1"/>
          <p:nvPr/>
        </p:nvSpPr>
        <p:spPr>
          <a:xfrm>
            <a:off x="2438400" y="-1295400"/>
            <a:ext cx="6705600" cy="369332"/>
          </a:xfrm>
          <a:prstGeom prst="rect">
            <a:avLst/>
          </a:prstGeom>
          <a:noFill/>
        </p:spPr>
        <p:txBody>
          <a:bodyPr wrap="square" rtlCol="0">
            <a:spAutoFit/>
          </a:bodyPr>
          <a:lstStyle/>
          <a:p>
            <a:r>
              <a:rPr lang="en-IN" dirty="0" smtClean="0"/>
              <a:t>DISTRICT CENTRAL LIBRARY HAVERI</a:t>
            </a:r>
            <a:endParaRPr lang="en-IN"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C:\Users\ADMIN\Desktop\WEST ZONE.jpg"/>
          <p:cNvPicPr>
            <a:picLocks noChangeAspect="1" noChangeArrowheads="1"/>
          </p:cNvPicPr>
          <p:nvPr/>
        </p:nvPicPr>
        <p:blipFill>
          <a:blip r:embed="rId2" cstate="print"/>
          <a:srcRect/>
          <a:stretch>
            <a:fillRect/>
          </a:stretch>
        </p:blipFill>
        <p:spPr bwMode="auto">
          <a:xfrm>
            <a:off x="-2900363" y="-652463"/>
            <a:ext cx="14944726" cy="8162926"/>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304800" y="381000"/>
          <a:ext cx="8534400" cy="6096000"/>
        </p:xfrm>
        <a:graphic>
          <a:graphicData uri="http://schemas.openxmlformats.org/drawingml/2006/table">
            <a:tbl>
              <a:tblPr firstRow="1" bandRow="1">
                <a:tableStyleId>{5C22544A-7EE6-4342-B048-85BDC9FD1C3A}</a:tableStyleId>
              </a:tblPr>
              <a:tblGrid>
                <a:gridCol w="8534400"/>
              </a:tblGrid>
              <a:tr h="6096000">
                <a:tc>
                  <a:txBody>
                    <a:bodyPr/>
                    <a:lstStyle/>
                    <a:p>
                      <a:pPr algn="ctr"/>
                      <a:r>
                        <a:rPr lang="en-IN" sz="2400" dirty="0" smtClean="0">
                          <a:solidFill>
                            <a:schemeClr val="bg1"/>
                          </a:solidFill>
                        </a:rPr>
                        <a:t>CONCLUSION </a:t>
                      </a:r>
                    </a:p>
                    <a:p>
                      <a:pPr algn="ctr"/>
                      <a:endParaRPr lang="en-IN" dirty="0" smtClean="0">
                        <a:solidFill>
                          <a:schemeClr val="bg1"/>
                        </a:solidFill>
                      </a:endParaRPr>
                    </a:p>
                    <a:p>
                      <a:pPr marL="342900" indent="-342900" algn="just">
                        <a:buFont typeface="+mj-lt"/>
                        <a:buAutoNum type="arabicPeriod"/>
                      </a:pPr>
                      <a:r>
                        <a:rPr lang="en-IN" sz="2400" dirty="0" smtClean="0">
                          <a:solidFill>
                            <a:schemeClr val="bg1"/>
                          </a:solidFill>
                        </a:rPr>
                        <a:t>Public Libraries are serving in Karnataka State in all</a:t>
                      </a:r>
                      <a:r>
                        <a:rPr lang="en-IN" sz="2400" baseline="0" dirty="0" smtClean="0">
                          <a:solidFill>
                            <a:schemeClr val="bg1"/>
                          </a:solidFill>
                        </a:rPr>
                        <a:t> the </a:t>
                      </a:r>
                      <a:r>
                        <a:rPr lang="en-IN" sz="2400" baseline="0" dirty="0" err="1" smtClean="0">
                          <a:solidFill>
                            <a:schemeClr val="bg1"/>
                          </a:solidFill>
                        </a:rPr>
                        <a:t>Grama</a:t>
                      </a:r>
                      <a:r>
                        <a:rPr lang="en-IN" sz="2400" baseline="0" dirty="0" smtClean="0">
                          <a:solidFill>
                            <a:schemeClr val="bg1"/>
                          </a:solidFill>
                        </a:rPr>
                        <a:t> </a:t>
                      </a:r>
                      <a:r>
                        <a:rPr lang="en-IN" sz="2400" baseline="0" dirty="0" err="1" smtClean="0">
                          <a:solidFill>
                            <a:schemeClr val="bg1"/>
                          </a:solidFill>
                        </a:rPr>
                        <a:t>Panchayat</a:t>
                      </a:r>
                      <a:r>
                        <a:rPr lang="en-IN" sz="2400" baseline="0" dirty="0" smtClean="0">
                          <a:solidFill>
                            <a:schemeClr val="bg1"/>
                          </a:solidFill>
                        </a:rPr>
                        <a:t> level and giving service to the Rural readers.</a:t>
                      </a:r>
                    </a:p>
                    <a:p>
                      <a:pPr marL="342900" indent="-342900" algn="just">
                        <a:buFont typeface="+mj-lt"/>
                        <a:buAutoNum type="arabicPeriod"/>
                      </a:pPr>
                      <a:r>
                        <a:rPr lang="en-IN" sz="2400" baseline="0" dirty="0" smtClean="0">
                          <a:solidFill>
                            <a:schemeClr val="bg1"/>
                          </a:solidFill>
                        </a:rPr>
                        <a:t>As per Article 371J, 10 </a:t>
                      </a:r>
                      <a:r>
                        <a:rPr lang="en-IN" sz="2400" baseline="0" dirty="0" err="1" smtClean="0">
                          <a:solidFill>
                            <a:schemeClr val="bg1"/>
                          </a:solidFill>
                        </a:rPr>
                        <a:t>Grama</a:t>
                      </a:r>
                      <a:r>
                        <a:rPr lang="en-IN" sz="2400" baseline="0" dirty="0" smtClean="0">
                          <a:solidFill>
                            <a:schemeClr val="bg1"/>
                          </a:solidFill>
                        </a:rPr>
                        <a:t> </a:t>
                      </a:r>
                      <a:r>
                        <a:rPr lang="en-IN" sz="2400" baseline="0" dirty="0" err="1" smtClean="0">
                          <a:solidFill>
                            <a:schemeClr val="bg1"/>
                          </a:solidFill>
                        </a:rPr>
                        <a:t>Panchayat</a:t>
                      </a:r>
                      <a:r>
                        <a:rPr lang="en-IN" sz="2400" baseline="0" dirty="0" smtClean="0">
                          <a:solidFill>
                            <a:schemeClr val="bg1"/>
                          </a:solidFill>
                        </a:rPr>
                        <a:t> Libraries going to a model Digital Knowledge </a:t>
                      </a:r>
                      <a:r>
                        <a:rPr lang="en-IN" sz="2400" baseline="0" dirty="0" err="1" smtClean="0">
                          <a:solidFill>
                            <a:schemeClr val="bg1"/>
                          </a:solidFill>
                        </a:rPr>
                        <a:t>Centers</a:t>
                      </a:r>
                      <a:r>
                        <a:rPr lang="en-IN" sz="2400" baseline="0" dirty="0" smtClean="0">
                          <a:solidFill>
                            <a:schemeClr val="bg1"/>
                          </a:solidFill>
                        </a:rPr>
                        <a:t>.</a:t>
                      </a:r>
                    </a:p>
                    <a:p>
                      <a:pPr marL="342900" indent="-342900" algn="just">
                        <a:buFont typeface="+mj-lt"/>
                        <a:buAutoNum type="arabicPeriod"/>
                      </a:pPr>
                      <a:r>
                        <a:rPr lang="en-IN" sz="2400" baseline="0" dirty="0" smtClean="0">
                          <a:solidFill>
                            <a:schemeClr val="bg1"/>
                          </a:solidFill>
                        </a:rPr>
                        <a:t>Already e-library concept introduced in Hyderabad Karnataka Region in 6 Districts 1008 </a:t>
                      </a:r>
                      <a:r>
                        <a:rPr lang="en-IN" sz="2400" baseline="0" dirty="0" err="1" smtClean="0">
                          <a:solidFill>
                            <a:schemeClr val="bg1"/>
                          </a:solidFill>
                        </a:rPr>
                        <a:t>Grama</a:t>
                      </a:r>
                      <a:r>
                        <a:rPr lang="en-IN" sz="2400" baseline="0" dirty="0" smtClean="0">
                          <a:solidFill>
                            <a:schemeClr val="bg1"/>
                          </a:solidFill>
                        </a:rPr>
                        <a:t> </a:t>
                      </a:r>
                      <a:r>
                        <a:rPr lang="en-IN" sz="2400" baseline="0" dirty="0" err="1" smtClean="0">
                          <a:solidFill>
                            <a:schemeClr val="bg1"/>
                          </a:solidFill>
                        </a:rPr>
                        <a:t>Panchayat</a:t>
                      </a:r>
                      <a:r>
                        <a:rPr lang="en-IN" sz="2400" baseline="0" dirty="0" smtClean="0">
                          <a:solidFill>
                            <a:schemeClr val="bg1"/>
                          </a:solidFill>
                        </a:rPr>
                        <a:t> Libraries.</a:t>
                      </a:r>
                    </a:p>
                    <a:p>
                      <a:pPr marL="342900" indent="-342900" algn="just">
                        <a:buFont typeface="+mj-lt"/>
                        <a:buAutoNum type="arabicPeriod"/>
                      </a:pPr>
                      <a:r>
                        <a:rPr lang="en-IN" sz="2400" baseline="0" dirty="0" smtClean="0">
                          <a:solidFill>
                            <a:schemeClr val="bg1"/>
                          </a:solidFill>
                        </a:rPr>
                        <a:t>All 6777 Libraries are doing need based activities</a:t>
                      </a:r>
                    </a:p>
                    <a:p>
                      <a:pPr marL="342900" indent="-342900" algn="just">
                        <a:buFont typeface="+mj-lt"/>
                        <a:buAutoNum type="arabicPeriod"/>
                      </a:pPr>
                      <a:r>
                        <a:rPr lang="en-IN" sz="2400" baseline="0" dirty="0" smtClean="0">
                          <a:solidFill>
                            <a:schemeClr val="bg1"/>
                          </a:solidFill>
                        </a:rPr>
                        <a:t>So the PUBLIC LIBRARIES ARE PEOPLES UNIVERSITY</a:t>
                      </a:r>
                      <a:endParaRPr lang="en-IN" sz="2400" dirty="0">
                        <a:solidFill>
                          <a:schemeClr val="bg1"/>
                        </a:solidFill>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3480"/>
            <a:ext cx="8229600" cy="1264920"/>
          </a:xfrm>
        </p:spPr>
        <p:txBody>
          <a:bodyPr>
            <a:noAutofit/>
          </a:bodyPr>
          <a:lstStyle/>
          <a:p>
            <a:pPr algn="ctr"/>
            <a:r>
              <a:rPr lang="en-US" sz="7200" b="1" dirty="0" smtClean="0">
                <a:solidFill>
                  <a:srgbClr val="92D050"/>
                </a:solidFill>
              </a:rPr>
              <a:t>Thank you</a:t>
            </a:r>
            <a:endParaRPr lang="en-US" sz="7200" b="1" dirty="0">
              <a:solidFill>
                <a:srgbClr val="92D050"/>
              </a:solidFill>
            </a:endParaRPr>
          </a:p>
        </p:txBody>
      </p:sp>
      <p:pic>
        <p:nvPicPr>
          <p:cNvPr id="106498" name="Picture 2" descr="C:\Users\User\Documents\images.jpg"/>
          <p:cNvPicPr>
            <a:picLocks noGrp="1" noChangeAspect="1" noChangeArrowheads="1"/>
          </p:cNvPicPr>
          <p:nvPr>
            <p:ph idx="1"/>
          </p:nvPr>
        </p:nvPicPr>
        <p:blipFill>
          <a:blip r:embed="rId2" cstate="print"/>
          <a:srcRect/>
          <a:stretch>
            <a:fillRect/>
          </a:stretch>
        </p:blipFill>
        <p:spPr bwMode="auto">
          <a:xfrm>
            <a:off x="609600" y="685800"/>
            <a:ext cx="7924800" cy="426720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eshadri Iyer Memorial Hall"/>
          <p:cNvPicPr>
            <a:picLocks noGrp="1" noChangeAspect="1" noChangeArrowheads="1"/>
          </p:cNvPicPr>
          <p:nvPr>
            <p:ph type="ctrTitle"/>
          </p:nvPr>
        </p:nvPicPr>
        <p:blipFill>
          <a:blip r:embed="rId2" cstate="print"/>
          <a:srcRect/>
          <a:stretch>
            <a:fillRect/>
          </a:stretch>
        </p:blipFill>
        <p:spPr>
          <a:xfrm>
            <a:off x="228600" y="152400"/>
            <a:ext cx="4267200" cy="3733800"/>
          </a:xfrm>
          <a:noFill/>
        </p:spPr>
      </p:pic>
      <p:pic>
        <p:nvPicPr>
          <p:cNvPr id="2051" name="Picture 5" descr="State Central Library"/>
          <p:cNvPicPr>
            <a:picLocks noChangeAspect="1" noChangeArrowheads="1"/>
          </p:cNvPicPr>
          <p:nvPr/>
        </p:nvPicPr>
        <p:blipFill>
          <a:blip r:embed="rId3" cstate="print"/>
          <a:srcRect/>
          <a:stretch>
            <a:fillRect/>
          </a:stretch>
        </p:blipFill>
        <p:spPr bwMode="auto">
          <a:xfrm>
            <a:off x="4572000" y="1143000"/>
            <a:ext cx="4572000" cy="2819400"/>
          </a:xfrm>
          <a:prstGeom prst="rect">
            <a:avLst/>
          </a:prstGeom>
          <a:noFill/>
          <a:ln w="9525">
            <a:noFill/>
            <a:miter lim="800000"/>
            <a:headEnd/>
            <a:tailEnd/>
          </a:ln>
        </p:spPr>
      </p:pic>
      <p:sp>
        <p:nvSpPr>
          <p:cNvPr id="2054" name="WordArt 6"/>
          <p:cNvSpPr>
            <a:spLocks noChangeArrowheads="1" noChangeShapeType="1" noTextEdit="1"/>
          </p:cNvSpPr>
          <p:nvPr/>
        </p:nvSpPr>
        <p:spPr bwMode="auto">
          <a:xfrm>
            <a:off x="304800" y="3962400"/>
            <a:ext cx="8610600" cy="2362200"/>
          </a:xfrm>
          <a:prstGeom prst="rect">
            <a:avLst/>
          </a:prstGeom>
        </p:spPr>
        <p:txBody>
          <a:bodyPr wrap="none" fromWordArt="1">
            <a:prstTxWarp prst="textFadeUp">
              <a:avLst>
                <a:gd name="adj" fmla="val 9991"/>
              </a:avLst>
            </a:prstTxWarp>
          </a:bodyPr>
          <a:lstStyle/>
          <a:p>
            <a:pPr algn="ctr">
              <a:defRPr/>
            </a:pP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r>
              <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r>
              <a:rPr lang="en-IN"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endPar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a:p>
            <a:pPr algn="ctr">
              <a:defRPr/>
            </a:pPr>
            <a:r>
              <a:rPr lang="en-IN"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endParaRPr lang="en-IN" sz="3600" kern="10" dirty="0">
              <a:ln w="12700">
                <a:solidFill>
                  <a:srgbClr val="B2B2B2"/>
                </a:solidFill>
                <a:round/>
                <a:headEnd/>
                <a:tailEnd/>
              </a:ln>
              <a:solidFill>
                <a:srgbClr val="C00000"/>
              </a:solidFill>
              <a:effectLst>
                <a:outerShdw dist="35921" dir="2700000" sy="50000" rotWithShape="0">
                  <a:srgbClr val="875B0D">
                    <a:alpha val="70000"/>
                  </a:srgbClr>
                </a:outerShdw>
              </a:effectLst>
              <a:latin typeface="Arial Black"/>
            </a:endParaRPr>
          </a:p>
        </p:txBody>
      </p:sp>
      <p:pic>
        <p:nvPicPr>
          <p:cNvPr id="2053" name="slide-img-1" descr="nature-photo"/>
          <p:cNvPicPr>
            <a:picLocks noChangeAspect="1" noChangeArrowheads="1"/>
          </p:cNvPicPr>
          <p:nvPr/>
        </p:nvPicPr>
        <p:blipFill>
          <a:blip r:embed="rId4" cstate="print"/>
          <a:srcRect/>
          <a:stretch>
            <a:fillRect/>
          </a:stretch>
        </p:blipFill>
        <p:spPr bwMode="auto">
          <a:xfrm>
            <a:off x="228600" y="914400"/>
            <a:ext cx="8915400" cy="3962400"/>
          </a:xfrm>
          <a:prstGeom prst="rect">
            <a:avLst/>
          </a:prstGeom>
          <a:noFill/>
          <a:ln w="9525">
            <a:noFill/>
            <a:miter lim="800000"/>
            <a:headEnd/>
            <a:tailEnd/>
          </a:ln>
        </p:spPr>
      </p:pic>
      <p:graphicFrame>
        <p:nvGraphicFramePr>
          <p:cNvPr id="6" name="Table 5"/>
          <p:cNvGraphicFramePr>
            <a:graphicFrameLocks noGrp="1"/>
          </p:cNvGraphicFramePr>
          <p:nvPr/>
        </p:nvGraphicFramePr>
        <p:xfrm>
          <a:off x="152400" y="5029200"/>
          <a:ext cx="8991600" cy="1524000"/>
        </p:xfrm>
        <a:graphic>
          <a:graphicData uri="http://schemas.openxmlformats.org/drawingml/2006/table">
            <a:tbl>
              <a:tblPr firstRow="1" bandRow="1">
                <a:tableStyleId>{5C22544A-7EE6-4342-B048-85BDC9FD1C3A}</a:tableStyleId>
              </a:tblPr>
              <a:tblGrid>
                <a:gridCol w="8991600"/>
              </a:tblGrid>
              <a:tr h="1524000">
                <a:tc>
                  <a:txBody>
                    <a:bodyPr/>
                    <a:lstStyle/>
                    <a:p>
                      <a:pPr algn="ctr"/>
                      <a:r>
                        <a:rPr lang="en-US" dirty="0" smtClean="0"/>
                        <a:t>OFFICE OF THE DIRECTOR</a:t>
                      </a:r>
                    </a:p>
                    <a:p>
                      <a:pPr algn="ctr"/>
                      <a:r>
                        <a:rPr lang="en-US" dirty="0" smtClean="0"/>
                        <a:t>VISHWESHWARAIAH MAIN TOWER</a:t>
                      </a:r>
                    </a:p>
                    <a:p>
                      <a:pPr algn="ctr"/>
                      <a:r>
                        <a:rPr lang="en-US" dirty="0" smtClean="0"/>
                        <a:t>4</a:t>
                      </a:r>
                      <a:r>
                        <a:rPr lang="en-US" baseline="30000" dirty="0" smtClean="0"/>
                        <a:t>TH</a:t>
                      </a:r>
                      <a:r>
                        <a:rPr lang="en-US" dirty="0" smtClean="0"/>
                        <a:t> FLOOR , DR: AMBEDKAR VEEDHI</a:t>
                      </a:r>
                    </a:p>
                    <a:p>
                      <a:pPr algn="ctr"/>
                      <a:r>
                        <a:rPr lang="en-US" dirty="0" smtClean="0"/>
                        <a:t>BANGALORE-560</a:t>
                      </a:r>
                      <a:r>
                        <a:rPr lang="en-US" baseline="0" dirty="0" smtClean="0"/>
                        <a:t> 001</a:t>
                      </a:r>
                      <a:endParaRPr lang="en-US" dirty="0"/>
                    </a:p>
                  </a:txBody>
                  <a:tcPr/>
                </a:tc>
              </a:tr>
            </a:tbl>
          </a:graphicData>
        </a:graphic>
      </p:graphicFrame>
      <p:graphicFrame>
        <p:nvGraphicFramePr>
          <p:cNvPr id="7" name="Table 6"/>
          <p:cNvGraphicFramePr>
            <a:graphicFrameLocks noGrp="1"/>
          </p:cNvGraphicFramePr>
          <p:nvPr/>
        </p:nvGraphicFramePr>
        <p:xfrm>
          <a:off x="0" y="152400"/>
          <a:ext cx="9144000" cy="640080"/>
        </p:xfrm>
        <a:graphic>
          <a:graphicData uri="http://schemas.openxmlformats.org/drawingml/2006/table">
            <a:tbl>
              <a:tblPr firstRow="1" bandRow="1">
                <a:tableStyleId>{5C22544A-7EE6-4342-B048-85BDC9FD1C3A}</a:tableStyleId>
              </a:tblPr>
              <a:tblGrid>
                <a:gridCol w="9144000"/>
              </a:tblGrid>
              <a:tr h="304800">
                <a:tc>
                  <a:txBody>
                    <a:bodyPr/>
                    <a:lstStyle/>
                    <a:p>
                      <a:pPr algn="ctr"/>
                      <a:r>
                        <a:rPr lang="en-US" dirty="0" smtClean="0"/>
                        <a:t>GOVERNMENT OF KARNTAKA</a:t>
                      </a:r>
                    </a:p>
                    <a:p>
                      <a:pPr algn="ctr"/>
                      <a:r>
                        <a:rPr lang="en-US" dirty="0" smtClean="0"/>
                        <a:t>DEPARTMENT OF PUBLIC LIBRARIES</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81000"/>
          <a:ext cx="8686800" cy="6187440"/>
        </p:xfrm>
        <a:graphic>
          <a:graphicData uri="http://schemas.openxmlformats.org/drawingml/2006/table">
            <a:tbl>
              <a:tblPr firstRow="1" bandRow="1">
                <a:tableStyleId>{5C22544A-7EE6-4342-B048-85BDC9FD1C3A}</a:tableStyleId>
              </a:tblPr>
              <a:tblGrid>
                <a:gridCol w="8686800"/>
              </a:tblGrid>
              <a:tr h="6187440">
                <a:tc>
                  <a:txBody>
                    <a:bodyPr/>
                    <a:lstStyle/>
                    <a:p>
                      <a:pPr algn="ctr"/>
                      <a:r>
                        <a:rPr kumimoji="0" lang="en-US" sz="1800" b="1" kern="1200" dirty="0" smtClean="0">
                          <a:solidFill>
                            <a:schemeClr val="lt1"/>
                          </a:solidFill>
                          <a:latin typeface="+mn-lt"/>
                          <a:ea typeface="+mn-ea"/>
                          <a:cs typeface="+mn-cs"/>
                        </a:rPr>
                        <a:t>INTRODUCTION</a:t>
                      </a:r>
                    </a:p>
                    <a:p>
                      <a:pPr algn="ctr"/>
                      <a:r>
                        <a:rPr kumimoji="0" lang="en-US" sz="1800" b="1" kern="1200" dirty="0" smtClean="0">
                          <a:solidFill>
                            <a:schemeClr val="lt1"/>
                          </a:solidFill>
                          <a:latin typeface="+mn-lt"/>
                          <a:ea typeface="+mn-ea"/>
                          <a:cs typeface="+mn-cs"/>
                        </a:rPr>
                        <a:t> </a:t>
                      </a:r>
                    </a:p>
                    <a:p>
                      <a:pPr algn="ctr"/>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Public Libraries Act has come into force since 1965 in Karnataka.  Karnataka has been the third state in the country to come under a Library Act.  Under the act, a network of about Seven thousand libraries has been functioning all over the State.  Public Library is an institution established by the Government in order to inculcate interest in education, communication and reading among the General Public.  It is an open public service system.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The main purpose of this system is to help people to develop interest in literature and culture.   Public Library system serves as a dynamic force giving people knowledge, continuing education and information.  “Public Libraries are people’s university”. It is a democratic institution working on democratic principles.</a:t>
                      </a:r>
                    </a:p>
                    <a:p>
                      <a:pPr algn="just"/>
                      <a:r>
                        <a:rPr kumimoji="0" lang="en-US" sz="1800" b="1" kern="1200" dirty="0" smtClean="0">
                          <a:solidFill>
                            <a:schemeClr val="lt1"/>
                          </a:solidFill>
                          <a:latin typeface="+mn-lt"/>
                          <a:ea typeface="+mn-ea"/>
                          <a:cs typeface="+mn-cs"/>
                        </a:rPr>
                        <a:t> </a:t>
                      </a:r>
                    </a:p>
                    <a:p>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04800"/>
          <a:ext cx="8763000" cy="6537960"/>
        </p:xfrm>
        <a:graphic>
          <a:graphicData uri="http://schemas.openxmlformats.org/drawingml/2006/table">
            <a:tbl>
              <a:tblPr firstRow="1" bandRow="1">
                <a:tableStyleId>{5C22544A-7EE6-4342-B048-85BDC9FD1C3A}</a:tableStyleId>
              </a:tblPr>
              <a:tblGrid>
                <a:gridCol w="8763000"/>
              </a:tblGrid>
              <a:tr h="6537960">
                <a:tc>
                  <a:txBody>
                    <a:bodyPr/>
                    <a:lstStyle/>
                    <a:p>
                      <a:r>
                        <a:rPr kumimoji="0" lang="en-US" sz="1800" b="1" u="sng" kern="1200" dirty="0" smtClean="0">
                          <a:solidFill>
                            <a:schemeClr val="lt1"/>
                          </a:solidFill>
                          <a:latin typeface="+mn-lt"/>
                          <a:ea typeface="+mn-ea"/>
                          <a:cs typeface="+mn-cs"/>
                        </a:rPr>
                        <a:t>Details of the Public Library Department</a:t>
                      </a:r>
                      <a:r>
                        <a:rPr kumimoji="0" lang="en-US" sz="1800" b="1" kern="1200" dirty="0" smtClean="0">
                          <a:solidFill>
                            <a:schemeClr val="lt1"/>
                          </a:solidFill>
                          <a:latin typeface="+mn-lt"/>
                          <a:ea typeface="+mn-ea"/>
                          <a:cs typeface="+mn-cs"/>
                        </a:rPr>
                        <a:t>:-</a:t>
                      </a:r>
                    </a:p>
                    <a:p>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The network of the libraries includes state Central Library at the state level, District Central Libraries at the District level and City Central Libraries at all places having a population of more than one </a:t>
                      </a:r>
                      <a:r>
                        <a:rPr kumimoji="0" lang="en-US" sz="1800" b="1" kern="1200" dirty="0" err="1" smtClean="0">
                          <a:solidFill>
                            <a:schemeClr val="lt1"/>
                          </a:solidFill>
                          <a:latin typeface="+mn-lt"/>
                          <a:ea typeface="+mn-ea"/>
                          <a:cs typeface="+mn-cs"/>
                        </a:rPr>
                        <a:t>lakh</a:t>
                      </a:r>
                      <a:r>
                        <a:rPr kumimoji="0" lang="en-US" sz="1800" b="1" kern="1200" dirty="0" smtClean="0">
                          <a:solidFill>
                            <a:schemeClr val="lt1"/>
                          </a:solidFill>
                          <a:latin typeface="+mn-lt"/>
                          <a:ea typeface="+mn-ea"/>
                          <a:cs typeface="+mn-cs"/>
                        </a:rPr>
                        <a:t> together with libraries at the </a:t>
                      </a:r>
                      <a:r>
                        <a:rPr kumimoji="0" lang="en-US" sz="1800" b="1" kern="1200" dirty="0" err="1" smtClean="0">
                          <a:solidFill>
                            <a:schemeClr val="lt1"/>
                          </a:solidFill>
                          <a:latin typeface="+mn-lt"/>
                          <a:ea typeface="+mn-ea"/>
                          <a:cs typeface="+mn-cs"/>
                        </a:rPr>
                        <a:t>taluk</a:t>
                      </a:r>
                      <a:r>
                        <a:rPr kumimoji="0" lang="en-US" sz="1800" b="1" kern="1200" dirty="0" smtClean="0">
                          <a:solidFill>
                            <a:schemeClr val="lt1"/>
                          </a:solidFill>
                          <a:latin typeface="+mn-lt"/>
                          <a:ea typeface="+mn-ea"/>
                          <a:cs typeface="+mn-cs"/>
                        </a:rPr>
                        <a:t>, municipality and </a:t>
                      </a:r>
                      <a:r>
                        <a:rPr kumimoji="0" lang="en-US" sz="1800" b="1" kern="1200" dirty="0" err="1" smtClean="0">
                          <a:solidFill>
                            <a:schemeClr val="lt1"/>
                          </a:solidFill>
                          <a:latin typeface="+mn-lt"/>
                          <a:ea typeface="+mn-ea"/>
                          <a:cs typeface="+mn-cs"/>
                        </a:rPr>
                        <a:t>Grampanchayat</a:t>
                      </a:r>
                      <a:r>
                        <a:rPr kumimoji="0" lang="en-US" sz="1800" b="1" kern="1200" dirty="0" smtClean="0">
                          <a:solidFill>
                            <a:schemeClr val="lt1"/>
                          </a:solidFill>
                          <a:latin typeface="+mn-lt"/>
                          <a:ea typeface="+mn-ea"/>
                          <a:cs typeface="+mn-cs"/>
                        </a:rPr>
                        <a:t> levels.</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For the proper functioning of Public Libraries, the Library authorities are functioning throughout the state at state, city and District levels.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a:t>
                      </a:r>
                      <a:r>
                        <a:rPr kumimoji="0" lang="en-US" sz="1800" b="1" u="sng" kern="1200" dirty="0" smtClean="0">
                          <a:solidFill>
                            <a:schemeClr val="lt1"/>
                          </a:solidFill>
                          <a:latin typeface="+mn-lt"/>
                          <a:ea typeface="+mn-ea"/>
                          <a:cs typeface="+mn-cs"/>
                        </a:rPr>
                        <a:t>Activities of the department of Public Libraries are grouped as under.</a:t>
                      </a:r>
                      <a:endParaRPr kumimoji="0" lang="en-US" sz="1800" b="1" kern="1200" dirty="0" smtClean="0">
                        <a:solidFill>
                          <a:schemeClr val="lt1"/>
                        </a:solidFill>
                        <a:latin typeface="+mn-lt"/>
                        <a:ea typeface="+mn-ea"/>
                        <a:cs typeface="+mn-cs"/>
                      </a:endParaRPr>
                    </a:p>
                    <a:p>
                      <a:pPr lvl="0" algn="just"/>
                      <a:r>
                        <a:rPr kumimoji="0" lang="en-US" sz="1800" b="1" u="sng" kern="1200" dirty="0" smtClean="0">
                          <a:solidFill>
                            <a:schemeClr val="lt1"/>
                          </a:solidFill>
                          <a:latin typeface="+mn-lt"/>
                          <a:ea typeface="+mn-ea"/>
                          <a:cs typeface="+mn-cs"/>
                        </a:rPr>
                        <a:t>State Central Library:-</a:t>
                      </a:r>
                      <a:r>
                        <a:rPr kumimoji="0" lang="en-US" sz="1800" b="1" kern="1200" dirty="0" smtClean="0">
                          <a:solidFill>
                            <a:schemeClr val="lt1"/>
                          </a:solidFill>
                          <a:latin typeface="+mn-lt"/>
                          <a:ea typeface="+mn-ea"/>
                          <a:cs typeface="+mn-cs"/>
                        </a:rPr>
                        <a:t>  It is an apex  Public Library equipped with reference books and source books in all languages on all subjects.  Copyright, Computer, Braille Books, carrier information, periodicals sections are some of the important sections of the library. </a:t>
                      </a:r>
                    </a:p>
                    <a:p>
                      <a:pPr algn="just"/>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57200"/>
          <a:ext cx="8839200" cy="6949440"/>
        </p:xfrm>
        <a:graphic>
          <a:graphicData uri="http://schemas.openxmlformats.org/drawingml/2006/table">
            <a:tbl>
              <a:tblPr firstRow="1" bandRow="1">
                <a:tableStyleId>{5C22544A-7EE6-4342-B048-85BDC9FD1C3A}</a:tableStyleId>
              </a:tblPr>
              <a:tblGrid>
                <a:gridCol w="8839200"/>
              </a:tblGrid>
              <a:tr h="6400800">
                <a:tc>
                  <a:txBody>
                    <a:bodyPr/>
                    <a:lstStyle/>
                    <a:p>
                      <a:pPr lvl="0"/>
                      <a:r>
                        <a:rPr kumimoji="0" lang="en-US" sz="1800" b="1" u="sng" kern="1200" dirty="0" smtClean="0">
                          <a:solidFill>
                            <a:schemeClr val="lt1"/>
                          </a:solidFill>
                          <a:latin typeface="+mn-lt"/>
                          <a:ea typeface="+mn-ea"/>
                          <a:cs typeface="+mn-cs"/>
                        </a:rPr>
                        <a:t>City Central Library:-</a:t>
                      </a:r>
                      <a:r>
                        <a:rPr kumimoji="0" lang="en-US" sz="1800" b="1" kern="1200" dirty="0" smtClean="0">
                          <a:solidFill>
                            <a:schemeClr val="lt1"/>
                          </a:solidFill>
                          <a:latin typeface="+mn-lt"/>
                          <a:ea typeface="+mn-ea"/>
                          <a:cs typeface="+mn-cs"/>
                        </a:rPr>
                        <a:t>Under the Karnataka Public Library Act, 1965, there are 26 City Central Libraries with branch libraries serving in the State. The Bangalore City Central Libraries have been bifurcated into 5 zones. Namely East, West, North, South and Central for the smooth administration. As 198 Wards are in Bangalore. Among these Wards different types Branch Libraries are functioning and providing service to the public.</a:t>
                      </a:r>
                    </a:p>
                    <a:p>
                      <a:r>
                        <a:rPr kumimoji="0" lang="en-US" sz="1800" b="1" kern="1200" dirty="0" smtClean="0">
                          <a:solidFill>
                            <a:schemeClr val="lt1"/>
                          </a:solidFill>
                          <a:latin typeface="+mn-lt"/>
                          <a:ea typeface="+mn-ea"/>
                          <a:cs typeface="+mn-cs"/>
                        </a:rPr>
                        <a:t> </a:t>
                      </a:r>
                    </a:p>
                    <a:p>
                      <a:pPr lvl="0"/>
                      <a:r>
                        <a:rPr kumimoji="0" lang="en-US" sz="1800" b="1" u="sng" kern="1200" dirty="0" smtClean="0">
                          <a:solidFill>
                            <a:schemeClr val="lt1"/>
                          </a:solidFill>
                          <a:latin typeface="+mn-lt"/>
                          <a:ea typeface="+mn-ea"/>
                          <a:cs typeface="+mn-cs"/>
                        </a:rPr>
                        <a:t>District Central Library:-</a:t>
                      </a:r>
                      <a:r>
                        <a:rPr kumimoji="0" lang="en-US" sz="1800" b="1" kern="1200" dirty="0" smtClean="0">
                          <a:solidFill>
                            <a:schemeClr val="lt1"/>
                          </a:solidFill>
                          <a:latin typeface="+mn-lt"/>
                          <a:ea typeface="+mn-ea"/>
                          <a:cs typeface="+mn-cs"/>
                        </a:rPr>
                        <a:t>  There are 30 Districts Libraries in the State as per the section 16(1)(b) of Karnataka Public Libraries Act, 1965 with its branch Libraries serving the Public in the </a:t>
                      </a:r>
                      <a:r>
                        <a:rPr kumimoji="0" lang="en-US" sz="1800" b="1" kern="1200" dirty="0" err="1" smtClean="0">
                          <a:solidFill>
                            <a:schemeClr val="lt1"/>
                          </a:solidFill>
                          <a:latin typeface="+mn-lt"/>
                          <a:ea typeface="+mn-ea"/>
                          <a:cs typeface="+mn-cs"/>
                        </a:rPr>
                        <a:t>GramaPanchayata</a:t>
                      </a:r>
                      <a:r>
                        <a:rPr kumimoji="0" lang="en-US" sz="1800" b="1" kern="1200" dirty="0" smtClean="0">
                          <a:solidFill>
                            <a:schemeClr val="lt1"/>
                          </a:solidFill>
                          <a:latin typeface="+mn-lt"/>
                          <a:ea typeface="+mn-ea"/>
                          <a:cs typeface="+mn-cs"/>
                        </a:rPr>
                        <a:t>  Level. In all district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which has city central libraries in the city and District Central library’s offices only.</a:t>
                      </a:r>
                    </a:p>
                    <a:p>
                      <a:r>
                        <a:rPr kumimoji="0" lang="en-US" sz="1800" b="1" kern="1200" dirty="0" smtClean="0">
                          <a:solidFill>
                            <a:schemeClr val="lt1"/>
                          </a:solidFill>
                          <a:latin typeface="+mn-lt"/>
                          <a:ea typeface="+mn-ea"/>
                          <a:cs typeface="+mn-cs"/>
                        </a:rPr>
                        <a:t> </a:t>
                      </a:r>
                    </a:p>
                    <a:p>
                      <a:pPr lvl="0"/>
                      <a:r>
                        <a:rPr kumimoji="0" lang="en-US" sz="1800" b="1" u="sng" kern="1200" dirty="0" smtClean="0">
                          <a:solidFill>
                            <a:schemeClr val="lt1"/>
                          </a:solidFill>
                          <a:latin typeface="+mn-lt"/>
                          <a:ea typeface="+mn-ea"/>
                          <a:cs typeface="+mn-cs"/>
                        </a:rPr>
                        <a:t>Mobile Libraries:-</a:t>
                      </a:r>
                      <a:r>
                        <a:rPr kumimoji="0" lang="en-US" sz="1800" b="1" kern="1200" dirty="0" smtClean="0">
                          <a:solidFill>
                            <a:schemeClr val="lt1"/>
                          </a:solidFill>
                          <a:latin typeface="+mn-lt"/>
                          <a:ea typeface="+mn-ea"/>
                          <a:cs typeface="+mn-cs"/>
                        </a:rPr>
                        <a:t>  There are 10 mobile Libraries are functioning to in calculate the reading habit to the public at their own door steps in different parts of the City in the State.  This has been accepted as a popular library service rendered by the Department.</a:t>
                      </a:r>
                    </a:p>
                    <a:p>
                      <a:r>
                        <a:rPr kumimoji="0" lang="en-US" sz="1800" b="1" kern="1200" dirty="0" smtClean="0">
                          <a:solidFill>
                            <a:schemeClr val="lt1"/>
                          </a:solidFill>
                          <a:latin typeface="+mn-lt"/>
                          <a:ea typeface="+mn-ea"/>
                          <a:cs typeface="+mn-cs"/>
                        </a:rPr>
                        <a:t> </a:t>
                      </a:r>
                    </a:p>
                    <a:p>
                      <a:pPr lvl="0"/>
                      <a:r>
                        <a:rPr kumimoji="0" lang="en-US" sz="1800" b="1" u="sng" kern="1200" dirty="0" smtClean="0">
                          <a:solidFill>
                            <a:schemeClr val="lt1"/>
                          </a:solidFill>
                          <a:latin typeface="+mn-lt"/>
                          <a:ea typeface="+mn-ea"/>
                          <a:cs typeface="+mn-cs"/>
                        </a:rPr>
                        <a:t>Gram </a:t>
                      </a:r>
                      <a:r>
                        <a:rPr kumimoji="0" lang="en-US" sz="1800" b="1" u="sng" kern="1200" dirty="0" err="1" smtClean="0">
                          <a:solidFill>
                            <a:schemeClr val="lt1"/>
                          </a:solidFill>
                          <a:latin typeface="+mn-lt"/>
                          <a:ea typeface="+mn-ea"/>
                          <a:cs typeface="+mn-cs"/>
                        </a:rPr>
                        <a:t>Panchayat</a:t>
                      </a:r>
                      <a:r>
                        <a:rPr kumimoji="0" lang="en-US" sz="1800" b="1" u="sng" kern="1200" dirty="0" smtClean="0">
                          <a:solidFill>
                            <a:schemeClr val="lt1"/>
                          </a:solidFill>
                          <a:latin typeface="+mn-lt"/>
                          <a:ea typeface="+mn-ea"/>
                          <a:cs typeface="+mn-cs"/>
                        </a:rPr>
                        <a:t> Libraries:-</a:t>
                      </a:r>
                      <a:r>
                        <a:rPr kumimoji="0" lang="en-US" sz="1800" b="1" kern="1200" dirty="0" smtClean="0">
                          <a:solidFill>
                            <a:schemeClr val="lt1"/>
                          </a:solidFill>
                          <a:latin typeface="+mn-lt"/>
                          <a:ea typeface="+mn-ea"/>
                          <a:cs typeface="+mn-cs"/>
                        </a:rPr>
                        <a:t>  There are 5766 Gram </a:t>
                      </a:r>
                      <a:r>
                        <a:rPr kumimoji="0" lang="en-US" sz="1800" b="1" kern="1200" dirty="0" err="1" smtClean="0">
                          <a:solidFill>
                            <a:schemeClr val="lt1"/>
                          </a:solidFill>
                          <a:latin typeface="+mn-lt"/>
                          <a:ea typeface="+mn-ea"/>
                          <a:cs typeface="+mn-cs"/>
                        </a:rPr>
                        <a:t>Panchayat</a:t>
                      </a:r>
                      <a:r>
                        <a:rPr kumimoji="0" lang="en-US" sz="1800" b="1" kern="1200" dirty="0" smtClean="0">
                          <a:solidFill>
                            <a:schemeClr val="lt1"/>
                          </a:solidFill>
                          <a:latin typeface="+mn-lt"/>
                          <a:ea typeface="+mn-ea"/>
                          <a:cs typeface="+mn-cs"/>
                        </a:rPr>
                        <a:t> Libraries in the State. These libraries are helping to a great extent to our rural community.  It is of first kind in India to plan libraries at all the </a:t>
                      </a:r>
                      <a:r>
                        <a:rPr kumimoji="0" lang="en-US" sz="1800" b="1" kern="1200" dirty="0" err="1" smtClean="0">
                          <a:solidFill>
                            <a:schemeClr val="lt1"/>
                          </a:solidFill>
                          <a:latin typeface="+mn-lt"/>
                          <a:ea typeface="+mn-ea"/>
                          <a:cs typeface="+mn-cs"/>
                        </a:rPr>
                        <a:t>grampanchayats</a:t>
                      </a:r>
                      <a:r>
                        <a:rPr kumimoji="0" lang="en-US" sz="1800" b="1" kern="1200" dirty="0" smtClean="0">
                          <a:solidFill>
                            <a:schemeClr val="lt1"/>
                          </a:solidFill>
                          <a:latin typeface="+mn-lt"/>
                          <a:ea typeface="+mn-ea"/>
                          <a:cs typeface="+mn-cs"/>
                        </a:rPr>
                        <a:t>.</a:t>
                      </a:r>
                    </a:p>
                    <a:p>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33400"/>
          <a:ext cx="8915400" cy="6675120"/>
        </p:xfrm>
        <a:graphic>
          <a:graphicData uri="http://schemas.openxmlformats.org/drawingml/2006/table">
            <a:tbl>
              <a:tblPr firstRow="1" bandRow="1">
                <a:tableStyleId>{5C22544A-7EE6-4342-B048-85BDC9FD1C3A}</a:tableStyleId>
              </a:tblPr>
              <a:tblGrid>
                <a:gridCol w="8915400"/>
              </a:tblGrid>
              <a:tr h="6553200">
                <a:tc>
                  <a:txBody>
                    <a:bodyPr/>
                    <a:lstStyle/>
                    <a:p>
                      <a:pPr lvl="0" algn="just"/>
                      <a:r>
                        <a:rPr kumimoji="0" lang="en-US" sz="1800" b="1" u="sng" kern="1200" dirty="0" smtClean="0">
                          <a:solidFill>
                            <a:schemeClr val="lt1"/>
                          </a:solidFill>
                          <a:latin typeface="+mn-lt"/>
                          <a:ea typeface="+mn-ea"/>
                          <a:cs typeface="+mn-cs"/>
                        </a:rPr>
                        <a:t>Children Libraries:-</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Indira</a:t>
                      </a:r>
                      <a:r>
                        <a:rPr kumimoji="0" lang="en-US" sz="1800" b="1" kern="1200" dirty="0" smtClean="0">
                          <a:solidFill>
                            <a:schemeClr val="lt1"/>
                          </a:solidFill>
                          <a:latin typeface="+mn-lt"/>
                          <a:ea typeface="+mn-ea"/>
                          <a:cs typeface="+mn-cs"/>
                        </a:rPr>
                        <a:t> </a:t>
                      </a:r>
                      <a:r>
                        <a:rPr kumimoji="0" lang="en-US" sz="1800" b="1" kern="1200" dirty="0" err="1" smtClean="0">
                          <a:solidFill>
                            <a:schemeClr val="lt1"/>
                          </a:solidFill>
                          <a:latin typeface="+mn-lt"/>
                          <a:ea typeface="+mn-ea"/>
                          <a:cs typeface="+mn-cs"/>
                        </a:rPr>
                        <a:t>Priyadarshini</a:t>
                      </a:r>
                      <a:r>
                        <a:rPr kumimoji="0" lang="en-US" sz="1800" b="1" kern="1200" dirty="0" smtClean="0">
                          <a:solidFill>
                            <a:schemeClr val="lt1"/>
                          </a:solidFill>
                          <a:latin typeface="+mn-lt"/>
                          <a:ea typeface="+mn-ea"/>
                          <a:cs typeface="+mn-cs"/>
                        </a:rPr>
                        <a:t> children Library is established in 1994 at </a:t>
                      </a:r>
                      <a:r>
                        <a:rPr kumimoji="0" lang="en-US" sz="1800" b="1" kern="1200" dirty="0" err="1" smtClean="0">
                          <a:solidFill>
                            <a:schemeClr val="lt1"/>
                          </a:solidFill>
                          <a:latin typeface="+mn-lt"/>
                          <a:ea typeface="+mn-ea"/>
                          <a:cs typeface="+mn-cs"/>
                        </a:rPr>
                        <a:t>Cubbon</a:t>
                      </a:r>
                      <a:r>
                        <a:rPr kumimoji="0" lang="en-US" sz="1800" b="1" kern="1200" dirty="0" smtClean="0">
                          <a:solidFill>
                            <a:schemeClr val="lt1"/>
                          </a:solidFill>
                          <a:latin typeface="+mn-lt"/>
                          <a:ea typeface="+mn-ea"/>
                          <a:cs typeface="+mn-cs"/>
                        </a:rPr>
                        <a:t> Park, Bangalore.  There are separate Children sections maintained in many City and District Libraries which provides useful and entertaining books for the children. </a:t>
                      </a:r>
                    </a:p>
                    <a:p>
                      <a:pPr algn="just"/>
                      <a:r>
                        <a:rPr kumimoji="0" lang="en-US" sz="1800" b="1" kern="1200" dirty="0" smtClean="0">
                          <a:solidFill>
                            <a:schemeClr val="lt1"/>
                          </a:solidFill>
                          <a:latin typeface="+mn-lt"/>
                          <a:ea typeface="+mn-ea"/>
                          <a:cs typeface="+mn-cs"/>
                        </a:rPr>
                        <a:t>  </a:t>
                      </a:r>
                    </a:p>
                    <a:p>
                      <a:pPr lvl="0" algn="just"/>
                      <a:r>
                        <a:rPr kumimoji="0" lang="en-US" sz="1800" b="1" u="sng" kern="1200" dirty="0" smtClean="0">
                          <a:solidFill>
                            <a:schemeClr val="lt1"/>
                          </a:solidFill>
                          <a:latin typeface="+mn-lt"/>
                          <a:ea typeface="+mn-ea"/>
                          <a:cs typeface="+mn-cs"/>
                        </a:rPr>
                        <a:t>Community Children </a:t>
                      </a:r>
                      <a:r>
                        <a:rPr kumimoji="0" lang="en-US" sz="1800" b="1" u="sng" kern="1200" dirty="0" err="1" smtClean="0">
                          <a:solidFill>
                            <a:schemeClr val="lt1"/>
                          </a:solidFill>
                          <a:latin typeface="+mn-lt"/>
                          <a:ea typeface="+mn-ea"/>
                          <a:cs typeface="+mn-cs"/>
                        </a:rPr>
                        <a:t>Centres</a:t>
                      </a:r>
                      <a:r>
                        <a:rPr kumimoji="0" lang="en-US" sz="1800" b="1" u="sng" kern="1200" dirty="0" smtClean="0">
                          <a:solidFill>
                            <a:schemeClr val="lt1"/>
                          </a:solidFill>
                          <a:latin typeface="+mn-lt"/>
                          <a:ea typeface="+mn-ea"/>
                          <a:cs typeface="+mn-cs"/>
                        </a:rPr>
                        <a:t>:</a:t>
                      </a:r>
                      <a:r>
                        <a:rPr kumimoji="0" lang="en-US" sz="1800" b="1" kern="1200" dirty="0" smtClean="0">
                          <a:solidFill>
                            <a:schemeClr val="lt1"/>
                          </a:solidFill>
                          <a:latin typeface="+mn-lt"/>
                          <a:ea typeface="+mn-ea"/>
                          <a:cs typeface="+mn-cs"/>
                        </a:rPr>
                        <a:t>-</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31 Community Children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is functioning in all the 30 districts in the state. In these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children books, computer section, toys section for the entertainment has been arranged.  The interior of the section  is decorated to attract the children. These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will help in the overall development of the children.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8)	</a:t>
                      </a:r>
                      <a:r>
                        <a:rPr kumimoji="0" lang="en-US" sz="1800" b="1" u="sng" kern="1200" dirty="0" err="1" smtClean="0">
                          <a:solidFill>
                            <a:schemeClr val="lt1"/>
                          </a:solidFill>
                          <a:latin typeface="+mn-lt"/>
                          <a:ea typeface="+mn-ea"/>
                          <a:cs typeface="+mn-cs"/>
                        </a:rPr>
                        <a:t>Nomadics</a:t>
                      </a:r>
                      <a:r>
                        <a:rPr kumimoji="0" lang="en-US" sz="1800" b="1" u="sng" kern="1200" dirty="0" smtClean="0">
                          <a:solidFill>
                            <a:schemeClr val="lt1"/>
                          </a:solidFill>
                          <a:latin typeface="+mn-lt"/>
                          <a:ea typeface="+mn-ea"/>
                          <a:cs typeface="+mn-cs"/>
                        </a:rPr>
                        <a:t> and Slum Libraries:- </a:t>
                      </a:r>
                      <a:endParaRPr kumimoji="0" lang="en-US" sz="1800" b="1"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Under SC/ST SCP/TSP  scheme 127 libraries have been started for the use of </a:t>
                      </a:r>
                      <a:r>
                        <a:rPr kumimoji="0" lang="en-US" sz="1800" b="1" kern="1200" dirty="0" err="1" smtClean="0">
                          <a:solidFill>
                            <a:schemeClr val="lt1"/>
                          </a:solidFill>
                          <a:latin typeface="+mn-lt"/>
                          <a:ea typeface="+mn-ea"/>
                          <a:cs typeface="+mn-cs"/>
                        </a:rPr>
                        <a:t>nomadics</a:t>
                      </a:r>
                      <a:r>
                        <a:rPr kumimoji="0" lang="en-US" sz="1800" b="1" kern="1200" dirty="0" smtClean="0">
                          <a:solidFill>
                            <a:schemeClr val="lt1"/>
                          </a:solidFill>
                          <a:latin typeface="+mn-lt"/>
                          <a:ea typeface="+mn-ea"/>
                          <a:cs typeface="+mn-cs"/>
                        </a:rPr>
                        <a:t>.  These libraries are started in the areas of </a:t>
                      </a:r>
                      <a:r>
                        <a:rPr kumimoji="0" lang="en-US" sz="1800" b="1" kern="1200" dirty="0" err="1" smtClean="0">
                          <a:solidFill>
                            <a:schemeClr val="lt1"/>
                          </a:solidFill>
                          <a:latin typeface="+mn-lt"/>
                          <a:ea typeface="+mn-ea"/>
                          <a:cs typeface="+mn-cs"/>
                        </a:rPr>
                        <a:t>nomadics</a:t>
                      </a:r>
                      <a:r>
                        <a:rPr kumimoji="0" lang="en-US" sz="1800" b="1" kern="1200" dirty="0" smtClean="0">
                          <a:solidFill>
                            <a:schemeClr val="lt1"/>
                          </a:solidFill>
                          <a:latin typeface="+mn-lt"/>
                          <a:ea typeface="+mn-ea"/>
                          <a:cs typeface="+mn-cs"/>
                        </a:rPr>
                        <a:t>. Accordingly, 100 Slum libraries have been started under this project in the slum areas also.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These libraries are provided with books, furniture.  The Honorarium of the staff working in these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has been raised according to the Government Order.</a:t>
                      </a:r>
                    </a:p>
                    <a:p>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09600"/>
          <a:ext cx="8686800" cy="6949440"/>
        </p:xfrm>
        <a:graphic>
          <a:graphicData uri="http://schemas.openxmlformats.org/drawingml/2006/table">
            <a:tbl>
              <a:tblPr firstRow="1" bandRow="1">
                <a:tableStyleId>{5C22544A-7EE6-4342-B048-85BDC9FD1C3A}</a:tableStyleId>
              </a:tblPr>
              <a:tblGrid>
                <a:gridCol w="8686800"/>
              </a:tblGrid>
              <a:tr h="6019800">
                <a:tc>
                  <a:txBody>
                    <a:bodyPr/>
                    <a:lstStyle/>
                    <a:p>
                      <a:pPr algn="just"/>
                      <a:r>
                        <a:rPr kumimoji="0" lang="en-US" sz="1800" b="1" kern="1200" dirty="0" smtClean="0">
                          <a:solidFill>
                            <a:schemeClr val="lt1"/>
                          </a:solidFill>
                          <a:latin typeface="+mn-lt"/>
                          <a:ea typeface="+mn-ea"/>
                          <a:cs typeface="+mn-cs"/>
                        </a:rPr>
                        <a:t>9)  </a:t>
                      </a:r>
                      <a:r>
                        <a:rPr kumimoji="0" lang="en-US" sz="1800" b="1" u="sng" kern="1200" dirty="0" smtClean="0">
                          <a:solidFill>
                            <a:schemeClr val="lt1"/>
                          </a:solidFill>
                          <a:latin typeface="+mn-lt"/>
                          <a:ea typeface="+mn-ea"/>
                          <a:cs typeface="+mn-cs"/>
                        </a:rPr>
                        <a:t>Automation of Libraries</a:t>
                      </a:r>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Computers have been installed at 30 districts and 26 City Central Libraries all over the state.  Browsing centre facility is provided in some libraries.</a:t>
                      </a:r>
                    </a:p>
                    <a:p>
                      <a:pPr algn="just"/>
                      <a:r>
                        <a:rPr kumimoji="0" lang="en-US" sz="1800" b="1" kern="1200" dirty="0" smtClean="0">
                          <a:solidFill>
                            <a:schemeClr val="lt1"/>
                          </a:solidFill>
                          <a:latin typeface="+mn-lt"/>
                          <a:ea typeface="+mn-ea"/>
                          <a:cs typeface="+mn-cs"/>
                        </a:rPr>
                        <a:t> </a:t>
                      </a:r>
                    </a:p>
                    <a:p>
                      <a:pPr lvl="0" algn="just"/>
                      <a:r>
                        <a:rPr kumimoji="0" lang="en-US" sz="1800" b="1" u="sng" strike="noStrike" kern="1200" dirty="0" smtClean="0">
                          <a:solidFill>
                            <a:schemeClr val="lt1"/>
                          </a:solidFill>
                          <a:latin typeface="+mn-lt"/>
                          <a:ea typeface="+mn-ea"/>
                          <a:cs typeface="+mn-cs"/>
                        </a:rPr>
                        <a:t>Raja </a:t>
                      </a:r>
                      <a:r>
                        <a:rPr kumimoji="0" lang="en-US" sz="1800" b="1" u="sng" strike="noStrike" kern="1200" dirty="0" err="1" smtClean="0">
                          <a:solidFill>
                            <a:schemeClr val="lt1"/>
                          </a:solidFill>
                          <a:latin typeface="+mn-lt"/>
                          <a:ea typeface="+mn-ea"/>
                          <a:cs typeface="+mn-cs"/>
                        </a:rPr>
                        <a:t>Rammohun</a:t>
                      </a:r>
                      <a:r>
                        <a:rPr kumimoji="0" lang="en-US" sz="1800" b="1" u="sng" strike="noStrike" kern="1200" dirty="0" smtClean="0">
                          <a:solidFill>
                            <a:schemeClr val="lt1"/>
                          </a:solidFill>
                          <a:latin typeface="+mn-lt"/>
                          <a:ea typeface="+mn-ea"/>
                          <a:cs typeface="+mn-cs"/>
                        </a:rPr>
                        <a:t> Roy Library Foundation:-</a:t>
                      </a:r>
                      <a:r>
                        <a:rPr kumimoji="0" lang="en-US" sz="1800" b="1" u="none" strike="noStrike" kern="1200" dirty="0" smtClean="0">
                          <a:solidFill>
                            <a:schemeClr val="lt1"/>
                          </a:solidFill>
                          <a:latin typeface="+mn-lt"/>
                          <a:ea typeface="+mn-ea"/>
                          <a:cs typeface="+mn-cs"/>
                        </a:rPr>
                        <a:t>  This foundation established by the Central Government is doing a great deal of service in the field of rural public Library system throughout the country.  The department is making use of several schemes of the foundation.  The Government of Karnataka and foundation are contributing equal funds to implement this scheme.  Grants are provided to registered organizations who come forward to render Public Library Service.</a:t>
                      </a:r>
                    </a:p>
                    <a:p>
                      <a:pPr algn="just"/>
                      <a:r>
                        <a:rPr kumimoji="0" lang="en-US" sz="1800" b="1" kern="1200" dirty="0" smtClean="0">
                          <a:solidFill>
                            <a:schemeClr val="lt1"/>
                          </a:solidFill>
                          <a:latin typeface="+mn-lt"/>
                          <a:ea typeface="+mn-ea"/>
                          <a:cs typeface="+mn-cs"/>
                        </a:rPr>
                        <a:t>  </a:t>
                      </a:r>
                    </a:p>
                    <a:p>
                      <a:pPr lvl="0" algn="just"/>
                      <a:r>
                        <a:rPr kumimoji="0" lang="en-US" sz="1800" b="1" u="sng" strike="noStrike" kern="1200" dirty="0" smtClean="0">
                          <a:solidFill>
                            <a:schemeClr val="lt1"/>
                          </a:solidFill>
                          <a:latin typeface="+mn-lt"/>
                          <a:ea typeface="+mn-ea"/>
                          <a:cs typeface="+mn-cs"/>
                        </a:rPr>
                        <a:t>Cultural Activities:-</a:t>
                      </a:r>
                      <a:r>
                        <a:rPr kumimoji="0" lang="en-US" sz="1800" b="1" u="none" strike="noStrike" kern="1200" dirty="0" smtClean="0">
                          <a:solidFill>
                            <a:schemeClr val="lt1"/>
                          </a:solidFill>
                          <a:latin typeface="+mn-lt"/>
                          <a:ea typeface="+mn-ea"/>
                          <a:cs typeface="+mn-cs"/>
                        </a:rPr>
                        <a:t>Cultural activities are being conducted to create awareness among the Public about reading habit and its use.  National Library week will be celebrated on 14</a:t>
                      </a:r>
                      <a:r>
                        <a:rPr kumimoji="0" lang="en-US" sz="1800" b="1" u="none" strike="noStrike" kern="1200" baseline="30000" dirty="0" smtClean="0">
                          <a:solidFill>
                            <a:schemeClr val="lt1"/>
                          </a:solidFill>
                          <a:latin typeface="+mn-lt"/>
                          <a:ea typeface="+mn-ea"/>
                          <a:cs typeface="+mn-cs"/>
                        </a:rPr>
                        <a:t>th</a:t>
                      </a:r>
                      <a:r>
                        <a:rPr kumimoji="0" lang="en-US" sz="1800" b="1" u="none" strike="noStrike" kern="1200" dirty="0" smtClean="0">
                          <a:solidFill>
                            <a:schemeClr val="lt1"/>
                          </a:solidFill>
                          <a:latin typeface="+mn-lt"/>
                          <a:ea typeface="+mn-ea"/>
                          <a:cs typeface="+mn-cs"/>
                        </a:rPr>
                        <a:t> to 20</a:t>
                      </a:r>
                      <a:r>
                        <a:rPr kumimoji="0" lang="en-US" sz="1800" b="1" u="none" strike="noStrike" kern="1200" baseline="30000" dirty="0" smtClean="0">
                          <a:solidFill>
                            <a:schemeClr val="lt1"/>
                          </a:solidFill>
                          <a:latin typeface="+mn-lt"/>
                          <a:ea typeface="+mn-ea"/>
                          <a:cs typeface="+mn-cs"/>
                        </a:rPr>
                        <a:t>th</a:t>
                      </a:r>
                      <a:r>
                        <a:rPr kumimoji="0" lang="en-US" sz="1800" b="1" u="none" strike="noStrike" kern="1200" dirty="0" smtClean="0">
                          <a:solidFill>
                            <a:schemeClr val="lt1"/>
                          </a:solidFill>
                          <a:latin typeface="+mn-lt"/>
                          <a:ea typeface="+mn-ea"/>
                          <a:cs typeface="+mn-cs"/>
                        </a:rPr>
                        <a:t> November every year and on this occasion seminars, poet meet, book exhibition, various competitions are conducted in the City or </a:t>
                      </a:r>
                      <a:r>
                        <a:rPr kumimoji="0" lang="en-US" sz="1800" b="1" u="none" strike="noStrike" kern="1200" dirty="0" err="1" smtClean="0">
                          <a:solidFill>
                            <a:schemeClr val="lt1"/>
                          </a:solidFill>
                          <a:latin typeface="+mn-lt"/>
                          <a:ea typeface="+mn-ea"/>
                          <a:cs typeface="+mn-cs"/>
                        </a:rPr>
                        <a:t>Gramapanchayath</a:t>
                      </a:r>
                      <a:r>
                        <a:rPr kumimoji="0" lang="en-US" sz="1800" b="1" u="none" strike="noStrike" kern="1200" dirty="0" smtClean="0">
                          <a:solidFill>
                            <a:schemeClr val="lt1"/>
                          </a:solidFill>
                          <a:latin typeface="+mn-lt"/>
                          <a:ea typeface="+mn-ea"/>
                          <a:cs typeface="+mn-cs"/>
                        </a:rPr>
                        <a:t> and its branches  throughout the State.   April 23</a:t>
                      </a:r>
                      <a:r>
                        <a:rPr kumimoji="0" lang="en-US" sz="1800" b="1" u="none" strike="noStrike" kern="1200" baseline="30000" dirty="0" smtClean="0">
                          <a:solidFill>
                            <a:schemeClr val="lt1"/>
                          </a:solidFill>
                          <a:latin typeface="+mn-lt"/>
                          <a:ea typeface="+mn-ea"/>
                          <a:cs typeface="+mn-cs"/>
                        </a:rPr>
                        <a:t>rd</a:t>
                      </a:r>
                      <a:r>
                        <a:rPr kumimoji="0" lang="en-US" sz="1800" b="1" u="none" strike="noStrike" kern="1200" dirty="0" smtClean="0">
                          <a:solidFill>
                            <a:schemeClr val="lt1"/>
                          </a:solidFill>
                          <a:latin typeface="+mn-lt"/>
                          <a:ea typeface="+mn-ea"/>
                          <a:cs typeface="+mn-cs"/>
                        </a:rPr>
                        <a:t> is celebrated as “World Book Day” every year.  To inculcate reading habits among children, various Competitions are held during this occasion.</a:t>
                      </a:r>
                    </a:p>
                    <a:p>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04800"/>
          <a:ext cx="8686800" cy="6324600"/>
        </p:xfrm>
        <a:graphic>
          <a:graphicData uri="http://schemas.openxmlformats.org/drawingml/2006/table">
            <a:tbl>
              <a:tblPr firstRow="1" bandRow="1">
                <a:tableStyleId>{5C22544A-7EE6-4342-B048-85BDC9FD1C3A}</a:tableStyleId>
              </a:tblPr>
              <a:tblGrid>
                <a:gridCol w="8686800"/>
              </a:tblGrid>
              <a:tr h="6324600">
                <a:tc>
                  <a:txBody>
                    <a:bodyPr/>
                    <a:lstStyle/>
                    <a:p>
                      <a:pPr algn="just"/>
                      <a:r>
                        <a:rPr kumimoji="0" lang="en-US" sz="1800" b="1" kern="1200" dirty="0" smtClean="0">
                          <a:solidFill>
                            <a:schemeClr val="lt1"/>
                          </a:solidFill>
                          <a:latin typeface="+mn-lt"/>
                          <a:ea typeface="+mn-ea"/>
                          <a:cs typeface="+mn-cs"/>
                        </a:rPr>
                        <a:t>As per the Government order </a:t>
                      </a:r>
                      <a:r>
                        <a:rPr kumimoji="0" lang="en-US" sz="1800" b="1" kern="1200" dirty="0" err="1" smtClean="0">
                          <a:solidFill>
                            <a:schemeClr val="lt1"/>
                          </a:solidFill>
                          <a:latin typeface="+mn-lt"/>
                          <a:ea typeface="+mn-ea"/>
                          <a:cs typeface="+mn-cs"/>
                        </a:rPr>
                        <a:t>No.ED</a:t>
                      </a:r>
                      <a:r>
                        <a:rPr kumimoji="0" lang="en-US" sz="1800" b="1" kern="1200" dirty="0" smtClean="0">
                          <a:solidFill>
                            <a:schemeClr val="lt1"/>
                          </a:solidFill>
                          <a:latin typeface="+mn-lt"/>
                          <a:ea typeface="+mn-ea"/>
                          <a:cs typeface="+mn-cs"/>
                        </a:rPr>
                        <a:t> 154 LIB 2007 August 12</a:t>
                      </a:r>
                      <a:r>
                        <a:rPr kumimoji="0" lang="en-US" sz="1800" b="1" kern="1200" baseline="30000" dirty="0" smtClean="0">
                          <a:solidFill>
                            <a:schemeClr val="lt1"/>
                          </a:solidFill>
                          <a:latin typeface="+mn-lt"/>
                          <a:ea typeface="+mn-ea"/>
                          <a:cs typeface="+mn-cs"/>
                        </a:rPr>
                        <a:t>th</a:t>
                      </a:r>
                      <a:r>
                        <a:rPr kumimoji="0" lang="en-US" sz="1800" b="1" kern="1200" dirty="0" smtClean="0">
                          <a:solidFill>
                            <a:schemeClr val="lt1"/>
                          </a:solidFill>
                          <a:latin typeface="+mn-lt"/>
                          <a:ea typeface="+mn-ea"/>
                          <a:cs typeface="+mn-cs"/>
                        </a:rPr>
                        <a:t>the day will be celebrated as ‘Librarians day’ which is birth anniversary of Dr. S.R. </a:t>
                      </a:r>
                      <a:r>
                        <a:rPr kumimoji="0" lang="en-US" sz="1800" b="1" kern="1200" dirty="0" err="1" smtClean="0">
                          <a:solidFill>
                            <a:schemeClr val="lt1"/>
                          </a:solidFill>
                          <a:latin typeface="+mn-lt"/>
                          <a:ea typeface="+mn-ea"/>
                          <a:cs typeface="+mn-cs"/>
                        </a:rPr>
                        <a:t>Ranganathan</a:t>
                      </a:r>
                      <a:r>
                        <a:rPr kumimoji="0" lang="en-US" sz="1800" b="1" kern="1200" dirty="0" smtClean="0">
                          <a:solidFill>
                            <a:schemeClr val="lt1"/>
                          </a:solidFill>
                          <a:latin typeface="+mn-lt"/>
                          <a:ea typeface="+mn-ea"/>
                          <a:cs typeface="+mn-cs"/>
                        </a:rPr>
                        <a:t> who is the father of the Library </a:t>
                      </a:r>
                      <a:r>
                        <a:rPr kumimoji="0" lang="en-US" sz="1800" b="1" kern="1200" dirty="0" err="1" smtClean="0">
                          <a:solidFill>
                            <a:schemeClr val="lt1"/>
                          </a:solidFill>
                          <a:latin typeface="+mn-lt"/>
                          <a:ea typeface="+mn-ea"/>
                          <a:cs typeface="+mn-cs"/>
                        </a:rPr>
                        <a:t>Science.Eminent</a:t>
                      </a:r>
                      <a:r>
                        <a:rPr kumimoji="0" lang="en-US" sz="1800" b="1" kern="1200" dirty="0" smtClean="0">
                          <a:solidFill>
                            <a:schemeClr val="lt1"/>
                          </a:solidFill>
                          <a:latin typeface="+mn-lt"/>
                          <a:ea typeface="+mn-ea"/>
                          <a:cs typeface="+mn-cs"/>
                        </a:rPr>
                        <a:t> professionals will be felicitated on this occasion and also “</a:t>
                      </a:r>
                      <a:r>
                        <a:rPr kumimoji="0" lang="en-US" sz="1800" b="1" kern="1200" dirty="0" err="1" smtClean="0">
                          <a:solidFill>
                            <a:schemeClr val="lt1"/>
                          </a:solidFill>
                          <a:latin typeface="+mn-lt"/>
                          <a:ea typeface="+mn-ea"/>
                          <a:cs typeface="+mn-cs"/>
                        </a:rPr>
                        <a:t>Jatha</a:t>
                      </a:r>
                      <a:r>
                        <a:rPr kumimoji="0" lang="en-US" sz="1800" b="1" kern="1200" dirty="0" smtClean="0">
                          <a:solidFill>
                            <a:schemeClr val="lt1"/>
                          </a:solidFill>
                          <a:latin typeface="+mn-lt"/>
                          <a:ea typeface="+mn-ea"/>
                          <a:cs typeface="+mn-cs"/>
                        </a:rPr>
                        <a:t>” in various streets in the city and District and </a:t>
                      </a:r>
                      <a:r>
                        <a:rPr kumimoji="0" lang="en-US" sz="1800" b="1" kern="1200" dirty="0" err="1" smtClean="0">
                          <a:solidFill>
                            <a:schemeClr val="lt1"/>
                          </a:solidFill>
                          <a:latin typeface="+mn-lt"/>
                          <a:ea typeface="+mn-ea"/>
                          <a:cs typeface="+mn-cs"/>
                        </a:rPr>
                        <a:t>Gramapanchayath</a:t>
                      </a:r>
                      <a:r>
                        <a:rPr kumimoji="0" lang="en-US" sz="1800" b="1" kern="1200" dirty="0" smtClean="0">
                          <a:solidFill>
                            <a:schemeClr val="lt1"/>
                          </a:solidFill>
                          <a:latin typeface="+mn-lt"/>
                          <a:ea typeface="+mn-ea"/>
                          <a:cs typeface="+mn-cs"/>
                        </a:rPr>
                        <a:t> level.</a:t>
                      </a:r>
                    </a:p>
                    <a:p>
                      <a:pPr algn="just"/>
                      <a:r>
                        <a:rPr kumimoji="0" lang="en-US" sz="1800" b="1" kern="1200" dirty="0" smtClean="0">
                          <a:solidFill>
                            <a:schemeClr val="lt1"/>
                          </a:solidFill>
                          <a:latin typeface="+mn-lt"/>
                          <a:ea typeface="+mn-ea"/>
                          <a:cs typeface="+mn-cs"/>
                        </a:rPr>
                        <a:t> </a:t>
                      </a:r>
                    </a:p>
                    <a:p>
                      <a:pPr lvl="0" algn="just"/>
                      <a:r>
                        <a:rPr kumimoji="0" lang="en-US" sz="1800" b="1" u="sng" strike="noStrike" kern="1200" dirty="0" smtClean="0">
                          <a:solidFill>
                            <a:schemeClr val="lt1"/>
                          </a:solidFill>
                          <a:latin typeface="+mn-lt"/>
                          <a:ea typeface="+mn-ea"/>
                          <a:cs typeface="+mn-cs"/>
                        </a:rPr>
                        <a:t>Training in Library Science:-</a:t>
                      </a:r>
                      <a:endParaRPr kumimoji="0" lang="en-US" sz="1800" b="1" u="none" strike="noStrike" kern="1200" dirty="0" smtClean="0">
                        <a:solidFill>
                          <a:schemeClr val="lt1"/>
                        </a:solidFill>
                        <a:latin typeface="+mn-lt"/>
                        <a:ea typeface="+mn-ea"/>
                        <a:cs typeface="+mn-cs"/>
                      </a:endParaRPr>
                    </a:p>
                    <a:p>
                      <a:pPr algn="just"/>
                      <a:r>
                        <a:rPr kumimoji="0" lang="en-US" sz="1800" b="1" kern="1200" dirty="0" smtClean="0">
                          <a:solidFill>
                            <a:schemeClr val="lt1"/>
                          </a:solidFill>
                          <a:latin typeface="+mn-lt"/>
                          <a:ea typeface="+mn-ea"/>
                          <a:cs typeface="+mn-cs"/>
                        </a:rPr>
                        <a:t> </a:t>
                      </a:r>
                    </a:p>
                    <a:p>
                      <a:pPr algn="just"/>
                      <a:r>
                        <a:rPr kumimoji="0" lang="en-US" sz="1800" b="1" kern="1200" dirty="0" smtClean="0">
                          <a:solidFill>
                            <a:schemeClr val="lt1"/>
                          </a:solidFill>
                          <a:latin typeface="+mn-lt"/>
                          <a:ea typeface="+mn-ea"/>
                          <a:cs typeface="+mn-cs"/>
                        </a:rPr>
                        <a:t>     Library Training </a:t>
                      </a:r>
                      <a:r>
                        <a:rPr kumimoji="0" lang="en-US" sz="1800" b="1" kern="1200" dirty="0" err="1" smtClean="0">
                          <a:solidFill>
                            <a:schemeClr val="lt1"/>
                          </a:solidFill>
                          <a:latin typeface="+mn-lt"/>
                          <a:ea typeface="+mn-ea"/>
                          <a:cs typeface="+mn-cs"/>
                        </a:rPr>
                        <a:t>centres</a:t>
                      </a:r>
                      <a:r>
                        <a:rPr kumimoji="0" lang="en-US" sz="1800" b="1" kern="1200" dirty="0" smtClean="0">
                          <a:solidFill>
                            <a:schemeClr val="lt1"/>
                          </a:solidFill>
                          <a:latin typeface="+mn-lt"/>
                          <a:ea typeface="+mn-ea"/>
                          <a:cs typeface="+mn-cs"/>
                        </a:rPr>
                        <a:t> have been functioning in four Places i.e. Bangalore, </a:t>
                      </a:r>
                      <a:r>
                        <a:rPr kumimoji="0" lang="en-US" sz="1800" b="1" kern="1200" dirty="0" err="1" smtClean="0">
                          <a:solidFill>
                            <a:schemeClr val="lt1"/>
                          </a:solidFill>
                          <a:latin typeface="+mn-lt"/>
                          <a:ea typeface="+mn-ea"/>
                          <a:cs typeface="+mn-cs"/>
                        </a:rPr>
                        <a:t>Dharwada</a:t>
                      </a:r>
                      <a:r>
                        <a:rPr kumimoji="0" lang="en-US" sz="1800" b="1" kern="1200" dirty="0" smtClean="0">
                          <a:solidFill>
                            <a:schemeClr val="lt1"/>
                          </a:solidFill>
                          <a:latin typeface="+mn-lt"/>
                          <a:ea typeface="+mn-ea"/>
                          <a:cs typeface="+mn-cs"/>
                        </a:rPr>
                        <a:t>, Gulbarga and Mangalore to give the training in Library Science for the Employees of the Library who have not obtained the training. Information will be given about administrative and the technical subject by arranging the refreshing camps from time to time to the department staff. 80 candidates will be selected for each batch. </a:t>
                      </a:r>
                    </a:p>
                    <a:p>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918</TotalTime>
  <Words>680</Words>
  <Application>Microsoft Office PowerPoint</Application>
  <PresentationFormat>On-screen Show (4:3)</PresentationFormat>
  <Paragraphs>176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District Central Library Branch At Chintamani, Chikkaballapur District</vt:lpstr>
      <vt:lpstr>Browsing Centre, South Zone, Bangalore</vt:lpstr>
      <vt:lpstr>Slide 19</vt:lpstr>
      <vt:lpstr>Slide 20</vt:lpstr>
      <vt:lpstr>Slide 21</vt:lpstr>
      <vt:lpstr>Slide 22</vt:lpstr>
      <vt:lpstr>Slide 23</vt:lpstr>
      <vt:lpstr>Slide 24</vt:lpstr>
      <vt:lpstr>Slide 25</vt:lpstr>
      <vt:lpstr>Thank you</vt:lpstr>
    </vt:vector>
  </TitlesOfParts>
  <Company>jkjl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hjh</dc:creator>
  <cp:lastModifiedBy>Royal</cp:lastModifiedBy>
  <cp:revision>171</cp:revision>
  <dcterms:created xsi:type="dcterms:W3CDTF">2013-09-13T06:58:12Z</dcterms:created>
  <dcterms:modified xsi:type="dcterms:W3CDTF">2016-10-27T02:31:57Z</dcterms:modified>
</cp:coreProperties>
</file>