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69" r:id="rId4"/>
    <p:sldId id="280" r:id="rId5"/>
    <p:sldId id="275" r:id="rId6"/>
    <p:sldId id="273" r:id="rId7"/>
    <p:sldId id="276" r:id="rId8"/>
    <p:sldId id="271" r:id="rId9"/>
    <p:sldId id="274" r:id="rId10"/>
    <p:sldId id="277" r:id="rId11"/>
    <p:sldId id="278" r:id="rId12"/>
    <p:sldId id="270" r:id="rId13"/>
    <p:sldId id="272" r:id="rId14"/>
    <p:sldId id="279" r:id="rId15"/>
    <p:sldId id="281" r:id="rId16"/>
    <p:sldId id="263"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16A76-56DC-344A-AE02-5A7867D610BC}" type="datetimeFigureOut">
              <a:rPr lang="en-US" smtClean="0"/>
              <a:pPr/>
              <a:t>10/21/2016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D60A2-4220-C543-ADC1-498DBFAD691C}" type="slidenum">
              <a:rPr lang="en-US" smtClean="0"/>
              <a:pPr/>
              <a:t>‹#›</a:t>
            </a:fld>
            <a:endParaRPr lang="en-US"/>
          </a:p>
        </p:txBody>
      </p:sp>
    </p:spTree>
    <p:extLst>
      <p:ext uri="{BB962C8B-B14F-4D97-AF65-F5344CB8AC3E}">
        <p14:creationId xmlns:p14="http://schemas.microsoft.com/office/powerpoint/2010/main" xmlns="" val="3369044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5D60A2-4220-C543-ADC1-498DBFAD691C}" type="slidenum">
              <a:rPr lang="en-US" smtClean="0"/>
              <a:pPr/>
              <a:t>11</a:t>
            </a:fld>
            <a:endParaRPr lang="en-US"/>
          </a:p>
        </p:txBody>
      </p:sp>
    </p:spTree>
    <p:extLst>
      <p:ext uri="{BB962C8B-B14F-4D97-AF65-F5344CB8AC3E}">
        <p14:creationId xmlns:p14="http://schemas.microsoft.com/office/powerpoint/2010/main" xmlns="" val="3283485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3816764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1238616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2409010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4264043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13921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393531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515075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387801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3635526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341139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931DA14F-D263-4342-879A-64DD5A879B7A}" type="datetimeFigureOut">
              <a:rPr lang="en-US" smtClean="0"/>
              <a:pPr/>
              <a:t>10/21/2016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283128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DA14F-D263-4342-879A-64DD5A879B7A}" type="datetimeFigureOut">
              <a:rPr lang="en-US" smtClean="0"/>
              <a:pPr/>
              <a:t>10/21/2016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9F8058-8A86-0646-AD1C-FF2885EAFF8A}" type="slidenum">
              <a:rPr lang="en-US" smtClean="0"/>
              <a:pPr/>
              <a:t>‹#›</a:t>
            </a:fld>
            <a:endParaRPr lang="en-US"/>
          </a:p>
        </p:txBody>
      </p:sp>
    </p:spTree>
    <p:extLst>
      <p:ext uri="{BB962C8B-B14F-4D97-AF65-F5344CB8AC3E}">
        <p14:creationId xmlns:p14="http://schemas.microsoft.com/office/powerpoint/2010/main" xmlns="" val="2170103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Strategies for smart libraries</a:t>
            </a:r>
            <a:endParaRPr lang="en-US" b="1" dirty="0"/>
          </a:p>
        </p:txBody>
      </p:sp>
      <p:sp>
        <p:nvSpPr>
          <p:cNvPr id="3" name="Subtitle 2"/>
          <p:cNvSpPr>
            <a:spLocks noGrp="1"/>
          </p:cNvSpPr>
          <p:nvPr>
            <p:ph type="subTitle" idx="1"/>
          </p:nvPr>
        </p:nvSpPr>
        <p:spPr/>
        <p:txBody>
          <a:bodyPr/>
          <a:lstStyle/>
          <a:p>
            <a:r>
              <a:rPr lang="en-US" smtClean="0"/>
              <a:t>Building user</a:t>
            </a:r>
            <a:r>
              <a:rPr lang="en-US" dirty="0" err="1" smtClean="0"/>
              <a:t>-centred</a:t>
            </a:r>
            <a:r>
              <a:rPr lang="en-US" dirty="0" smtClean="0"/>
              <a:t> library and information services</a:t>
            </a:r>
            <a:endParaRPr lang="en-US" dirty="0"/>
          </a:p>
        </p:txBody>
      </p:sp>
    </p:spTree>
    <p:extLst>
      <p:ext uri="{BB962C8B-B14F-4D97-AF65-F5344CB8AC3E}">
        <p14:creationId xmlns:p14="http://schemas.microsoft.com/office/powerpoint/2010/main" xmlns="" val="2614535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053" y="274638"/>
            <a:ext cx="8809789" cy="1143000"/>
          </a:xfrm>
        </p:spPr>
        <p:txBody>
          <a:bodyPr>
            <a:normAutofit fontScale="90000"/>
          </a:bodyPr>
          <a:lstStyle/>
          <a:p>
            <a:r>
              <a:rPr lang="en-US" b="1" dirty="0" smtClean="0"/>
              <a:t>4. Transformation – Learning Commons</a:t>
            </a:r>
            <a:endParaRPr lang="en-US" b="1" dirty="0"/>
          </a:p>
        </p:txBody>
      </p:sp>
      <p:pic>
        <p:nvPicPr>
          <p:cNvPr id="9" name="Content Placeholder 8" descr="WP_20140321_009.jpg"/>
          <p:cNvPicPr>
            <a:picLocks noGrp="1" noChangeAspect="1"/>
          </p:cNvPicPr>
          <p:nvPr>
            <p:ph idx="1"/>
          </p:nvPr>
        </p:nvPicPr>
        <p:blipFill>
          <a:blip r:embed="rId2">
            <a:extLst>
              <a:ext uri="{28A0092B-C50C-407E-A947-70E740481C1C}">
                <a14:useLocalDpi xmlns:a14="http://schemas.microsoft.com/office/drawing/2010/main" xmlns="" val="0"/>
              </a:ext>
            </a:extLst>
          </a:blip>
          <a:srcRect t="1008" b="1008"/>
          <a:stretch>
            <a:fillRect/>
          </a:stretch>
        </p:blipFill>
        <p:spPr/>
      </p:pic>
    </p:spTree>
    <p:extLst>
      <p:ext uri="{BB962C8B-B14F-4D97-AF65-F5344CB8AC3E}">
        <p14:creationId xmlns:p14="http://schemas.microsoft.com/office/powerpoint/2010/main" xmlns="" val="3226956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Transformation – </a:t>
            </a:r>
            <a:r>
              <a:rPr lang="en-US" dirty="0" smtClean="0"/>
              <a:t>#</a:t>
            </a:r>
            <a:r>
              <a:rPr lang="en-US" b="1" dirty="0" err="1" smtClean="0"/>
              <a:t>whatlibrariesdo</a:t>
            </a:r>
            <a:endParaRPr lang="en-US" b="1" dirty="0"/>
          </a:p>
        </p:txBody>
      </p:sp>
      <p:sp>
        <p:nvSpPr>
          <p:cNvPr id="5" name="Content Placeholder 4"/>
          <p:cNvSpPr>
            <a:spLocks noGrp="1"/>
          </p:cNvSpPr>
          <p:nvPr>
            <p:ph sz="half" idx="1"/>
          </p:nvPr>
        </p:nvSpPr>
        <p:spPr>
          <a:xfrm>
            <a:off x="5580305" y="1600200"/>
            <a:ext cx="3310352" cy="4926074"/>
          </a:xfrm>
        </p:spPr>
        <p:txBody>
          <a:bodyPr>
            <a:normAutofit fontScale="92500" lnSpcReduction="10000"/>
          </a:bodyPr>
          <a:lstStyle/>
          <a:p>
            <a:r>
              <a:rPr lang="en-US" dirty="0" smtClean="0"/>
              <a:t>Ferguson Public Library, Missouri</a:t>
            </a:r>
          </a:p>
          <a:p>
            <a:r>
              <a:rPr lang="en-US" dirty="0"/>
              <a:t>Scott Bonner</a:t>
            </a:r>
          </a:p>
          <a:p>
            <a:r>
              <a:rPr lang="en-US" dirty="0" smtClean="0"/>
              <a:t>Stayed open during significant unrest in 2014</a:t>
            </a:r>
          </a:p>
          <a:p>
            <a:r>
              <a:rPr lang="en-US" dirty="0" smtClean="0"/>
              <a:t>Classes took place in library when schools were closed</a:t>
            </a:r>
          </a:p>
          <a:p>
            <a:endParaRPr lang="en-US" dirty="0" smtClean="0"/>
          </a:p>
          <a:p>
            <a:pPr marL="0" indent="0" algn="r">
              <a:buNone/>
            </a:pPr>
            <a:r>
              <a:rPr lang="en-US" sz="1500" dirty="0" smtClean="0"/>
              <a:t>http</a:t>
            </a:r>
            <a:r>
              <a:rPr lang="en-US" sz="1500" dirty="0"/>
              <a:t>://</a:t>
            </a:r>
            <a:r>
              <a:rPr lang="en-US" sz="1500" dirty="0" err="1"/>
              <a:t>lj.libraryjournal.com</a:t>
            </a:r>
            <a:r>
              <a:rPr lang="en-US" sz="1500" dirty="0"/>
              <a:t>/2015/06/awards/2015-galelj-library-of-the-year-ferguson-municipal-public-library-mo-courage-in-crisis/</a:t>
            </a:r>
            <a:endParaRPr lang="en-US" sz="1500" dirty="0" smtClean="0"/>
          </a:p>
        </p:txBody>
      </p:sp>
      <p:pic>
        <p:nvPicPr>
          <p:cNvPr id="8" name="Picture 7" descr="Ferguson-library.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3758" y="1600200"/>
            <a:ext cx="4979425" cy="4926074"/>
          </a:xfrm>
          <a:prstGeom prst="rect">
            <a:avLst/>
          </a:prstGeom>
        </p:spPr>
      </p:pic>
    </p:spTree>
    <p:extLst>
      <p:ext uri="{BB962C8B-B14F-4D97-AF65-F5344CB8AC3E}">
        <p14:creationId xmlns:p14="http://schemas.microsoft.com/office/powerpoint/2010/main" xmlns="" val="14392629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Economy, efficiency and effectiveness</a:t>
            </a:r>
            <a:endParaRPr lang="en-US" b="1" dirty="0"/>
          </a:p>
        </p:txBody>
      </p:sp>
      <p:sp>
        <p:nvSpPr>
          <p:cNvPr id="3" name="Content Placeholder 2"/>
          <p:cNvSpPr>
            <a:spLocks noGrp="1"/>
          </p:cNvSpPr>
          <p:nvPr>
            <p:ph sz="half" idx="1"/>
          </p:nvPr>
        </p:nvSpPr>
        <p:spPr>
          <a:xfrm>
            <a:off x="457200" y="1600200"/>
            <a:ext cx="4974500" cy="4525963"/>
          </a:xfrm>
        </p:spPr>
        <p:txBody>
          <a:bodyPr>
            <a:normAutofit fontScale="85000" lnSpcReduction="10000"/>
          </a:bodyPr>
          <a:lstStyle/>
          <a:p>
            <a:pPr marL="0" indent="0">
              <a:buNone/>
            </a:pPr>
            <a:r>
              <a:rPr lang="en-US" b="1" dirty="0" smtClean="0">
                <a:solidFill>
                  <a:srgbClr val="0000FF"/>
                </a:solidFill>
              </a:rPr>
              <a:t>Economy</a:t>
            </a:r>
            <a:r>
              <a:rPr lang="en-US" dirty="0" smtClean="0">
                <a:solidFill>
                  <a:srgbClr val="0000FF"/>
                </a:solidFill>
              </a:rPr>
              <a:t> </a:t>
            </a:r>
            <a:r>
              <a:rPr lang="en-US" dirty="0" smtClean="0"/>
              <a:t>(costs and inputs)  – purchasing resources wisely</a:t>
            </a:r>
          </a:p>
          <a:p>
            <a:pPr marL="0" indent="0">
              <a:buNone/>
            </a:pPr>
            <a:endParaRPr lang="en-US" sz="1800" dirty="0" smtClean="0"/>
          </a:p>
          <a:p>
            <a:pPr marL="0" indent="0">
              <a:buNone/>
            </a:pPr>
            <a:r>
              <a:rPr lang="en-US" b="1" dirty="0" smtClean="0">
                <a:solidFill>
                  <a:srgbClr val="0000FF"/>
                </a:solidFill>
              </a:rPr>
              <a:t>Efficiency </a:t>
            </a:r>
            <a:r>
              <a:rPr lang="en-US" dirty="0" smtClean="0">
                <a:solidFill>
                  <a:srgbClr val="000000"/>
                </a:solidFill>
              </a:rPr>
              <a:t>(inputs and outputs) – avoiding wasted resources (in procurement, stock management, staff deployment</a:t>
            </a:r>
            <a:r>
              <a:rPr lang="is-IS" dirty="0" smtClean="0">
                <a:solidFill>
                  <a:srgbClr val="000000"/>
                </a:solidFill>
              </a:rPr>
              <a:t>…</a:t>
            </a:r>
            <a:r>
              <a:rPr lang="en-US" dirty="0" smtClean="0">
                <a:solidFill>
                  <a:srgbClr val="000000"/>
                </a:solidFill>
              </a:rPr>
              <a:t>)</a:t>
            </a:r>
          </a:p>
          <a:p>
            <a:pPr marL="0" indent="0">
              <a:buNone/>
            </a:pPr>
            <a:endParaRPr lang="en-US" sz="1800" b="1" dirty="0" smtClean="0">
              <a:solidFill>
                <a:srgbClr val="0000FF"/>
              </a:solidFill>
            </a:endParaRPr>
          </a:p>
          <a:p>
            <a:pPr marL="0" indent="0">
              <a:buNone/>
            </a:pPr>
            <a:r>
              <a:rPr lang="en-US" b="1" dirty="0" smtClean="0">
                <a:solidFill>
                  <a:srgbClr val="0000FF"/>
                </a:solidFill>
              </a:rPr>
              <a:t>Effectiveness</a:t>
            </a:r>
            <a:r>
              <a:rPr lang="en-US" dirty="0" smtClean="0">
                <a:solidFill>
                  <a:srgbClr val="0000FF"/>
                </a:solidFill>
              </a:rPr>
              <a:t> </a:t>
            </a:r>
            <a:r>
              <a:rPr lang="en-US" dirty="0" smtClean="0">
                <a:solidFill>
                  <a:srgbClr val="000000"/>
                </a:solidFill>
              </a:rPr>
              <a:t>(outputs and outcomes) </a:t>
            </a:r>
          </a:p>
          <a:p>
            <a:pPr marL="0" indent="0">
              <a:buNone/>
            </a:pPr>
            <a:endParaRPr lang="en-US" dirty="0">
              <a:solidFill>
                <a:srgbClr val="000000"/>
              </a:solidFill>
            </a:endParaRPr>
          </a:p>
          <a:p>
            <a:pPr marL="0" indent="0">
              <a:buNone/>
            </a:pPr>
            <a:r>
              <a:rPr lang="en-US" dirty="0" smtClean="0">
                <a:solidFill>
                  <a:srgbClr val="000000"/>
                </a:solidFill>
              </a:rPr>
              <a:t>Smart applications enable this to happen but we need to know the questions!</a:t>
            </a:r>
            <a:endParaRPr lang="en-US" dirty="0">
              <a:solidFill>
                <a:srgbClr val="000000"/>
              </a:solidFill>
            </a:endParaRPr>
          </a:p>
        </p:txBody>
      </p:sp>
      <p:pic>
        <p:nvPicPr>
          <p:cNvPr id="5" name="Content Placeholder 4" descr="3947254236_2379012dab_b.jpg"/>
          <p:cNvPicPr>
            <a:picLocks noGrp="1" noChangeAspect="1"/>
          </p:cNvPicPr>
          <p:nvPr>
            <p:ph sz="half" idx="2"/>
          </p:nvPr>
        </p:nvPicPr>
        <p:blipFill rotWithShape="1">
          <a:blip r:embed="rId2">
            <a:extLst>
              <a:ext uri="{28A0092B-C50C-407E-A947-70E740481C1C}">
                <a14:useLocalDpi xmlns:a14="http://schemas.microsoft.com/office/drawing/2010/main" xmlns="" val="0"/>
              </a:ext>
            </a:extLst>
          </a:blip>
          <a:srcRect l="22422" r="19262"/>
          <a:stretch/>
        </p:blipFill>
        <p:spPr>
          <a:xfrm>
            <a:off x="5431700" y="1600200"/>
            <a:ext cx="3519131" cy="4525963"/>
          </a:xfrm>
        </p:spPr>
      </p:pic>
    </p:spTree>
    <p:extLst>
      <p:ext uri="{BB962C8B-B14F-4D97-AF65-F5344CB8AC3E}">
        <p14:creationId xmlns:p14="http://schemas.microsoft.com/office/powerpoint/2010/main" xmlns="" val="168220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796" y="1356035"/>
            <a:ext cx="8229600" cy="772792"/>
          </a:xfrm>
        </p:spPr>
        <p:txBody>
          <a:bodyPr>
            <a:normAutofit fontScale="90000"/>
          </a:bodyPr>
          <a:lstStyle/>
          <a:p>
            <a:r>
              <a:rPr lang="en-US" b="1" dirty="0" smtClean="0"/>
              <a:t>6. Profession, knowledge and ethics</a:t>
            </a:r>
            <a:endParaRPr lang="en-US" b="1" dirty="0"/>
          </a:p>
        </p:txBody>
      </p:sp>
      <p:sp>
        <p:nvSpPr>
          <p:cNvPr id="3" name="Content Placeholder 2"/>
          <p:cNvSpPr>
            <a:spLocks noGrp="1"/>
          </p:cNvSpPr>
          <p:nvPr>
            <p:ph idx="1"/>
          </p:nvPr>
        </p:nvSpPr>
        <p:spPr>
          <a:xfrm>
            <a:off x="0" y="2332037"/>
            <a:ext cx="8975920" cy="4315881"/>
          </a:xfrm>
        </p:spPr>
        <p:txBody>
          <a:bodyPr>
            <a:normAutofit fontScale="92500" lnSpcReduction="10000"/>
          </a:bodyPr>
          <a:lstStyle/>
          <a:p>
            <a:r>
              <a:rPr lang="en-US" dirty="0" smtClean="0"/>
              <a:t>Libraries and information services </a:t>
            </a:r>
            <a:r>
              <a:rPr lang="en-US" b="1" dirty="0" smtClean="0"/>
              <a:t>must</a:t>
            </a:r>
            <a:r>
              <a:rPr lang="en-US" dirty="0" smtClean="0"/>
              <a:t> exemplify knowledge-based organizations</a:t>
            </a:r>
          </a:p>
          <a:p>
            <a:pPr lvl="1"/>
            <a:r>
              <a:rPr lang="en-US" dirty="0" smtClean="0"/>
              <a:t>Use research and data to build understanding, make decisions and decide the future</a:t>
            </a:r>
          </a:p>
          <a:p>
            <a:r>
              <a:rPr lang="en-US" dirty="0" smtClean="0"/>
              <a:t>Focus on laws and </a:t>
            </a:r>
            <a:r>
              <a:rPr lang="en-US" dirty="0"/>
              <a:t>p</a:t>
            </a:r>
            <a:r>
              <a:rPr lang="en-US" dirty="0" smtClean="0"/>
              <a:t>rinciples, not rules</a:t>
            </a:r>
          </a:p>
          <a:p>
            <a:pPr lvl="1"/>
            <a:r>
              <a:rPr lang="en-US" dirty="0" smtClean="0"/>
              <a:t>Recognize ambiguity and uncertainty</a:t>
            </a:r>
          </a:p>
          <a:p>
            <a:pPr lvl="1"/>
            <a:r>
              <a:rPr lang="en-US" dirty="0" smtClean="0"/>
              <a:t>Act flexibly to create positive outcomes and constructive relationships</a:t>
            </a:r>
          </a:p>
          <a:p>
            <a:r>
              <a:rPr lang="en-US" dirty="0" smtClean="0"/>
              <a:t>Questioning, criticality and neutrality</a:t>
            </a:r>
          </a:p>
        </p:txBody>
      </p:sp>
      <p:pic>
        <p:nvPicPr>
          <p:cNvPr id="10" name="Picture 9" descr="6817840912_185871a34d (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8847" y="130717"/>
            <a:ext cx="4893147" cy="1356035"/>
          </a:xfrm>
          <a:prstGeom prst="rect">
            <a:avLst/>
          </a:prstGeom>
        </p:spPr>
      </p:pic>
    </p:spTree>
    <p:extLst>
      <p:ext uri="{BB962C8B-B14F-4D97-AF65-F5344CB8AC3E}">
        <p14:creationId xmlns:p14="http://schemas.microsoft.com/office/powerpoint/2010/main" xmlns="" val="2196254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6889"/>
            <a:ext cx="8229600" cy="6160548"/>
          </a:xfrm>
        </p:spPr>
        <p:txBody>
          <a:bodyPr>
            <a:normAutofit fontScale="92500" lnSpcReduction="10000"/>
          </a:bodyPr>
          <a:lstStyle/>
          <a:p>
            <a:pPr marL="0" indent="0">
              <a:buNone/>
            </a:pPr>
            <a:r>
              <a:rPr lang="en-US" dirty="0" smtClean="0"/>
              <a:t>“The </a:t>
            </a:r>
            <a:r>
              <a:rPr lang="en-US" dirty="0"/>
              <a:t>commercial Internet is an amazing achievement. But its values are the opposite of a library. Where </a:t>
            </a:r>
            <a:r>
              <a:rPr lang="en-US" b="1" dirty="0"/>
              <a:t>libraries exist to inform</a:t>
            </a:r>
            <a:r>
              <a:rPr lang="en-US" dirty="0"/>
              <a:t>, those of us who run online businesses do our best to extract information from you. Where </a:t>
            </a:r>
            <a:r>
              <a:rPr lang="en-US" b="1" dirty="0"/>
              <a:t>libraries try to be impartial</a:t>
            </a:r>
            <a:r>
              <a:rPr lang="en-US" dirty="0"/>
              <a:t>, we practice constant manipulation. Every link has an ulterior motive. Click this, read that, view this ad, punch this monkey, and above all, share everything with us, no matter how private, forever</a:t>
            </a:r>
            <a:r>
              <a:rPr lang="en-US" dirty="0" smtClean="0"/>
              <a:t>.” </a:t>
            </a:r>
          </a:p>
          <a:p>
            <a:pPr marL="0" indent="0">
              <a:buNone/>
            </a:pPr>
            <a:endParaRPr lang="en-US" dirty="0" smtClean="0"/>
          </a:p>
          <a:p>
            <a:pPr marL="0" indent="0" algn="r">
              <a:buNone/>
            </a:pPr>
            <a:r>
              <a:rPr lang="en-US" sz="2400" dirty="0" err="1" smtClean="0"/>
              <a:t>Maciej</a:t>
            </a:r>
            <a:r>
              <a:rPr lang="en-US" sz="2400" dirty="0" smtClean="0"/>
              <a:t> </a:t>
            </a:r>
            <a:r>
              <a:rPr lang="en-US" sz="2400" dirty="0" err="1" smtClean="0"/>
              <a:t>Ceglowski</a:t>
            </a:r>
            <a:r>
              <a:rPr lang="en-US" sz="2400" dirty="0" smtClean="0"/>
              <a:t>, “Deep-fried data’ at Collections </a:t>
            </a:r>
            <a:r>
              <a:rPr lang="en-US" sz="2400" dirty="0"/>
              <a:t>as Data: </a:t>
            </a:r>
            <a:r>
              <a:rPr lang="en-US" sz="2400" dirty="0" smtClean="0"/>
              <a:t>Stewardship </a:t>
            </a:r>
            <a:r>
              <a:rPr lang="en-US" sz="2400" dirty="0"/>
              <a:t>and Use Models to Enhance Access</a:t>
            </a:r>
            <a:r>
              <a:rPr lang="en-US" sz="2400" dirty="0" smtClean="0"/>
              <a:t>, Library of Congress September 27 2016</a:t>
            </a:r>
          </a:p>
          <a:p>
            <a:pPr marL="0" indent="0" algn="r">
              <a:buNone/>
            </a:pPr>
            <a:r>
              <a:rPr lang="en-US" sz="2400" dirty="0"/>
              <a:t>http://</a:t>
            </a:r>
            <a:r>
              <a:rPr lang="en-US" sz="2400" dirty="0" err="1"/>
              <a:t>idlewords.com</a:t>
            </a:r>
            <a:r>
              <a:rPr lang="en-US" sz="2400" dirty="0"/>
              <a:t>/talks/</a:t>
            </a:r>
            <a:r>
              <a:rPr lang="en-US" sz="2400" dirty="0" err="1"/>
              <a:t>deep_fried_data.htm</a:t>
            </a:r>
            <a:endParaRPr lang="en-US" sz="2400" dirty="0"/>
          </a:p>
        </p:txBody>
      </p:sp>
    </p:spTree>
    <p:extLst>
      <p:ext uri="{BB962C8B-B14F-4D97-AF65-F5344CB8AC3E}">
        <p14:creationId xmlns:p14="http://schemas.microsoft.com/office/powerpoint/2010/main" xmlns="" val="1230580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79" y="0"/>
            <a:ext cx="9050421" cy="1176421"/>
          </a:xfrm>
        </p:spPr>
        <p:txBody>
          <a:bodyPr>
            <a:normAutofit/>
          </a:bodyPr>
          <a:lstStyle/>
          <a:p>
            <a:r>
              <a:rPr lang="en-US" b="1" dirty="0" smtClean="0"/>
              <a:t>6. The smart and inspiring librarian</a:t>
            </a:r>
            <a:endParaRPr lang="en-US" b="1" dirty="0"/>
          </a:p>
        </p:txBody>
      </p:sp>
      <p:pic>
        <p:nvPicPr>
          <p:cNvPr id="4" name="Content Placeholder 3" descr="2903662286_e906fc5c2e.jpg"/>
          <p:cNvPicPr>
            <a:picLocks noGrp="1" noChangeAspect="1"/>
          </p:cNvPicPr>
          <p:nvPr>
            <p:ph idx="1"/>
          </p:nvPr>
        </p:nvPicPr>
        <p:blipFill>
          <a:blip r:embed="rId2">
            <a:extLst>
              <a:ext uri="{28A0092B-C50C-407E-A947-70E740481C1C}">
                <a14:useLocalDpi xmlns:a14="http://schemas.microsoft.com/office/drawing/2010/main" xmlns="" val="0"/>
              </a:ext>
            </a:extLst>
          </a:blip>
          <a:srcRect t="10083" b="10083"/>
          <a:stretch>
            <a:fillRect/>
          </a:stretch>
        </p:blipFill>
        <p:spPr>
          <a:xfrm>
            <a:off x="1698549" y="3021263"/>
            <a:ext cx="6426778" cy="3534481"/>
          </a:xfrm>
        </p:spPr>
      </p:pic>
      <p:sp>
        <p:nvSpPr>
          <p:cNvPr id="5" name="TextBox 4"/>
          <p:cNvSpPr txBox="1"/>
          <p:nvPr/>
        </p:nvSpPr>
        <p:spPr>
          <a:xfrm>
            <a:off x="590884" y="989263"/>
            <a:ext cx="8229600" cy="2215991"/>
          </a:xfrm>
          <a:prstGeom prst="rect">
            <a:avLst/>
          </a:prstGeom>
          <a:noFill/>
        </p:spPr>
        <p:txBody>
          <a:bodyPr wrap="square" rtlCol="0">
            <a:spAutoFit/>
          </a:bodyPr>
          <a:lstStyle/>
          <a:p>
            <a:r>
              <a:rPr lang="en-US" sz="2400" dirty="0" smtClean="0"/>
              <a:t>Much is said about the move from </a:t>
            </a:r>
            <a:r>
              <a:rPr lang="en-US" sz="2400" b="1" dirty="0" smtClean="0"/>
              <a:t>transactional </a:t>
            </a:r>
            <a:r>
              <a:rPr lang="en-US" sz="2400" dirty="0" smtClean="0"/>
              <a:t>to </a:t>
            </a:r>
            <a:r>
              <a:rPr lang="en-US" sz="2400" b="1" dirty="0" smtClean="0"/>
              <a:t>relationship working</a:t>
            </a:r>
            <a:r>
              <a:rPr lang="en-US" sz="2400" dirty="0" smtClean="0"/>
              <a:t>; about </a:t>
            </a:r>
            <a:r>
              <a:rPr lang="en-US" sz="2400" b="1" dirty="0" smtClean="0"/>
              <a:t>agile careers </a:t>
            </a:r>
            <a:r>
              <a:rPr lang="en-US" sz="2400" dirty="0" smtClean="0"/>
              <a:t>and </a:t>
            </a:r>
            <a:r>
              <a:rPr lang="en-US" sz="2400" b="1" dirty="0" smtClean="0"/>
              <a:t>project management</a:t>
            </a:r>
          </a:p>
          <a:p>
            <a:endParaRPr lang="en-US" sz="2400" dirty="0" smtClean="0"/>
          </a:p>
          <a:p>
            <a:r>
              <a:rPr lang="en-US" sz="2400" dirty="0" smtClean="0"/>
              <a:t>Less is said that </a:t>
            </a:r>
            <a:r>
              <a:rPr lang="en-US" sz="2400" b="1" dirty="0" smtClean="0"/>
              <a:t>broader, deeper and </a:t>
            </a:r>
            <a:r>
              <a:rPr lang="en-US" sz="2400" b="1" dirty="0" err="1" smtClean="0"/>
              <a:t>multiprofessional</a:t>
            </a:r>
            <a:r>
              <a:rPr lang="en-US" sz="2400" b="1" dirty="0" smtClean="0"/>
              <a:t> expertise </a:t>
            </a:r>
            <a:r>
              <a:rPr lang="en-US" sz="2400" dirty="0" smtClean="0"/>
              <a:t>will be needed to thrive and survive.</a:t>
            </a:r>
          </a:p>
          <a:p>
            <a:endParaRPr lang="en-US" dirty="0"/>
          </a:p>
        </p:txBody>
      </p:sp>
    </p:spTree>
    <p:extLst>
      <p:ext uri="{BB962C8B-B14F-4D97-AF65-F5344CB8AC3E}">
        <p14:creationId xmlns:p14="http://schemas.microsoft.com/office/powerpoint/2010/main" xmlns="" val="688876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 have been here before</a:t>
            </a:r>
            <a:r>
              <a:rPr lang="is-IS" b="1" dirty="0" smtClean="0"/>
              <a:t>…</a:t>
            </a:r>
            <a:endParaRPr lang="en-US" b="1" dirty="0"/>
          </a:p>
        </p:txBody>
      </p:sp>
      <p:sp>
        <p:nvSpPr>
          <p:cNvPr id="4" name="Content Placeholder 3"/>
          <p:cNvSpPr>
            <a:spLocks noGrp="1"/>
          </p:cNvSpPr>
          <p:nvPr>
            <p:ph idx="1"/>
          </p:nvPr>
        </p:nvSpPr>
        <p:spPr/>
        <p:txBody>
          <a:bodyPr>
            <a:normAutofit fontScale="92500" lnSpcReduction="10000"/>
          </a:bodyPr>
          <a:lstStyle/>
          <a:p>
            <a:pPr marL="0" indent="0">
              <a:buNone/>
            </a:pPr>
            <a:r>
              <a:rPr lang="en-US" dirty="0" smtClean="0"/>
              <a:t>Michael Gorman, </a:t>
            </a:r>
            <a:r>
              <a:rPr lang="en-US" i="1" dirty="0" smtClean="0"/>
              <a:t>Our enduring values (</a:t>
            </a:r>
            <a:r>
              <a:rPr lang="en-US" dirty="0" smtClean="0"/>
              <a:t>published 2000)</a:t>
            </a:r>
          </a:p>
          <a:p>
            <a:pPr lvl="1"/>
            <a:r>
              <a:rPr lang="en-US" dirty="0" smtClean="0"/>
              <a:t>Stewardship</a:t>
            </a:r>
          </a:p>
          <a:p>
            <a:pPr lvl="1"/>
            <a:r>
              <a:rPr lang="en-US" dirty="0" smtClean="0"/>
              <a:t>Service</a:t>
            </a:r>
          </a:p>
          <a:p>
            <a:pPr lvl="1"/>
            <a:r>
              <a:rPr lang="en-US" dirty="0" smtClean="0"/>
              <a:t>Intellectual Freedom </a:t>
            </a:r>
          </a:p>
          <a:p>
            <a:pPr lvl="1"/>
            <a:r>
              <a:rPr lang="en-US" dirty="0" smtClean="0"/>
              <a:t>Privacy</a:t>
            </a:r>
          </a:p>
          <a:p>
            <a:pPr lvl="1"/>
            <a:r>
              <a:rPr lang="en-US" dirty="0" smtClean="0"/>
              <a:t>Rationalism </a:t>
            </a:r>
          </a:p>
          <a:p>
            <a:pPr lvl="1"/>
            <a:r>
              <a:rPr lang="en-US" dirty="0" smtClean="0"/>
              <a:t>Commitment to literacy and learning</a:t>
            </a:r>
          </a:p>
          <a:p>
            <a:pPr lvl="1"/>
            <a:r>
              <a:rPr lang="en-US" dirty="0" smtClean="0"/>
              <a:t>Equity of access</a:t>
            </a:r>
          </a:p>
          <a:p>
            <a:pPr lvl="1"/>
            <a:r>
              <a:rPr lang="en-US" dirty="0" smtClean="0"/>
              <a:t>Democracy</a:t>
            </a:r>
          </a:p>
          <a:p>
            <a:endParaRPr lang="en-US" dirty="0"/>
          </a:p>
        </p:txBody>
      </p:sp>
    </p:spTree>
    <p:extLst>
      <p:ext uri="{BB962C8B-B14F-4D97-AF65-F5344CB8AC3E}">
        <p14:creationId xmlns:p14="http://schemas.microsoft.com/office/powerpoint/2010/main" xmlns="" val="21685052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4222" y="1544638"/>
            <a:ext cx="5201356" cy="1143000"/>
          </a:xfrm>
        </p:spPr>
        <p:txBody>
          <a:bodyPr/>
          <a:lstStyle/>
          <a:p>
            <a:r>
              <a:rPr lang="en-US" b="1" dirty="0" smtClean="0"/>
              <a:t>Finally</a:t>
            </a:r>
            <a:r>
              <a:rPr lang="is-IS" b="1" dirty="0" smtClean="0"/>
              <a:t>…</a:t>
            </a:r>
            <a:endParaRPr lang="en-US" b="1" dirty="0"/>
          </a:p>
        </p:txBody>
      </p:sp>
      <p:sp>
        <p:nvSpPr>
          <p:cNvPr id="3" name="Content Placeholder 2"/>
          <p:cNvSpPr>
            <a:spLocks noGrp="1"/>
          </p:cNvSpPr>
          <p:nvPr>
            <p:ph idx="1"/>
          </p:nvPr>
        </p:nvSpPr>
        <p:spPr>
          <a:xfrm>
            <a:off x="457200" y="3515078"/>
            <a:ext cx="8229600" cy="2611085"/>
          </a:xfrm>
        </p:spPr>
        <p:txBody>
          <a:bodyPr>
            <a:normAutofit/>
          </a:bodyPr>
          <a:lstStyle/>
          <a:p>
            <a:r>
              <a:rPr lang="en-US" dirty="0" smtClean="0"/>
              <a:t>What makes a library and information service distinctive from other kinds of organizations?</a:t>
            </a:r>
          </a:p>
          <a:p>
            <a:pPr lvl="1"/>
            <a:r>
              <a:rPr lang="en-US" dirty="0" smtClean="0"/>
              <a:t>Smart</a:t>
            </a:r>
          </a:p>
          <a:p>
            <a:pPr lvl="1"/>
            <a:r>
              <a:rPr lang="en-US" dirty="0" smtClean="0"/>
              <a:t>Inspiring</a:t>
            </a:r>
          </a:p>
          <a:p>
            <a:pPr lvl="1"/>
            <a:r>
              <a:rPr lang="en-US" dirty="0" smtClean="0"/>
              <a:t>Values-led</a:t>
            </a:r>
            <a:endParaRPr lang="en-US" dirty="0"/>
          </a:p>
        </p:txBody>
      </p:sp>
      <p:pic>
        <p:nvPicPr>
          <p:cNvPr id="4" name="Picture 3" descr="Unknown-1.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0088" y="170745"/>
            <a:ext cx="2641600" cy="3073400"/>
          </a:xfrm>
          <a:prstGeom prst="rect">
            <a:avLst/>
          </a:prstGeom>
        </p:spPr>
      </p:pic>
    </p:spTree>
    <p:extLst>
      <p:ext uri="{BB962C8B-B14F-4D97-AF65-F5344CB8AC3E}">
        <p14:creationId xmlns:p14="http://schemas.microsoft.com/office/powerpoint/2010/main" xmlns="" val="408750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s-IS" b="1" dirty="0" smtClean="0">
                <a:solidFill>
                  <a:srgbClr val="000000"/>
                </a:solidFill>
              </a:rPr>
              <a:t>Smart libraries…</a:t>
            </a:r>
            <a:endParaRPr lang="en-US" b="1" dirty="0">
              <a:solidFill>
                <a:srgbClr val="000000"/>
              </a:solidFill>
            </a:endParaRPr>
          </a:p>
        </p:txBody>
      </p:sp>
      <p:sp>
        <p:nvSpPr>
          <p:cNvPr id="3" name="Content Placeholder 2"/>
          <p:cNvSpPr>
            <a:spLocks noGrp="1"/>
          </p:cNvSpPr>
          <p:nvPr>
            <p:ph idx="1"/>
          </p:nvPr>
        </p:nvSpPr>
        <p:spPr>
          <a:xfrm>
            <a:off x="261865" y="1808703"/>
            <a:ext cx="8707013" cy="4317460"/>
          </a:xfrm>
        </p:spPr>
        <p:txBody>
          <a:bodyPr>
            <a:normAutofit lnSpcReduction="10000"/>
          </a:bodyPr>
          <a:lstStyle/>
          <a:p>
            <a:r>
              <a:rPr lang="en-US" dirty="0" smtClean="0"/>
              <a:t>Meet and anticipate </a:t>
            </a:r>
            <a:r>
              <a:rPr lang="en-US" b="1" dirty="0" smtClean="0"/>
              <a:t>user needs</a:t>
            </a:r>
          </a:p>
          <a:p>
            <a:r>
              <a:rPr lang="en-US" dirty="0"/>
              <a:t>Are </a:t>
            </a:r>
            <a:r>
              <a:rPr lang="en-US" b="1" dirty="0"/>
              <a:t>innovative</a:t>
            </a:r>
          </a:p>
          <a:p>
            <a:r>
              <a:rPr lang="en-US" dirty="0" smtClean="0"/>
              <a:t>Strive </a:t>
            </a:r>
            <a:r>
              <a:rPr lang="en-US" dirty="0"/>
              <a:t>for </a:t>
            </a:r>
            <a:r>
              <a:rPr lang="en-US" b="1" dirty="0"/>
              <a:t>improvement</a:t>
            </a:r>
          </a:p>
          <a:p>
            <a:r>
              <a:rPr lang="en-US" dirty="0"/>
              <a:t>Have a </a:t>
            </a:r>
            <a:r>
              <a:rPr lang="en-US" b="1" dirty="0"/>
              <a:t>transformative</a:t>
            </a:r>
            <a:r>
              <a:rPr lang="en-US" dirty="0"/>
              <a:t> impact on </a:t>
            </a:r>
            <a:r>
              <a:rPr lang="en-US" dirty="0" smtClean="0"/>
              <a:t>users </a:t>
            </a:r>
            <a:r>
              <a:rPr lang="en-US" dirty="0"/>
              <a:t>and </a:t>
            </a:r>
            <a:r>
              <a:rPr lang="en-US" dirty="0" smtClean="0"/>
              <a:t>communities</a:t>
            </a:r>
            <a:endParaRPr lang="en-US" dirty="0"/>
          </a:p>
          <a:p>
            <a:r>
              <a:rPr lang="en-US" dirty="0" smtClean="0"/>
              <a:t>Are </a:t>
            </a:r>
            <a:r>
              <a:rPr lang="en-US" b="1" dirty="0" smtClean="0"/>
              <a:t>well-managed</a:t>
            </a:r>
          </a:p>
          <a:p>
            <a:r>
              <a:rPr lang="en-US" dirty="0" smtClean="0"/>
              <a:t>Operate according to high </a:t>
            </a:r>
            <a:r>
              <a:rPr lang="en-US" b="1" dirty="0" smtClean="0"/>
              <a:t>professional </a:t>
            </a:r>
            <a:r>
              <a:rPr lang="en-US" dirty="0" smtClean="0"/>
              <a:t>standards, ethical principles and </a:t>
            </a:r>
            <a:r>
              <a:rPr lang="en-US" b="1" dirty="0" smtClean="0"/>
              <a:t>values</a:t>
            </a:r>
          </a:p>
        </p:txBody>
      </p:sp>
    </p:spTree>
    <p:extLst>
      <p:ext uri="{BB962C8B-B14F-4D97-AF65-F5344CB8AC3E}">
        <p14:creationId xmlns:p14="http://schemas.microsoft.com/office/powerpoint/2010/main" xmlns="" val="2506475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797" y="274638"/>
            <a:ext cx="8753113" cy="1143000"/>
          </a:xfrm>
        </p:spPr>
        <p:txBody>
          <a:bodyPr>
            <a:normAutofit/>
          </a:bodyPr>
          <a:lstStyle/>
          <a:p>
            <a:r>
              <a:rPr lang="en-US" b="1" dirty="0" smtClean="0"/>
              <a:t>1. Meet and anticipate user needs</a:t>
            </a:r>
            <a:endParaRPr lang="en-US" b="1" dirty="0"/>
          </a:p>
        </p:txBody>
      </p:sp>
      <p:sp>
        <p:nvSpPr>
          <p:cNvPr id="3" name="Content Placeholder 2"/>
          <p:cNvSpPr>
            <a:spLocks noGrp="1"/>
          </p:cNvSpPr>
          <p:nvPr>
            <p:ph sz="half" idx="1"/>
          </p:nvPr>
        </p:nvSpPr>
        <p:spPr>
          <a:xfrm>
            <a:off x="1980860" y="1600200"/>
            <a:ext cx="6705940" cy="4525963"/>
          </a:xfrm>
        </p:spPr>
        <p:txBody>
          <a:bodyPr>
            <a:normAutofit lnSpcReduction="10000"/>
          </a:bodyPr>
          <a:lstStyle/>
          <a:p>
            <a:r>
              <a:rPr lang="en-US" sz="3600" dirty="0" err="1"/>
              <a:t>Ranganathan’s</a:t>
            </a:r>
            <a:r>
              <a:rPr lang="en-US" sz="3600" dirty="0"/>
              <a:t> </a:t>
            </a:r>
            <a:r>
              <a:rPr lang="en-US" sz="3600" dirty="0" smtClean="0"/>
              <a:t>laws – still valid?</a:t>
            </a:r>
            <a:endParaRPr lang="en-US" sz="3600" dirty="0"/>
          </a:p>
          <a:p>
            <a:pPr marL="914400" lvl="1" indent="-514350">
              <a:buFont typeface="+mj-lt"/>
              <a:buAutoNum type="arabicPeriod"/>
            </a:pPr>
            <a:r>
              <a:rPr lang="en-US" sz="3200" dirty="0"/>
              <a:t>Books are for use.</a:t>
            </a:r>
          </a:p>
          <a:p>
            <a:pPr marL="914400" lvl="1" indent="-514350">
              <a:buFont typeface="+mj-lt"/>
              <a:buAutoNum type="arabicPeriod"/>
            </a:pPr>
            <a:r>
              <a:rPr lang="en-US" sz="3200" dirty="0"/>
              <a:t>Every reader his / her book.</a:t>
            </a:r>
          </a:p>
          <a:p>
            <a:pPr marL="914400" lvl="1" indent="-514350">
              <a:buFont typeface="+mj-lt"/>
              <a:buAutoNum type="arabicPeriod"/>
            </a:pPr>
            <a:r>
              <a:rPr lang="en-US" sz="3200" dirty="0"/>
              <a:t>Every book its reader.</a:t>
            </a:r>
          </a:p>
          <a:p>
            <a:pPr marL="914400" lvl="1" indent="-514350">
              <a:buFont typeface="+mj-lt"/>
              <a:buAutoNum type="arabicPeriod"/>
            </a:pPr>
            <a:r>
              <a:rPr lang="en-US" sz="3200" dirty="0"/>
              <a:t>Save the time of the reader.</a:t>
            </a:r>
          </a:p>
          <a:p>
            <a:pPr marL="914400" lvl="1" indent="-514350">
              <a:buFont typeface="+mj-lt"/>
              <a:buAutoNum type="arabicPeriod"/>
            </a:pPr>
            <a:r>
              <a:rPr lang="en-US" sz="3200" dirty="0"/>
              <a:t>The library is a growing </a:t>
            </a:r>
            <a:r>
              <a:rPr lang="en-US" sz="3200" dirty="0" smtClean="0"/>
              <a:t>organism</a:t>
            </a:r>
          </a:p>
          <a:p>
            <a:r>
              <a:rPr lang="en-US" sz="3600" dirty="0" smtClean="0"/>
              <a:t>Users / community / stakeholders</a:t>
            </a:r>
          </a:p>
          <a:p>
            <a:endParaRPr lang="en-US" dirty="0" smtClean="0"/>
          </a:p>
        </p:txBody>
      </p:sp>
      <p:pic>
        <p:nvPicPr>
          <p:cNvPr id="7" name="Content Placeholder 6" descr="IMG_1490 (1).jpg"/>
          <p:cNvPicPr>
            <a:picLocks noGrp="1" noChangeAspect="1"/>
          </p:cNvPicPr>
          <p:nvPr>
            <p:ph sz="half" idx="2"/>
          </p:nvPr>
        </p:nvPicPr>
        <p:blipFill rotWithShape="1">
          <a:blip r:embed="rId2">
            <a:extLst>
              <a:ext uri="{28A0092B-C50C-407E-A947-70E740481C1C}">
                <a14:useLocalDpi xmlns:a14="http://schemas.microsoft.com/office/drawing/2010/main" xmlns="" val="0"/>
              </a:ext>
            </a:extLst>
          </a:blip>
          <a:srcRect l="-204748"/>
          <a:stretch/>
        </p:blipFill>
        <p:spPr>
          <a:xfrm>
            <a:off x="-2382375" y="1702262"/>
            <a:ext cx="4038600" cy="4525963"/>
          </a:xfrm>
        </p:spPr>
      </p:pic>
    </p:spTree>
    <p:extLst>
      <p:ext uri="{BB962C8B-B14F-4D97-AF65-F5344CB8AC3E}">
        <p14:creationId xmlns:p14="http://schemas.microsoft.com/office/powerpoint/2010/main" xmlns="" val="30582950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39" y="221924"/>
            <a:ext cx="8877225" cy="917257"/>
          </a:xfrm>
        </p:spPr>
        <p:txBody>
          <a:bodyPr>
            <a:normAutofit fontScale="90000"/>
          </a:bodyPr>
          <a:lstStyle/>
          <a:p>
            <a:r>
              <a:rPr lang="en-US" dirty="0" smtClean="0"/>
              <a:t>1. </a:t>
            </a:r>
            <a:r>
              <a:rPr lang="en-US" b="1" dirty="0" smtClean="0"/>
              <a:t>User / client / customer insight</a:t>
            </a:r>
            <a:r>
              <a:rPr lang="en-US" b="1" dirty="0"/>
              <a:t/>
            </a:r>
            <a:br>
              <a:rPr lang="en-US" b="1" dirty="0"/>
            </a:br>
            <a:r>
              <a:rPr lang="en-US" dirty="0" smtClean="0"/>
              <a:t> </a:t>
            </a:r>
            <a:endParaRPr lang="en-US" dirty="0"/>
          </a:p>
        </p:txBody>
      </p:sp>
      <p:sp>
        <p:nvSpPr>
          <p:cNvPr id="3" name="Content Placeholder 2"/>
          <p:cNvSpPr>
            <a:spLocks noGrp="1"/>
          </p:cNvSpPr>
          <p:nvPr>
            <p:ph idx="1"/>
          </p:nvPr>
        </p:nvSpPr>
        <p:spPr>
          <a:xfrm>
            <a:off x="457200" y="1003514"/>
            <a:ext cx="8229600" cy="5425249"/>
          </a:xfrm>
        </p:spPr>
        <p:txBody>
          <a:bodyPr>
            <a:normAutofit/>
          </a:bodyPr>
          <a:lstStyle/>
          <a:p>
            <a:r>
              <a:rPr lang="en-US" dirty="0"/>
              <a:t>E</a:t>
            </a:r>
            <a:r>
              <a:rPr lang="en-US" dirty="0" smtClean="0"/>
              <a:t>xpectations</a:t>
            </a:r>
          </a:p>
          <a:p>
            <a:pPr lvl="1"/>
            <a:r>
              <a:rPr lang="en-US" dirty="0" smtClean="0"/>
              <a:t>Digital, cloud, wireless, seamless</a:t>
            </a:r>
            <a:r>
              <a:rPr lang="is-IS" dirty="0" smtClean="0"/>
              <a:t>…</a:t>
            </a:r>
          </a:p>
          <a:p>
            <a:pPr lvl="1"/>
            <a:r>
              <a:rPr lang="en-US" dirty="0" err="1"/>
              <a:t>Consumerization</a:t>
            </a:r>
            <a:endParaRPr lang="en-US" dirty="0"/>
          </a:p>
          <a:p>
            <a:pPr lvl="1"/>
            <a:r>
              <a:rPr lang="en-US" dirty="0" smtClean="0"/>
              <a:t>BUT check whether ‘</a:t>
            </a:r>
            <a:r>
              <a:rPr lang="en-US" dirty="0" err="1" smtClean="0"/>
              <a:t>millenials</a:t>
            </a:r>
            <a:r>
              <a:rPr lang="en-US" dirty="0" smtClean="0"/>
              <a:t>’, ‘digital natives’ valid</a:t>
            </a:r>
          </a:p>
          <a:p>
            <a:pPr lvl="2"/>
            <a:r>
              <a:rPr lang="en-US" dirty="0" smtClean="0"/>
              <a:t>Digital </a:t>
            </a:r>
            <a:r>
              <a:rPr lang="en-US" dirty="0"/>
              <a:t>visitors and residents</a:t>
            </a:r>
          </a:p>
          <a:p>
            <a:r>
              <a:rPr lang="en-US" dirty="0" smtClean="0"/>
              <a:t>One </a:t>
            </a:r>
            <a:r>
              <a:rPr lang="en-US" dirty="0"/>
              <a:t>size fits all or tailored services?</a:t>
            </a:r>
          </a:p>
          <a:p>
            <a:r>
              <a:rPr lang="en-US" dirty="0" smtClean="0"/>
              <a:t>Build</a:t>
            </a:r>
            <a:endParaRPr lang="en-US" dirty="0"/>
          </a:p>
          <a:p>
            <a:pPr lvl="1"/>
            <a:r>
              <a:rPr lang="en-US" dirty="0"/>
              <a:t>Relationships with users and suppliers</a:t>
            </a:r>
          </a:p>
          <a:p>
            <a:pPr lvl="1"/>
            <a:r>
              <a:rPr lang="en-US" dirty="0"/>
              <a:t>Responsive systems and services</a:t>
            </a:r>
          </a:p>
          <a:p>
            <a:endParaRPr lang="en-US" dirty="0"/>
          </a:p>
        </p:txBody>
      </p:sp>
    </p:spTree>
    <p:extLst>
      <p:ext uri="{BB962C8B-B14F-4D97-AF65-F5344CB8AC3E}">
        <p14:creationId xmlns:p14="http://schemas.microsoft.com/office/powerpoint/2010/main" xmlns="" val="137075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95" y="274638"/>
            <a:ext cx="8862900" cy="657550"/>
          </a:xfrm>
        </p:spPr>
        <p:txBody>
          <a:bodyPr>
            <a:normAutofit fontScale="90000"/>
          </a:bodyPr>
          <a:lstStyle/>
          <a:p>
            <a:r>
              <a:rPr lang="en-US" b="1" dirty="0"/>
              <a:t>1. </a:t>
            </a:r>
            <a:r>
              <a:rPr lang="en-US" b="1" dirty="0" smtClean="0"/>
              <a:t>UX – User </a:t>
            </a:r>
            <a:r>
              <a:rPr lang="en-US" b="1" dirty="0" err="1" smtClean="0"/>
              <a:t>eXperience</a:t>
            </a:r>
            <a:r>
              <a:rPr lang="en-US" b="1" dirty="0" smtClean="0"/>
              <a:t> and marketing</a:t>
            </a:r>
            <a:endParaRPr lang="en-US" dirty="0"/>
          </a:p>
        </p:txBody>
      </p:sp>
      <p:sp>
        <p:nvSpPr>
          <p:cNvPr id="3" name="Content Placeholder 2"/>
          <p:cNvSpPr>
            <a:spLocks noGrp="1"/>
          </p:cNvSpPr>
          <p:nvPr>
            <p:ph idx="1"/>
          </p:nvPr>
        </p:nvSpPr>
        <p:spPr>
          <a:xfrm>
            <a:off x="185195" y="1405036"/>
            <a:ext cx="8745997" cy="5268891"/>
          </a:xfrm>
        </p:spPr>
        <p:txBody>
          <a:bodyPr>
            <a:normAutofit lnSpcReduction="10000"/>
          </a:bodyPr>
          <a:lstStyle/>
          <a:p>
            <a:r>
              <a:rPr lang="en-US" dirty="0"/>
              <a:t>E</a:t>
            </a:r>
            <a:r>
              <a:rPr lang="en-US" dirty="0" smtClean="0"/>
              <a:t>thnographic approaches</a:t>
            </a:r>
          </a:p>
          <a:p>
            <a:pPr lvl="1"/>
            <a:r>
              <a:rPr lang="en-US" dirty="0" smtClean="0"/>
              <a:t>Library example: who uses which spaces, why and how</a:t>
            </a:r>
            <a:endParaRPr lang="en-US" dirty="0"/>
          </a:p>
          <a:p>
            <a:r>
              <a:rPr lang="en-US" dirty="0"/>
              <a:t>Narratives of user experience</a:t>
            </a:r>
          </a:p>
          <a:p>
            <a:pPr lvl="1"/>
            <a:r>
              <a:rPr lang="en-US" dirty="0" smtClean="0"/>
              <a:t>Case </a:t>
            </a:r>
            <a:r>
              <a:rPr lang="en-US" dirty="0"/>
              <a:t>histories, stories, </a:t>
            </a:r>
            <a:r>
              <a:rPr lang="en-US" dirty="0" smtClean="0"/>
              <a:t>interviews</a:t>
            </a:r>
          </a:p>
          <a:p>
            <a:r>
              <a:rPr lang="en-US" dirty="0" err="1" smtClean="0"/>
              <a:t>Analyse</a:t>
            </a:r>
            <a:r>
              <a:rPr lang="en-US" dirty="0" smtClean="0"/>
              <a:t> </a:t>
            </a:r>
            <a:r>
              <a:rPr lang="en-US" b="1" dirty="0" smtClean="0"/>
              <a:t>and apply </a:t>
            </a:r>
            <a:r>
              <a:rPr lang="en-US" dirty="0" smtClean="0"/>
              <a:t>information </a:t>
            </a:r>
            <a:r>
              <a:rPr lang="en-US" dirty="0" err="1" smtClean="0"/>
              <a:t>behaviour</a:t>
            </a:r>
            <a:r>
              <a:rPr lang="en-US" dirty="0" smtClean="0"/>
              <a:t> and user data* </a:t>
            </a:r>
            <a:r>
              <a:rPr lang="en-US" b="1" dirty="0" smtClean="0">
                <a:solidFill>
                  <a:srgbClr val="0000FF"/>
                </a:solidFill>
              </a:rPr>
              <a:t>(NB ethics)</a:t>
            </a:r>
            <a:endParaRPr lang="en-US" b="1" dirty="0">
              <a:solidFill>
                <a:srgbClr val="0000FF"/>
              </a:solidFill>
            </a:endParaRPr>
          </a:p>
          <a:p>
            <a:r>
              <a:rPr lang="en-US" dirty="0"/>
              <a:t>Marketing </a:t>
            </a:r>
            <a:r>
              <a:rPr lang="en-US" dirty="0" smtClean="0"/>
              <a:t>and communication</a:t>
            </a:r>
          </a:p>
          <a:p>
            <a:pPr lvl="1"/>
            <a:r>
              <a:rPr lang="en-US" dirty="0"/>
              <a:t>Student proposals for innovation – Eureka! (University of Manchester)</a:t>
            </a:r>
          </a:p>
          <a:p>
            <a:pPr lvl="1"/>
            <a:r>
              <a:rPr lang="en-US" dirty="0" smtClean="0"/>
              <a:t>Engagement within and beyond ‘library’ boundaries</a:t>
            </a:r>
          </a:p>
          <a:p>
            <a:pPr lvl="1"/>
            <a:endParaRPr lang="en-US" dirty="0"/>
          </a:p>
          <a:p>
            <a:endParaRPr lang="en-US" dirty="0"/>
          </a:p>
        </p:txBody>
      </p:sp>
    </p:spTree>
    <p:extLst>
      <p:ext uri="{BB962C8B-B14F-4D97-AF65-F5344CB8AC3E}">
        <p14:creationId xmlns:p14="http://schemas.microsoft.com/office/powerpoint/2010/main" xmlns="" val="410318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2.</a:t>
            </a:r>
            <a:endParaRPr lang="en-US" b="1" dirty="0"/>
          </a:p>
        </p:txBody>
      </p:sp>
      <p:sp>
        <p:nvSpPr>
          <p:cNvPr id="3" name="Content Placeholder 2"/>
          <p:cNvSpPr>
            <a:spLocks noGrp="1"/>
          </p:cNvSpPr>
          <p:nvPr>
            <p:ph idx="1"/>
          </p:nvPr>
        </p:nvSpPr>
        <p:spPr>
          <a:xfrm>
            <a:off x="457200" y="2540000"/>
            <a:ext cx="8229600" cy="3962237"/>
          </a:xfrm>
        </p:spPr>
        <p:txBody>
          <a:bodyPr>
            <a:normAutofit lnSpcReduction="10000"/>
          </a:bodyPr>
          <a:lstStyle/>
          <a:p>
            <a:r>
              <a:rPr lang="en-US" dirty="0" smtClean="0"/>
              <a:t>Interfaces</a:t>
            </a:r>
            <a:endParaRPr lang="en-US" dirty="0"/>
          </a:p>
          <a:p>
            <a:pPr lvl="1"/>
            <a:r>
              <a:rPr lang="en-US" dirty="0"/>
              <a:t>Between technologies and users</a:t>
            </a:r>
          </a:p>
          <a:p>
            <a:pPr lvl="1"/>
            <a:r>
              <a:rPr lang="en-US" dirty="0"/>
              <a:t>Knowledge work and boundary working</a:t>
            </a:r>
          </a:p>
          <a:p>
            <a:r>
              <a:rPr lang="en-US" dirty="0" smtClean="0"/>
              <a:t>Early adopters but not </a:t>
            </a:r>
            <a:r>
              <a:rPr lang="en-US" dirty="0" err="1" smtClean="0"/>
              <a:t>neophiliacs</a:t>
            </a:r>
            <a:r>
              <a:rPr lang="en-US" dirty="0" smtClean="0"/>
              <a:t>?</a:t>
            </a:r>
          </a:p>
          <a:p>
            <a:pPr lvl="1"/>
            <a:r>
              <a:rPr lang="en-US" dirty="0"/>
              <a:t>Digital humanities</a:t>
            </a:r>
          </a:p>
          <a:p>
            <a:pPr lvl="1"/>
            <a:r>
              <a:rPr lang="en-US" dirty="0"/>
              <a:t>Open Access and Big Data</a:t>
            </a:r>
          </a:p>
          <a:p>
            <a:pPr lvl="1"/>
            <a:r>
              <a:rPr lang="en-US" dirty="0" smtClean="0"/>
              <a:t>Library technologies</a:t>
            </a:r>
          </a:p>
          <a:p>
            <a:pPr lvl="1"/>
            <a:r>
              <a:rPr lang="en-US" dirty="0" smtClean="0"/>
              <a:t>Machine learning</a:t>
            </a:r>
          </a:p>
          <a:p>
            <a:endParaRPr lang="en-US" dirty="0"/>
          </a:p>
        </p:txBody>
      </p:sp>
      <p:pic>
        <p:nvPicPr>
          <p:cNvPr id="5" name="Picture 4" descr="3042791963_b342ec8872_b.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9143" y="274638"/>
            <a:ext cx="3121152" cy="2075688"/>
          </a:xfrm>
          <a:prstGeom prst="rect">
            <a:avLst/>
          </a:prstGeom>
        </p:spPr>
      </p:pic>
    </p:spTree>
    <p:extLst>
      <p:ext uri="{BB962C8B-B14F-4D97-AF65-F5344CB8AC3E}">
        <p14:creationId xmlns:p14="http://schemas.microsoft.com/office/powerpoint/2010/main" xmlns="" val="575600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b="1" dirty="0"/>
          </a:p>
        </p:txBody>
      </p:sp>
      <p:pic>
        <p:nvPicPr>
          <p:cNvPr id="11" name="Picture Placeholder 10" descr="5412508907_663144d300_o.jpg"/>
          <p:cNvPicPr>
            <a:picLocks noGrp="1" noChangeAspect="1"/>
          </p:cNvPicPr>
          <p:nvPr>
            <p:ph type="pic" idx="1"/>
          </p:nvPr>
        </p:nvPicPr>
        <p:blipFill>
          <a:blip r:embed="rId2">
            <a:extLst>
              <a:ext uri="{28A0092B-C50C-407E-A947-70E740481C1C}">
                <a14:useLocalDpi xmlns:a14="http://schemas.microsoft.com/office/drawing/2010/main" xmlns="" val="0"/>
              </a:ext>
            </a:extLst>
          </a:blip>
          <a:srcRect t="10106" b="10106"/>
          <a:stretch>
            <a:fillRect/>
          </a:stretch>
        </p:blipFill>
        <p:spPr>
          <a:xfrm>
            <a:off x="1491143" y="34514"/>
            <a:ext cx="6482648" cy="4861987"/>
          </a:xfrm>
        </p:spPr>
      </p:pic>
      <p:sp>
        <p:nvSpPr>
          <p:cNvPr id="9" name="Text Placeholder 8"/>
          <p:cNvSpPr>
            <a:spLocks noGrp="1"/>
          </p:cNvSpPr>
          <p:nvPr>
            <p:ph type="body" sz="half" idx="2"/>
          </p:nvPr>
        </p:nvSpPr>
        <p:spPr>
          <a:xfrm>
            <a:off x="405891" y="4919579"/>
            <a:ext cx="8392774" cy="1791368"/>
          </a:xfrm>
        </p:spPr>
        <p:txBody>
          <a:bodyPr>
            <a:normAutofit/>
          </a:bodyPr>
          <a:lstStyle/>
          <a:p>
            <a:r>
              <a:rPr lang="en-US" sz="4300" b="1" dirty="0" smtClean="0"/>
              <a:t>2. Innovation</a:t>
            </a:r>
            <a:endParaRPr lang="en-US" sz="2000" dirty="0"/>
          </a:p>
          <a:p>
            <a:r>
              <a:rPr lang="en-US" sz="2800" dirty="0" smtClean="0"/>
              <a:t>Reimagine ‘library’ spaces, physical and virtual </a:t>
            </a:r>
            <a:r>
              <a:rPr lang="en-US" sz="2800" dirty="0"/>
              <a:t>and what happens </a:t>
            </a:r>
            <a:r>
              <a:rPr lang="en-US" sz="2800" dirty="0" smtClean="0"/>
              <a:t>in them.</a:t>
            </a:r>
            <a:endParaRPr lang="en-US" dirty="0"/>
          </a:p>
        </p:txBody>
      </p:sp>
      <p:sp>
        <p:nvSpPr>
          <p:cNvPr id="3" name="Content Placeholder 2"/>
          <p:cNvSpPr>
            <a:spLocks noGrp="1"/>
          </p:cNvSpPr>
          <p:nvPr>
            <p:ph idx="4294967295"/>
          </p:nvPr>
        </p:nvSpPr>
        <p:spPr>
          <a:xfrm>
            <a:off x="4032250" y="273050"/>
            <a:ext cx="5111750" cy="5853113"/>
          </a:xfrm>
        </p:spPr>
        <p:txBody>
          <a:bodyPr>
            <a:normAutofit/>
          </a:bodyPr>
          <a:lstStyle/>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xmlns="" val="2047937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000px-PDCA_Cycle.svg.png"/>
          <p:cNvPicPr>
            <a:picLocks noChangeAspect="1"/>
          </p:cNvPicPr>
          <p:nvPr/>
        </p:nvPicPr>
        <p:blipFill>
          <a:blip r:embed="rId2">
            <a:clrChange>
              <a:clrFrom>
                <a:srgbClr val="D7D29D"/>
              </a:clrFrom>
              <a:clrTo>
                <a:srgbClr val="D7D29D">
                  <a:alpha val="0"/>
                </a:srgbClr>
              </a:clrTo>
            </a:clrChange>
            <a:alphaModFix amt="26000"/>
            <a:extLst>
              <a:ext uri="{BEBA8EAE-BF5A-486C-A8C5-ECC9F3942E4B}">
                <a14:imgProps xmlns:a14="http://schemas.microsoft.com/office/drawing/2010/main" xmlns="">
                  <a14:imgLayer r:embed="rId3">
                    <a14:imgEffect>
                      <a14:artisticPaintBrush/>
                    </a14:imgEffect>
                    <a14:imgEffect>
                      <a14:colorTemperature colorTemp="5900"/>
                    </a14:imgEffect>
                    <a14:imgEffect>
                      <a14:saturation sat="200000"/>
                    </a14:imgEffect>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202037" y="1237008"/>
            <a:ext cx="9144000" cy="6227064"/>
          </a:xfrm>
          <a:prstGeom prst="rect">
            <a:avLst/>
          </a:prstGeom>
        </p:spPr>
      </p:pic>
      <p:sp>
        <p:nvSpPr>
          <p:cNvPr id="2" name="Title 1"/>
          <p:cNvSpPr>
            <a:spLocks noGrp="1"/>
          </p:cNvSpPr>
          <p:nvPr>
            <p:ph type="title"/>
          </p:nvPr>
        </p:nvSpPr>
        <p:spPr/>
        <p:txBody>
          <a:bodyPr>
            <a:normAutofit fontScale="90000"/>
          </a:bodyPr>
          <a:lstStyle/>
          <a:p>
            <a:r>
              <a:rPr lang="en-US" b="1" dirty="0" smtClean="0">
                <a:solidFill>
                  <a:srgbClr val="000000"/>
                </a:solidFill>
              </a:rPr>
              <a:t>3. Improvement and enhancement</a:t>
            </a:r>
            <a:endParaRPr lang="en-US" b="1" dirty="0">
              <a:solidFill>
                <a:srgbClr val="000000"/>
              </a:solidFill>
            </a:endParaRPr>
          </a:p>
        </p:txBody>
      </p:sp>
      <p:sp>
        <p:nvSpPr>
          <p:cNvPr id="3" name="Content Placeholder 2"/>
          <p:cNvSpPr>
            <a:spLocks noGrp="1"/>
          </p:cNvSpPr>
          <p:nvPr>
            <p:ph idx="1"/>
          </p:nvPr>
        </p:nvSpPr>
        <p:spPr>
          <a:xfrm>
            <a:off x="457200" y="1600200"/>
            <a:ext cx="8229600" cy="5038475"/>
          </a:xfrm>
        </p:spPr>
        <p:txBody>
          <a:bodyPr>
            <a:normAutofit fontScale="92500" lnSpcReduction="20000"/>
          </a:bodyPr>
          <a:lstStyle/>
          <a:p>
            <a:r>
              <a:rPr lang="en-US" dirty="0" smtClean="0"/>
              <a:t>Smart libraries require </a:t>
            </a:r>
            <a:r>
              <a:rPr lang="en-US" b="1" dirty="0" smtClean="0"/>
              <a:t>vision, values</a:t>
            </a:r>
            <a:r>
              <a:rPr lang="en-US" b="1" dirty="0"/>
              <a:t> </a:t>
            </a:r>
            <a:r>
              <a:rPr lang="en-US" b="1" dirty="0" smtClean="0"/>
              <a:t>and goals</a:t>
            </a:r>
          </a:p>
          <a:p>
            <a:r>
              <a:rPr lang="en-US" b="1" dirty="0" smtClean="0"/>
              <a:t>Frameworks and evidence</a:t>
            </a:r>
            <a:r>
              <a:rPr lang="en-US" dirty="0" smtClean="0"/>
              <a:t> for service development, collection management, evaluation</a:t>
            </a:r>
          </a:p>
          <a:p>
            <a:r>
              <a:rPr lang="en-US" dirty="0" smtClean="0"/>
              <a:t>Quality</a:t>
            </a:r>
          </a:p>
          <a:p>
            <a:pPr lvl="1"/>
            <a:r>
              <a:rPr lang="en-US" dirty="0" smtClean="0"/>
              <a:t>Control</a:t>
            </a:r>
          </a:p>
          <a:p>
            <a:pPr lvl="1"/>
            <a:r>
              <a:rPr lang="en-US" dirty="0" smtClean="0"/>
              <a:t>Assurance</a:t>
            </a:r>
          </a:p>
          <a:p>
            <a:pPr lvl="1"/>
            <a:r>
              <a:rPr lang="en-US" dirty="0" smtClean="0"/>
              <a:t>Enhancement</a:t>
            </a:r>
          </a:p>
          <a:p>
            <a:r>
              <a:rPr lang="en-US" dirty="0" smtClean="0"/>
              <a:t>Challenge yourself, your practice and your organization</a:t>
            </a:r>
          </a:p>
          <a:p>
            <a:pPr lvl="1"/>
            <a:r>
              <a:rPr lang="en-US" dirty="0" smtClean="0"/>
              <a:t>Double loop learning</a:t>
            </a:r>
          </a:p>
          <a:p>
            <a:pPr lvl="1"/>
            <a:r>
              <a:rPr lang="en-US" dirty="0" smtClean="0"/>
              <a:t>Reflective/reflexive practice</a:t>
            </a:r>
          </a:p>
          <a:p>
            <a:pPr lvl="1"/>
            <a:r>
              <a:rPr lang="en-US" dirty="0" smtClean="0"/>
              <a:t>‘What went well? What can be done better?’</a:t>
            </a:r>
          </a:p>
          <a:p>
            <a:endParaRPr lang="en-US" dirty="0"/>
          </a:p>
        </p:txBody>
      </p:sp>
    </p:spTree>
    <p:extLst>
      <p:ext uri="{BB962C8B-B14F-4D97-AF65-F5344CB8AC3E}">
        <p14:creationId xmlns:p14="http://schemas.microsoft.com/office/powerpoint/2010/main" xmlns="" val="4180022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194" y="2187828"/>
            <a:ext cx="8229600" cy="627279"/>
          </a:xfrm>
        </p:spPr>
        <p:txBody>
          <a:bodyPr>
            <a:normAutofit fontScale="90000"/>
          </a:bodyPr>
          <a:lstStyle/>
          <a:p>
            <a:r>
              <a:rPr lang="en-US" b="1" dirty="0" smtClean="0"/>
              <a:t>4. Transformation</a:t>
            </a:r>
            <a:endParaRPr lang="en-US" b="1" dirty="0"/>
          </a:p>
        </p:txBody>
      </p:sp>
      <p:sp>
        <p:nvSpPr>
          <p:cNvPr id="3" name="Content Placeholder 2"/>
          <p:cNvSpPr>
            <a:spLocks noGrp="1"/>
          </p:cNvSpPr>
          <p:nvPr>
            <p:ph idx="1"/>
          </p:nvPr>
        </p:nvSpPr>
        <p:spPr>
          <a:xfrm>
            <a:off x="183607" y="2983403"/>
            <a:ext cx="8824505" cy="3874598"/>
          </a:xfrm>
        </p:spPr>
        <p:txBody>
          <a:bodyPr>
            <a:normAutofit fontScale="92500" lnSpcReduction="20000"/>
          </a:bodyPr>
          <a:lstStyle/>
          <a:p>
            <a:r>
              <a:rPr lang="en-US" sz="2600" dirty="0" err="1" smtClean="0"/>
              <a:t>LibQual</a:t>
            </a:r>
            <a:r>
              <a:rPr lang="en-US" sz="2600" dirty="0" smtClean="0"/>
              <a:t>™ dimensions of service</a:t>
            </a:r>
          </a:p>
          <a:p>
            <a:pPr lvl="1"/>
            <a:r>
              <a:rPr lang="en-US" sz="2200" dirty="0" smtClean="0"/>
              <a:t>Information control</a:t>
            </a:r>
          </a:p>
          <a:p>
            <a:pPr lvl="1"/>
            <a:r>
              <a:rPr lang="en-US" sz="2200" dirty="0" smtClean="0"/>
              <a:t>Library as space</a:t>
            </a:r>
          </a:p>
          <a:p>
            <a:pPr lvl="1"/>
            <a:r>
              <a:rPr lang="en-US" sz="2200" dirty="0" smtClean="0"/>
              <a:t>Affect of service</a:t>
            </a:r>
          </a:p>
          <a:p>
            <a:r>
              <a:rPr lang="en-US" sz="2800" dirty="0" smtClean="0"/>
              <a:t>Libraries as third places (following Oldenburg, 1989)</a:t>
            </a:r>
          </a:p>
          <a:p>
            <a:pPr lvl="1"/>
            <a:r>
              <a:rPr lang="en-US" sz="2400" dirty="0" smtClean="0"/>
              <a:t>neutral, accessible, democratic, positive, service-oriented</a:t>
            </a:r>
          </a:p>
          <a:p>
            <a:r>
              <a:rPr lang="en-US" sz="2800" dirty="0" smtClean="0"/>
              <a:t>‘Knowledge </a:t>
            </a:r>
            <a:r>
              <a:rPr lang="en-US" sz="2800" dirty="0"/>
              <a:t>emerges only through invention and re-invention, through the restless, impatient, continuing, hopeful inquiry human beings pursue in the world, with the world, and with each other</a:t>
            </a:r>
            <a:r>
              <a:rPr lang="en-US" sz="2800" dirty="0" smtClean="0"/>
              <a:t>.’</a:t>
            </a:r>
            <a:endParaRPr lang="en-US" sz="2800" dirty="0"/>
          </a:p>
          <a:p>
            <a:pPr marL="0" indent="0" algn="r">
              <a:buNone/>
            </a:pPr>
            <a:r>
              <a:rPr lang="en-US" sz="2800" dirty="0" smtClean="0"/>
              <a:t>	</a:t>
            </a:r>
            <a:r>
              <a:rPr lang="en-US" sz="2400" dirty="0" smtClean="0"/>
              <a:t>Paulo </a:t>
            </a:r>
            <a:r>
              <a:rPr lang="en-US" sz="2400" dirty="0" err="1" smtClean="0"/>
              <a:t>Freire</a:t>
            </a:r>
            <a:r>
              <a:rPr lang="en-US" sz="2400" dirty="0" smtClean="0"/>
              <a:t>, </a:t>
            </a:r>
            <a:r>
              <a:rPr lang="en-US" sz="2400" i="1" dirty="0" smtClean="0"/>
              <a:t>Pedagogy of the oppressed</a:t>
            </a:r>
            <a:endParaRPr lang="en-US" sz="2800" i="1" dirty="0" smtClean="0"/>
          </a:p>
        </p:txBody>
      </p:sp>
      <p:pic>
        <p:nvPicPr>
          <p:cNvPr id="12" name="Picture 11" descr="IMG_1489 (2).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2141930"/>
          </a:xfrm>
          <a:prstGeom prst="rect">
            <a:avLst/>
          </a:prstGeom>
        </p:spPr>
      </p:pic>
    </p:spTree>
    <p:extLst>
      <p:ext uri="{BB962C8B-B14F-4D97-AF65-F5344CB8AC3E}">
        <p14:creationId xmlns:p14="http://schemas.microsoft.com/office/powerpoint/2010/main" xmlns="" val="11745138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8611</TotalTime>
  <Words>735</Words>
  <Application>Microsoft Macintosh PowerPoint</Application>
  <PresentationFormat>On-screen Show (4:3)</PresentationFormat>
  <Paragraphs>116</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Strategies for smart libraries</vt:lpstr>
      <vt:lpstr>Smart libraries…</vt:lpstr>
      <vt:lpstr>1. Meet and anticipate user needs</vt:lpstr>
      <vt:lpstr>1. User / client / customer insight  </vt:lpstr>
      <vt:lpstr>1. UX – User eXperience and marketing</vt:lpstr>
      <vt:lpstr>2.</vt:lpstr>
      <vt:lpstr>      </vt:lpstr>
      <vt:lpstr>3. Improvement and enhancement</vt:lpstr>
      <vt:lpstr>4. Transformation</vt:lpstr>
      <vt:lpstr>4. Transformation – Learning Commons</vt:lpstr>
      <vt:lpstr>4.  Transformation – #whatlibrariesdo</vt:lpstr>
      <vt:lpstr>5. Economy, efficiency and effectiveness</vt:lpstr>
      <vt:lpstr>6. Profession, knowledge and ethics</vt:lpstr>
      <vt:lpstr>Slide 14</vt:lpstr>
      <vt:lpstr>6. The smart and inspiring librarian</vt:lpstr>
      <vt:lpstr>We have been here before…</vt:lpstr>
      <vt:lpstr>Finally…</vt:lpstr>
    </vt:vector>
  </TitlesOfParts>
  <Company>De Montfort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effective library</dc:title>
  <dc:creator>Jo Webb</dc:creator>
  <cp:lastModifiedBy>User</cp:lastModifiedBy>
  <cp:revision>65</cp:revision>
  <dcterms:created xsi:type="dcterms:W3CDTF">2016-10-06T10:50:05Z</dcterms:created>
  <dcterms:modified xsi:type="dcterms:W3CDTF">2016-10-21T10:17:09Z</dcterms:modified>
</cp:coreProperties>
</file>