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7" r:id="rId5"/>
    <p:sldMasterId id="2147483709" r:id="rId6"/>
    <p:sldMasterId id="2147483721" r:id="rId7"/>
  </p:sldMasterIdLst>
  <p:notesMasterIdLst>
    <p:notesMasterId r:id="rId38"/>
  </p:notesMasterIdLst>
  <p:sldIdLst>
    <p:sldId id="257" r:id="rId8"/>
    <p:sldId id="294" r:id="rId9"/>
    <p:sldId id="351" r:id="rId10"/>
    <p:sldId id="336" r:id="rId11"/>
    <p:sldId id="337" r:id="rId12"/>
    <p:sldId id="352" r:id="rId13"/>
    <p:sldId id="332" r:id="rId14"/>
    <p:sldId id="350" r:id="rId15"/>
    <p:sldId id="333" r:id="rId16"/>
    <p:sldId id="324" r:id="rId17"/>
    <p:sldId id="354" r:id="rId18"/>
    <p:sldId id="353" r:id="rId19"/>
    <p:sldId id="341" r:id="rId20"/>
    <p:sldId id="343" r:id="rId21"/>
    <p:sldId id="338" r:id="rId22"/>
    <p:sldId id="335" r:id="rId23"/>
    <p:sldId id="334" r:id="rId24"/>
    <p:sldId id="348" r:id="rId25"/>
    <p:sldId id="344" r:id="rId26"/>
    <p:sldId id="345" r:id="rId27"/>
    <p:sldId id="346" r:id="rId28"/>
    <p:sldId id="347" r:id="rId29"/>
    <p:sldId id="307" r:id="rId30"/>
    <p:sldId id="349" r:id="rId31"/>
    <p:sldId id="329" r:id="rId32"/>
    <p:sldId id="342" r:id="rId33"/>
    <p:sldId id="330" r:id="rId34"/>
    <p:sldId id="331" r:id="rId35"/>
    <p:sldId id="326" r:id="rId36"/>
    <p:sldId id="325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FF0066"/>
    <a:srgbClr val="0000FF"/>
    <a:srgbClr val="990000"/>
    <a:srgbClr val="FF9900"/>
    <a:srgbClr val="6600CC"/>
    <a:srgbClr val="FF6600"/>
    <a:srgbClr val="666633"/>
    <a:srgbClr val="6633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5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546F3A-3B81-448C-8573-801441B56D36}" type="datetimeFigureOut">
              <a:rPr lang="en-IN" smtClean="0"/>
              <a:t>23-10-2016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7CA9BF-A66C-4AE0-B598-0255E03A9732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18528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1C17-BBD6-4133-B5E0-B3DD8DE02597}" type="datetimeFigureOut">
              <a:rPr lang="en-IN" smtClean="0"/>
              <a:t>23-10-2016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6B22-1C4B-47E8-9F04-2FFF1F12C46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40324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1C17-BBD6-4133-B5E0-B3DD8DE02597}" type="datetimeFigureOut">
              <a:rPr lang="en-IN" smtClean="0"/>
              <a:t>23-10-2016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6B22-1C4B-47E8-9F04-2FFF1F12C46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11645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1C17-BBD6-4133-B5E0-B3DD8DE02597}" type="datetimeFigureOut">
              <a:rPr lang="en-IN" smtClean="0"/>
              <a:t>23-10-2016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6B22-1C4B-47E8-9F04-2FFF1F12C46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175256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1D11CC-DE49-4A9B-BE72-480762F9B357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720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75E32-4C69-4501-8CDD-E79B22228B8D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7445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622F7-B25D-4BC5-B301-7CFFF8E0A4DB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120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E8FF2-75EA-4533-B0CF-AFD2E95CCF2A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6140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D24D6-13BF-413D-94E9-BBF3F9CE368B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7205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62B2E-5042-4E81-8337-F08137BBDBAD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1333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007C5-8A8D-4E2F-92DF-E8E7145F7D11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2152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A961E-CE03-48B2-885F-CB220FBFDA6D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013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1C17-BBD6-4133-B5E0-B3DD8DE02597}" type="datetimeFigureOut">
              <a:rPr lang="en-IN" smtClean="0"/>
              <a:t>23-10-2016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6B22-1C4B-47E8-9F04-2FFF1F12C46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950719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83B97-AAAC-496F-B1FB-3BB0FE7F5429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74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FEA45-13E3-46CD-AA15-B5085E7242BD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0175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B7517-EC2C-4ACA-8F24-0566B183E1B6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4801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1D11CC-DE49-4A9B-BE72-480762F9B357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7228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75E32-4C69-4501-8CDD-E79B22228B8D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234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622F7-B25D-4BC5-B301-7CFFF8E0A4DB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4690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E8FF2-75EA-4533-B0CF-AFD2E95CCF2A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5057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D24D6-13BF-413D-94E9-BBF3F9CE368B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6442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62B2E-5042-4E81-8337-F08137BBDBAD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1370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007C5-8A8D-4E2F-92DF-E8E7145F7D11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67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1C17-BBD6-4133-B5E0-B3DD8DE02597}" type="datetimeFigureOut">
              <a:rPr lang="en-IN" smtClean="0"/>
              <a:t>23-10-2016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6B22-1C4B-47E8-9F04-2FFF1F12C46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318801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A961E-CE03-48B2-885F-CB220FBFDA6D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9688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83B97-AAAC-496F-B1FB-3BB0FE7F5429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3005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FEA45-13E3-46CD-AA15-B5085E7242BD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9278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B7517-EC2C-4ACA-8F24-0566B183E1B6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7902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7EC5E-44E2-4A33-9A3D-333358C140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0161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664C8-C9C3-4A11-93C7-FBAB975709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8649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42C97-45D3-4BAD-9E14-59CE4AB9CB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7958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168E3-DF99-44C4-9405-45E9C97F59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9107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2C3AF-29D6-4C80-BA60-5BAC4B7449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3372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61FD0-1B62-4BFA-B236-310D26EA2C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843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1C17-BBD6-4133-B5E0-B3DD8DE02597}" type="datetimeFigureOut">
              <a:rPr lang="en-IN" smtClean="0"/>
              <a:t>23-10-2016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6B22-1C4B-47E8-9F04-2FFF1F12C46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194628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93F61-B3D5-46D7-BC60-555E7CE35F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8615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CB897-1E53-4843-98B6-1116ADBBE2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88696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9D480-CC8C-4A47-8183-3716831ED7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50061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BA270-73E3-4BD7-9A5F-9A097E7E66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75910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FF11E-542F-4EBE-BB4D-8D3B0D0A28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32956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1218D-2165-4F5E-8BC8-5E4B8CF7C8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40593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448C7-5AC5-4769-BC5A-A5DABEA6E2D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28958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AC8E5-EAD6-4D24-BD24-4B34243DED6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57486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4977A-EF25-4EDA-A07B-901CDB81497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30730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3FDF3-902B-460A-8D60-5C4B8106142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79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1C17-BBD6-4133-B5E0-B3DD8DE02597}" type="datetimeFigureOut">
              <a:rPr lang="en-IN" smtClean="0"/>
              <a:t>23-10-2016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6B22-1C4B-47E8-9F04-2FFF1F12C46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1144517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7BE93-3DB4-421D-A926-8889CBD03DC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6440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DBBF8-BAF3-487B-A5C7-656B2EA4ED4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24656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557FE-1B1F-4D4B-9A32-FEC928F12DA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13042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8B9A4-E5CA-437E-A8BF-8A630AED781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08611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DD7C-165F-4F8B-9869-AC961157319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59249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56FF9-9288-4501-9F74-F757E49B588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6717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AA9738-C282-4B74-A9C5-A66B4D7C5C5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4751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66560-1DBA-4674-B536-0ACCD9D106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122723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3E012-FEA7-4698-88C6-196E12BD1E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61292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CD7A5-B8B1-4D52-A621-F508359D2A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2084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1C17-BBD6-4133-B5E0-B3DD8DE02597}" type="datetimeFigureOut">
              <a:rPr lang="en-IN" smtClean="0"/>
              <a:t>23-10-2016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6B22-1C4B-47E8-9F04-2FFF1F12C46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5057488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2B175-F804-4D36-B6B5-9E3420A326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40312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CF732-BE2D-484C-954C-2587E49BA9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895702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B255D-B294-4B74-8B6B-B7660E4C83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995479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35713-3583-4AAA-9D78-A45342D5DE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954397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D8714-3C20-432E-9D23-A72DCD62BF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66552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3F832-716E-4275-98C0-340EC8441A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191458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A2668-E185-46A3-8FB8-0DD7AD64F4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534613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62E72-6838-4163-BE55-9D83214767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240206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1C17-BBD6-4133-B5E0-B3DD8DE02597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23-10-2016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6B22-1C4B-47E8-9F04-2FFF1F12C46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4106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1C17-BBD6-4133-B5E0-B3DD8DE02597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23-10-2016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6B22-1C4B-47E8-9F04-2FFF1F12C46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91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1C17-BBD6-4133-B5E0-B3DD8DE02597}" type="datetimeFigureOut">
              <a:rPr lang="en-IN" smtClean="0"/>
              <a:t>23-10-2016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6B22-1C4B-47E8-9F04-2FFF1F12C46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5542935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1C17-BBD6-4133-B5E0-B3DD8DE02597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23-10-2016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6B22-1C4B-47E8-9F04-2FFF1F12C46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63383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1C17-BBD6-4133-B5E0-B3DD8DE02597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23-10-2016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6B22-1C4B-47E8-9F04-2FFF1F12C46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53259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1C17-BBD6-4133-B5E0-B3DD8DE02597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23-10-2016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6B22-1C4B-47E8-9F04-2FFF1F12C46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39228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1C17-BBD6-4133-B5E0-B3DD8DE02597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23-10-2016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6B22-1C4B-47E8-9F04-2FFF1F12C46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44883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1C17-BBD6-4133-B5E0-B3DD8DE02597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23-10-2016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6B22-1C4B-47E8-9F04-2FFF1F12C46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18550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1C17-BBD6-4133-B5E0-B3DD8DE02597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23-10-2016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6B22-1C4B-47E8-9F04-2FFF1F12C46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24623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1C17-BBD6-4133-B5E0-B3DD8DE02597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23-10-2016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6B22-1C4B-47E8-9F04-2FFF1F12C46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77763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1C17-BBD6-4133-B5E0-B3DD8DE02597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23-10-2016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6B22-1C4B-47E8-9F04-2FFF1F12C46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41617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1C17-BBD6-4133-B5E0-B3DD8DE02597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23-10-2016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6B22-1C4B-47E8-9F04-2FFF1F12C46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59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1C17-BBD6-4133-B5E0-B3DD8DE02597}" type="datetimeFigureOut">
              <a:rPr lang="en-IN" smtClean="0"/>
              <a:t>23-10-2016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6B22-1C4B-47E8-9F04-2FFF1F12C46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75794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1C17-BBD6-4133-B5E0-B3DD8DE02597}" type="datetimeFigureOut">
              <a:rPr lang="en-IN" smtClean="0"/>
              <a:t>23-10-2016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6B22-1C4B-47E8-9F04-2FFF1F12C46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84684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91C17-BBD6-4133-B5E0-B3DD8DE02597}" type="datetimeFigureOut">
              <a:rPr lang="en-IN" smtClean="0"/>
              <a:t>23-10-2016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86B22-1C4B-47E8-9F04-2FFF1F12C46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44689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EB9108-FF6B-43BF-A362-DEC0E4855A57}" type="slidenum">
              <a:rPr lang="en-GB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02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EB9108-FF6B-43BF-A362-DEC0E4855A57}" type="slidenum">
              <a:rPr lang="en-GB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936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29534C-9B1E-4028-B8F9-92C262D95E9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5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DA97EF-3E5F-434A-A1ED-57533AD4BD28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389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E88235-7B12-4F37-9606-19B8C7695D63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5373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91C17-BBD6-4133-B5E0-B3DD8DE02597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23-10-2016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86B22-1C4B-47E8-9F04-2FFF1F12C46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068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509999"/>
            <a:ext cx="83529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800" b="1" dirty="0" smtClean="0">
                <a:solidFill>
                  <a:srgbClr val="993300"/>
                </a:solidFill>
                <a:latin typeface="Bodoni MT Condensed" pitchFamily="18" charset="0"/>
                <a:cs typeface="Narkisim" pitchFamily="34" charset="-79"/>
              </a:rPr>
              <a:t>Smart Libraries and Inspired Librarians: Going Beyond a Rhetoric</a:t>
            </a:r>
            <a:endParaRPr lang="en-IN" sz="4800" dirty="0">
              <a:solidFill>
                <a:srgbClr val="993300"/>
              </a:solidFill>
              <a:latin typeface="Bodoni MT Condensed" pitchFamily="18" charset="0"/>
              <a:cs typeface="Narkisim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7159" y="2564904"/>
            <a:ext cx="48333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6600CC"/>
                </a:solidFill>
                <a:latin typeface="Georgia" pitchFamily="18" charset="0"/>
                <a:ea typeface="Tahoma" pitchFamily="34" charset="0"/>
                <a:cs typeface="Tahoma" pitchFamily="34" charset="0"/>
              </a:rPr>
              <a:t>Vivek</a:t>
            </a:r>
            <a:r>
              <a:rPr lang="en-US" sz="3200" b="1" dirty="0" smtClean="0">
                <a:solidFill>
                  <a:srgbClr val="6600CC"/>
                </a:solidFill>
                <a:latin typeface="Georgia" pitchFamily="18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err="1" smtClean="0">
                <a:solidFill>
                  <a:srgbClr val="6600CC"/>
                </a:solidFill>
                <a:latin typeface="Georgia" pitchFamily="18" charset="0"/>
                <a:ea typeface="Tahoma" pitchFamily="34" charset="0"/>
                <a:cs typeface="Tahoma" pitchFamily="34" charset="0"/>
              </a:rPr>
              <a:t>Patkar</a:t>
            </a:r>
            <a:endParaRPr lang="en-IN" sz="3200" b="1" dirty="0" smtClean="0">
              <a:solidFill>
                <a:srgbClr val="6600CC"/>
              </a:solidFill>
              <a:latin typeface="Georgia" pitchFamily="18" charset="0"/>
              <a:ea typeface="Tahoma" pitchFamily="34" charset="0"/>
              <a:cs typeface="Tahoma" pitchFamily="34" charset="0"/>
            </a:endParaRPr>
          </a:p>
          <a:p>
            <a:r>
              <a:rPr lang="pt-BR" sz="2800" b="1" dirty="0" smtClean="0">
                <a:solidFill>
                  <a:srgbClr val="009900"/>
                </a:solidFill>
                <a:latin typeface="Arial" pitchFamily="34" charset="0"/>
                <a:ea typeface="Arial Unicode MS" panose="020B0604020202020204" pitchFamily="34" charset="-128"/>
                <a:cs typeface="Arial" pitchFamily="34" charset="0"/>
              </a:rPr>
              <a:t>vnpatkar2004@yahoo.co.in</a:t>
            </a:r>
            <a:endParaRPr lang="en-IN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628684" y="5944236"/>
            <a:ext cx="42484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 dirty="0" err="1" smtClean="0">
                <a:solidFill>
                  <a:srgbClr val="FF0066"/>
                </a:solidFill>
                <a:latin typeface="Arial Narrow" pitchFamily="34" charset="0"/>
                <a:ea typeface="Tahoma" pitchFamily="34" charset="0"/>
                <a:cs typeface="Tahoma" pitchFamily="34" charset="0"/>
              </a:rPr>
              <a:t>Tezpur</a:t>
            </a:r>
            <a:r>
              <a:rPr lang="en-US" altLang="en-US" sz="2800" b="1" dirty="0" smtClean="0">
                <a:solidFill>
                  <a:srgbClr val="FF0066"/>
                </a:solidFill>
                <a:latin typeface="Arial Narrow" pitchFamily="34" charset="0"/>
                <a:ea typeface="Tahoma" pitchFamily="34" charset="0"/>
                <a:cs typeface="Tahoma" pitchFamily="34" charset="0"/>
              </a:rPr>
              <a:t>,</a:t>
            </a:r>
            <a:r>
              <a:rPr lang="en-US" altLang="en-US" sz="2800" b="1" dirty="0" smtClean="0">
                <a:solidFill>
                  <a:srgbClr val="996633"/>
                </a:solidFill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altLang="en-US" sz="2800" b="1" dirty="0" smtClean="0">
                <a:solidFill>
                  <a:srgbClr val="BC5908"/>
                </a:solidFill>
                <a:latin typeface="Arial Narrow" pitchFamily="34" charset="0"/>
                <a:ea typeface="Tahoma" pitchFamily="34" charset="0"/>
                <a:cs typeface="Tahoma" pitchFamily="34" charset="0"/>
              </a:rPr>
              <a:t>October 26-28, 2016</a:t>
            </a:r>
            <a:endParaRPr lang="en-US" altLang="en-US" sz="2800" dirty="0">
              <a:solidFill>
                <a:srgbClr val="BC5908"/>
              </a:solidFill>
              <a:latin typeface="Arial Narrow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62" y="5546839"/>
            <a:ext cx="2331222" cy="407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628684" y="5351543"/>
            <a:ext cx="322323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14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371600"/>
            <a:ext cx="1192213" cy="163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68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371600"/>
            <a:ext cx="1177925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680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775" y="1371600"/>
            <a:ext cx="1135063" cy="177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680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1388" y="76200"/>
            <a:ext cx="1779587" cy="308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63513" y="5181600"/>
            <a:ext cx="8686800" cy="132397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smtClean="0">
                <a:solidFill>
                  <a:srgbClr val="FF0000"/>
                </a:solidFill>
                <a:latin typeface="Times New Roman" pitchFamily="1" charset="0"/>
                <a:ea typeface="Arial Unicode MS" pitchFamily="34" charset="-128"/>
                <a:cs typeface="Times New Roman" pitchFamily="1" charset="0"/>
              </a:rPr>
              <a:t>IF THE SEQUENCE IS REVERSED,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smtClean="0">
                <a:solidFill>
                  <a:srgbClr val="FF0000"/>
                </a:solidFill>
                <a:latin typeface="Times New Roman" pitchFamily="1" charset="0"/>
                <a:ea typeface="Arial Unicode MS" pitchFamily="34" charset="-128"/>
                <a:cs typeface="Times New Roman" pitchFamily="1" charset="0"/>
              </a:rPr>
              <a:t>ALL STONES CANNOT BE PUT IN</a:t>
            </a:r>
            <a:endParaRPr lang="en-IN" sz="4000" b="1" smtClean="0">
              <a:solidFill>
                <a:srgbClr val="FF0000"/>
              </a:solidFill>
              <a:latin typeface="Times New Roman" pitchFamily="1" charset="0"/>
              <a:ea typeface="Arial Unicode MS" pitchFamily="34" charset="-128"/>
              <a:cs typeface="Times New Roman" pitchFamily="1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828800" y="3113088"/>
            <a:ext cx="11096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000000"/>
                </a:solidFill>
              </a:rPr>
              <a:t>Add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000000"/>
                </a:solidFill>
              </a:rPr>
              <a:t>Rocks</a:t>
            </a:r>
            <a:endParaRPr lang="en-IN" sz="2400" b="1" smtClean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733800" y="3111500"/>
            <a:ext cx="1143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000000"/>
                </a:solidFill>
              </a:rPr>
              <a:t>Add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000000"/>
                </a:solidFill>
              </a:rPr>
              <a:t>Gravel</a:t>
            </a:r>
            <a:endParaRPr lang="en-IN" sz="2400" b="1" smtClean="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792788" y="3160713"/>
            <a:ext cx="9350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000000"/>
                </a:solidFill>
              </a:rPr>
              <a:t>Add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000000"/>
                </a:solidFill>
              </a:rPr>
              <a:t>Sand</a:t>
            </a:r>
            <a:endParaRPr lang="en-IN" sz="2400" b="1" smtClean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467600" y="3143250"/>
            <a:ext cx="10287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000000"/>
                </a:solidFill>
              </a:rPr>
              <a:t>Add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000000"/>
                </a:solidFill>
              </a:rPr>
              <a:t>Water</a:t>
            </a:r>
            <a:endParaRPr lang="en-IN" sz="2400" b="1" smtClean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85800" y="4151313"/>
            <a:ext cx="7880350" cy="708025"/>
          </a:xfrm>
          <a:prstGeom prst="rect">
            <a:avLst/>
          </a:prstGeom>
          <a:noFill/>
          <a:ln w="38100">
            <a:solidFill>
              <a:srgbClr val="00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smtClean="0">
                <a:solidFill>
                  <a:srgbClr val="0000CC"/>
                </a:solidFill>
                <a:latin typeface="Times New Roman" pitchFamily="1" charset="0"/>
                <a:cs typeface="Times New Roman" pitchFamily="1" charset="0"/>
              </a:rPr>
              <a:t>ADDITION IS STILL POSSIBLE</a:t>
            </a:r>
            <a:endParaRPr lang="en-IN" sz="4000" smtClean="0">
              <a:solidFill>
                <a:srgbClr val="0000CC"/>
              </a:solidFill>
              <a:latin typeface="Times New Roman" pitchFamily="1" charset="0"/>
              <a:cs typeface="Times New Roman" pitchFamily="1" charset="0"/>
            </a:endParaRPr>
          </a:p>
        </p:txBody>
      </p:sp>
      <p:pic>
        <p:nvPicPr>
          <p:cNvPr id="7680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88" y="1443038"/>
            <a:ext cx="1212850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3987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10" grpId="0"/>
      <p:bldP spid="11" grpId="0"/>
      <p:bldP spid="12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Rejuvenated</a:t>
            </a:r>
            <a:r>
              <a:rPr lang="en-IN" b="1" dirty="0">
                <a:latin typeface="Arial" pitchFamily="34" charset="0"/>
                <a:cs typeface="Arial" pitchFamily="34" charset="0"/>
              </a:rPr>
              <a:t> </a:t>
            </a:r>
            <a:r>
              <a:rPr lang="en-IN" b="1" dirty="0">
                <a:solidFill>
                  <a:srgbClr val="666633"/>
                </a:solidFill>
                <a:latin typeface="Arial" pitchFamily="34" charset="0"/>
                <a:cs typeface="Arial" pitchFamily="34" charset="0"/>
              </a:rPr>
              <a:t>Roles </a:t>
            </a:r>
            <a:endParaRPr lang="en-IN" dirty="0">
              <a:solidFill>
                <a:srgbClr val="66663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4785395"/>
          </a:xfrm>
        </p:spPr>
        <p:txBody>
          <a:bodyPr>
            <a:normAutofit lnSpcReduction="10000"/>
          </a:bodyPr>
          <a:lstStyle/>
          <a:p>
            <a:pPr>
              <a:buClr>
                <a:srgbClr val="C00000"/>
              </a:buClr>
              <a:buFont typeface="Arial Unicode MS" pitchFamily="34" charset="-128"/>
              <a:buChar char="†"/>
            </a:pPr>
            <a:r>
              <a:rPr lang="en-IN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</a:t>
            </a:r>
            <a:r>
              <a:rPr lang="en-IN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ighly </a:t>
            </a:r>
            <a:r>
              <a:rPr lang="en-IN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skilled and committed librarians should demonstrate the difference the libraries can make for a city or </a:t>
            </a:r>
            <a:r>
              <a:rPr lang="en-IN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community </a:t>
            </a:r>
            <a:r>
              <a:rPr lang="en-IN" b="1" dirty="0" smtClean="0">
                <a:solidFill>
                  <a:srgbClr val="FF0066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(Public Libraries)</a:t>
            </a:r>
          </a:p>
          <a:p>
            <a:pPr>
              <a:buClr>
                <a:srgbClr val="C00000"/>
              </a:buClr>
              <a:buFont typeface="Arial Unicode MS" pitchFamily="34" charset="-128"/>
              <a:buChar char="†"/>
            </a:pPr>
            <a:r>
              <a:rPr lang="en-US" b="1" dirty="0" smtClean="0">
                <a:solidFill>
                  <a:srgbClr val="6600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Future-Present</a:t>
            </a:r>
            <a:r>
              <a:rPr lang="en-US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library and librarian where students get help from the library and they in turn get involved in delivering the library service </a:t>
            </a:r>
            <a:r>
              <a:rPr lang="en-US" b="1" dirty="0" smtClean="0">
                <a:solidFill>
                  <a:srgbClr val="FF0066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(Academic Libraries)</a:t>
            </a:r>
            <a:r>
              <a:rPr lang="en-IN" b="1" dirty="0">
                <a:solidFill>
                  <a:srgbClr val="FF0066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en-IN" b="1" dirty="0" smtClean="0">
              <a:solidFill>
                <a:srgbClr val="FF0066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Clr>
                <a:srgbClr val="C00000"/>
              </a:buClr>
              <a:buFont typeface="Arial Unicode MS" pitchFamily="34" charset="-128"/>
              <a:buChar char="†"/>
            </a:pPr>
            <a:r>
              <a:rPr lang="en-IN" b="1" dirty="0" smtClean="0">
                <a:solidFill>
                  <a:srgbClr val="FF66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M-Library</a:t>
            </a:r>
            <a:r>
              <a:rPr lang="en-IN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services utilising mobile ICT products </a:t>
            </a:r>
            <a:r>
              <a:rPr lang="en-IN" b="1" dirty="0">
                <a:solidFill>
                  <a:srgbClr val="FF0066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(All Major types of Libraries)</a:t>
            </a:r>
          </a:p>
          <a:p>
            <a:endParaRPr lang="en-IN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IN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5949280"/>
            <a:ext cx="8287846" cy="584775"/>
          </a:xfrm>
          <a:prstGeom prst="rect">
            <a:avLst/>
          </a:prstGeom>
          <a:noFill/>
          <a:ln w="57150">
            <a:solidFill>
              <a:srgbClr val="660033"/>
            </a:solidFill>
          </a:ln>
        </p:spPr>
        <p:txBody>
          <a:bodyPr wrap="none" rtlCol="0">
            <a:spAutoFit/>
          </a:bodyPr>
          <a:lstStyle/>
          <a:p>
            <a:r>
              <a:rPr lang="en-IN" sz="3200" b="1" dirty="0" smtClean="0">
                <a:solidFill>
                  <a:srgbClr val="FF99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Cooperation</a:t>
            </a:r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</a:t>
            </a:r>
            <a:r>
              <a:rPr lang="en-IN" sz="32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Coordination</a:t>
            </a:r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</a:t>
            </a:r>
            <a:r>
              <a:rPr lang="en-IN" sz="3200" b="1" dirty="0" smtClean="0">
                <a:solidFill>
                  <a:srgbClr val="99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Coevolution</a:t>
            </a:r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IN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800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</p:spPr>
        <p:txBody>
          <a:bodyPr/>
          <a:lstStyle/>
          <a:p>
            <a:r>
              <a:rPr lang="en-US" b="1" dirty="0" smtClean="0">
                <a:solidFill>
                  <a:srgbClr val="0099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New </a:t>
            </a:r>
            <a:r>
              <a:rPr lang="en-US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LIS </a:t>
            </a:r>
            <a:r>
              <a:rPr lang="en-US" b="1" dirty="0" smtClean="0">
                <a:solidFill>
                  <a:srgbClr val="FF99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Professional</a:t>
            </a:r>
            <a:endParaRPr lang="en-IN" b="1" dirty="0">
              <a:solidFill>
                <a:srgbClr val="FF99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373616" cy="48245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i="1" dirty="0" smtClean="0">
                <a:solidFill>
                  <a:srgbClr val="6666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Novel </a:t>
            </a:r>
            <a:r>
              <a:rPr lang="en-US" b="1" i="1" dirty="0" smtClean="0">
                <a:solidFill>
                  <a:srgbClr val="6666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Role: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rgbClr val="660033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Reputation Manager </a:t>
            </a:r>
            <a:r>
              <a:rPr lang="en-US" sz="2200" b="1" dirty="0" smtClean="0">
                <a:solidFill>
                  <a:schemeClr val="bg2">
                    <a:lumMod val="10000"/>
                  </a:schemeClr>
                </a:solidFill>
                <a:ea typeface="Tahoma" pitchFamily="34" charset="0"/>
                <a:cs typeface="Tahoma" pitchFamily="34" charset="0"/>
              </a:rPr>
              <a:t>(</a:t>
            </a:r>
            <a:r>
              <a:rPr lang="en-IN" sz="2200" b="1" dirty="0">
                <a:solidFill>
                  <a:schemeClr val="bg2">
                    <a:lumMod val="10000"/>
                  </a:schemeClr>
                </a:solidFill>
              </a:rPr>
              <a:t>a conceptual and contextual </a:t>
            </a:r>
            <a:r>
              <a:rPr lang="en-IN" sz="2200" b="1" dirty="0" smtClean="0">
                <a:solidFill>
                  <a:schemeClr val="bg2">
                    <a:lumMod val="10000"/>
                  </a:schemeClr>
                </a:solidFill>
              </a:rPr>
              <a:t>					     understanding </a:t>
            </a:r>
            <a:r>
              <a:rPr lang="en-IN" sz="2200" b="1" dirty="0">
                <a:solidFill>
                  <a:schemeClr val="bg2">
                    <a:lumMod val="10000"/>
                  </a:schemeClr>
                </a:solidFill>
              </a:rPr>
              <a:t>of </a:t>
            </a:r>
            <a:r>
              <a:rPr lang="en-IN" sz="2200" b="1" dirty="0" smtClean="0">
                <a:solidFill>
                  <a:schemeClr val="bg2">
                    <a:lumMod val="10000"/>
                  </a:schemeClr>
                </a:solidFill>
              </a:rPr>
              <a:t>content)</a:t>
            </a:r>
            <a:endParaRPr lang="en-US" sz="2200" b="1" dirty="0" smtClean="0">
              <a:solidFill>
                <a:schemeClr val="bg2">
                  <a:lumMod val="10000"/>
                </a:schemeClr>
              </a:solidFill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en-US" b="1" dirty="0" smtClean="0">
                <a:solidFill>
                  <a:srgbClr val="4F6228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Sentiment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Analyst </a:t>
            </a:r>
            <a:r>
              <a:rPr lang="en-US" sz="2000" b="1" dirty="0" smtClean="0">
                <a:solidFill>
                  <a:srgbClr val="0000CC"/>
                </a:solidFill>
                <a:ea typeface="Tahoma" pitchFamily="34" charset="0"/>
                <a:cs typeface="Tahoma" pitchFamily="34" charset="0"/>
              </a:rPr>
              <a:t>(</a:t>
            </a:r>
            <a:r>
              <a:rPr lang="en-IN" sz="2000" b="1" dirty="0">
                <a:solidFill>
                  <a:srgbClr val="0000CC"/>
                </a:solidFill>
              </a:rPr>
              <a:t>use of computer </a:t>
            </a:r>
            <a:r>
              <a:rPr lang="en-IN" sz="2000" b="1" dirty="0" smtClean="0">
                <a:solidFill>
                  <a:srgbClr val="0000CC"/>
                </a:solidFill>
              </a:rPr>
              <a:t>and </a:t>
            </a:r>
            <a:r>
              <a:rPr lang="en-IN" sz="2000" b="1" dirty="0">
                <a:solidFill>
                  <a:srgbClr val="0000CC"/>
                </a:solidFill>
              </a:rPr>
              <a:t>data mining </a:t>
            </a:r>
            <a:r>
              <a:rPr lang="en-IN" sz="2000" b="1" dirty="0" smtClean="0">
                <a:solidFill>
                  <a:srgbClr val="0000CC"/>
                </a:solidFill>
              </a:rPr>
              <a:t>				              techniques </a:t>
            </a:r>
            <a:r>
              <a:rPr lang="en-IN" sz="2000" b="1" dirty="0">
                <a:solidFill>
                  <a:srgbClr val="0000CC"/>
                </a:solidFill>
              </a:rPr>
              <a:t>to infer meaning from </a:t>
            </a:r>
            <a:r>
              <a:rPr lang="en-IN" sz="2000" b="1" dirty="0" smtClean="0">
                <a:solidFill>
                  <a:srgbClr val="0000CC"/>
                </a:solidFill>
              </a:rPr>
              <a:t>				              digital texts)</a:t>
            </a:r>
            <a:endParaRPr lang="en-US" sz="2000" b="1" dirty="0" smtClean="0">
              <a:solidFill>
                <a:srgbClr val="0000CC"/>
              </a:solidFill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Ninja Librarian </a:t>
            </a:r>
            <a:r>
              <a:rPr lang="en-US" sz="2000" b="1" dirty="0" smtClean="0">
                <a:solidFill>
                  <a:srgbClr val="FF00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n-IN" sz="2000" b="1" dirty="0" smtClean="0">
                <a:solidFill>
                  <a:srgbClr val="FF0066"/>
                </a:solidFill>
              </a:rPr>
              <a:t>Ninja </a:t>
            </a:r>
            <a:r>
              <a:rPr lang="en-IN" sz="2000" b="1" dirty="0">
                <a:solidFill>
                  <a:srgbClr val="FF0066"/>
                </a:solidFill>
              </a:rPr>
              <a:t>librarians find you the information </a:t>
            </a:r>
            <a:r>
              <a:rPr lang="en-IN" sz="2000" b="1" dirty="0" smtClean="0">
                <a:solidFill>
                  <a:srgbClr val="FF0066"/>
                </a:solidFill>
              </a:rPr>
              <a:t>				     you need before </a:t>
            </a:r>
            <a:r>
              <a:rPr lang="en-IN" sz="2000" b="1" dirty="0">
                <a:solidFill>
                  <a:srgbClr val="FF0066"/>
                </a:solidFill>
              </a:rPr>
              <a:t>you even ask for </a:t>
            </a:r>
            <a:r>
              <a:rPr lang="en-IN" sz="2000" b="1" dirty="0" smtClean="0">
                <a:solidFill>
                  <a:srgbClr val="FF0066"/>
                </a:solidFill>
              </a:rPr>
              <a:t>it)</a:t>
            </a:r>
            <a:endParaRPr lang="en-US" sz="2000" b="1" dirty="0" smtClean="0">
              <a:solidFill>
                <a:srgbClr val="FF00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rgbClr val="996633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Digital Information Services 	Consultant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rgbClr val="99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Information Experience Facilitator </a:t>
            </a:r>
            <a:endParaRPr lang="en-IN" b="1" dirty="0">
              <a:solidFill>
                <a:srgbClr val="99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434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horzBrick">
          <a:fgClr>
            <a:srgbClr val="CC33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331640" y="2205063"/>
            <a:ext cx="3924472" cy="2123658"/>
          </a:xfrm>
          <a:prstGeom prst="rect">
            <a:avLst/>
          </a:prstGeom>
          <a:solidFill>
            <a:srgbClr val="FFFFFF"/>
          </a:solidFill>
          <a:ln w="57150"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9900CC"/>
                </a:solidFill>
                <a:latin typeface="Georgia" pitchFamily="18" charset="0"/>
              </a:rPr>
              <a:t>Information </a:t>
            </a:r>
          </a:p>
          <a:p>
            <a:r>
              <a:rPr lang="en-US" sz="4400" b="1" dirty="0" smtClean="0">
                <a:solidFill>
                  <a:srgbClr val="9900CC"/>
                </a:solidFill>
                <a:latin typeface="Georgia" pitchFamily="18" charset="0"/>
              </a:rPr>
              <a:t>Science is</a:t>
            </a:r>
          </a:p>
          <a:p>
            <a:r>
              <a:rPr lang="en-US" sz="4400" b="1" dirty="0" smtClean="0">
                <a:solidFill>
                  <a:srgbClr val="9900CC"/>
                </a:solidFill>
                <a:latin typeface="Georgia" pitchFamily="18" charset="0"/>
              </a:rPr>
              <a:t>the key now </a:t>
            </a:r>
          </a:p>
        </p:txBody>
      </p:sp>
      <p:pic>
        <p:nvPicPr>
          <p:cNvPr id="8" name="Picture 5" descr="C:\New Back up from Red P D\NACLIN\NACLIN 2016\index 7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683328" y="2263575"/>
            <a:ext cx="2808314" cy="2006635"/>
          </a:xfrm>
          <a:prstGeom prst="rect">
            <a:avLst/>
          </a:prstGeom>
          <a:noFill/>
          <a:ln w="57150">
            <a:solidFill>
              <a:srgbClr val="CC66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975425" y="443214"/>
            <a:ext cx="2866490" cy="769441"/>
          </a:xfrm>
          <a:prstGeom prst="rect">
            <a:avLst/>
          </a:prstGeom>
          <a:solidFill>
            <a:srgbClr val="FFFFFF"/>
          </a:solidFill>
          <a:ln w="57150">
            <a:solidFill>
              <a:srgbClr val="0000CC"/>
            </a:solidFill>
          </a:ln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663300"/>
                </a:solidFill>
                <a:latin typeface="Georgia" pitchFamily="18" charset="0"/>
              </a:rPr>
              <a:t>LIS </a:t>
            </a:r>
            <a:r>
              <a:rPr lang="en-US" sz="4400" b="1" dirty="0" smtClean="0">
                <a:solidFill>
                  <a:srgbClr val="FF0000"/>
                </a:solidFill>
                <a:latin typeface="Georgia" pitchFamily="18" charset="0"/>
              </a:rPr>
              <a:t>Shift</a:t>
            </a:r>
            <a:r>
              <a:rPr lang="en-US" sz="4400" b="1" dirty="0" smtClean="0">
                <a:solidFill>
                  <a:srgbClr val="663300"/>
                </a:solidFill>
                <a:latin typeface="Georgia" pitchFamily="18" charset="0"/>
              </a:rPr>
              <a:t> </a:t>
            </a:r>
          </a:p>
        </p:txBody>
      </p:sp>
      <p:sp>
        <p:nvSpPr>
          <p:cNvPr id="3" name="Oval 2"/>
          <p:cNvSpPr/>
          <p:nvPr/>
        </p:nvSpPr>
        <p:spPr>
          <a:xfrm>
            <a:off x="3470532" y="463505"/>
            <a:ext cx="597412" cy="661239"/>
          </a:xfrm>
          <a:prstGeom prst="ellipse">
            <a:avLst/>
          </a:prstGeom>
          <a:noFill/>
          <a:ln w="38100">
            <a:solidFill>
              <a:srgbClr val="CC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TextBox 8"/>
          <p:cNvSpPr txBox="1"/>
          <p:nvPr/>
        </p:nvSpPr>
        <p:spPr>
          <a:xfrm>
            <a:off x="899592" y="5589240"/>
            <a:ext cx="7672787" cy="523220"/>
          </a:xfrm>
          <a:prstGeom prst="rect">
            <a:avLst/>
          </a:prstGeom>
          <a:solidFill>
            <a:srgbClr val="FFFFFF"/>
          </a:solidFill>
          <a:ln w="57150">
            <a:solidFill>
              <a:srgbClr val="666699"/>
            </a:solidFill>
          </a:ln>
        </p:spPr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66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Managing digital ‘bits’ </a:t>
            </a:r>
            <a:r>
              <a:rPr lang="en-US" sz="2800" b="1" dirty="0" smtClean="0">
                <a:solidFill>
                  <a:srgbClr val="66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and information life cycle</a:t>
            </a:r>
            <a:endParaRPr lang="en-US" sz="4400" b="1" dirty="0" smtClean="0">
              <a:solidFill>
                <a:srgbClr val="9900CC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601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22114"/>
          </a:xfrm>
        </p:spPr>
        <p:txBody>
          <a:bodyPr/>
          <a:lstStyle/>
          <a:p>
            <a:r>
              <a:rPr lang="en-US" b="1" dirty="0" smtClean="0">
                <a:solidFill>
                  <a:srgbClr val="993300"/>
                </a:solidFill>
                <a:latin typeface="Georgia" pitchFamily="18" charset="0"/>
                <a:cs typeface="Arial" pitchFamily="34" charset="0"/>
              </a:rPr>
              <a:t>Information Features</a:t>
            </a:r>
            <a:endParaRPr lang="en-IN" b="1" dirty="0">
              <a:solidFill>
                <a:srgbClr val="993300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435280" cy="5616624"/>
          </a:xfrm>
        </p:spPr>
        <p:txBody>
          <a:bodyPr>
            <a:noAutofit/>
          </a:bodyPr>
          <a:lstStyle/>
          <a:p>
            <a:r>
              <a:rPr lang="en-US" sz="30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Information </a:t>
            </a:r>
            <a:r>
              <a:rPr lang="en-US" sz="3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can be </a:t>
            </a:r>
            <a:r>
              <a:rPr lang="en-US" sz="30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offered as </a:t>
            </a:r>
            <a:r>
              <a:rPr lang="en-US" sz="3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endParaRPr lang="en-US" sz="3000" b="1" dirty="0" smtClean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0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    -  commodity, service or capital resource</a:t>
            </a:r>
          </a:p>
          <a:p>
            <a:r>
              <a:rPr lang="en-US" sz="30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It can be easily transformed </a:t>
            </a:r>
            <a:r>
              <a:rPr lang="en-US" sz="30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30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disseminated </a:t>
            </a:r>
            <a:r>
              <a:rPr lang="en-US" sz="30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in different formats without affecting its </a:t>
            </a:r>
            <a:r>
              <a:rPr lang="en-US" sz="30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content</a:t>
            </a:r>
          </a:p>
          <a:p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can be a byproduct 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of some other 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operations</a:t>
            </a:r>
          </a:p>
          <a:p>
            <a:r>
              <a:rPr lang="en-US" sz="30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Contribution of </a:t>
            </a:r>
            <a:r>
              <a:rPr lang="en-US" sz="30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information </a:t>
            </a:r>
            <a:r>
              <a:rPr lang="en-US" sz="30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30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produce any good or service is </a:t>
            </a:r>
            <a:r>
              <a:rPr lang="en-US" sz="30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difficult </a:t>
            </a:r>
            <a:r>
              <a:rPr lang="en-US" sz="30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30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measure directly</a:t>
            </a:r>
          </a:p>
          <a:p>
            <a:r>
              <a:rPr lang="en-US" sz="3000" b="1" dirty="0" smtClean="0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3000" b="1" dirty="0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</a:rPr>
              <a:t>is like a perishable commodity </a:t>
            </a:r>
            <a:r>
              <a:rPr lang="en-US" sz="3000" b="1" dirty="0" smtClean="0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</a:rPr>
              <a:t>(stock </a:t>
            </a:r>
            <a:r>
              <a:rPr lang="en-US" sz="3000" b="1" dirty="0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</a:rPr>
              <a:t>prices) </a:t>
            </a:r>
            <a:r>
              <a:rPr lang="en-US" sz="3000" b="1" dirty="0" smtClean="0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</a:rPr>
              <a:t>or useful only much later (research results)</a:t>
            </a:r>
          </a:p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Ability and willingness to use information and frequency of its use alter dynamically</a:t>
            </a:r>
            <a:endParaRPr lang="en-IN" sz="3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329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260648"/>
            <a:ext cx="789671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9966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Information Management Skills</a:t>
            </a:r>
            <a:endParaRPr lang="en-IN" sz="4400" b="1" dirty="0">
              <a:solidFill>
                <a:srgbClr val="9966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16182" y="1268760"/>
            <a:ext cx="6864380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200" b="1" dirty="0">
                <a:solidFill>
                  <a:srgbClr val="660033"/>
                </a:solidFill>
                <a:latin typeface="Georgia" pitchFamily="18" charset="0"/>
                <a:cs typeface="Arial" pitchFamily="34" charset="0"/>
              </a:rPr>
              <a:t>Semantic </a:t>
            </a:r>
            <a:r>
              <a:rPr lang="en-IN" sz="3200" b="1" dirty="0" smtClean="0">
                <a:solidFill>
                  <a:srgbClr val="660033"/>
                </a:solidFill>
                <a:latin typeface="Georgia" pitchFamily="18" charset="0"/>
                <a:cs typeface="Arial" pitchFamily="34" charset="0"/>
              </a:rPr>
              <a:t>Connectivity: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IN" sz="3200" b="1" dirty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</a:t>
            </a:r>
            <a:r>
              <a:rPr lang="en-IN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 </a:t>
            </a:r>
            <a:r>
              <a:rPr lang="en-IN" sz="3200" b="1" dirty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manage metadata </a:t>
            </a:r>
            <a:r>
              <a:rPr lang="en-IN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IN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To handle interoperability issues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IN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To be able to use data </a:t>
            </a:r>
            <a:r>
              <a:rPr lang="en-IN" sz="3200" b="1" dirty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mining, </a:t>
            </a:r>
            <a:r>
              <a:rPr lang="en-IN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</a:p>
          <a:p>
            <a:r>
              <a:rPr lang="en-IN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text </a:t>
            </a:r>
            <a:r>
              <a:rPr lang="en-IN" sz="3200" b="1" dirty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mining </a:t>
            </a:r>
            <a:r>
              <a:rPr lang="en-IN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&amp; data analytics</a:t>
            </a:r>
            <a:endParaRPr lang="en-IN" sz="3200" b="1" dirty="0">
              <a:solidFill>
                <a:srgbClr val="000099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16182" y="4077072"/>
            <a:ext cx="8068234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200" b="1" dirty="0">
                <a:solidFill>
                  <a:srgbClr val="C00000"/>
                </a:solidFill>
                <a:latin typeface="Georgia" pitchFamily="18" charset="0"/>
                <a:cs typeface="Arial" pitchFamily="34" charset="0"/>
              </a:rPr>
              <a:t>Digital Humanities Services</a:t>
            </a:r>
            <a:r>
              <a:rPr lang="en-IN" sz="3200" b="1" dirty="0" smtClean="0">
                <a:solidFill>
                  <a:srgbClr val="C00000"/>
                </a:solidFill>
                <a:latin typeface="Georgia" pitchFamily="18" charset="0"/>
                <a:cs typeface="Arial" pitchFamily="34" charset="0"/>
              </a:rPr>
              <a:t>: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IN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To </a:t>
            </a:r>
            <a:r>
              <a:rPr lang="en-US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extend the role of digital information</a:t>
            </a:r>
          </a:p>
          <a:p>
            <a:r>
              <a:rPr lang="en-US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processing for the study and research in</a:t>
            </a:r>
          </a:p>
          <a:p>
            <a:r>
              <a:rPr lang="en-US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literature, languages &amp; music</a:t>
            </a:r>
            <a:endParaRPr lang="en-IN" sz="3200" b="1" dirty="0">
              <a:solidFill>
                <a:srgbClr val="000099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0599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67544" y="1268760"/>
            <a:ext cx="7839005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200" b="1" dirty="0" err="1" smtClean="0">
                <a:solidFill>
                  <a:srgbClr val="008000"/>
                </a:solidFill>
                <a:latin typeface="Georgia" pitchFamily="18" charset="0"/>
                <a:cs typeface="Arial" pitchFamily="34" charset="0"/>
              </a:rPr>
              <a:t>Infodemiology</a:t>
            </a:r>
            <a:r>
              <a:rPr lang="en-IN" sz="3200" b="1" dirty="0" smtClean="0">
                <a:solidFill>
                  <a:srgbClr val="008000"/>
                </a:solidFill>
                <a:latin typeface="Georgia" pitchFamily="18" charset="0"/>
                <a:cs typeface="Arial" pitchFamily="34" charset="0"/>
              </a:rPr>
              <a:t> Support: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IN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To </a:t>
            </a:r>
            <a:r>
              <a:rPr lang="en-US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distill the information pertinently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To distribute it </a:t>
            </a:r>
            <a:r>
              <a:rPr lang="en-US" sz="3200" b="1" dirty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suitably </a:t>
            </a:r>
            <a:r>
              <a:rPr lang="en-US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to the users  </a:t>
            </a:r>
          </a:p>
          <a:p>
            <a:r>
              <a:rPr lang="en-US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informing them about </a:t>
            </a:r>
            <a:r>
              <a:rPr lang="en-US" sz="3200" b="1" dirty="0" err="1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programmes</a:t>
            </a:r>
            <a:r>
              <a:rPr lang="en-US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and</a:t>
            </a:r>
          </a:p>
          <a:p>
            <a:r>
              <a:rPr lang="en-US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schemes in their interest areas</a:t>
            </a:r>
            <a:endParaRPr lang="en-IN" sz="3200" b="1" dirty="0">
              <a:solidFill>
                <a:srgbClr val="000099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1004" y="4293096"/>
            <a:ext cx="8483413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200" b="1" dirty="0">
                <a:solidFill>
                  <a:srgbClr val="FF0066"/>
                </a:solidFill>
                <a:latin typeface="Georgia" pitchFamily="18" charset="0"/>
                <a:cs typeface="Arial" pitchFamily="34" charset="0"/>
              </a:rPr>
              <a:t>Rights Management</a:t>
            </a:r>
            <a:r>
              <a:rPr lang="en-IN" sz="3200" b="1" dirty="0" smtClean="0">
                <a:solidFill>
                  <a:srgbClr val="FF0066"/>
                </a:solidFill>
                <a:latin typeface="Georgia" pitchFamily="18" charset="0"/>
                <a:cs typeface="Arial" pitchFamily="34" charset="0"/>
              </a:rPr>
              <a:t>:</a:t>
            </a:r>
            <a:r>
              <a:rPr lang="en-IN" sz="3200" b="1" dirty="0" smtClean="0">
                <a:solidFill>
                  <a:srgbClr val="CC6600"/>
                </a:solidFill>
                <a:latin typeface="Georgia" pitchFamily="18" charset="0"/>
                <a:cs typeface="Arial" pitchFamily="34" charset="0"/>
              </a:rPr>
              <a:t> 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IN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To guide </a:t>
            </a:r>
            <a:r>
              <a:rPr lang="en-IN" sz="3200" b="1" dirty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on </a:t>
            </a:r>
            <a:r>
              <a:rPr lang="en-IN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Copyright</a:t>
            </a:r>
            <a:r>
              <a:rPr lang="en-IN" sz="3200" b="1" dirty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IN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IPR and DIR</a:t>
            </a:r>
          </a:p>
          <a:p>
            <a:r>
              <a:rPr lang="en-IN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about </a:t>
            </a:r>
            <a:r>
              <a:rPr lang="en-IN" sz="3200" b="1" dirty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use and reuse of the </a:t>
            </a:r>
            <a:r>
              <a:rPr lang="en-IN" sz="3200" b="1" dirty="0" smtClean="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information</a:t>
            </a:r>
            <a:endParaRPr lang="en-IN" sz="3200" b="1" dirty="0">
              <a:solidFill>
                <a:srgbClr val="000099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260648"/>
            <a:ext cx="789671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9966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Information Management Skills</a:t>
            </a:r>
            <a:endParaRPr lang="en-IN" sz="4400" b="1" dirty="0">
              <a:solidFill>
                <a:srgbClr val="9966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43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4562" y="476672"/>
            <a:ext cx="563487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Service Delivery Mode</a:t>
            </a:r>
            <a:endParaRPr lang="en-IN" sz="4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55576" y="3501008"/>
            <a:ext cx="7632848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89039" y="4077072"/>
            <a:ext cx="18722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Standing </a:t>
            </a:r>
            <a:r>
              <a:rPr lang="en-IN" sz="2400" b="1" dirty="0">
                <a:solidFill>
                  <a:srgbClr val="FF0000"/>
                </a:solidFill>
              </a:rPr>
              <a:t>between the </a:t>
            </a:r>
            <a:endParaRPr lang="en-IN" sz="2400" b="1" dirty="0" smtClean="0">
              <a:solidFill>
                <a:srgbClr val="FF0000"/>
              </a:solidFill>
            </a:endParaRPr>
          </a:p>
          <a:p>
            <a:r>
              <a:rPr lang="en-IN" sz="2400" b="1" dirty="0" smtClean="0">
                <a:solidFill>
                  <a:srgbClr val="FF0000"/>
                </a:solidFill>
              </a:rPr>
              <a:t>user </a:t>
            </a:r>
            <a:r>
              <a:rPr lang="en-IN" sz="2400" b="1" dirty="0">
                <a:solidFill>
                  <a:srgbClr val="FF0000"/>
                </a:solidFill>
              </a:rPr>
              <a:t>and </a:t>
            </a:r>
            <a:r>
              <a:rPr lang="en-IN" sz="2400" b="1" dirty="0" smtClean="0">
                <a:solidFill>
                  <a:srgbClr val="FF0000"/>
                </a:solidFill>
              </a:rPr>
              <a:t>resource</a:t>
            </a:r>
            <a:endParaRPr lang="en-IN" sz="24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394" y="2477397"/>
            <a:ext cx="26613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Intermediation</a:t>
            </a:r>
            <a:endParaRPr lang="en-I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87824" y="2499462"/>
            <a:ext cx="25811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Apomediation</a:t>
            </a:r>
            <a:endParaRPr lang="en-IN" sz="28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73799" y="2499462"/>
            <a:ext cx="32207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Disintermediation</a:t>
            </a:r>
            <a:endParaRPr lang="en-IN" sz="28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168893" y="4077072"/>
            <a:ext cx="237202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400" b="1" dirty="0" smtClean="0">
                <a:solidFill>
                  <a:srgbClr val="0000CC"/>
                </a:solidFill>
              </a:rPr>
              <a:t>Standing by </a:t>
            </a:r>
            <a:r>
              <a:rPr lang="en-IN" sz="2400" b="1" dirty="0">
                <a:solidFill>
                  <a:srgbClr val="0000CC"/>
                </a:solidFill>
              </a:rPr>
              <a:t>the </a:t>
            </a:r>
            <a:r>
              <a:rPr lang="en-IN" sz="2400" b="1" dirty="0" smtClean="0">
                <a:solidFill>
                  <a:srgbClr val="0000CC"/>
                </a:solidFill>
              </a:rPr>
              <a:t>user to</a:t>
            </a:r>
          </a:p>
          <a:p>
            <a:pPr algn="ctr"/>
            <a:r>
              <a:rPr lang="en-US" sz="2400" b="1" dirty="0">
                <a:solidFill>
                  <a:srgbClr val="0000CC"/>
                </a:solidFill>
              </a:rPr>
              <a:t>p</a:t>
            </a:r>
            <a:r>
              <a:rPr lang="en-US" sz="2400" b="1" dirty="0" smtClean="0">
                <a:solidFill>
                  <a:srgbClr val="0000CC"/>
                </a:solidFill>
              </a:rPr>
              <a:t>rovide subtle</a:t>
            </a:r>
          </a:p>
          <a:p>
            <a:pPr algn="ctr"/>
            <a:r>
              <a:rPr lang="en-US" sz="2400" b="1" dirty="0">
                <a:solidFill>
                  <a:srgbClr val="0000CC"/>
                </a:solidFill>
              </a:rPr>
              <a:t>a</a:t>
            </a:r>
            <a:r>
              <a:rPr lang="en-US" sz="2400" b="1" dirty="0" smtClean="0">
                <a:solidFill>
                  <a:srgbClr val="0000CC"/>
                </a:solidFill>
              </a:rPr>
              <a:t>nd expert-verified support</a:t>
            </a:r>
            <a:endParaRPr lang="en-IN" sz="2400" b="1" dirty="0">
              <a:solidFill>
                <a:srgbClr val="0000CC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023328" y="4072667"/>
            <a:ext cx="18722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IN" sz="2400" b="1" dirty="0" smtClean="0">
                <a:solidFill>
                  <a:srgbClr val="003300"/>
                </a:solidFill>
              </a:rPr>
              <a:t>Standing aloof from</a:t>
            </a:r>
          </a:p>
          <a:p>
            <a:pPr algn="r"/>
            <a:r>
              <a:rPr lang="en-IN" sz="2400" b="1" dirty="0">
                <a:solidFill>
                  <a:srgbClr val="003300"/>
                </a:solidFill>
              </a:rPr>
              <a:t>t</a:t>
            </a:r>
            <a:r>
              <a:rPr lang="en-IN" sz="2400" b="1" dirty="0" smtClean="0">
                <a:solidFill>
                  <a:srgbClr val="003300"/>
                </a:solidFill>
              </a:rPr>
              <a:t>he user</a:t>
            </a:r>
            <a:endParaRPr lang="en-IN" sz="2400" b="1" dirty="0">
              <a:solidFill>
                <a:srgbClr val="003300"/>
              </a:solidFill>
            </a:endParaRPr>
          </a:p>
        </p:txBody>
      </p:sp>
      <p:sp>
        <p:nvSpPr>
          <p:cNvPr id="3" name="Isosceles Triangle 2"/>
          <p:cNvSpPr/>
          <p:nvPr/>
        </p:nvSpPr>
        <p:spPr>
          <a:xfrm>
            <a:off x="755576" y="3552887"/>
            <a:ext cx="792088" cy="41549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Isosceles Triangle 16"/>
          <p:cNvSpPr/>
          <p:nvPr/>
        </p:nvSpPr>
        <p:spPr>
          <a:xfrm>
            <a:off x="3882358" y="3552887"/>
            <a:ext cx="792088" cy="415498"/>
          </a:xfrm>
          <a:prstGeom prst="triangle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Isosceles Triangle 17"/>
          <p:cNvSpPr/>
          <p:nvPr/>
        </p:nvSpPr>
        <p:spPr>
          <a:xfrm>
            <a:off x="7620000" y="3552887"/>
            <a:ext cx="792088" cy="415498"/>
          </a:xfrm>
          <a:prstGeom prst="triangle">
            <a:avLst/>
          </a:prstGeom>
          <a:solidFill>
            <a:srgbClr val="33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Isosceles Triangle 18"/>
          <p:cNvSpPr/>
          <p:nvPr/>
        </p:nvSpPr>
        <p:spPr>
          <a:xfrm rot="10800000">
            <a:off x="755576" y="3030308"/>
            <a:ext cx="792088" cy="41549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2" name="Isosceles Triangle 21"/>
          <p:cNvSpPr/>
          <p:nvPr/>
        </p:nvSpPr>
        <p:spPr>
          <a:xfrm rot="10800000">
            <a:off x="3892167" y="3022682"/>
            <a:ext cx="792088" cy="415498"/>
          </a:xfrm>
          <a:prstGeom prst="triangle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" name="Isosceles Triangle 22"/>
          <p:cNvSpPr/>
          <p:nvPr/>
        </p:nvSpPr>
        <p:spPr>
          <a:xfrm rot="10800000">
            <a:off x="7620000" y="3026658"/>
            <a:ext cx="792088" cy="415498"/>
          </a:xfrm>
          <a:prstGeom prst="triangle">
            <a:avLst/>
          </a:prstGeom>
          <a:solidFill>
            <a:srgbClr val="33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1724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3" grpId="0" animBg="1"/>
      <p:bldP spid="17" grpId="0" animBg="1"/>
      <p:bldP spid="18" grpId="0" animBg="1"/>
      <p:bldP spid="19" grpId="0" animBg="1"/>
      <p:bldP spid="22" grpId="0" animBg="1"/>
      <p:bldP spid="2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765" y="188640"/>
            <a:ext cx="8892479" cy="864096"/>
          </a:xfrm>
        </p:spPr>
        <p:txBody>
          <a:bodyPr>
            <a:normAutofit fontScale="90000"/>
          </a:bodyPr>
          <a:lstStyle/>
          <a:p>
            <a:r>
              <a:rPr lang="en-IN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Applied Information </a:t>
            </a:r>
            <a:r>
              <a:rPr lang="en-IN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Economics (AIE)</a:t>
            </a:r>
            <a:endParaRPr lang="en-IN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52736"/>
            <a:ext cx="8435280" cy="5040560"/>
          </a:xfrm>
        </p:spPr>
        <p:txBody>
          <a:bodyPr>
            <a:noAutofit/>
          </a:bodyPr>
          <a:lstStyle/>
          <a:p>
            <a:r>
              <a:rPr lang="en-IN" sz="3000" b="1" dirty="0" smtClean="0">
                <a:latin typeface="Arial Narrow" pitchFamily="34" charset="0"/>
              </a:rPr>
              <a:t>To identify </a:t>
            </a:r>
            <a:r>
              <a:rPr lang="en-IN" sz="3000" b="1" dirty="0">
                <a:latin typeface="Arial Narrow" pitchFamily="34" charset="0"/>
              </a:rPr>
              <a:t>the best opportunities for economic contribution by information systems or </a:t>
            </a:r>
            <a:r>
              <a:rPr lang="en-IN" sz="3000" b="1" dirty="0" smtClean="0">
                <a:latin typeface="Arial Narrow" pitchFamily="34" charset="0"/>
              </a:rPr>
              <a:t>services </a:t>
            </a:r>
          </a:p>
          <a:p>
            <a:r>
              <a:rPr lang="en-IN" sz="3000" b="1" dirty="0" smtClean="0">
                <a:latin typeface="Arial Narrow" pitchFamily="34" charset="0"/>
              </a:rPr>
              <a:t>To </a:t>
            </a:r>
            <a:r>
              <a:rPr lang="en-IN" sz="3000" b="1" dirty="0">
                <a:latin typeface="Arial Narrow" pitchFamily="34" charset="0"/>
              </a:rPr>
              <a:t>financially </a:t>
            </a:r>
            <a:r>
              <a:rPr lang="en-IN" sz="3000" b="1" dirty="0" smtClean="0">
                <a:latin typeface="Arial Narrow" pitchFamily="34" charset="0"/>
              </a:rPr>
              <a:t>enumerate factors </a:t>
            </a:r>
            <a:r>
              <a:rPr lang="en-IN" sz="3000" b="1" dirty="0">
                <a:latin typeface="Arial Narrow" pitchFamily="34" charset="0"/>
              </a:rPr>
              <a:t>like ‘reader satisfaction’ </a:t>
            </a:r>
            <a:r>
              <a:rPr lang="en-IN" sz="3000" b="1" dirty="0" smtClean="0">
                <a:latin typeface="Arial Narrow" pitchFamily="34" charset="0"/>
              </a:rPr>
              <a:t> &amp; </a:t>
            </a:r>
            <a:r>
              <a:rPr lang="en-IN" sz="3000" b="1" dirty="0">
                <a:latin typeface="Arial Narrow" pitchFamily="34" charset="0"/>
              </a:rPr>
              <a:t>‘staff empowerment</a:t>
            </a:r>
            <a:r>
              <a:rPr lang="en-IN" sz="3000" b="1" dirty="0" smtClean="0">
                <a:latin typeface="Arial Narrow" pitchFamily="34" charset="0"/>
              </a:rPr>
              <a:t>’</a:t>
            </a:r>
          </a:p>
          <a:p>
            <a:r>
              <a:rPr lang="en-IN" sz="3000" b="1" dirty="0" smtClean="0">
                <a:latin typeface="Arial Narrow" pitchFamily="34" charset="0"/>
              </a:rPr>
              <a:t>To run computer-based </a:t>
            </a:r>
            <a:r>
              <a:rPr lang="en-IN" sz="3000" b="1" dirty="0">
                <a:latin typeface="Arial Narrow" pitchFamily="34" charset="0"/>
              </a:rPr>
              <a:t>simulations to build a large number of scenarios </a:t>
            </a:r>
            <a:r>
              <a:rPr lang="en-IN" sz="3000" b="1" dirty="0" smtClean="0">
                <a:latin typeface="Arial Narrow" pitchFamily="34" charset="0"/>
              </a:rPr>
              <a:t>to quantify the uncertainty</a:t>
            </a:r>
          </a:p>
          <a:p>
            <a:r>
              <a:rPr lang="en-US" sz="3000" b="1" dirty="0" smtClean="0">
                <a:latin typeface="Arial Narrow" pitchFamily="34" charset="0"/>
              </a:rPr>
              <a:t>To employ multi-disciplinary approach going beyond traditional cost-benefit analysis                   (integrating models from economics &amp; finance, O.R., statistics, decision theory and information theory)</a:t>
            </a:r>
            <a:endParaRPr lang="en-IN" sz="3000" b="1" dirty="0">
              <a:latin typeface="Arial Narrow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521" y="6093296"/>
            <a:ext cx="87129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IN" sz="2000" b="1" dirty="0">
                <a:solidFill>
                  <a:srgbClr val="000099"/>
                </a:solidFill>
                <a:latin typeface="Arial Narrow" pitchFamily="34" charset="0"/>
              </a:rPr>
              <a:t>D. Hubbard, </a:t>
            </a:r>
            <a:r>
              <a:rPr lang="en-IN" sz="2000" b="1" i="1" dirty="0">
                <a:solidFill>
                  <a:srgbClr val="000099"/>
                </a:solidFill>
                <a:latin typeface="Arial Narrow" pitchFamily="34" charset="0"/>
              </a:rPr>
              <a:t>Applied Information Economics – A Powerful Quantitative Method for IT </a:t>
            </a:r>
            <a:endParaRPr lang="en-IN" sz="2000" b="1" i="1" dirty="0" smtClean="0">
              <a:solidFill>
                <a:srgbClr val="000099"/>
              </a:solidFill>
              <a:latin typeface="Arial Narrow" pitchFamily="34" charset="0"/>
            </a:endParaRPr>
          </a:p>
          <a:p>
            <a:pPr lvl="0"/>
            <a:r>
              <a:rPr lang="en-IN" sz="2000" b="1" i="1" dirty="0" smtClean="0">
                <a:solidFill>
                  <a:srgbClr val="000099"/>
                </a:solidFill>
                <a:latin typeface="Arial Narrow" pitchFamily="34" charset="0"/>
              </a:rPr>
              <a:t>Value</a:t>
            </a:r>
            <a:r>
              <a:rPr lang="en-IN" sz="2000" b="1" dirty="0" smtClean="0">
                <a:solidFill>
                  <a:srgbClr val="000099"/>
                </a:solidFill>
                <a:latin typeface="Arial Narrow" pitchFamily="34" charset="0"/>
              </a:rPr>
              <a:t> </a:t>
            </a:r>
            <a:r>
              <a:rPr lang="en-IN" sz="2000" b="1" dirty="0">
                <a:solidFill>
                  <a:srgbClr val="000099"/>
                </a:solidFill>
                <a:latin typeface="Arial Narrow" pitchFamily="34" charset="0"/>
              </a:rPr>
              <a:t>(Glen Ellyn, IL: Hubbard Decision Research 2010), www.hubbardresearch.com. 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51521" y="6093296"/>
            <a:ext cx="2304255" cy="0"/>
          </a:xfrm>
          <a:prstGeom prst="line">
            <a:avLst/>
          </a:prstGeom>
          <a:ln w="38100"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478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94122"/>
          </a:xfrm>
        </p:spPr>
        <p:txBody>
          <a:bodyPr/>
          <a:lstStyle/>
          <a:p>
            <a:r>
              <a:rPr lang="en-IN" b="1" dirty="0">
                <a:solidFill>
                  <a:srgbClr val="666699"/>
                </a:solidFill>
              </a:rPr>
              <a:t>Information Sustainability</a:t>
            </a:r>
            <a:endParaRPr lang="en-IN" dirty="0">
              <a:solidFill>
                <a:srgbClr val="6666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544616"/>
          </a:xfrm>
        </p:spPr>
        <p:txBody>
          <a:bodyPr/>
          <a:lstStyle/>
          <a:p>
            <a:pPr marL="0" indent="0">
              <a:buNone/>
            </a:pPr>
            <a:r>
              <a:rPr lang="en-IN" b="1" i="1" dirty="0" smtClean="0">
                <a:solidFill>
                  <a:srgbClr val="C00000"/>
                </a:solidFill>
              </a:rPr>
              <a:t>Determining Factors:</a:t>
            </a:r>
          </a:p>
          <a:p>
            <a:pPr>
              <a:buClr>
                <a:srgbClr val="FF0000"/>
              </a:buClr>
              <a:buFont typeface="Arial" pitchFamily="34" charset="0"/>
              <a:buChar char="¶"/>
            </a:pPr>
            <a:r>
              <a:rPr lang="en-IN" b="1" dirty="0" smtClean="0">
                <a:solidFill>
                  <a:srgbClr val="333300"/>
                </a:solidFill>
              </a:rPr>
              <a:t> Ease </a:t>
            </a:r>
            <a:r>
              <a:rPr lang="en-IN" b="1" dirty="0">
                <a:solidFill>
                  <a:srgbClr val="333300"/>
                </a:solidFill>
              </a:rPr>
              <a:t>of </a:t>
            </a:r>
            <a:r>
              <a:rPr lang="en-IN" b="1" dirty="0" smtClean="0">
                <a:solidFill>
                  <a:srgbClr val="333300"/>
                </a:solidFill>
              </a:rPr>
              <a:t>access </a:t>
            </a:r>
          </a:p>
          <a:p>
            <a:pPr>
              <a:buClr>
                <a:srgbClr val="FF0000"/>
              </a:buClr>
              <a:buFont typeface="Arial" pitchFamily="34" charset="0"/>
              <a:buChar char="¶"/>
            </a:pPr>
            <a:r>
              <a:rPr lang="en-IN" b="1" dirty="0" smtClean="0">
                <a:solidFill>
                  <a:srgbClr val="333300"/>
                </a:solidFill>
              </a:rPr>
              <a:t> Affordable to the user and viable for    	</a:t>
            </a:r>
            <a:r>
              <a:rPr lang="en-IN" b="1" dirty="0">
                <a:solidFill>
                  <a:srgbClr val="333300"/>
                </a:solidFill>
              </a:rPr>
              <a:t>the library </a:t>
            </a:r>
            <a:r>
              <a:rPr lang="en-IN" b="1" dirty="0" smtClean="0">
                <a:solidFill>
                  <a:srgbClr val="333300"/>
                </a:solidFill>
              </a:rPr>
              <a:t>(service price)</a:t>
            </a:r>
          </a:p>
          <a:p>
            <a:pPr>
              <a:buClr>
                <a:srgbClr val="FF0000"/>
              </a:buClr>
              <a:buFont typeface="Arial" pitchFamily="34" charset="0"/>
              <a:buChar char="¶"/>
            </a:pPr>
            <a:r>
              <a:rPr lang="en-IN" b="1" dirty="0" smtClean="0">
                <a:solidFill>
                  <a:srgbClr val="333300"/>
                </a:solidFill>
              </a:rPr>
              <a:t> Long </a:t>
            </a:r>
            <a:r>
              <a:rPr lang="en-IN" b="1" dirty="0">
                <a:solidFill>
                  <a:srgbClr val="333300"/>
                </a:solidFill>
              </a:rPr>
              <a:t>term preservation of </a:t>
            </a:r>
            <a:r>
              <a:rPr lang="en-IN" b="1" dirty="0" smtClean="0">
                <a:solidFill>
                  <a:srgbClr val="333300"/>
                </a:solidFill>
              </a:rPr>
              <a:t>information</a:t>
            </a:r>
          </a:p>
          <a:p>
            <a:pPr marL="0" indent="0">
              <a:buNone/>
            </a:pPr>
            <a:r>
              <a:rPr lang="en-US" b="1" i="1" dirty="0" smtClean="0">
                <a:solidFill>
                  <a:srgbClr val="993300"/>
                </a:solidFill>
              </a:rPr>
              <a:t>Main Dimensions:</a:t>
            </a:r>
            <a:endParaRPr lang="en-IN" b="1" i="1" dirty="0" smtClean="0">
              <a:solidFill>
                <a:srgbClr val="000066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IN" b="1" dirty="0" smtClean="0">
                <a:solidFill>
                  <a:srgbClr val="000066"/>
                </a:solidFill>
              </a:rPr>
              <a:t> Economic sustainability</a:t>
            </a:r>
          </a:p>
          <a:p>
            <a:pPr>
              <a:buFont typeface="Wingdings" pitchFamily="2" charset="2"/>
              <a:buChar char="§"/>
            </a:pPr>
            <a:r>
              <a:rPr lang="en-IN" b="1" dirty="0" smtClean="0">
                <a:solidFill>
                  <a:srgbClr val="009900"/>
                </a:solidFill>
              </a:rPr>
              <a:t> Environmental sustainability</a:t>
            </a:r>
          </a:p>
          <a:p>
            <a:pPr>
              <a:buFont typeface="Wingdings" pitchFamily="2" charset="2"/>
              <a:buChar char="§"/>
            </a:pPr>
            <a:r>
              <a:rPr lang="en-IN" b="1" dirty="0" smtClean="0">
                <a:solidFill>
                  <a:srgbClr val="CC6600"/>
                </a:solidFill>
              </a:rPr>
              <a:t> Social </a:t>
            </a:r>
            <a:r>
              <a:rPr lang="en-IN" b="1" dirty="0">
                <a:solidFill>
                  <a:srgbClr val="CC6600"/>
                </a:solidFill>
              </a:rPr>
              <a:t>sustainability</a:t>
            </a:r>
          </a:p>
        </p:txBody>
      </p:sp>
    </p:spTree>
    <p:extLst>
      <p:ext uri="{BB962C8B-B14F-4D97-AF65-F5344CB8AC3E}">
        <p14:creationId xmlns:p14="http://schemas.microsoft.com/office/powerpoint/2010/main" val="2310022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08721"/>
          </a:xfrm>
        </p:spPr>
        <p:txBody>
          <a:bodyPr>
            <a:normAutofit/>
          </a:bodyPr>
          <a:lstStyle/>
          <a:p>
            <a:r>
              <a:rPr lang="en-IN" b="1" dirty="0" smtClean="0">
                <a:solidFill>
                  <a:srgbClr val="666633"/>
                </a:solidFill>
                <a:latin typeface="Georgia" pitchFamily="18" charset="0"/>
                <a:cs typeface="Arial" pitchFamily="34" charset="0"/>
              </a:rPr>
              <a:t>Views on the Library </a:t>
            </a:r>
            <a:r>
              <a:rPr lang="en-IN" sz="2000" b="1" dirty="0" smtClean="0">
                <a:solidFill>
                  <a:srgbClr val="666633"/>
                </a:solidFill>
                <a:latin typeface="Georgia" pitchFamily="18" charset="0"/>
                <a:cs typeface="Arial" pitchFamily="34" charset="0"/>
              </a:rPr>
              <a:t>(1)</a:t>
            </a:r>
            <a:endParaRPr lang="en-IN" altLang="en-US" sz="2000" b="1" dirty="0" smtClean="0">
              <a:solidFill>
                <a:srgbClr val="666633"/>
              </a:solidFill>
              <a:latin typeface="Georgia" pitchFamily="18" charset="0"/>
              <a:cs typeface="Arial" panose="020B0604020202020204" pitchFamily="34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424936" cy="320229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§"/>
              <a:defRPr/>
            </a:pPr>
            <a:r>
              <a:rPr lang="en-IN" sz="3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 Radical </a:t>
            </a:r>
            <a:r>
              <a:rPr lang="en-IN" sz="3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Outlook</a:t>
            </a:r>
            <a:r>
              <a:rPr lang="en-IN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  <a:defRPr/>
            </a:pPr>
            <a:r>
              <a:rPr lang="en-IN" sz="33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-  ICT is enough</a:t>
            </a:r>
          </a:p>
          <a:p>
            <a:pPr marL="0" indent="0">
              <a:buNone/>
              <a:defRPr/>
            </a:pPr>
            <a:r>
              <a:rPr lang="en-IN" sz="33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IN" sz="33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-  Last priority area </a:t>
            </a:r>
          </a:p>
          <a:p>
            <a:pPr marL="0" indent="0">
              <a:buNone/>
              <a:defRPr/>
            </a:pPr>
            <a:r>
              <a:rPr lang="en-IN" sz="33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-  demise is imminent </a:t>
            </a:r>
          </a:p>
          <a:p>
            <a:pPr marL="0" indent="0">
              <a:buNone/>
              <a:defRPr/>
            </a:pPr>
            <a:r>
              <a:rPr lang="en-IN" sz="33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-  book </a:t>
            </a:r>
            <a:r>
              <a:rPr lang="en-IN" sz="33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IN" sz="33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useum </a:t>
            </a:r>
            <a:r>
              <a:rPr lang="en-IN" sz="33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fate</a:t>
            </a:r>
            <a:endParaRPr lang="en-IN" sz="3300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48534" y="4261128"/>
            <a:ext cx="169218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smtClean="0">
                <a:solidFill>
                  <a:srgbClr val="996600"/>
                </a:solidFill>
                <a:latin typeface="Arial Narrow" pitchFamily="34" charset="0"/>
                <a:ea typeface="Tahoma" pitchFamily="34" charset="0"/>
                <a:cs typeface="Tahoma" pitchFamily="34" charset="0"/>
              </a:rPr>
              <a:t>Library :</a:t>
            </a:r>
          </a:p>
          <a:p>
            <a:pPr algn="ctr"/>
            <a:r>
              <a:rPr lang="en-US" sz="2600" b="1" dirty="0">
                <a:solidFill>
                  <a:srgbClr val="996600"/>
                </a:solidFill>
                <a:latin typeface="Arial Narrow" pitchFamily="34" charset="0"/>
                <a:ea typeface="Tahoma" pitchFamily="34" charset="0"/>
                <a:cs typeface="Tahoma" pitchFamily="34" charset="0"/>
              </a:rPr>
              <a:t>C</a:t>
            </a:r>
            <a:r>
              <a:rPr lang="en-US" sz="2600" b="1" dirty="0" smtClean="0">
                <a:solidFill>
                  <a:srgbClr val="996600"/>
                </a:solidFill>
                <a:latin typeface="Arial Narrow" pitchFamily="34" charset="0"/>
                <a:ea typeface="Tahoma" pitchFamily="34" charset="0"/>
                <a:cs typeface="Tahoma" pitchFamily="34" charset="0"/>
              </a:rPr>
              <a:t>entre of </a:t>
            </a:r>
          </a:p>
          <a:p>
            <a:pPr algn="ctr"/>
            <a:r>
              <a:rPr lang="en-US" sz="2600" b="1" dirty="0" err="1">
                <a:solidFill>
                  <a:srgbClr val="996600"/>
                </a:solidFill>
                <a:latin typeface="Arial Narrow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600" b="1" dirty="0" err="1" smtClean="0">
                <a:solidFill>
                  <a:srgbClr val="996600"/>
                </a:solidFill>
                <a:latin typeface="Arial Narrow" pitchFamily="34" charset="0"/>
                <a:ea typeface="Tahoma" pitchFamily="34" charset="0"/>
                <a:cs typeface="Tahoma" pitchFamily="34" charset="0"/>
              </a:rPr>
              <a:t>nfosphere</a:t>
            </a:r>
            <a:endParaRPr lang="en-IN" sz="2600" dirty="0">
              <a:solidFill>
                <a:srgbClr val="9966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87781" y="3068960"/>
            <a:ext cx="20136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99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Copernican</a:t>
            </a:r>
            <a:r>
              <a:rPr lang="en-US" sz="24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24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Revolution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06562" y="5738393"/>
            <a:ext cx="18582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666633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Digital</a:t>
            </a:r>
            <a:r>
              <a:rPr lang="en-US" sz="24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24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Revolution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732240" y="1412776"/>
            <a:ext cx="1872208" cy="1656184"/>
          </a:xfrm>
          <a:prstGeom prst="ellipse">
            <a:avLst/>
          </a:prstGeom>
          <a:noFill/>
          <a:ln w="5715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Oval 8"/>
          <p:cNvSpPr/>
          <p:nvPr/>
        </p:nvSpPr>
        <p:spPr>
          <a:xfrm>
            <a:off x="6758524" y="4079367"/>
            <a:ext cx="1872208" cy="1656184"/>
          </a:xfrm>
          <a:prstGeom prst="ellipse">
            <a:avLst/>
          </a:prstGeom>
          <a:noFill/>
          <a:ln w="57150"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TextBox 9"/>
          <p:cNvSpPr txBox="1"/>
          <p:nvPr/>
        </p:nvSpPr>
        <p:spPr>
          <a:xfrm>
            <a:off x="6912260" y="1594537"/>
            <a:ext cx="151216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smtClean="0">
                <a:solidFill>
                  <a:srgbClr val="0066CC"/>
                </a:solidFill>
                <a:latin typeface="Arial Narrow" pitchFamily="34" charset="0"/>
                <a:ea typeface="Tahoma" pitchFamily="34" charset="0"/>
                <a:cs typeface="Tahoma" pitchFamily="34" charset="0"/>
              </a:rPr>
              <a:t>Earth :</a:t>
            </a:r>
          </a:p>
          <a:p>
            <a:pPr algn="ctr"/>
            <a:r>
              <a:rPr lang="en-US" sz="2600" b="1" dirty="0">
                <a:solidFill>
                  <a:srgbClr val="0066CC"/>
                </a:solidFill>
                <a:latin typeface="Arial Narrow" pitchFamily="34" charset="0"/>
                <a:ea typeface="Tahoma" pitchFamily="34" charset="0"/>
                <a:cs typeface="Tahoma" pitchFamily="34" charset="0"/>
              </a:rPr>
              <a:t>C</a:t>
            </a:r>
            <a:r>
              <a:rPr lang="en-US" sz="2600" b="1" dirty="0" smtClean="0">
                <a:solidFill>
                  <a:srgbClr val="0066CC"/>
                </a:solidFill>
                <a:latin typeface="Arial Narrow" pitchFamily="34" charset="0"/>
                <a:ea typeface="Tahoma" pitchFamily="34" charset="0"/>
                <a:cs typeface="Tahoma" pitchFamily="34" charset="0"/>
              </a:rPr>
              <a:t>entre of </a:t>
            </a:r>
          </a:p>
          <a:p>
            <a:pPr algn="ctr"/>
            <a:r>
              <a:rPr lang="en-US" sz="2600" b="1" dirty="0" smtClean="0">
                <a:solidFill>
                  <a:srgbClr val="0066CC"/>
                </a:solidFill>
                <a:latin typeface="Arial Narrow" pitchFamily="34" charset="0"/>
                <a:ea typeface="Tahoma" pitchFamily="34" charset="0"/>
                <a:cs typeface="Tahoma" pitchFamily="34" charset="0"/>
              </a:rPr>
              <a:t>Universe</a:t>
            </a:r>
            <a:endParaRPr lang="en-IN" sz="2600" dirty="0">
              <a:solidFill>
                <a:srgbClr val="0066CC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940152" y="1412776"/>
            <a:ext cx="0" cy="5040560"/>
          </a:xfrm>
          <a:prstGeom prst="line">
            <a:avLst/>
          </a:prstGeom>
          <a:ln w="7620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806562" y="1412776"/>
            <a:ext cx="1824170" cy="16561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756259" y="4082209"/>
            <a:ext cx="1824170" cy="16561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6732240" y="1412776"/>
            <a:ext cx="1872208" cy="16561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792555" y="4087114"/>
            <a:ext cx="1872208" cy="16561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686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 animBg="1"/>
      <p:bldP spid="9" grpId="0" animBg="1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000066"/>
                </a:solidFill>
              </a:rPr>
              <a:t>Economic </a:t>
            </a:r>
            <a:r>
              <a:rPr lang="en-IN" b="1" dirty="0" smtClean="0">
                <a:solidFill>
                  <a:srgbClr val="000066"/>
                </a:solidFill>
              </a:rPr>
              <a:t>Sustainability</a:t>
            </a:r>
            <a:endParaRPr lang="en-IN" dirty="0">
              <a:solidFill>
                <a:srgbClr val="00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4785395"/>
          </a:xfrm>
        </p:spPr>
        <p:txBody>
          <a:bodyPr/>
          <a:lstStyle/>
          <a:p>
            <a:pPr>
              <a:buClr>
                <a:srgbClr val="3333FF"/>
              </a:buClr>
              <a:buFont typeface="Arial" pitchFamily="34" charset="0"/>
              <a:buChar char="‡"/>
            </a:pPr>
            <a:r>
              <a:rPr lang="en-IN" b="1" dirty="0" smtClean="0">
                <a:solidFill>
                  <a:srgbClr val="663300"/>
                </a:solidFill>
              </a:rPr>
              <a:t>Negotiation </a:t>
            </a:r>
            <a:r>
              <a:rPr lang="en-IN" b="1" dirty="0">
                <a:solidFill>
                  <a:srgbClr val="663300"/>
                </a:solidFill>
              </a:rPr>
              <a:t>with </a:t>
            </a:r>
            <a:r>
              <a:rPr lang="en-IN" b="1" dirty="0" smtClean="0">
                <a:solidFill>
                  <a:srgbClr val="663300"/>
                </a:solidFill>
              </a:rPr>
              <a:t>the vendor to </a:t>
            </a:r>
            <a:r>
              <a:rPr lang="en-IN" b="1" dirty="0">
                <a:solidFill>
                  <a:srgbClr val="663300"/>
                </a:solidFill>
              </a:rPr>
              <a:t>ensure economic sustainability of information for </a:t>
            </a:r>
            <a:r>
              <a:rPr lang="en-IN" b="1" dirty="0" smtClean="0">
                <a:solidFill>
                  <a:srgbClr val="663300"/>
                </a:solidFill>
              </a:rPr>
              <a:t>the users and library</a:t>
            </a:r>
          </a:p>
          <a:p>
            <a:pPr>
              <a:buClr>
                <a:srgbClr val="3333FF"/>
              </a:buClr>
              <a:buFont typeface="Arial" pitchFamily="34" charset="0"/>
              <a:buChar char="‡"/>
            </a:pPr>
            <a:r>
              <a:rPr lang="en-US" b="1" dirty="0" smtClean="0">
                <a:solidFill>
                  <a:srgbClr val="663300"/>
                </a:solidFill>
              </a:rPr>
              <a:t>Evaluation of the cloud computing service option from the financial and security angle</a:t>
            </a:r>
          </a:p>
          <a:p>
            <a:pPr>
              <a:buClr>
                <a:srgbClr val="3333FF"/>
              </a:buClr>
              <a:buFont typeface="Arial" pitchFamily="34" charset="0"/>
              <a:buChar char="‡"/>
            </a:pPr>
            <a:r>
              <a:rPr lang="en-US" b="1" dirty="0" smtClean="0">
                <a:solidFill>
                  <a:srgbClr val="663300"/>
                </a:solidFill>
              </a:rPr>
              <a:t>Ensuring the balancing of value addition and pricing of the information service</a:t>
            </a:r>
            <a:endParaRPr lang="en-IN" b="1" dirty="0">
              <a:solidFill>
                <a:srgbClr val="66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331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/>
          <a:lstStyle/>
          <a:p>
            <a:r>
              <a:rPr lang="en-IN" b="1" dirty="0">
                <a:solidFill>
                  <a:srgbClr val="009900"/>
                </a:solidFill>
              </a:rPr>
              <a:t>Environmental </a:t>
            </a:r>
            <a:r>
              <a:rPr lang="en-IN" b="1" dirty="0" smtClean="0">
                <a:solidFill>
                  <a:srgbClr val="009900"/>
                </a:solidFill>
              </a:rPr>
              <a:t>Sustainability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352928" cy="5760640"/>
          </a:xfrm>
        </p:spPr>
        <p:txBody>
          <a:bodyPr/>
          <a:lstStyle/>
          <a:p>
            <a:pPr>
              <a:buClr>
                <a:srgbClr val="FF0000"/>
              </a:buClr>
              <a:buFont typeface="Georgia" pitchFamily="18" charset="0"/>
              <a:buChar char="§"/>
            </a:pPr>
            <a:r>
              <a:rPr lang="en-IN" sz="31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Besides green building, the library practices should minimise their environmental </a:t>
            </a:r>
            <a:r>
              <a:rPr lang="en-IN" sz="3100" b="1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costs</a:t>
            </a:r>
            <a:endParaRPr lang="en-US" sz="3100" b="1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Clr>
                <a:srgbClr val="FF0000"/>
              </a:buClr>
              <a:buFont typeface="Georgia" pitchFamily="18" charset="0"/>
              <a:buChar char="§"/>
            </a:pPr>
            <a:r>
              <a:rPr lang="en-US" sz="31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Adoption of green ICT in the library</a:t>
            </a:r>
          </a:p>
          <a:p>
            <a:pPr>
              <a:buClr>
                <a:srgbClr val="FF0000"/>
              </a:buClr>
              <a:buFont typeface="Georgia" pitchFamily="18" charset="0"/>
              <a:buChar char="§"/>
            </a:pPr>
            <a:r>
              <a:rPr lang="en-IN" sz="31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Provide green </a:t>
            </a:r>
            <a:r>
              <a:rPr lang="en-IN" sz="31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information </a:t>
            </a:r>
            <a:r>
              <a:rPr lang="en-IN" sz="31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service: </a:t>
            </a:r>
          </a:p>
          <a:p>
            <a:pPr marL="0" indent="0">
              <a:buNone/>
            </a:pPr>
            <a:r>
              <a:rPr lang="en-IN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</a:t>
            </a:r>
            <a:r>
              <a:rPr lang="en-IN" sz="2800" b="1" dirty="0" smtClean="0">
                <a:solidFill>
                  <a:srgbClr val="66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give </a:t>
            </a:r>
            <a:r>
              <a:rPr lang="en-IN" sz="2800" b="1" dirty="0">
                <a:solidFill>
                  <a:srgbClr val="66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precise information </a:t>
            </a:r>
            <a:r>
              <a:rPr lang="en-IN" sz="2800" b="1" dirty="0" smtClean="0">
                <a:solidFill>
                  <a:srgbClr val="66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resulting in the </a:t>
            </a:r>
          </a:p>
          <a:p>
            <a:pPr marL="0" indent="0">
              <a:buNone/>
            </a:pPr>
            <a:r>
              <a:rPr lang="en-IN" sz="2800" b="1" dirty="0">
                <a:solidFill>
                  <a:srgbClr val="66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smtClean="0">
                <a:solidFill>
                  <a:srgbClr val="66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minimum cost </a:t>
            </a:r>
            <a:r>
              <a:rPr lang="en-IN" sz="2800" b="1" dirty="0">
                <a:solidFill>
                  <a:srgbClr val="66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to the </a:t>
            </a:r>
            <a:r>
              <a:rPr lang="en-IN" sz="2800" b="1" dirty="0" smtClean="0">
                <a:solidFill>
                  <a:srgbClr val="66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environment</a:t>
            </a:r>
          </a:p>
          <a:p>
            <a:pPr>
              <a:buClr>
                <a:srgbClr val="FF0000"/>
              </a:buClr>
              <a:buFont typeface="Georgia" pitchFamily="18" charset="0"/>
              <a:buChar char="§"/>
            </a:pPr>
            <a:r>
              <a:rPr lang="en-IN" sz="31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</a:t>
            </a:r>
            <a:r>
              <a:rPr lang="en-IN" sz="31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 </a:t>
            </a:r>
            <a:r>
              <a:rPr lang="en-IN" sz="31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promote green user </a:t>
            </a:r>
            <a:r>
              <a:rPr lang="en-IN" sz="31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behaviour: </a:t>
            </a:r>
          </a:p>
          <a:p>
            <a:pPr marL="0" indent="0">
              <a:buNone/>
            </a:pPr>
            <a:r>
              <a:rPr lang="en-IN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</a:t>
            </a:r>
            <a:r>
              <a:rPr lang="en-IN" sz="2800" b="1" dirty="0" smtClean="0">
                <a:solidFill>
                  <a:srgbClr val="66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reduce printing, store properly for reuse of the</a:t>
            </a:r>
          </a:p>
          <a:p>
            <a:pPr marL="0" indent="0">
              <a:buNone/>
            </a:pPr>
            <a:r>
              <a:rPr lang="en-IN" sz="2800" b="1" dirty="0" smtClean="0">
                <a:solidFill>
                  <a:srgbClr val="66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information and structure the query to reduce </a:t>
            </a:r>
          </a:p>
          <a:p>
            <a:pPr marL="0" indent="0">
              <a:buNone/>
            </a:pPr>
            <a:r>
              <a:rPr lang="en-IN" sz="2800" b="1" dirty="0">
                <a:solidFill>
                  <a:srgbClr val="66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IN" sz="2800" b="1" dirty="0" smtClean="0">
                <a:solidFill>
                  <a:srgbClr val="66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the Internet search time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8613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22114"/>
          </a:xfrm>
        </p:spPr>
        <p:txBody>
          <a:bodyPr/>
          <a:lstStyle/>
          <a:p>
            <a:r>
              <a:rPr lang="en-IN" b="1" dirty="0">
                <a:solidFill>
                  <a:srgbClr val="CC6600"/>
                </a:solidFill>
              </a:rPr>
              <a:t>Social </a:t>
            </a:r>
            <a:r>
              <a:rPr lang="en-IN" b="1" dirty="0" smtClean="0">
                <a:solidFill>
                  <a:srgbClr val="CC6600"/>
                </a:solidFill>
              </a:rPr>
              <a:t>Sustainability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352928" cy="5688632"/>
          </a:xfrm>
        </p:spPr>
        <p:txBody>
          <a:bodyPr/>
          <a:lstStyle/>
          <a:p>
            <a:pPr>
              <a:buClr>
                <a:srgbClr val="A50021"/>
              </a:buClr>
              <a:buFont typeface="Arial" pitchFamily="34" charset="0"/>
              <a:buChar char="♦"/>
            </a:pPr>
            <a:r>
              <a:rPr lang="en-IN" b="1" dirty="0" smtClean="0">
                <a:solidFill>
                  <a:srgbClr val="333300"/>
                </a:solidFill>
              </a:rPr>
              <a:t>Right </a:t>
            </a:r>
            <a:r>
              <a:rPr lang="en-IN" b="1" dirty="0">
                <a:solidFill>
                  <a:srgbClr val="333300"/>
                </a:solidFill>
              </a:rPr>
              <a:t>to access and equitable access to information are </a:t>
            </a:r>
            <a:r>
              <a:rPr lang="en-IN" b="1" dirty="0" smtClean="0">
                <a:solidFill>
                  <a:srgbClr val="333300"/>
                </a:solidFill>
              </a:rPr>
              <a:t>necessary for </a:t>
            </a:r>
            <a:r>
              <a:rPr lang="en-IN" b="1" dirty="0">
                <a:solidFill>
                  <a:srgbClr val="333300"/>
                </a:solidFill>
              </a:rPr>
              <a:t>social sustainability of information </a:t>
            </a:r>
            <a:r>
              <a:rPr lang="en-IN" b="1" dirty="0" smtClean="0">
                <a:solidFill>
                  <a:srgbClr val="333300"/>
                </a:solidFill>
              </a:rPr>
              <a:t>services</a:t>
            </a:r>
          </a:p>
          <a:p>
            <a:pPr>
              <a:buClr>
                <a:srgbClr val="A50021"/>
              </a:buClr>
              <a:buFont typeface="Arial" pitchFamily="34" charset="0"/>
              <a:buChar char="♦"/>
            </a:pPr>
            <a:r>
              <a:rPr lang="en-IN" b="1" dirty="0" smtClean="0">
                <a:solidFill>
                  <a:srgbClr val="333300"/>
                </a:solidFill>
              </a:rPr>
              <a:t>User should get Information with </a:t>
            </a:r>
            <a:r>
              <a:rPr lang="en-IN" b="1" dirty="0">
                <a:solidFill>
                  <a:srgbClr val="333300"/>
                </a:solidFill>
              </a:rPr>
              <a:t>minimum input and learning skills, value addition and in the desired </a:t>
            </a:r>
            <a:r>
              <a:rPr lang="en-IN" b="1" dirty="0" smtClean="0">
                <a:solidFill>
                  <a:srgbClr val="333300"/>
                </a:solidFill>
              </a:rPr>
              <a:t>formats</a:t>
            </a:r>
          </a:p>
          <a:p>
            <a:pPr>
              <a:buClr>
                <a:srgbClr val="A50021"/>
              </a:buClr>
              <a:buFont typeface="Arial" pitchFamily="34" charset="0"/>
              <a:buChar char="♦"/>
            </a:pPr>
            <a:r>
              <a:rPr lang="en-IN" b="1" dirty="0">
                <a:solidFill>
                  <a:srgbClr val="333300"/>
                </a:solidFill>
              </a:rPr>
              <a:t>Open access initiatives and institutional repositories </a:t>
            </a:r>
            <a:r>
              <a:rPr lang="en-IN" b="1" dirty="0" smtClean="0">
                <a:solidFill>
                  <a:srgbClr val="333300"/>
                </a:solidFill>
              </a:rPr>
              <a:t>strengthen it</a:t>
            </a:r>
          </a:p>
          <a:p>
            <a:pPr>
              <a:buClr>
                <a:srgbClr val="A50021"/>
              </a:buClr>
              <a:buFont typeface="Arial" pitchFamily="34" charset="0"/>
              <a:buChar char="♦"/>
            </a:pPr>
            <a:r>
              <a:rPr lang="en-IN" b="1" dirty="0" smtClean="0">
                <a:solidFill>
                  <a:srgbClr val="333300"/>
                </a:solidFill>
              </a:rPr>
              <a:t>Healthy information </a:t>
            </a:r>
            <a:r>
              <a:rPr lang="en-IN" b="1" dirty="0">
                <a:solidFill>
                  <a:srgbClr val="333300"/>
                </a:solidFill>
              </a:rPr>
              <a:t>sharing </a:t>
            </a:r>
            <a:r>
              <a:rPr lang="en-IN" b="1" dirty="0" smtClean="0">
                <a:solidFill>
                  <a:srgbClr val="333300"/>
                </a:solidFill>
              </a:rPr>
              <a:t>policies and </a:t>
            </a:r>
            <a:r>
              <a:rPr lang="en-IN" b="1" dirty="0">
                <a:solidFill>
                  <a:srgbClr val="333300"/>
                </a:solidFill>
              </a:rPr>
              <a:t>social informatics </a:t>
            </a:r>
            <a:r>
              <a:rPr lang="en-IN" b="1" dirty="0" smtClean="0">
                <a:solidFill>
                  <a:srgbClr val="333300"/>
                </a:solidFill>
              </a:rPr>
              <a:t>do help</a:t>
            </a:r>
            <a:endParaRPr lang="en-IN" b="1" dirty="0">
              <a:solidFill>
                <a:srgbClr val="33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0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>
            <a:normAutofit/>
          </a:bodyPr>
          <a:lstStyle/>
          <a:p>
            <a:r>
              <a:rPr lang="en-IN" b="1" dirty="0" smtClean="0">
                <a:solidFill>
                  <a:srgbClr val="9900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Smart</a:t>
            </a:r>
            <a:r>
              <a:rPr lang="en-IN" b="1" dirty="0" smtClean="0">
                <a:solidFill>
                  <a:srgbClr val="6633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Library </a:t>
            </a:r>
            <a:r>
              <a:rPr lang="en-IN" b="1" dirty="0" smtClean="0">
                <a:solidFill>
                  <a:srgbClr val="FF00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Making</a:t>
            </a:r>
            <a:endParaRPr lang="en-IN" b="1" dirty="0">
              <a:solidFill>
                <a:srgbClr val="FF00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568952" cy="504056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Recommendations:</a:t>
            </a:r>
            <a:endParaRPr lang="en-IN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lphaLcPeriod"/>
            </a:pPr>
            <a:r>
              <a:rPr lang="en-IN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IN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create multi-functionality library spaces.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IN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To address the </a:t>
            </a:r>
            <a:r>
              <a:rPr lang="en-IN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needs </a:t>
            </a:r>
            <a:r>
              <a:rPr lang="en-IN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IN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differently-abled library patrons.</a:t>
            </a:r>
            <a:endParaRPr lang="en-IN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lphaLcPeriod"/>
            </a:pPr>
            <a:r>
              <a:rPr lang="en-IN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To ensure that all the library processes are compatible with the green library concept. 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IN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To create a separate digital </a:t>
            </a:r>
            <a:r>
              <a:rPr lang="en-IN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corner.</a:t>
            </a:r>
            <a:endParaRPr lang="en-IN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IN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To partner with other agencies to meet the information needs of the local community </a:t>
            </a:r>
            <a:r>
              <a:rPr lang="en-IN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too.</a:t>
            </a:r>
            <a:endParaRPr lang="en-IN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84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8362"/>
          </a:xfrm>
        </p:spPr>
        <p:txBody>
          <a:bodyPr/>
          <a:lstStyle/>
          <a:p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Outreaching</a:t>
            </a:r>
            <a:endParaRPr lang="en-US" b="1" dirty="0">
              <a:solidFill>
                <a:schemeClr val="bg2">
                  <a:lumMod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08720"/>
            <a:ext cx="8496944" cy="5688632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FF0000"/>
              </a:buClr>
              <a:buFont typeface="Arial" pitchFamily="34" charset="0"/>
              <a:buChar char="☼"/>
            </a:pPr>
            <a:r>
              <a:rPr lang="en-US" sz="4400" b="1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Arial" pitchFamily="34" charset="0"/>
              </a:rPr>
              <a:t> I am here </a:t>
            </a:r>
            <a:r>
              <a:rPr lang="en-US" sz="4000" b="1" dirty="0" smtClean="0">
                <a:solidFill>
                  <a:srgbClr val="000066"/>
                </a:solidFill>
                <a:latin typeface="Baskerville Old Face" pitchFamily="18" charset="0"/>
                <a:cs typeface="Arial" pitchFamily="34" charset="0"/>
              </a:rPr>
              <a:t>(orienting new users)</a:t>
            </a:r>
          </a:p>
          <a:p>
            <a:pPr>
              <a:buClr>
                <a:srgbClr val="FF0000"/>
              </a:buClr>
              <a:buFont typeface="Arial" pitchFamily="34" charset="0"/>
              <a:buChar char="☼"/>
            </a:pPr>
            <a:r>
              <a:rPr lang="en-US" sz="4400" b="1" dirty="0" smtClean="0">
                <a:solidFill>
                  <a:srgbClr val="333300"/>
                </a:solidFill>
                <a:latin typeface="Baskerville Old Face" pitchFamily="18" charset="0"/>
                <a:cs typeface="Arial" pitchFamily="34" charset="0"/>
              </a:rPr>
              <a:t> I am still here                            	</a:t>
            </a:r>
            <a:r>
              <a:rPr lang="en-US" sz="4000" b="1" dirty="0" smtClean="0">
                <a:solidFill>
                  <a:srgbClr val="000066"/>
                </a:solidFill>
                <a:latin typeface="Baskerville Old Face" pitchFamily="18" charset="0"/>
                <a:cs typeface="Arial" pitchFamily="34" charset="0"/>
              </a:rPr>
              <a:t>(existence in physical &amp; digital space)</a:t>
            </a:r>
          </a:p>
          <a:p>
            <a:pPr>
              <a:buClr>
                <a:srgbClr val="FF0000"/>
              </a:buClr>
              <a:buFont typeface="Arial" pitchFamily="34" charset="0"/>
              <a:buChar char="☼"/>
            </a:pPr>
            <a:r>
              <a:rPr lang="en-US" sz="4400" b="1" dirty="0" smtClean="0">
                <a:solidFill>
                  <a:srgbClr val="006600"/>
                </a:solidFill>
                <a:latin typeface="Baskerville Old Face" pitchFamily="18" charset="0"/>
                <a:cs typeface="Arial" pitchFamily="34" charset="0"/>
              </a:rPr>
              <a:t> I am still here, but I have changed      	</a:t>
            </a:r>
            <a:r>
              <a:rPr lang="en-US" sz="4000" b="1" dirty="0" smtClean="0">
                <a:solidFill>
                  <a:srgbClr val="000066"/>
                </a:solidFill>
                <a:latin typeface="Baskerville Old Face" pitchFamily="18" charset="0"/>
                <a:cs typeface="Arial" pitchFamily="34" charset="0"/>
              </a:rPr>
              <a:t>(new and </a:t>
            </a:r>
            <a:r>
              <a:rPr lang="en-US" sz="4000" b="1" dirty="0" err="1" smtClean="0">
                <a:solidFill>
                  <a:srgbClr val="000066"/>
                </a:solidFill>
                <a:latin typeface="Baskerville Old Face" pitchFamily="18" charset="0"/>
                <a:cs typeface="Arial" pitchFamily="34" charset="0"/>
              </a:rPr>
              <a:t>personalised</a:t>
            </a:r>
            <a:r>
              <a:rPr lang="en-US" sz="4000" b="1" dirty="0" smtClean="0">
                <a:solidFill>
                  <a:srgbClr val="000066"/>
                </a:solidFill>
                <a:latin typeface="Baskerville Old Face" pitchFamily="18" charset="0"/>
                <a:cs typeface="Arial" pitchFamily="34" charset="0"/>
              </a:rPr>
              <a:t> services)</a:t>
            </a:r>
          </a:p>
          <a:p>
            <a:pPr>
              <a:buClr>
                <a:srgbClr val="FF0000"/>
              </a:buClr>
              <a:buFont typeface="Arial" pitchFamily="34" charset="0"/>
              <a:buChar char="☼"/>
            </a:pPr>
            <a:r>
              <a:rPr lang="en-US" sz="4000" b="1" dirty="0">
                <a:solidFill>
                  <a:srgbClr val="000066"/>
                </a:solidFill>
                <a:latin typeface="Baskerville Old Face" pitchFamily="18" charset="0"/>
                <a:cs typeface="Arial" pitchFamily="34" charset="0"/>
              </a:rPr>
              <a:t> </a:t>
            </a:r>
            <a:r>
              <a:rPr lang="en-US" sz="4400" b="1" dirty="0">
                <a:solidFill>
                  <a:srgbClr val="CC3300"/>
                </a:solidFill>
                <a:latin typeface="Baskerville Old Face" pitchFamily="18" charset="0"/>
                <a:cs typeface="Arial" pitchFamily="34" charset="0"/>
              </a:rPr>
              <a:t>I </a:t>
            </a:r>
            <a:r>
              <a:rPr lang="en-US" sz="4400" b="1" dirty="0" smtClean="0">
                <a:solidFill>
                  <a:srgbClr val="CC3300"/>
                </a:solidFill>
                <a:latin typeface="Baskerville Old Face" pitchFamily="18" charset="0"/>
                <a:cs typeface="Arial" pitchFamily="34" charset="0"/>
              </a:rPr>
              <a:t>can provide retreat from hyper-	abundance and connectivity</a:t>
            </a:r>
          </a:p>
          <a:p>
            <a:pPr>
              <a:buClr>
                <a:srgbClr val="FF0000"/>
              </a:buClr>
              <a:buFont typeface="Arial" pitchFamily="34" charset="0"/>
              <a:buChar char="☼"/>
            </a:pPr>
            <a:r>
              <a:rPr lang="en-US" sz="4400" b="1" dirty="0">
                <a:solidFill>
                  <a:srgbClr val="006600"/>
                </a:solidFill>
                <a:latin typeface="Baskerville Old Face" pitchFamily="18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rgbClr val="800000"/>
                </a:solidFill>
                <a:latin typeface="Baskerville Old Face" pitchFamily="18" charset="0"/>
                <a:cs typeface="Arial" pitchFamily="34" charset="0"/>
              </a:rPr>
              <a:t>I am ready to act as a trusted ‘node’ 	in your social network</a:t>
            </a:r>
            <a:endParaRPr lang="en-US" sz="4400" b="1" dirty="0">
              <a:solidFill>
                <a:srgbClr val="800000"/>
              </a:solidFill>
              <a:latin typeface="Baskerville Old Face" pitchFamily="18" charset="0"/>
              <a:cs typeface="Arial" pitchFamily="34" charset="0"/>
            </a:endParaRPr>
          </a:p>
          <a:p>
            <a:pPr>
              <a:buClr>
                <a:srgbClr val="FF0000"/>
              </a:buClr>
              <a:buFont typeface="Arial" pitchFamily="34" charset="0"/>
              <a:buChar char="☼"/>
            </a:pPr>
            <a:endParaRPr lang="en-US" sz="4000" b="1" dirty="0" smtClean="0">
              <a:solidFill>
                <a:srgbClr val="000066"/>
              </a:solidFill>
              <a:latin typeface="Baskerville Old Face" pitchFamily="18" charset="0"/>
              <a:cs typeface="Arial" pitchFamily="34" charset="0"/>
            </a:endParaRPr>
          </a:p>
          <a:p>
            <a:pPr>
              <a:buClr>
                <a:srgbClr val="FF0000"/>
              </a:buClr>
              <a:buFont typeface="Arial" pitchFamily="34" charset="0"/>
              <a:buChar char="☼"/>
            </a:pPr>
            <a:endParaRPr lang="en-US" sz="4000" b="1" dirty="0">
              <a:solidFill>
                <a:srgbClr val="000066"/>
              </a:solidFill>
              <a:latin typeface="Baskerville Old Face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03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>
            <a:normAutofit/>
          </a:bodyPr>
          <a:lstStyle/>
          <a:p>
            <a:r>
              <a:rPr lang="en-IN" b="1" dirty="0" smtClean="0">
                <a:solidFill>
                  <a:schemeClr val="accent3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Inspired </a:t>
            </a:r>
            <a:r>
              <a:rPr lang="en-IN" b="1" dirty="0" smtClean="0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Librarian </a:t>
            </a:r>
            <a:r>
              <a:rPr lang="en-IN" b="1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Becoming</a:t>
            </a:r>
            <a:endParaRPr lang="en-IN" b="1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52736"/>
            <a:ext cx="8568952" cy="5544616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b="1" i="1" dirty="0" smtClean="0">
                <a:solidFill>
                  <a:srgbClr val="800080"/>
                </a:solidFill>
                <a:latin typeface="Arial" pitchFamily="34" charset="0"/>
                <a:cs typeface="Arial" pitchFamily="34" charset="0"/>
              </a:rPr>
              <a:t>Recommendations:</a:t>
            </a:r>
            <a:endParaRPr lang="en-IN" b="1" i="1" dirty="0" smtClean="0">
              <a:solidFill>
                <a:srgbClr val="800080"/>
              </a:solidFill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IN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To be trained in </a:t>
            </a:r>
            <a:r>
              <a:rPr lang="en-IN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communication skills </a:t>
            </a:r>
            <a:r>
              <a:rPr lang="en-IN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and new leadership ethos.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N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To be instructed in negotiation process.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N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To be educated in </a:t>
            </a:r>
            <a:r>
              <a:rPr lang="en-IN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IPR and DIR </a:t>
            </a:r>
            <a:r>
              <a:rPr lang="en-IN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provisions.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N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To be familiarised with the modern management </a:t>
            </a:r>
            <a:r>
              <a:rPr lang="en-IN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and AIE techniques</a:t>
            </a:r>
            <a:r>
              <a:rPr lang="en-IN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N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To be made competent in the comprehensive evaluation of the services.</a:t>
            </a:r>
          </a:p>
        </p:txBody>
      </p:sp>
    </p:spTree>
    <p:extLst>
      <p:ext uri="{BB962C8B-B14F-4D97-AF65-F5344CB8AC3E}">
        <p14:creationId xmlns:p14="http://schemas.microsoft.com/office/powerpoint/2010/main" val="247441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399" y="762000"/>
            <a:ext cx="5203901" cy="4755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9507" name="Rectangle 1"/>
          <p:cNvSpPr>
            <a:spLocks noChangeArrowheads="1"/>
          </p:cNvSpPr>
          <p:nvPr/>
        </p:nvSpPr>
        <p:spPr bwMode="auto">
          <a:xfrm>
            <a:off x="1331640" y="5517232"/>
            <a:ext cx="691276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800" b="1" dirty="0" smtClean="0">
                <a:solidFill>
                  <a:srgbClr val="663300"/>
                </a:solidFill>
                <a:latin typeface="Aparajita" pitchFamily="34" charset="0"/>
                <a:cs typeface="Aparajita" pitchFamily="34" charset="0"/>
              </a:rPr>
              <a:t>Sharp, Alert &amp; Multi-purpose</a:t>
            </a:r>
            <a:endParaRPr lang="en-IN" sz="4800" dirty="0" smtClean="0">
              <a:solidFill>
                <a:srgbClr val="663300"/>
              </a:solidFill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82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>
            <a:normAutofit/>
          </a:bodyPr>
          <a:lstStyle/>
          <a:p>
            <a:r>
              <a:rPr lang="en-IN" b="1" dirty="0" smtClean="0">
                <a:solidFill>
                  <a:srgbClr val="9933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LIS Profession </a:t>
            </a:r>
            <a:r>
              <a:rPr lang="en-IN" sz="2000" b="1" dirty="0" smtClean="0">
                <a:solidFill>
                  <a:srgbClr val="9933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(1)</a:t>
            </a:r>
            <a:r>
              <a:rPr lang="en-IN" b="1" dirty="0" smtClean="0">
                <a:solidFill>
                  <a:srgbClr val="9933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IN" b="1" dirty="0">
              <a:solidFill>
                <a:srgbClr val="9933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8568952" cy="504056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b="1" i="1" dirty="0" smtClean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Recommendations:</a:t>
            </a:r>
            <a:endParaRPr lang="en-IN" b="1" i="1" dirty="0" smtClean="0">
              <a:solidFill>
                <a:srgbClr val="CC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lvl="0" indent="-571500">
              <a:buFont typeface="+mj-lt"/>
              <a:buAutoNum type="romanLcPeriod"/>
            </a:pPr>
            <a:r>
              <a:rPr lang="en-IN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 strengthen the information science component of the LIS education and training.</a:t>
            </a:r>
          </a:p>
          <a:p>
            <a:pPr marL="571500" lvl="0" indent="-571500">
              <a:buFont typeface="+mj-lt"/>
              <a:buAutoNum type="romanLcPeriod"/>
            </a:pPr>
            <a:r>
              <a:rPr lang="en-IN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 develop better tools for information organisation, search and retrieval.</a:t>
            </a:r>
          </a:p>
          <a:p>
            <a:pPr marL="571500" lvl="0" indent="-571500">
              <a:buFont typeface="+mj-lt"/>
              <a:buAutoNum type="romanLcPeriod"/>
            </a:pPr>
            <a:r>
              <a:rPr lang="en-IN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 inculcate the skills of policy formulation, advocacy and strategic planning among the LIS professionals through various means</a:t>
            </a:r>
            <a:r>
              <a:rPr lang="en-IN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IN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91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>
            <a:normAutofit/>
          </a:bodyPr>
          <a:lstStyle/>
          <a:p>
            <a:r>
              <a:rPr lang="en-IN" b="1" dirty="0" smtClean="0">
                <a:solidFill>
                  <a:srgbClr val="9933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LIS Profession </a:t>
            </a:r>
            <a:r>
              <a:rPr lang="en-IN" sz="2000" b="1" dirty="0" smtClean="0">
                <a:solidFill>
                  <a:srgbClr val="9933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(2)</a:t>
            </a:r>
            <a:endParaRPr lang="en-IN" sz="2000" b="1" dirty="0">
              <a:solidFill>
                <a:srgbClr val="9933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568952" cy="532859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b="1" i="1" dirty="0" smtClean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Recommendations:</a:t>
            </a:r>
            <a:endParaRPr lang="en-IN" b="1" i="1" dirty="0" smtClean="0">
              <a:solidFill>
                <a:srgbClr val="CC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lvl="0" indent="-571500">
              <a:buFont typeface="+mj-lt"/>
              <a:buAutoNum type="romanLcPeriod" startAt="4"/>
            </a:pPr>
            <a:r>
              <a:rPr lang="en-IN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IN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promote inter-disciplinary research to periodically assess the user information </a:t>
            </a:r>
            <a:r>
              <a:rPr lang="en-IN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needs </a:t>
            </a:r>
            <a:r>
              <a:rPr lang="en-IN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 behaviour across the subjects.</a:t>
            </a:r>
          </a:p>
          <a:p>
            <a:pPr marL="571500" lvl="0" indent="-571500">
              <a:buFont typeface="+mj-lt"/>
              <a:buAutoNum type="romanLcPeriod" startAt="4"/>
            </a:pPr>
            <a:r>
              <a:rPr lang="en-IN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 take up measuring the direct and indirect impact of information services so as to demonstrate the utility of the profession. </a:t>
            </a:r>
          </a:p>
          <a:p>
            <a:pPr marL="571500" indent="-571500">
              <a:buFont typeface="+mj-lt"/>
              <a:buAutoNum type="romanLcPeriod" startAt="4"/>
            </a:pPr>
            <a:r>
              <a:rPr lang="en-IN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 help promoting a centre for copyright, </a:t>
            </a:r>
            <a:r>
              <a:rPr lang="en-IN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IPR </a:t>
            </a:r>
            <a:r>
              <a:rPr lang="en-IN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 digital information rights issues </a:t>
            </a:r>
            <a:r>
              <a:rPr lang="en-IN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 and guidance.</a:t>
            </a:r>
            <a:endParaRPr lang="en-IN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81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TextBox 1"/>
          <p:cNvSpPr txBox="1">
            <a:spLocks noChangeArrowheads="1"/>
          </p:cNvSpPr>
          <p:nvPr/>
        </p:nvSpPr>
        <p:spPr bwMode="auto">
          <a:xfrm>
            <a:off x="1260475" y="5697538"/>
            <a:ext cx="6750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4400" b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Raise the Performance</a:t>
            </a:r>
            <a:endParaRPr lang="en-IN" sz="4400" b="1" dirty="0" smtClean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67939" name="Picture 4" descr="C:\New Back up from Red P D\Res Meth\Dept of LIS Mumbai Univ Dr V Patkar\images 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9600" y="762000"/>
            <a:ext cx="55118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377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C:\New Back up from Red P D\NACLIN\NACLIN 2016\index 43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4343" y="3861048"/>
            <a:ext cx="5180806" cy="2707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6632"/>
            <a:ext cx="6614245" cy="3501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0" y="3646953"/>
            <a:ext cx="914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2035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Text Box 2"/>
          <p:cNvSpPr txBox="1">
            <a:spLocks noChangeArrowheads="1"/>
          </p:cNvSpPr>
          <p:nvPr/>
        </p:nvSpPr>
        <p:spPr bwMode="auto">
          <a:xfrm>
            <a:off x="467545" y="3009307"/>
            <a:ext cx="3048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5400" b="1" dirty="0" smtClean="0">
                <a:solidFill>
                  <a:srgbClr val="FF9900"/>
                </a:solidFill>
                <a:latin typeface="Kunstler Script" pitchFamily="66" charset="0"/>
              </a:rPr>
              <a:t>Thank You ,</a:t>
            </a:r>
          </a:p>
        </p:txBody>
      </p:sp>
      <p:sp>
        <p:nvSpPr>
          <p:cNvPr id="168963" name="Text Box 5"/>
          <p:cNvSpPr txBox="1">
            <a:spLocks noChangeArrowheads="1"/>
          </p:cNvSpPr>
          <p:nvPr/>
        </p:nvSpPr>
        <p:spPr bwMode="auto">
          <a:xfrm>
            <a:off x="3657600" y="4293096"/>
            <a:ext cx="5154613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3400" b="1" dirty="0" err="1" smtClean="0">
                <a:solidFill>
                  <a:srgbClr val="996633"/>
                </a:solidFill>
                <a:latin typeface="Tahoma" pitchFamily="34" charset="0"/>
                <a:cs typeface="Tahoma" pitchFamily="34" charset="0"/>
              </a:rPr>
              <a:t>Dr.</a:t>
            </a:r>
            <a:r>
              <a:rPr lang="en-GB" sz="3400" b="1" dirty="0" smtClean="0">
                <a:solidFill>
                  <a:srgbClr val="996633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GB" sz="3400" b="1" dirty="0" err="1" smtClean="0">
                <a:solidFill>
                  <a:srgbClr val="996633"/>
                </a:solidFill>
                <a:latin typeface="Tahoma" pitchFamily="34" charset="0"/>
                <a:cs typeface="Tahoma" pitchFamily="34" charset="0"/>
              </a:rPr>
              <a:t>Vivek</a:t>
            </a:r>
            <a:r>
              <a:rPr lang="en-GB" sz="3400" b="1" dirty="0" smtClean="0">
                <a:solidFill>
                  <a:srgbClr val="996633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GB" sz="3400" b="1" dirty="0" err="1" smtClean="0">
                <a:solidFill>
                  <a:srgbClr val="996633"/>
                </a:solidFill>
                <a:latin typeface="Tahoma" pitchFamily="34" charset="0"/>
                <a:cs typeface="Tahoma" pitchFamily="34" charset="0"/>
              </a:rPr>
              <a:t>Patkar</a:t>
            </a:r>
            <a:endParaRPr lang="en-GB" sz="3400" b="1" dirty="0" smtClean="0">
              <a:solidFill>
                <a:srgbClr val="996633"/>
              </a:solidFill>
              <a:latin typeface="Tahoma" pitchFamily="34" charset="0"/>
              <a:cs typeface="Tahoma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3000" b="1" dirty="0" smtClean="0">
                <a:solidFill>
                  <a:srgbClr val="333300"/>
                </a:solidFill>
              </a:rPr>
              <a:t>vnpatkar2004@yahoo.co.in</a:t>
            </a:r>
          </a:p>
        </p:txBody>
      </p:sp>
      <p:sp>
        <p:nvSpPr>
          <p:cNvPr id="168964" name="Text Box 2"/>
          <p:cNvSpPr txBox="1">
            <a:spLocks noChangeArrowheads="1"/>
          </p:cNvSpPr>
          <p:nvPr/>
        </p:nvSpPr>
        <p:spPr bwMode="auto">
          <a:xfrm>
            <a:off x="467545" y="420270"/>
            <a:ext cx="853993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IN" sz="4000" b="1" dirty="0" smtClean="0">
                <a:solidFill>
                  <a:srgbClr val="000099"/>
                </a:solidFill>
                <a:latin typeface="Georgia" pitchFamily="18" charset="0"/>
              </a:rPr>
              <a:t>Inspired LIS professionals can nurture information science part to </a:t>
            </a:r>
            <a:r>
              <a:rPr lang="en-IN" sz="4000" b="1" dirty="0">
                <a:solidFill>
                  <a:srgbClr val="000099"/>
                </a:solidFill>
                <a:latin typeface="Georgia" pitchFamily="18" charset="0"/>
              </a:rPr>
              <a:t>ensure </a:t>
            </a:r>
            <a:r>
              <a:rPr lang="en-IN" sz="4000" b="1" dirty="0" smtClean="0">
                <a:solidFill>
                  <a:srgbClr val="000099"/>
                </a:solidFill>
                <a:latin typeface="Georgia" pitchFamily="18" charset="0"/>
              </a:rPr>
              <a:t>that smart libraries </a:t>
            </a:r>
            <a:r>
              <a:rPr lang="en-IN" sz="4000" b="1" dirty="0">
                <a:solidFill>
                  <a:srgbClr val="000099"/>
                </a:solidFill>
                <a:latin typeface="Georgia" pitchFamily="18" charset="0"/>
              </a:rPr>
              <a:t>cannot be </a:t>
            </a:r>
            <a:r>
              <a:rPr lang="en-IN" sz="4000" b="1" dirty="0" smtClean="0">
                <a:solidFill>
                  <a:srgbClr val="000099"/>
                </a:solidFill>
                <a:latin typeface="Georgia" pitchFamily="18" charset="0"/>
              </a:rPr>
              <a:t>bypassed.</a:t>
            </a:r>
            <a:endParaRPr lang="en-GB" sz="4000" b="1" dirty="0" smtClean="0">
              <a:solidFill>
                <a:srgbClr val="000099"/>
              </a:solidFill>
              <a:latin typeface="Georgia" pitchFamily="18" charset="0"/>
              <a:cs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900" y="6149975"/>
            <a:ext cx="8664575" cy="430213"/>
          </a:xfrm>
          <a:prstGeom prst="rect">
            <a:avLst/>
          </a:prstGeom>
          <a:noFill/>
          <a:ln w="28575">
            <a:solidFill>
              <a:srgbClr val="000099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kern="0" dirty="0">
                <a:solidFill>
                  <a:srgbClr val="FF0066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sources used for this presentation are gratefully acknowledged.</a:t>
            </a:r>
            <a:endParaRPr lang="en-IN" sz="2200" b="1" kern="0" dirty="0">
              <a:solidFill>
                <a:srgbClr val="FF0066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237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08721"/>
          </a:xfrm>
        </p:spPr>
        <p:txBody>
          <a:bodyPr>
            <a:normAutofit/>
          </a:bodyPr>
          <a:lstStyle/>
          <a:p>
            <a:r>
              <a:rPr lang="en-IN" b="1" dirty="0" smtClean="0">
                <a:solidFill>
                  <a:srgbClr val="666633"/>
                </a:solidFill>
                <a:latin typeface="Georgia" pitchFamily="18" charset="0"/>
                <a:cs typeface="Arial" pitchFamily="34" charset="0"/>
              </a:rPr>
              <a:t>Views on the Library</a:t>
            </a:r>
            <a:r>
              <a:rPr lang="en-IN" sz="2000" b="1" dirty="0">
                <a:solidFill>
                  <a:srgbClr val="666633"/>
                </a:solidFill>
                <a:latin typeface="Georgia" pitchFamily="18" charset="0"/>
                <a:cs typeface="Arial" pitchFamily="34" charset="0"/>
              </a:rPr>
              <a:t> </a:t>
            </a:r>
            <a:r>
              <a:rPr lang="en-IN" sz="2000" b="1" dirty="0" smtClean="0">
                <a:solidFill>
                  <a:srgbClr val="666633"/>
                </a:solidFill>
                <a:latin typeface="Georgia" pitchFamily="18" charset="0"/>
                <a:cs typeface="Arial" pitchFamily="34" charset="0"/>
              </a:rPr>
              <a:t>(2)</a:t>
            </a:r>
            <a:r>
              <a:rPr lang="en-IN" b="1" dirty="0" smtClean="0">
                <a:solidFill>
                  <a:srgbClr val="666633"/>
                </a:solidFill>
                <a:latin typeface="Georgia" pitchFamily="18" charset="0"/>
                <a:cs typeface="Arial" pitchFamily="34" charset="0"/>
              </a:rPr>
              <a:t> </a:t>
            </a:r>
            <a:endParaRPr lang="en-IN" altLang="en-US" b="1" dirty="0" smtClean="0">
              <a:solidFill>
                <a:srgbClr val="666633"/>
              </a:solidFill>
              <a:latin typeface="Georgia" pitchFamily="18" charset="0"/>
              <a:cs typeface="Arial" panose="020B0604020202020204" pitchFamily="34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424936" cy="3987824"/>
          </a:xfrm>
        </p:spPr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§"/>
              <a:defRPr/>
            </a:pPr>
            <a:r>
              <a:rPr lang="en-IN" sz="3800" b="1" dirty="0" smtClean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IN" sz="3800" b="1" dirty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Moderate </a:t>
            </a:r>
            <a:r>
              <a:rPr lang="en-IN" sz="3800" b="1" dirty="0" smtClean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Outlook </a:t>
            </a:r>
          </a:p>
          <a:p>
            <a:pPr marL="0" indent="0">
              <a:buNone/>
              <a:defRPr/>
            </a:pPr>
            <a:r>
              <a:rPr lang="en-IN" sz="3400" b="1" dirty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IN" sz="3400" b="1" dirty="0" smtClean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IN" sz="3800" b="1" dirty="0" smtClean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IN" sz="3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IN" sz="3400" b="1" dirty="0" smtClean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IN" sz="3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IN" sz="33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agile’ </a:t>
            </a:r>
            <a:r>
              <a:rPr lang="en-IN" sz="33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library alive </a:t>
            </a:r>
            <a:r>
              <a:rPr lang="en-IN" altLang="en-US" sz="3300" b="1" dirty="0" smtClean="0">
                <a:solidFill>
                  <a:srgbClr val="000066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to the user needs   </a:t>
            </a:r>
          </a:p>
          <a:p>
            <a:pPr marL="0" indent="0">
              <a:buNone/>
              <a:defRPr/>
            </a:pPr>
            <a:r>
              <a:rPr lang="en-IN" altLang="en-US" sz="3300" b="1" dirty="0">
                <a:solidFill>
                  <a:srgbClr val="000066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en-IN" altLang="en-US" sz="3300" b="1" dirty="0" smtClean="0">
                <a:solidFill>
                  <a:srgbClr val="000066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  - collaborates with </a:t>
            </a:r>
          </a:p>
          <a:p>
            <a:pPr marL="0" indent="0">
              <a:buNone/>
              <a:defRPr/>
            </a:pPr>
            <a:r>
              <a:rPr lang="en-IN" altLang="en-US" sz="3300" b="1" dirty="0">
                <a:solidFill>
                  <a:srgbClr val="000066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en-IN" altLang="en-US" sz="3300" b="1" dirty="0" smtClean="0">
                <a:solidFill>
                  <a:srgbClr val="000066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     other agencies to   </a:t>
            </a:r>
          </a:p>
          <a:p>
            <a:pPr marL="0" indent="0">
              <a:buNone/>
              <a:defRPr/>
            </a:pPr>
            <a:r>
              <a:rPr lang="en-IN" altLang="en-US" sz="3300" b="1" dirty="0">
                <a:solidFill>
                  <a:srgbClr val="000066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en-IN" altLang="en-US" sz="3300" b="1" dirty="0" smtClean="0">
                <a:solidFill>
                  <a:srgbClr val="000066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     expand services scope   </a:t>
            </a:r>
          </a:p>
          <a:p>
            <a:pPr marL="0" indent="0">
              <a:buNone/>
              <a:defRPr/>
            </a:pPr>
            <a:r>
              <a:rPr lang="en-IN" altLang="en-US" sz="3300" b="1" dirty="0">
                <a:solidFill>
                  <a:srgbClr val="000066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en-IN" altLang="en-US" sz="3300" b="1" dirty="0" smtClean="0">
                <a:solidFill>
                  <a:srgbClr val="000066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  - conscious about the </a:t>
            </a:r>
          </a:p>
          <a:p>
            <a:pPr marL="0" indent="0">
              <a:buNone/>
              <a:defRPr/>
            </a:pPr>
            <a:r>
              <a:rPr lang="en-IN" altLang="en-US" sz="3300" b="1" dirty="0">
                <a:solidFill>
                  <a:srgbClr val="000066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en-IN" altLang="en-US" sz="3300" b="1" dirty="0" smtClean="0">
                <a:solidFill>
                  <a:srgbClr val="000066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     return on  </a:t>
            </a:r>
          </a:p>
          <a:p>
            <a:pPr marL="0" indent="0">
              <a:buNone/>
              <a:defRPr/>
            </a:pPr>
            <a:r>
              <a:rPr lang="en-IN" altLang="en-US" sz="3300" b="1" dirty="0">
                <a:solidFill>
                  <a:srgbClr val="000066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en-IN" altLang="en-US" sz="3300" b="1" dirty="0" smtClean="0">
                <a:solidFill>
                  <a:srgbClr val="000066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     investment made</a:t>
            </a:r>
            <a:r>
              <a:rPr lang="en-US" altLang="en-US" sz="3300" b="1" dirty="0" smtClean="0">
                <a:solidFill>
                  <a:srgbClr val="000066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4" name="Picture 8" descr="human_resource_services_250x2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416518"/>
            <a:ext cx="1508720" cy="151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C:\New Back up from Red P D\NACLIN\NACLIN 2016\images 789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2842" y="4725144"/>
            <a:ext cx="2330959" cy="1656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1240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08721"/>
          </a:xfrm>
        </p:spPr>
        <p:txBody>
          <a:bodyPr>
            <a:normAutofit/>
          </a:bodyPr>
          <a:lstStyle/>
          <a:p>
            <a:r>
              <a:rPr lang="en-IN" b="1" dirty="0" smtClean="0">
                <a:solidFill>
                  <a:srgbClr val="666633"/>
                </a:solidFill>
                <a:latin typeface="Georgia" pitchFamily="18" charset="0"/>
                <a:cs typeface="Arial" pitchFamily="34" charset="0"/>
              </a:rPr>
              <a:t>Views on the Library</a:t>
            </a:r>
            <a:r>
              <a:rPr lang="en-IN" sz="2000" b="1" dirty="0">
                <a:solidFill>
                  <a:srgbClr val="666633"/>
                </a:solidFill>
                <a:latin typeface="Georgia" pitchFamily="18" charset="0"/>
                <a:cs typeface="Arial" pitchFamily="34" charset="0"/>
              </a:rPr>
              <a:t> </a:t>
            </a:r>
            <a:r>
              <a:rPr lang="en-IN" sz="2000" b="1" dirty="0" smtClean="0">
                <a:solidFill>
                  <a:srgbClr val="666633"/>
                </a:solidFill>
                <a:latin typeface="Georgia" pitchFamily="18" charset="0"/>
                <a:cs typeface="Arial" pitchFamily="34" charset="0"/>
              </a:rPr>
              <a:t>(3)</a:t>
            </a:r>
            <a:r>
              <a:rPr lang="en-IN" b="1" dirty="0" smtClean="0">
                <a:solidFill>
                  <a:srgbClr val="666633"/>
                </a:solidFill>
                <a:latin typeface="Georgia" pitchFamily="18" charset="0"/>
                <a:cs typeface="Arial" pitchFamily="34" charset="0"/>
              </a:rPr>
              <a:t> </a:t>
            </a:r>
            <a:endParaRPr lang="en-IN" altLang="en-US" b="1" dirty="0" smtClean="0">
              <a:solidFill>
                <a:srgbClr val="666633"/>
              </a:solidFill>
              <a:latin typeface="Georgia" pitchFamily="18" charset="0"/>
              <a:cs typeface="Arial" panose="020B0604020202020204" pitchFamily="34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424936" cy="511256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§"/>
              <a:defRPr/>
            </a:pPr>
            <a:r>
              <a:rPr lang="en-IN" sz="38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An </a:t>
            </a:r>
            <a:r>
              <a:rPr lang="en-IN" sz="38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Optimistic </a:t>
            </a:r>
            <a:r>
              <a:rPr lang="en-IN" sz="38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Outlook</a:t>
            </a:r>
            <a:endParaRPr lang="en-IN" sz="3800" b="1" dirty="0" smtClean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  <a:defRPr/>
            </a:pPr>
            <a:r>
              <a:rPr lang="en-IN" sz="33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IN" sz="33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IN" sz="33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embedding </a:t>
            </a:r>
            <a:r>
              <a:rPr lang="en-IN" sz="33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with the users</a:t>
            </a:r>
            <a:endParaRPr lang="en-IN" sz="3300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  <a:defRPr/>
            </a:pPr>
            <a:r>
              <a:rPr lang="en-IN" sz="33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IN" sz="33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-  redesigning </a:t>
            </a:r>
            <a:r>
              <a:rPr lang="en-IN" sz="33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the library spaces</a:t>
            </a:r>
            <a:endParaRPr lang="en-IN" sz="3300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  <a:defRPr/>
            </a:pPr>
            <a:r>
              <a:rPr lang="en-IN" sz="33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IN" sz="33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-  selective </a:t>
            </a:r>
            <a:r>
              <a:rPr lang="en-IN" sz="33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outsourcing the operations </a:t>
            </a:r>
            <a:endParaRPr lang="en-IN" sz="3300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  <a:defRPr/>
            </a:pPr>
            <a:r>
              <a:rPr lang="en-IN" sz="33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IN" sz="33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-  continuous </a:t>
            </a:r>
            <a:r>
              <a:rPr lang="en-IN" sz="33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environment scanning</a:t>
            </a:r>
            <a:endParaRPr lang="en-IN" sz="3300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  <a:defRPr/>
            </a:pPr>
            <a:r>
              <a:rPr lang="en-IN" sz="33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IN" sz="33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-  developing </a:t>
            </a:r>
            <a:r>
              <a:rPr lang="en-IN" sz="33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strategic capabilities  </a:t>
            </a:r>
          </a:p>
          <a:p>
            <a:pPr marL="0" indent="0">
              <a:buNone/>
              <a:defRPr/>
            </a:pPr>
            <a:r>
              <a:rPr lang="en-IN" sz="33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-  enlightened </a:t>
            </a:r>
            <a:r>
              <a:rPr lang="en-IN" sz="33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leadership </a:t>
            </a:r>
            <a:endParaRPr lang="en-IN" altLang="en-US" sz="3300" b="1" dirty="0" smtClean="0">
              <a:solidFill>
                <a:srgbClr val="000066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312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C:\New Back up from Red P D\NACLIN\NACLIN 2016\index 555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7" y="836712"/>
            <a:ext cx="6912767" cy="518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228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25824" y="404664"/>
            <a:ext cx="43556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E46C0A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SMART</a:t>
            </a:r>
            <a:r>
              <a:rPr lang="en-US" sz="4400" b="1" dirty="0" smtClean="0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Library</a:t>
            </a:r>
            <a:endParaRPr lang="en-IN" sz="4400" b="1" dirty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9552" y="1268760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>
                <a:solidFill>
                  <a:srgbClr val="E46C0A"/>
                </a:solidFill>
                <a:latin typeface="Georgia" pitchFamily="18" charset="0"/>
              </a:rPr>
              <a:t>S</a:t>
            </a:r>
            <a:r>
              <a:rPr lang="en-IN" sz="3200" b="1" dirty="0">
                <a:latin typeface="Georgia" pitchFamily="18" charset="0"/>
              </a:rPr>
              <a:t> </a:t>
            </a:r>
            <a:r>
              <a:rPr lang="en-IN" sz="3200" b="1" dirty="0" smtClean="0">
                <a:latin typeface="Georgia" pitchFamily="18" charset="0"/>
              </a:rPr>
              <a:t> – </a:t>
            </a:r>
            <a:r>
              <a:rPr lang="en-IN" sz="3200" b="1" dirty="0">
                <a:latin typeface="Georgia" pitchFamily="18" charset="0"/>
              </a:rPr>
              <a:t>Sustainable </a:t>
            </a:r>
            <a:r>
              <a:rPr lang="en-IN" sz="2400" b="1" dirty="0">
                <a:solidFill>
                  <a:srgbClr val="000066"/>
                </a:solidFill>
                <a:latin typeface="Georgia" pitchFamily="18" charset="0"/>
              </a:rPr>
              <a:t>(e.g., maintains its </a:t>
            </a:r>
            <a:r>
              <a:rPr lang="en-IN" sz="2400" b="1" dirty="0" smtClean="0">
                <a:solidFill>
                  <a:srgbClr val="000066"/>
                </a:solidFill>
                <a:latin typeface="Georgia" pitchFamily="18" charset="0"/>
              </a:rPr>
              <a:t>financial	viability</a:t>
            </a:r>
            <a:r>
              <a:rPr lang="en-IN" sz="2400" b="1" dirty="0">
                <a:solidFill>
                  <a:srgbClr val="000066"/>
                </a:solidFill>
                <a:latin typeface="Georgia" pitchFamily="18" charset="0"/>
              </a:rPr>
              <a:t>)</a:t>
            </a:r>
          </a:p>
          <a:p>
            <a:r>
              <a:rPr lang="en-IN" sz="3200" b="1" dirty="0">
                <a:solidFill>
                  <a:srgbClr val="E46C0A"/>
                </a:solidFill>
                <a:latin typeface="Georgia" pitchFamily="18" charset="0"/>
              </a:rPr>
              <a:t>M</a:t>
            </a:r>
            <a:r>
              <a:rPr lang="en-IN" sz="3200" b="1" dirty="0">
                <a:latin typeface="Georgia" pitchFamily="18" charset="0"/>
              </a:rPr>
              <a:t> – Material variety rich </a:t>
            </a:r>
            <a:r>
              <a:rPr lang="en-IN" sz="2400" b="1" dirty="0">
                <a:solidFill>
                  <a:srgbClr val="000066"/>
                </a:solidFill>
                <a:latin typeface="Georgia" pitchFamily="18" charset="0"/>
              </a:rPr>
              <a:t>(e.g., provides </a:t>
            </a:r>
            <a:r>
              <a:rPr lang="en-IN" sz="2400" b="1" dirty="0" smtClean="0">
                <a:solidFill>
                  <a:srgbClr val="000066"/>
                </a:solidFill>
                <a:latin typeface="Georgia" pitchFamily="18" charset="0"/>
              </a:rPr>
              <a:t>	information </a:t>
            </a:r>
            <a:r>
              <a:rPr lang="en-IN" sz="2400" b="1" dirty="0">
                <a:solidFill>
                  <a:srgbClr val="000066"/>
                </a:solidFill>
                <a:latin typeface="Georgia" pitchFamily="18" charset="0"/>
              </a:rPr>
              <a:t>in different formats)</a:t>
            </a:r>
          </a:p>
          <a:p>
            <a:r>
              <a:rPr lang="en-IN" sz="3200" b="1" dirty="0">
                <a:solidFill>
                  <a:srgbClr val="E46C0A"/>
                </a:solidFill>
                <a:latin typeface="Georgia" pitchFamily="18" charset="0"/>
              </a:rPr>
              <a:t>A</a:t>
            </a:r>
            <a:r>
              <a:rPr lang="en-IN" sz="3200" b="1" dirty="0">
                <a:latin typeface="Georgia" pitchFamily="18" charset="0"/>
              </a:rPr>
              <a:t> – Access-friendly </a:t>
            </a:r>
            <a:r>
              <a:rPr lang="en-IN" sz="2400" b="1" dirty="0">
                <a:solidFill>
                  <a:srgbClr val="000066"/>
                </a:solidFill>
                <a:latin typeface="Georgia" pitchFamily="18" charset="0"/>
              </a:rPr>
              <a:t>(e.g., gives </a:t>
            </a:r>
            <a:r>
              <a:rPr lang="en-IN" sz="2400" b="1" dirty="0" smtClean="0">
                <a:solidFill>
                  <a:srgbClr val="000066"/>
                </a:solidFill>
                <a:latin typeface="Georgia" pitchFamily="18" charset="0"/>
              </a:rPr>
              <a:t>continuous 	access </a:t>
            </a:r>
            <a:r>
              <a:rPr lang="en-IN" sz="2400" b="1" dirty="0">
                <a:solidFill>
                  <a:srgbClr val="000066"/>
                </a:solidFill>
                <a:latin typeface="Georgia" pitchFamily="18" charset="0"/>
              </a:rPr>
              <a:t>through various ICT </a:t>
            </a:r>
            <a:r>
              <a:rPr lang="en-IN" sz="2400" b="1" dirty="0" smtClean="0">
                <a:solidFill>
                  <a:srgbClr val="000066"/>
                </a:solidFill>
                <a:latin typeface="Georgia" pitchFamily="18" charset="0"/>
              </a:rPr>
              <a:t>and other </a:t>
            </a:r>
            <a:r>
              <a:rPr lang="en-IN" sz="2400" b="1" dirty="0">
                <a:solidFill>
                  <a:srgbClr val="000066"/>
                </a:solidFill>
                <a:latin typeface="Georgia" pitchFamily="18" charset="0"/>
              </a:rPr>
              <a:t>means)</a:t>
            </a:r>
          </a:p>
          <a:p>
            <a:r>
              <a:rPr lang="en-IN" sz="3200" b="1" dirty="0">
                <a:solidFill>
                  <a:srgbClr val="E46C0A"/>
                </a:solidFill>
                <a:latin typeface="Georgia" pitchFamily="18" charset="0"/>
              </a:rPr>
              <a:t>R</a:t>
            </a:r>
            <a:r>
              <a:rPr lang="en-IN" sz="3200" b="1" dirty="0">
                <a:latin typeface="Georgia" pitchFamily="18" charset="0"/>
              </a:rPr>
              <a:t> – Reliable and relevant information </a:t>
            </a:r>
            <a:r>
              <a:rPr lang="en-IN" sz="3200" b="1" dirty="0" smtClean="0">
                <a:latin typeface="Georgia" pitchFamily="18" charset="0"/>
              </a:rPr>
              <a:t>	source </a:t>
            </a:r>
            <a:r>
              <a:rPr lang="en-IN" sz="2400" b="1" dirty="0">
                <a:solidFill>
                  <a:srgbClr val="000066"/>
                </a:solidFill>
                <a:latin typeface="Georgia" pitchFamily="18" charset="0"/>
              </a:rPr>
              <a:t>(e.g., ensures trustworthiness)</a:t>
            </a:r>
          </a:p>
          <a:p>
            <a:r>
              <a:rPr lang="en-IN" sz="3200" b="1" dirty="0">
                <a:solidFill>
                  <a:srgbClr val="E46C0A"/>
                </a:solidFill>
                <a:latin typeface="Georgia" pitchFamily="18" charset="0"/>
              </a:rPr>
              <a:t>T</a:t>
            </a:r>
            <a:r>
              <a:rPr lang="en-IN" sz="3200" b="1" dirty="0">
                <a:latin typeface="Georgia" pitchFamily="18" charset="0"/>
              </a:rPr>
              <a:t> – Time-bound service provider </a:t>
            </a:r>
            <a:r>
              <a:rPr lang="en-IN" sz="2400" b="1" dirty="0">
                <a:solidFill>
                  <a:srgbClr val="000066"/>
                </a:solidFill>
                <a:latin typeface="Georgia" pitchFamily="18" charset="0"/>
              </a:rPr>
              <a:t>(e.g., </a:t>
            </a:r>
            <a:r>
              <a:rPr lang="en-IN" sz="2400" b="1" dirty="0" smtClean="0">
                <a:solidFill>
                  <a:srgbClr val="000066"/>
                </a:solidFill>
                <a:latin typeface="Georgia" pitchFamily="18" charset="0"/>
              </a:rPr>
              <a:t>	delivers </a:t>
            </a:r>
            <a:r>
              <a:rPr lang="en-IN" sz="2400" b="1" dirty="0">
                <a:solidFill>
                  <a:srgbClr val="000066"/>
                </a:solidFill>
                <a:latin typeface="Georgia" pitchFamily="18" charset="0"/>
              </a:rPr>
              <a:t>the output as </a:t>
            </a:r>
            <a:r>
              <a:rPr lang="en-IN" sz="2400" b="1" dirty="0" smtClean="0">
                <a:solidFill>
                  <a:srgbClr val="000066"/>
                </a:solidFill>
                <a:latin typeface="Georgia" pitchFamily="18" charset="0"/>
              </a:rPr>
              <a:t>promised</a:t>
            </a:r>
            <a:r>
              <a:rPr lang="en-IN" sz="2400" b="1" dirty="0">
                <a:solidFill>
                  <a:srgbClr val="000066"/>
                </a:solidFill>
                <a:latin typeface="Georgia" pitchFamily="18" charset="0"/>
              </a:rPr>
              <a:t>)</a:t>
            </a:r>
            <a:endParaRPr lang="en-IN" sz="2400" b="1" dirty="0">
              <a:solidFill>
                <a:srgbClr val="000066"/>
              </a:solidFill>
              <a:effectLst/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46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C:\New Back up from Red P D\NACLIN\NACLIN 2016\index 88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29727"/>
            <a:ext cx="6120680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649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5630" y="373423"/>
            <a:ext cx="57887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6600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INSPIRED</a:t>
            </a:r>
            <a:r>
              <a:rPr lang="en-US" sz="4400" b="1" dirty="0" smtClean="0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400" b="1" dirty="0" smtClean="0">
                <a:solidFill>
                  <a:srgbClr val="996633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Librarian</a:t>
            </a:r>
            <a:endParaRPr lang="en-IN" sz="4400" b="1" dirty="0">
              <a:solidFill>
                <a:srgbClr val="996633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268760"/>
            <a:ext cx="8568951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>
                <a:solidFill>
                  <a:srgbClr val="6600C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I	</a:t>
            </a:r>
            <a:r>
              <a:rPr lang="en-IN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</a:t>
            </a:r>
            <a:r>
              <a:rPr lang="en-IN" sz="3200" b="1" dirty="0">
                <a:solidFill>
                  <a:srgbClr val="0099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Innovator</a:t>
            </a:r>
            <a:r>
              <a:rPr lang="en-IN" sz="3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I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(new services designer)</a:t>
            </a:r>
            <a:endParaRPr lang="en-IN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IN" sz="3200" b="1" dirty="0" smtClean="0">
                <a:solidFill>
                  <a:srgbClr val="6600C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N	</a:t>
            </a:r>
            <a:r>
              <a:rPr lang="en-IN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</a:t>
            </a:r>
            <a:r>
              <a:rPr lang="en-IN" sz="32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Negotiator</a:t>
            </a:r>
            <a:r>
              <a:rPr lang="en-IN" sz="3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I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(skilful in bargaining)</a:t>
            </a:r>
            <a:endParaRPr lang="en-IN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IN" sz="3200" b="1" dirty="0" smtClean="0">
                <a:solidFill>
                  <a:srgbClr val="6600C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S	</a:t>
            </a:r>
            <a:r>
              <a:rPr lang="en-IN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</a:t>
            </a:r>
            <a:r>
              <a:rPr lang="en-IN" sz="3200" b="1" dirty="0">
                <a:solidFill>
                  <a:srgbClr val="FF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Sympathiser</a:t>
            </a:r>
            <a:r>
              <a:rPr lang="en-IN" sz="3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I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(serves individually)</a:t>
            </a:r>
            <a:endParaRPr lang="en-IN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IN" sz="3200" b="1" dirty="0" smtClean="0">
                <a:solidFill>
                  <a:srgbClr val="6600C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P	</a:t>
            </a:r>
            <a:r>
              <a:rPr lang="en-IN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</a:t>
            </a:r>
            <a:r>
              <a:rPr lang="en-IN" sz="3200" b="1" dirty="0">
                <a:solidFill>
                  <a:srgbClr val="66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Performer</a:t>
            </a:r>
            <a:r>
              <a:rPr lang="en-IN" sz="3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I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(delivers as scheduled)</a:t>
            </a:r>
            <a:r>
              <a:rPr lang="en-IN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IN" sz="3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IN" sz="3200" b="1" dirty="0" smtClean="0">
                <a:solidFill>
                  <a:srgbClr val="6600C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I	</a:t>
            </a:r>
            <a:r>
              <a:rPr lang="en-IN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</a:t>
            </a:r>
            <a:r>
              <a:rPr lang="en-IN" sz="3200" b="1" dirty="0">
                <a:solidFill>
                  <a:srgbClr val="CC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Integrator</a:t>
            </a:r>
            <a:r>
              <a:rPr lang="en-IN" sz="3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I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(seamless </a:t>
            </a:r>
            <a:r>
              <a:rPr lang="en-IN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service </a:t>
            </a:r>
            <a:r>
              <a:rPr lang="en-I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				</a:t>
            </a:r>
            <a:r>
              <a:rPr lang="en-I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    provider</a:t>
            </a:r>
            <a:r>
              <a:rPr lang="en-I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IN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IN" sz="3200" b="1" dirty="0" smtClean="0">
                <a:solidFill>
                  <a:srgbClr val="6600C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R	</a:t>
            </a:r>
            <a:r>
              <a:rPr lang="en-IN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</a:t>
            </a:r>
            <a:r>
              <a:rPr lang="en-IN" sz="32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Reflective thinker </a:t>
            </a:r>
            <a:r>
              <a:rPr lang="en-I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(pre-empts </a:t>
            </a:r>
            <a:r>
              <a:rPr lang="en-I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 </a:t>
            </a:r>
            <a:r>
              <a:rPr lang="en-I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				       </a:t>
            </a:r>
            <a:r>
              <a:rPr lang="en-I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problems</a:t>
            </a:r>
            <a:r>
              <a:rPr lang="en-IN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r>
              <a:rPr lang="en-IN" sz="3200" b="1" dirty="0" smtClean="0">
                <a:solidFill>
                  <a:srgbClr val="6600C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E	</a:t>
            </a:r>
            <a:r>
              <a:rPr lang="en-IN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</a:t>
            </a:r>
            <a:r>
              <a:rPr lang="en-IN" sz="3200" b="1" dirty="0">
                <a:solidFill>
                  <a:schemeClr val="accent4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Exemplar</a:t>
            </a:r>
            <a:r>
              <a:rPr lang="en-IN" sz="3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I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(leads </a:t>
            </a:r>
            <a:r>
              <a:rPr lang="en-IN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with </a:t>
            </a:r>
            <a:r>
              <a:rPr lang="en-I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own actions</a:t>
            </a:r>
            <a:r>
              <a:rPr lang="en-IN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r>
              <a:rPr lang="en-IN" sz="3200" b="1" dirty="0" smtClean="0">
                <a:solidFill>
                  <a:srgbClr val="6600C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D	</a:t>
            </a:r>
            <a:r>
              <a:rPr lang="en-IN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</a:t>
            </a:r>
            <a:r>
              <a:rPr lang="en-IN" sz="3200" b="1" dirty="0">
                <a:solidFill>
                  <a:srgbClr val="33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Director</a:t>
            </a:r>
            <a:r>
              <a:rPr lang="en-IN" sz="3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I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(retains </a:t>
            </a:r>
            <a:r>
              <a:rPr lang="en-IN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the </a:t>
            </a:r>
            <a:r>
              <a:rPr lang="en-I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control)</a:t>
            </a:r>
            <a:endParaRPr lang="en-IN" sz="2400" b="1" dirty="0">
              <a:solidFill>
                <a:srgbClr val="000066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64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8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715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715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2650</TotalTime>
  <Words>1070</Words>
  <Application>Microsoft Office PowerPoint</Application>
  <PresentationFormat>On-screen Show (4:3)</PresentationFormat>
  <Paragraphs>190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Office Theme</vt:lpstr>
      <vt:lpstr>Default Design</vt:lpstr>
      <vt:lpstr>1_Default Design</vt:lpstr>
      <vt:lpstr>4_Default Design</vt:lpstr>
      <vt:lpstr>2_Default Design</vt:lpstr>
      <vt:lpstr>8_Default Design</vt:lpstr>
      <vt:lpstr>1_Office Theme</vt:lpstr>
      <vt:lpstr>PowerPoint Presentation</vt:lpstr>
      <vt:lpstr>Views on the Library (1)</vt:lpstr>
      <vt:lpstr>PowerPoint Presentation</vt:lpstr>
      <vt:lpstr>Views on the Library (2) </vt:lpstr>
      <vt:lpstr>Views on the Library (3)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Rejuvenated Roles </vt:lpstr>
      <vt:lpstr>New LIS Professional</vt:lpstr>
      <vt:lpstr>PowerPoint Presentation</vt:lpstr>
      <vt:lpstr>Information Features</vt:lpstr>
      <vt:lpstr>PowerPoint Presentation</vt:lpstr>
      <vt:lpstr>PowerPoint Presentation</vt:lpstr>
      <vt:lpstr>PowerPoint Presentation</vt:lpstr>
      <vt:lpstr>Applied Information Economics (AIE)</vt:lpstr>
      <vt:lpstr>Information Sustainability</vt:lpstr>
      <vt:lpstr>Economic Sustainability</vt:lpstr>
      <vt:lpstr>Environmental Sustainability</vt:lpstr>
      <vt:lpstr>Social Sustainability</vt:lpstr>
      <vt:lpstr>Smart Library Making</vt:lpstr>
      <vt:lpstr>Outreaching</vt:lpstr>
      <vt:lpstr>Inspired Librarian Becoming</vt:lpstr>
      <vt:lpstr>PowerPoint Presentation</vt:lpstr>
      <vt:lpstr>LIS Profession (1) </vt:lpstr>
      <vt:lpstr>LIS Profession (2)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Patkar</dc:creator>
  <cp:lastModifiedBy>VIVEK</cp:lastModifiedBy>
  <cp:revision>379</cp:revision>
  <dcterms:created xsi:type="dcterms:W3CDTF">2013-11-04T16:00:52Z</dcterms:created>
  <dcterms:modified xsi:type="dcterms:W3CDTF">2016-10-23T17:00:56Z</dcterms:modified>
</cp:coreProperties>
</file>