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316" r:id="rId2"/>
    <p:sldId id="313" r:id="rId3"/>
    <p:sldId id="314" r:id="rId4"/>
    <p:sldId id="323" r:id="rId5"/>
    <p:sldId id="315" r:id="rId6"/>
    <p:sldId id="320" r:id="rId7"/>
    <p:sldId id="310" r:id="rId8"/>
    <p:sldId id="273" r:id="rId9"/>
    <p:sldId id="274" r:id="rId10"/>
    <p:sldId id="325" r:id="rId11"/>
    <p:sldId id="311" r:id="rId12"/>
    <p:sldId id="312" r:id="rId13"/>
    <p:sldId id="317" r:id="rId14"/>
    <p:sldId id="318" r:id="rId15"/>
    <p:sldId id="342" r:id="rId16"/>
    <p:sldId id="332" r:id="rId17"/>
    <p:sldId id="309" r:id="rId18"/>
    <p:sldId id="334" r:id="rId19"/>
    <p:sldId id="333" r:id="rId20"/>
    <p:sldId id="335" r:id="rId21"/>
    <p:sldId id="336" r:id="rId22"/>
    <p:sldId id="279" r:id="rId23"/>
    <p:sldId id="337" r:id="rId24"/>
    <p:sldId id="338" r:id="rId25"/>
    <p:sldId id="339" r:id="rId26"/>
    <p:sldId id="307" r:id="rId27"/>
    <p:sldId id="262" r:id="rId28"/>
    <p:sldId id="270" r:id="rId29"/>
    <p:sldId id="263" r:id="rId30"/>
    <p:sldId id="343" r:id="rId31"/>
    <p:sldId id="261" r:id="rId32"/>
    <p:sldId id="266" r:id="rId33"/>
    <p:sldId id="260" r:id="rId34"/>
    <p:sldId id="308" r:id="rId35"/>
    <p:sldId id="269" r:id="rId36"/>
    <p:sldId id="271" r:id="rId37"/>
    <p:sldId id="272" r:id="rId38"/>
    <p:sldId id="265" r:id="rId39"/>
    <p:sldId id="324" r:id="rId40"/>
    <p:sldId id="284" r:id="rId41"/>
    <p:sldId id="285" r:id="rId42"/>
    <p:sldId id="286" r:id="rId43"/>
    <p:sldId id="287" r:id="rId44"/>
    <p:sldId id="299" r:id="rId45"/>
    <p:sldId id="300" r:id="rId46"/>
    <p:sldId id="326" r:id="rId47"/>
    <p:sldId id="327" r:id="rId48"/>
    <p:sldId id="328" r:id="rId49"/>
    <p:sldId id="329" r:id="rId50"/>
    <p:sldId id="330" r:id="rId51"/>
    <p:sldId id="331" r:id="rId52"/>
    <p:sldId id="288" r:id="rId53"/>
    <p:sldId id="289" r:id="rId54"/>
    <p:sldId id="341" r:id="rId55"/>
    <p:sldId id="290" r:id="rId56"/>
    <p:sldId id="291" r:id="rId57"/>
    <p:sldId id="292" r:id="rId58"/>
    <p:sldId id="293" r:id="rId59"/>
    <p:sldId id="294" r:id="rId60"/>
    <p:sldId id="295" r:id="rId61"/>
    <p:sldId id="296" r:id="rId62"/>
    <p:sldId id="297" r:id="rId63"/>
    <p:sldId id="298" r:id="rId64"/>
    <p:sldId id="340" r:id="rId65"/>
    <p:sldId id="301" r:id="rId66"/>
    <p:sldId id="302" r:id="rId67"/>
    <p:sldId id="303" r:id="rId68"/>
    <p:sldId id="304" r:id="rId69"/>
    <p:sldId id="305" r:id="rId70"/>
    <p:sldId id="306" r:id="rId71"/>
    <p:sldId id="321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06FFA-E971-4594-AEB6-89D4C83ED382}" type="datetimeFigureOut">
              <a:rPr lang="en-US" smtClean="0"/>
              <a:t>10/24/2016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3834D-43C3-458D-B25A-63B5C51E3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62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35A47F-A262-48E7-8145-B780BF8AC861}" type="slidenum">
              <a:rPr lang="en-US" altLang="en-US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1</a:t>
            </a:fld>
            <a:endParaRPr lang="en-US" alt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267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660E842-169C-496B-B60B-4E5F967BD2C9}" type="slidenum">
              <a:rPr lang="en-US" altLang="en-US" smtClean="0">
                <a:solidFill>
                  <a:srgbClr val="000000"/>
                </a:solidFill>
              </a:rPr>
              <a:pPr eaLnBrk="1" hangingPunct="1"/>
              <a:t>13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617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660E842-169C-496B-B60B-4E5F967BD2C9}" type="slidenum">
              <a:rPr lang="en-US" altLang="en-US" smtClean="0">
                <a:solidFill>
                  <a:srgbClr val="000000"/>
                </a:solidFill>
              </a:rPr>
              <a:pPr eaLnBrk="1" hangingPunct="1"/>
              <a:t>14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018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660E842-169C-496B-B60B-4E5F967BD2C9}" type="slidenum">
              <a:rPr lang="en-US" altLang="en-US" smtClean="0">
                <a:solidFill>
                  <a:srgbClr val="000000"/>
                </a:solidFill>
              </a:rPr>
              <a:pPr eaLnBrk="1" hangingPunct="1"/>
              <a:t>15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886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660E842-169C-496B-B60B-4E5F967BD2C9}" type="slidenum">
              <a:rPr lang="en-US" altLang="en-US" smtClean="0">
                <a:solidFill>
                  <a:srgbClr val="000000"/>
                </a:solidFill>
              </a:rPr>
              <a:pPr eaLnBrk="1" hangingPunct="1"/>
              <a:t>16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27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1BDA0E-E5B9-40F2-AEC6-3CBCD8A3FA93}" type="slidenum">
              <a:rPr lang="en-US" altLang="en-US" smtClean="0"/>
              <a:pPr eaLnBrk="1" hangingPunct="1"/>
              <a:t>26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44430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092C64-2FD6-46DE-AA0C-EA0F71C08F3A}" type="slidenum">
              <a:rPr lang="en-US" smtClean="0">
                <a:solidFill>
                  <a:srgbClr val="000000"/>
                </a:solidFill>
              </a:rPr>
              <a:pPr eaLnBrk="1" hangingPunct="1"/>
              <a:t>40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560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F4E3011-6ECF-4216-BEF5-F11B64E53721}" type="slidenum">
              <a:rPr lang="en-US" smtClean="0">
                <a:solidFill>
                  <a:srgbClr val="000000"/>
                </a:solidFill>
              </a:rPr>
              <a:pPr eaLnBrk="1" hangingPunct="1"/>
              <a:t>41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93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5C7700-3CC2-4A07-AAF3-40028F82F44C}" type="slidenum">
              <a:rPr lang="en-US" smtClean="0">
                <a:solidFill>
                  <a:srgbClr val="000000"/>
                </a:solidFill>
              </a:rPr>
              <a:pPr eaLnBrk="1" hangingPunct="1"/>
              <a:t>42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356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6A51DFF-BC29-4045-B194-BD77CCF90E49}" type="slidenum">
              <a:rPr lang="en-US" smtClean="0">
                <a:solidFill>
                  <a:srgbClr val="000000"/>
                </a:solidFill>
              </a:rPr>
              <a:pPr eaLnBrk="1" hangingPunct="1"/>
              <a:t>43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4806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23BDD39-A486-4FCE-9A1D-68C9C6ABD81E}" type="slidenum">
              <a:rPr lang="en-US" smtClean="0"/>
              <a:pPr eaLnBrk="1" hangingPunct="1"/>
              <a:t>44</a:t>
            </a:fld>
            <a:endParaRPr lang="en-US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81408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C00CA20-0F7A-4A3C-8873-3D23DA8D3C45}" type="slidenum">
              <a:rPr lang="en-US" altLang="en-US" smtClean="0"/>
              <a:pPr eaLnBrk="1" hangingPunct="1"/>
              <a:t>2</a:t>
            </a:fld>
            <a:endParaRPr lang="en-US" alt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40354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A9D5E93-5CDA-4E86-BCC1-4E71EF8B66C8}" type="slidenum">
              <a:rPr lang="en-US" smtClean="0"/>
              <a:pPr eaLnBrk="1" hangingPunct="1"/>
              <a:t>45</a:t>
            </a:fld>
            <a:endParaRPr lang="en-US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76484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596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5969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A477C-8844-4291-A77B-3FD1337ACBA8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185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A477C-8844-4291-A77B-3FD1337ACBA8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872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A477C-8844-4291-A77B-3FD1337ACBA8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486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A477C-8844-4291-A77B-3FD1337ACBA8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918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9721A62-DC32-4676-AD63-59FD72D6A840}" type="slidenum">
              <a:rPr lang="en-US" smtClean="0">
                <a:solidFill>
                  <a:srgbClr val="000000"/>
                </a:solidFill>
              </a:rPr>
              <a:pPr eaLnBrk="1" hangingPunct="1"/>
              <a:t>52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613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305665F-1C03-4696-981A-02E7367B8094}" type="slidenum">
              <a:rPr lang="en-US" smtClean="0">
                <a:solidFill>
                  <a:srgbClr val="000000"/>
                </a:solidFill>
              </a:rPr>
              <a:pPr eaLnBrk="1" hangingPunct="1"/>
              <a:t>53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5896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DA046-C465-426D-8AFC-C35CAB74352A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98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683FBD-539B-44D3-85D3-B12FBB2A3F6F}" type="slidenum">
              <a:rPr lang="en-US" altLang="en-US" smtClean="0"/>
              <a:pPr eaLnBrk="1" hangingPunct="1"/>
              <a:t>3</a:t>
            </a:fld>
            <a:endParaRPr lang="en-US" alt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296266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9F0B0A-324D-42C7-BBB1-B925E53BB961}" type="slidenum">
              <a:rPr lang="en-US" smtClean="0">
                <a:solidFill>
                  <a:srgbClr val="000000"/>
                </a:solidFill>
              </a:rPr>
              <a:pPr eaLnBrk="1" hangingPunct="1"/>
              <a:t>55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2370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B8FD0DF-6FAF-44EC-BA01-45E72C7CA14D}" type="slidenum">
              <a:rPr lang="en-US" smtClean="0">
                <a:solidFill>
                  <a:srgbClr val="000000"/>
                </a:solidFill>
              </a:rPr>
              <a:pPr eaLnBrk="1" hangingPunct="1"/>
              <a:t>56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4245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D63B933-2B22-46AA-8F25-9C99CFE619F1}" type="slidenum">
              <a:rPr lang="en-US" smtClean="0">
                <a:solidFill>
                  <a:srgbClr val="000000"/>
                </a:solidFill>
              </a:rPr>
              <a:pPr eaLnBrk="1" hangingPunct="1"/>
              <a:t>57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3113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1780E87-0946-4F5D-B6E2-3FF285912FB8}" type="slidenum">
              <a:rPr lang="en-US" smtClean="0">
                <a:solidFill>
                  <a:srgbClr val="000000"/>
                </a:solidFill>
              </a:rPr>
              <a:pPr eaLnBrk="1" hangingPunct="1"/>
              <a:t>58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0126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0197C3-5AF8-4626-B788-78BCFE678A06}" type="slidenum">
              <a:rPr lang="en-US" smtClean="0"/>
              <a:pPr eaLnBrk="1" hangingPunct="1"/>
              <a:t>59</a:t>
            </a:fld>
            <a:endParaRPr lang="en-US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405467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AC716B-C633-41FA-BF59-9999EC1B494C}" type="slidenum">
              <a:rPr lang="en-US" smtClean="0"/>
              <a:pPr eaLnBrk="1" hangingPunct="1"/>
              <a:t>60</a:t>
            </a:fld>
            <a:endParaRPr lang="en-US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355011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046639C-5B02-43C3-8A19-10A8C2C3C316}" type="slidenum">
              <a:rPr lang="en-US" smtClean="0"/>
              <a:pPr eaLnBrk="1" hangingPunct="1"/>
              <a:t>61</a:t>
            </a:fld>
            <a:endParaRPr lang="en-US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077786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4D12EE8-386A-4325-933E-B61D435A4BD4}" type="slidenum">
              <a:rPr lang="en-US" smtClean="0"/>
              <a:pPr eaLnBrk="1" hangingPunct="1"/>
              <a:t>62</a:t>
            </a:fld>
            <a:endParaRPr lang="en-US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13369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9580FFB-D0B8-47F9-956E-282BA05F78C5}" type="slidenum">
              <a:rPr lang="en-US" smtClean="0"/>
              <a:pPr eaLnBrk="1" hangingPunct="1"/>
              <a:t>63</a:t>
            </a:fld>
            <a:endParaRPr lang="en-US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337662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DA046-C465-426D-8AFC-C35CAB74352A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796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683FBD-539B-44D3-85D3-B12FBB2A3F6F}" type="slidenum">
              <a:rPr lang="en-US" altLang="en-US" smtClean="0"/>
              <a:pPr eaLnBrk="1" hangingPunct="1"/>
              <a:t>4</a:t>
            </a:fld>
            <a:endParaRPr lang="en-US" alt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379932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7656F42-BF5F-4F1E-9640-5C78C7873D01}" type="slidenum">
              <a:rPr lang="en-US" smtClean="0"/>
              <a:pPr eaLnBrk="1" hangingPunct="1"/>
              <a:t>65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292033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6DBA76F-78BA-4DA3-A913-02209E165E71}" type="slidenum">
              <a:rPr lang="en-US" smtClean="0"/>
              <a:pPr eaLnBrk="1" hangingPunct="1"/>
              <a:t>66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895459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63D29BD-7C74-4826-93A9-C821E501F743}" type="slidenum">
              <a:rPr lang="en-US" smtClean="0"/>
              <a:pPr eaLnBrk="1" hangingPunct="1"/>
              <a:t>67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2594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769D798-CD09-4BB8-B27B-1408E03DC5B3}" type="slidenum">
              <a:rPr lang="en-US" smtClean="0"/>
              <a:pPr eaLnBrk="1" hangingPunct="1"/>
              <a:t>68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93250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05857D-7268-4F66-880B-E545A0A1F9A1}" type="slidenum">
              <a:rPr lang="en-US" smtClean="0"/>
              <a:pPr eaLnBrk="1" hangingPunct="1"/>
              <a:t>69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629103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3C0666-F368-4ACA-BF37-E9AED86B39D9}" type="slidenum">
              <a:rPr lang="en-US" smtClean="0"/>
              <a:pPr eaLnBrk="1" hangingPunct="1"/>
              <a:t>70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57596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8C020A6-8381-4BDD-B042-A24D57D6C81B}" type="slidenum">
              <a:rPr lang="en-US" smtClean="0">
                <a:solidFill>
                  <a:srgbClr val="000000"/>
                </a:solidFill>
              </a:rPr>
              <a:pPr eaLnBrk="1" hangingPunct="1"/>
              <a:t>71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879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683FBD-539B-44D3-85D3-B12FBB2A3F6F}" type="slidenum">
              <a:rPr lang="en-US" altLang="en-US" smtClean="0"/>
              <a:pPr eaLnBrk="1" hangingPunct="1"/>
              <a:t>5</a:t>
            </a:fld>
            <a:endParaRPr lang="en-US" alt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55356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0A95702-BC34-4855-985A-0D3D79C93E71}" type="slidenum">
              <a:rPr lang="en-US" altLang="en-US" smtClean="0">
                <a:solidFill>
                  <a:srgbClr val="000000"/>
                </a:solidFill>
              </a:rPr>
              <a:pPr eaLnBrk="1" hangingPunct="1"/>
              <a:t>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03493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660E842-169C-496B-B60B-4E5F967BD2C9}" type="slidenum">
              <a:rPr lang="en-US" altLang="en-US" smtClean="0">
                <a:solidFill>
                  <a:srgbClr val="000000"/>
                </a:solidFill>
              </a:rPr>
              <a:pPr eaLnBrk="1" hangingPunct="1"/>
              <a:t>10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335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660E842-169C-496B-B60B-4E5F967BD2C9}" type="slidenum">
              <a:rPr lang="en-US" altLang="en-US" smtClean="0">
                <a:solidFill>
                  <a:srgbClr val="000000"/>
                </a:solidFill>
              </a:rPr>
              <a:pPr eaLnBrk="1" hangingPunct="1"/>
              <a:t>11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91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660E842-169C-496B-B60B-4E5F967BD2C9}" type="slidenum">
              <a:rPr lang="en-US" altLang="en-US" smtClean="0">
                <a:solidFill>
                  <a:srgbClr val="000000"/>
                </a:solidFill>
              </a:rPr>
              <a:pPr eaLnBrk="1" hangingPunct="1"/>
              <a:t>12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363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400" y="2514600"/>
            <a:ext cx="4114800" cy="7620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400" y="3276600"/>
            <a:ext cx="3962400" cy="5334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/>
          </p:nvPr>
        </p:nvSpPr>
        <p:spPr>
          <a:xfrm>
            <a:off x="152400" y="3810000"/>
            <a:ext cx="3962400" cy="381000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latin typeface="Arial Narrow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8484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4.pn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gif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png"/><Relationship Id="rId3" Type="http://schemas.openxmlformats.org/officeDocument/2006/relationships/image" Target="../media/image4.png"/><Relationship Id="rId7" Type="http://schemas.openxmlformats.org/officeDocument/2006/relationships/image" Target="../media/image32.gif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esearcherid.com/rid/E-4011-2015" TargetMode="External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jpeg"/><Relationship Id="rId4" Type="http://schemas.openxmlformats.org/officeDocument/2006/relationships/hyperlink" Target="http://orcid.org/0000-0002-8451-6172" TargetMode="External"/><Relationship Id="rId9" Type="http://schemas.openxmlformats.org/officeDocument/2006/relationships/hyperlink" Target="http://search.ebscohost.com/login.aspx?authtype=ip,uid&amp;profile=ed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hyperlink" Target="http://www.google.co.in/url?sa=i&amp;rct=j&amp;q=&amp;esrc=s&amp;source=images&amp;cd=&amp;cad=rja&amp;uact=8&amp;ved=0ahUKEwjF-rOdmLTPAhXBKo8KHRLRB74QjRwIBw&amp;url=http://libguides.ncl.ac.uk/c.php?g=130175&amp;p=850701&amp;bvm=bv.134052249,d.c2I&amp;psig=AFQjCNGX7SqJWWA-8UDbXDAPxOyI512k7A&amp;ust=147522513177046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hyperlink" Target="https://www.google.co.in/url?sa=i&amp;rct=j&amp;q=&amp;esrc=s&amp;source=images&amp;cd=&amp;cad=rja&amp;uact=8&amp;ved=0ahUKEwjjpq7C5rPPAhVENY8KHTXxAAUQjRwIBw&amp;url=https://www.monergism.com/topics/free-ebooks&amp;psig=AFQjCNECMq0bf_HphkggJJxvmBQP4r02gA&amp;ust=1475211842852662" TargetMode="External"/><Relationship Id="rId4" Type="http://schemas.openxmlformats.org/officeDocument/2006/relationships/image" Target="../media/image7.jpeg"/><Relationship Id="rId9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opac.isb.edu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254000" y="2283415"/>
            <a:ext cx="8763000" cy="1981200"/>
          </a:xfrm>
        </p:spPr>
        <p:txBody>
          <a:bodyPr rtlCol="0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Dr. S. Venkadesan</a:t>
            </a:r>
            <a:r>
              <a:rPr lang="en-US" altLang="en-US" sz="14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,</a:t>
            </a:r>
            <a:br>
              <a:rPr lang="en-US" altLang="en-US" sz="14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en-US" altLang="en-US" sz="1400" b="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Director – Learning Resource Centre &amp; </a:t>
            </a:r>
            <a:r>
              <a:rPr lang="en-US" altLang="en-US" sz="14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Operations</a:t>
            </a:r>
            <a:r>
              <a:rPr lang="en-US" altLang="en-US" sz="1400" b="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,</a:t>
            </a:r>
            <a:br>
              <a:rPr lang="en-US" altLang="en-US" sz="1400" b="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en-US" sz="1400" b="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Indian School of Business</a:t>
            </a:r>
            <a:br>
              <a:rPr lang="en-US" sz="1400" b="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en-US" sz="1400" b="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P: +91 40 2318 7970</a:t>
            </a:r>
            <a:br>
              <a:rPr lang="en-US" sz="1400" b="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en-US" sz="1400" b="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F: +91 40 2300 7023</a:t>
            </a:r>
            <a:br>
              <a:rPr lang="en-US" sz="1400" b="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en-US" sz="1400" b="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1400" b="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en-US" sz="1400" b="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e-Mail: </a:t>
            </a:r>
            <a:r>
              <a:rPr lang="en-US" sz="1400" b="0" dirty="0">
                <a:solidFill>
                  <a:srgbClr val="0000FF"/>
                </a:solidFill>
                <a:latin typeface="+mn-lt"/>
                <a:ea typeface="Calibri"/>
                <a:cs typeface="+mn-cs"/>
              </a:rPr>
              <a:t>Venkadesan_S@isb.edu</a:t>
            </a:r>
            <a:r>
              <a:rPr lang="en-US" sz="1400" b="0" dirty="0">
                <a:latin typeface="+mn-lt"/>
                <a:ea typeface="Calibri"/>
                <a:cs typeface="+mn-cs"/>
              </a:rPr>
              <a:t>, </a:t>
            </a:r>
            <a:r>
              <a:rPr lang="en-US" sz="1400" b="0" dirty="0">
                <a:solidFill>
                  <a:srgbClr val="0000FF"/>
                </a:solidFill>
                <a:latin typeface="+mn-lt"/>
                <a:ea typeface="Calibri"/>
                <a:cs typeface="+mn-cs"/>
              </a:rPr>
              <a:t>venkys@gmail.com</a:t>
            </a:r>
            <a:r>
              <a:rPr lang="en-US" sz="1400" b="0" dirty="0">
                <a:solidFill>
                  <a:srgbClr val="000000"/>
                </a:solidFill>
                <a:latin typeface="+mn-lt"/>
                <a:ea typeface="Calibri"/>
                <a:cs typeface="+mn-cs"/>
              </a:rPr>
              <a:t/>
            </a:r>
            <a:br>
              <a:rPr lang="en-US" sz="1400" b="0" dirty="0">
                <a:solidFill>
                  <a:srgbClr val="000000"/>
                </a:solidFill>
                <a:latin typeface="+mn-lt"/>
                <a:ea typeface="Calibri"/>
                <a:cs typeface="+mn-cs"/>
              </a:rPr>
            </a:br>
            <a:r>
              <a:rPr lang="en-US" sz="1400" b="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ISB Campus, Gachibowli, Hyderabad - 500 032</a:t>
            </a:r>
            <a:br>
              <a:rPr lang="en-US" sz="1400" b="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en-US" sz="1400" b="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ISB Campus, Knowledge City, Sector 81, Mohali – 140 </a:t>
            </a:r>
            <a:r>
              <a:rPr lang="en-US" sz="1400" b="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306</a:t>
            </a:r>
            <a:endParaRPr lang="en-US" sz="1400" b="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34640" y="1417210"/>
            <a:ext cx="868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en-US" sz="2400" dirty="0" smtClean="0">
                <a:solidFill>
                  <a:srgbClr val="1F497D"/>
                </a:solidFill>
              </a:rPr>
              <a:t>    </a:t>
            </a:r>
            <a:r>
              <a:rPr lang="en-US" sz="2800" dirty="0" smtClean="0">
                <a:solidFill>
                  <a:srgbClr val="1F497D"/>
                </a:solidFill>
              </a:rPr>
              <a:t>Innovative Services in Libraries and information Centers </a:t>
            </a:r>
          </a:p>
          <a:p>
            <a:pPr algn="l">
              <a:defRPr/>
            </a:pPr>
            <a:r>
              <a:rPr lang="en-US" sz="2800" dirty="0">
                <a:solidFill>
                  <a:srgbClr val="1F497D"/>
                </a:solidFill>
              </a:rPr>
              <a:t>	</a:t>
            </a:r>
            <a:r>
              <a:rPr lang="en-US" sz="2800" dirty="0" smtClean="0">
                <a:solidFill>
                  <a:srgbClr val="1F497D"/>
                </a:solidFill>
              </a:rPr>
              <a:t>		– A Case Study of ISB</a:t>
            </a:r>
            <a:endParaRPr lang="en-US" altLang="en-US" sz="2800" kern="0" dirty="0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399"/>
            <a:ext cx="9157855" cy="2514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14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13"/>
          <p:cNvSpPr>
            <a:spLocks noChangeArrowheads="1"/>
          </p:cNvSpPr>
          <p:nvPr/>
        </p:nvSpPr>
        <p:spPr bwMode="auto">
          <a:xfrm>
            <a:off x="609600" y="3048000"/>
            <a:ext cx="5486400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altLang="en-US" sz="1100">
              <a:solidFill>
                <a:srgbClr val="000000"/>
              </a:solidFill>
            </a:endParaRP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 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180109"/>
            <a:ext cx="8686800" cy="505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/>
              <a:t>E-Books</a:t>
            </a:r>
            <a:endParaRPr lang="en-US" sz="4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817561"/>
              </p:ext>
            </p:extLst>
          </p:nvPr>
        </p:nvGraphicFramePr>
        <p:xfrm>
          <a:off x="940016" y="2957935"/>
          <a:ext cx="7263967" cy="3352800"/>
        </p:xfrm>
        <a:graphic>
          <a:graphicData uri="http://schemas.openxmlformats.org/drawingml/2006/table">
            <a:tbl>
              <a:tblPr firstRow="1" bandRow="1"/>
              <a:tblGrid>
                <a:gridCol w="3346879"/>
                <a:gridCol w="3917088"/>
              </a:tblGrid>
              <a:tr h="67056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Annual Reviews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E-Book Library (PDA Model)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67056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Books@ JSTOR</a:t>
                      </a:r>
                      <a:endParaRPr lang="en-US" sz="2000" b="0" i="0" u="none" strike="noStrike" kern="1200" dirty="0">
                        <a:solidFill>
                          <a:srgbClr val="00206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Emerald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056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Cambridge University Press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Oxford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67056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CRC Press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Sage Publications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056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Elsevier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World Scientific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 descr="C:\Users\10762\Desktop\services\Annual_Review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53" y="1281359"/>
            <a:ext cx="2133600" cy="56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0762\Desktop\services\egp_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623" y="1368929"/>
            <a:ext cx="1485900" cy="38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0762\Desktop\services\books-at-jst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02" y="2022615"/>
            <a:ext cx="1282700" cy="55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0762\Desktop\services\CRC-Press-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53" y="2063803"/>
            <a:ext cx="1866323" cy="58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10762\Desktop\services\cup-colour-logo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553" y="2141387"/>
            <a:ext cx="2048518" cy="43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10762\Desktop\services\world_scientific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81" y="1281359"/>
            <a:ext cx="1791343" cy="55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10762\Desktop\services\oup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53" y="1281359"/>
            <a:ext cx="1418788" cy="55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10762\Desktop\services\Sageno40_Log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41" y="2261592"/>
            <a:ext cx="19812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blog.gale.com/wp-content/uploads/2014/03/elsevier-log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541" y="1175693"/>
            <a:ext cx="1024259" cy="102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29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/>
          <p:cNvSpPr>
            <a:spLocks noChangeArrowheads="1"/>
          </p:cNvSpPr>
          <p:nvPr/>
        </p:nvSpPr>
        <p:spPr bwMode="auto">
          <a:xfrm>
            <a:off x="76200" y="115888"/>
            <a:ext cx="31083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3600" dirty="0">
                <a:solidFill>
                  <a:srgbClr val="FFFFFF"/>
                </a:solidFill>
              </a:rPr>
              <a:t>Kindle Reader</a:t>
            </a:r>
          </a:p>
        </p:txBody>
      </p:sp>
      <p:sp>
        <p:nvSpPr>
          <p:cNvPr id="35843" name="Rectangle 13"/>
          <p:cNvSpPr>
            <a:spLocks noChangeArrowheads="1"/>
          </p:cNvSpPr>
          <p:nvPr/>
        </p:nvSpPr>
        <p:spPr bwMode="auto">
          <a:xfrm>
            <a:off x="609600" y="3048000"/>
            <a:ext cx="5486400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altLang="en-US" sz="1100">
              <a:solidFill>
                <a:srgbClr val="000000"/>
              </a:solidFill>
            </a:endParaRP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 </a:t>
            </a:r>
          </a:p>
        </p:txBody>
      </p:sp>
      <p:pic>
        <p:nvPicPr>
          <p:cNvPr id="35844" name="Picture 2" descr="C:\Users\30584\Desktop\New Arrival_08.5.2014\201310171859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13544" r="1302" b="7118"/>
          <a:stretch>
            <a:fillRect/>
          </a:stretch>
        </p:blipFill>
        <p:spPr bwMode="auto">
          <a:xfrm>
            <a:off x="5105400" y="990600"/>
            <a:ext cx="32004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27000" y="3236913"/>
          <a:ext cx="8915400" cy="35067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9231"/>
                <a:gridCol w="5579678"/>
                <a:gridCol w="2866491"/>
              </a:tblGrid>
              <a:tr h="2613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S. No.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Title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Author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22526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Case in Point: Complete Case Interview Preparation - 8/e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Cosentino</a:t>
                      </a:r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, Marc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66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Seven Myths about Education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solidFill>
                            <a:srgbClr val="002060"/>
                          </a:solidFill>
                          <a:effectLst/>
                        </a:rPr>
                        <a:t>Christodoulou, Daisy</a:t>
                      </a:r>
                      <a:endParaRPr lang="en-US" sz="11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66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Desire to fly... Volume 1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solidFill>
                            <a:srgbClr val="002060"/>
                          </a:solidFill>
                          <a:effectLst/>
                        </a:rPr>
                        <a:t>Srivastava, Puneet</a:t>
                      </a:r>
                      <a:endParaRPr lang="en-US" sz="11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66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>
                          <a:solidFill>
                            <a:srgbClr val="002060"/>
                          </a:solidFill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Hybrid Reality: Thriving in the Emerging Human-Technology Civilization (TED Books)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Khanna, </a:t>
                      </a:r>
                      <a:r>
                        <a:rPr lang="en-US" sz="11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Parag</a:t>
                      </a:r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, Ayesha Khanna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99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The New Strategic Brand Management: Advanced Insights and Strategic Thinking (New Strategic Brand Management: Creating &amp; Sustaining Brand Equity)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Kapferer</a:t>
                      </a:r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, Jean-Noel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356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>
                          <a:solidFill>
                            <a:srgbClr val="002060"/>
                          </a:solidFill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Case Interview Secrets : A Former McKinsey Interviewer Reveals How to Get Multiple Job Offers in Consulting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Victor Cheng 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999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>
                          <a:solidFill>
                            <a:srgbClr val="002060"/>
                          </a:solidFill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solidFill>
                            <a:srgbClr val="002060"/>
                          </a:solidFill>
                          <a:effectLst/>
                        </a:rPr>
                        <a:t>Practical Time Series Forecasting : A Hands-On Guide</a:t>
                      </a:r>
                      <a:endParaRPr lang="en-US" sz="11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Galit</a:t>
                      </a:r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Shmueli</a:t>
                      </a:r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999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>
                          <a:solidFill>
                            <a:srgbClr val="002060"/>
                          </a:solidFill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solidFill>
                            <a:srgbClr val="002060"/>
                          </a:solidFill>
                          <a:effectLst/>
                        </a:rPr>
                        <a:t>I'm Feeling Lucky : The Confessions of Google Employee Number 59</a:t>
                      </a:r>
                      <a:endParaRPr lang="en-US" sz="11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Douglas Edwards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499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>
                          <a:solidFill>
                            <a:srgbClr val="002060"/>
                          </a:solidFill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Reimagining India : How to Unlock the Potential of Asia's Next Superpower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Mc Kinsey &amp; Company 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499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>
                          <a:solidFill>
                            <a:srgbClr val="002060"/>
                          </a:solidFill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The Last Mughal : The Fall of a Dynasty, Delhi, 1857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William </a:t>
                      </a:r>
                      <a:r>
                        <a:rPr lang="en-US" sz="11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Dalrymple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99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>
                          <a:solidFill>
                            <a:srgbClr val="002060"/>
                          </a:solidFill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>
                          <a:solidFill>
                            <a:srgbClr val="002060"/>
                          </a:solidFill>
                          <a:effectLst/>
                        </a:rPr>
                        <a:t>Building a Successful Family Business Board: A Guide for Leaders, Directors, and Families (A Family Business Publication)</a:t>
                      </a:r>
                      <a:endParaRPr lang="en-US" sz="11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Pendergast</a:t>
                      </a:r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, Jennifer M., Ward, John L., </a:t>
                      </a:r>
                      <a:r>
                        <a:rPr lang="en-US" sz="11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Brun</a:t>
                      </a:r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de </a:t>
                      </a:r>
                      <a:r>
                        <a:rPr lang="en-US" sz="11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Pontet</a:t>
                      </a:r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, Stephanie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66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12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The Truth About Everything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Brianna </a:t>
                      </a:r>
                      <a:r>
                        <a:rPr lang="en-US" sz="11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Wiest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5903" name="Picture 3" descr="C:\Users\30584\Desktop\amazon-kind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3167063" cy="2162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28600" y="180109"/>
            <a:ext cx="8686800" cy="505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/>
              <a:t>Kindle Reader</a:t>
            </a:r>
            <a:endParaRPr lang="en-US" sz="4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096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/>
          <p:cNvSpPr>
            <a:spLocks noChangeArrowheads="1"/>
          </p:cNvSpPr>
          <p:nvPr/>
        </p:nvSpPr>
        <p:spPr bwMode="auto">
          <a:xfrm>
            <a:off x="76200" y="115888"/>
            <a:ext cx="31083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3600" dirty="0">
                <a:solidFill>
                  <a:srgbClr val="FFFFFF"/>
                </a:solidFill>
              </a:rPr>
              <a:t>Kindle Reader</a:t>
            </a:r>
          </a:p>
        </p:txBody>
      </p:sp>
      <p:sp>
        <p:nvSpPr>
          <p:cNvPr id="35843" name="Rectangle 13"/>
          <p:cNvSpPr>
            <a:spLocks noChangeArrowheads="1"/>
          </p:cNvSpPr>
          <p:nvPr/>
        </p:nvSpPr>
        <p:spPr bwMode="auto">
          <a:xfrm>
            <a:off x="609600" y="3048000"/>
            <a:ext cx="5486400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altLang="en-US" sz="1100">
              <a:solidFill>
                <a:srgbClr val="000000"/>
              </a:solidFill>
            </a:endParaRP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 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180109"/>
            <a:ext cx="8686800" cy="505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/>
              <a:t>Audio Books</a:t>
            </a:r>
            <a:endParaRPr lang="en-US" sz="4000" dirty="0"/>
          </a:p>
        </p:txBody>
      </p:sp>
      <p:pic>
        <p:nvPicPr>
          <p:cNvPr id="8" name="Picture 3" descr="C:\Users\30584\Desktop\grateful-54-audiobook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2" y="3349690"/>
            <a:ext cx="3348038" cy="3279710"/>
          </a:xfrm>
          <a:prstGeom prst="rect">
            <a:avLst/>
          </a:prstGeom>
          <a:noFill/>
          <a:effectLst>
            <a:glow>
              <a:schemeClr val="accent1">
                <a:alpha val="53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01600" y="1017588"/>
          <a:ext cx="5867400" cy="56880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3400"/>
                <a:gridCol w="5334000"/>
              </a:tblGrid>
              <a:tr h="428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S. No.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Title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289" marR="8289" marT="828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36976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289" marR="8289" marT="828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Adventures Of Sherlock Holmes : Part - 1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927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289" marR="8289" marT="828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The Art Of War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927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289" marR="8289" marT="828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Alice in Wonderland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897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289" marR="8289" marT="828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The Adventures Of Sherlock Holmes (Part - 2)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376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289" marR="8289" marT="828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The Adventures Of Sherlock Holmes (Part - 3)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78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289" marR="8289" marT="828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The Art Of Closing The Sale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572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7</a:t>
                      </a:r>
                      <a:endParaRPr lang="en-US" sz="1400" b="0" i="0" u="none" strike="noStrike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289" marR="8289" marT="828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The Buck Stops Here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572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8</a:t>
                      </a:r>
                      <a:endParaRPr lang="en-US" sz="1400" b="0" i="0" u="none" strike="noStrike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289" marR="8289" marT="828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Be Your Own Best Life Coach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78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en-US" sz="1400" b="0" i="0" u="none" strike="noStrike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289" marR="8289" marT="828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Buy In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78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289" marR="8289" marT="828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Billion Dollar Lessons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376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11</a:t>
                      </a:r>
                      <a:endParaRPr lang="en-US" sz="1400" b="0" i="0" u="none" strike="noStrike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289" marR="8289" marT="828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Blue Ocean Strategy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927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8289" marR="8289" marT="828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Connect The Dots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0" name="Picture 2" descr="C:\Users\30584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990600"/>
            <a:ext cx="2803525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77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/>
          <p:cNvSpPr>
            <a:spLocks noChangeArrowheads="1"/>
          </p:cNvSpPr>
          <p:nvPr/>
        </p:nvSpPr>
        <p:spPr bwMode="auto">
          <a:xfrm>
            <a:off x="76200" y="115888"/>
            <a:ext cx="31083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3600" dirty="0">
                <a:solidFill>
                  <a:srgbClr val="FFFFFF"/>
                </a:solidFill>
              </a:rPr>
              <a:t>Kindle Reader</a:t>
            </a:r>
          </a:p>
        </p:txBody>
      </p:sp>
      <p:sp>
        <p:nvSpPr>
          <p:cNvPr id="35843" name="Rectangle 13"/>
          <p:cNvSpPr>
            <a:spLocks noChangeArrowheads="1"/>
          </p:cNvSpPr>
          <p:nvPr/>
        </p:nvSpPr>
        <p:spPr bwMode="auto">
          <a:xfrm>
            <a:off x="609600" y="3048000"/>
            <a:ext cx="5486400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altLang="en-US" sz="1100">
              <a:solidFill>
                <a:srgbClr val="000000"/>
              </a:solidFill>
            </a:endParaRP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 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180109"/>
            <a:ext cx="8686800" cy="505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/>
              <a:t>Databases</a:t>
            </a:r>
            <a:endParaRPr lang="en-US" sz="4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77800" y="1028700"/>
          <a:ext cx="8839200" cy="5676902"/>
        </p:xfrm>
        <a:graphic>
          <a:graphicData uri="http://schemas.openxmlformats.org/drawingml/2006/table">
            <a:tbl>
              <a:tblPr firstRow="1" bandRow="1"/>
              <a:tblGrid>
                <a:gridCol w="999351"/>
                <a:gridCol w="2343417"/>
                <a:gridCol w="787462"/>
                <a:gridCol w="1808952"/>
                <a:gridCol w="1698266"/>
                <a:gridCol w="1201752"/>
              </a:tblGrid>
              <a:tr h="32034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BN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CI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ML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MR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GR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CR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5071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FT. Com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Capitaline*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ABI Inform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BMI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Economic Outlook*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Vault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5071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Lexis Nexis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Capital IQ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EBSCO (BSC)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CaPex*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EPW Research Foundation*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Wetfeet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5808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Compustat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Econlit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Crisinfac*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Henry Stewart Talks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5808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CRSP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JSTOR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Datamonitor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IndiaStat.com*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507137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Hoovers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Psycarticles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ETIG*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507137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Mergent Online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PsycINFO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Factiva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5808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Prowess</a:t>
                      </a:r>
                      <a:r>
                        <a:rPr lang="en-US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**</a:t>
                      </a:r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Scopus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Frost &amp; Sullivan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5808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Prime Database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SSRN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GMID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5808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VentureIntelligence*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ICRA*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507137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Venture Intelligence M&amp;A</a:t>
                      </a:r>
                      <a:r>
                        <a:rPr lang="en-US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*</a:t>
                      </a:r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ISI Emerging Markets (EMIS)*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507137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VentureIntelligence Real Estate Deal*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SDC Platinum</a:t>
                      </a:r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**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5808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WRDS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VC Circle*</a:t>
                      </a: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507137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*Databases exclusively provides Market research reports on India based companies; 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5808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** Standalone database</a:t>
                      </a:r>
                    </a:p>
                  </a:txBody>
                  <a:tcPr marL="8843" marR="8843" marT="8843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843" marR="8843" marT="88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421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13"/>
          <p:cNvSpPr>
            <a:spLocks noChangeArrowheads="1"/>
          </p:cNvSpPr>
          <p:nvPr/>
        </p:nvSpPr>
        <p:spPr bwMode="auto">
          <a:xfrm>
            <a:off x="609600" y="3048000"/>
            <a:ext cx="5486400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altLang="en-US" sz="1100">
              <a:solidFill>
                <a:srgbClr val="000000"/>
              </a:solidFill>
            </a:endParaRP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 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180109"/>
            <a:ext cx="8686800" cy="505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/>
              <a:t>E-Journals</a:t>
            </a:r>
            <a:endParaRPr lang="en-US" sz="4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9" r="1109" b="8900"/>
          <a:stretch>
            <a:fillRect/>
          </a:stretch>
        </p:blipFill>
        <p:spPr bwMode="auto">
          <a:xfrm>
            <a:off x="457200" y="1375070"/>
            <a:ext cx="8058150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280153"/>
              </p:ext>
            </p:extLst>
          </p:nvPr>
        </p:nvGraphicFramePr>
        <p:xfrm>
          <a:off x="609600" y="2909903"/>
          <a:ext cx="7696200" cy="2984500"/>
        </p:xfrm>
        <a:graphic>
          <a:graphicData uri="http://schemas.openxmlformats.org/drawingml/2006/table">
            <a:tbl>
              <a:tblPr firstRow="1" bandRow="1"/>
              <a:tblGrid>
                <a:gridCol w="3734664"/>
                <a:gridCol w="3961536"/>
              </a:tblGrid>
              <a:tr h="46154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ABI/Inform [Proquest] </a:t>
                      </a:r>
                    </a:p>
                  </a:txBody>
                  <a:tcPr marL="85725" marR="9525" marT="9523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Oxford University Press </a:t>
                      </a:r>
                    </a:p>
                  </a:txBody>
                  <a:tcPr marL="85725" marR="9525" marT="9523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805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Business Source Complete [EBSCO]</a:t>
                      </a:r>
                    </a:p>
                  </a:txBody>
                  <a:tcPr marL="85725" marR="9525" marT="9523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Psycarticles</a:t>
                      </a:r>
                    </a:p>
                  </a:txBody>
                  <a:tcPr marL="85725" marR="9525" marT="9523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F"/>
                    </a:solidFill>
                  </a:tcPr>
                </a:tc>
              </a:tr>
              <a:tr h="4487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Econlit</a:t>
                      </a:r>
                    </a:p>
                  </a:txBody>
                  <a:tcPr marL="85725" marR="9525" marT="9523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PsycINFO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85725" marR="9525" marT="9523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7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Emeraldinsight </a:t>
                      </a:r>
                    </a:p>
                  </a:txBody>
                  <a:tcPr marL="85725" marR="9525" marT="9523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JSTOR </a:t>
                      </a:r>
                    </a:p>
                  </a:txBody>
                  <a:tcPr marL="85725" marR="9525" marT="9523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F"/>
                    </a:solidFill>
                  </a:tcPr>
                </a:tc>
              </a:tr>
              <a:tr h="4487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Elsevier [Science Direct] </a:t>
                      </a:r>
                    </a:p>
                  </a:txBody>
                  <a:tcPr marL="85725" marR="9525" marT="9523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Taylor &amp; Francis [Informaworld] </a:t>
                      </a:r>
                    </a:p>
                  </a:txBody>
                  <a:tcPr marL="85725" marR="9525" marT="9523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7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Informs </a:t>
                      </a:r>
                    </a:p>
                  </a:txBody>
                  <a:tcPr marL="85725" marR="9525" marT="9523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Wiley</a:t>
                      </a:r>
                    </a:p>
                  </a:txBody>
                  <a:tcPr marL="85725" marR="9525" marT="9523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495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13"/>
          <p:cNvSpPr>
            <a:spLocks noChangeArrowheads="1"/>
          </p:cNvSpPr>
          <p:nvPr/>
        </p:nvSpPr>
        <p:spPr bwMode="auto">
          <a:xfrm>
            <a:off x="609600" y="3048000"/>
            <a:ext cx="5486400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altLang="en-US" sz="1100">
              <a:solidFill>
                <a:srgbClr val="000000"/>
              </a:solidFill>
            </a:endParaRP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</a:t>
            </a:r>
          </a:p>
          <a:p>
            <a:r>
              <a:rPr lang="en-US" altLang="en-US" sz="1100">
                <a:solidFill>
                  <a:srgbClr val="000000"/>
                </a:solidFill>
              </a:rPr>
              <a:t>  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180109"/>
            <a:ext cx="8686800" cy="505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/>
              <a:t>Henry Stewart Talks</a:t>
            </a:r>
            <a:endParaRPr lang="en-US" sz="4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9" b="19918"/>
          <a:stretch/>
        </p:blipFill>
        <p:spPr bwMode="auto">
          <a:xfrm>
            <a:off x="228600" y="911267"/>
            <a:ext cx="8697238" cy="3464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23114" r="15739" b="9126"/>
          <a:stretch/>
        </p:blipFill>
        <p:spPr bwMode="auto">
          <a:xfrm>
            <a:off x="1447800" y="3429000"/>
            <a:ext cx="5429387" cy="320516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blurRad="1079500" stA="27000" endPos="65000" dist="10414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5036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28600" y="180109"/>
            <a:ext cx="8686800" cy="505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/>
              <a:t>Research Support Services</a:t>
            </a:r>
            <a:endParaRPr lang="en-US" sz="4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/>
          <p:cNvSpPr/>
          <p:nvPr/>
        </p:nvSpPr>
        <p:spPr>
          <a:xfrm>
            <a:off x="3278981" y="2971800"/>
            <a:ext cx="2667000" cy="1549336"/>
          </a:xfrm>
          <a:prstGeom prst="ellipse">
            <a:avLst/>
          </a:prstGeom>
          <a:solidFill>
            <a:srgbClr val="005E95"/>
          </a:solidFill>
          <a:ln w="25400" cap="flat" cmpd="sng" algn="ctr">
            <a:solidFill>
              <a:srgbClr val="005E9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5400" kern="0" dirty="0" smtClean="0">
                <a:solidFill>
                  <a:prstClr val="white"/>
                </a:solidFill>
                <a:latin typeface="Calibri"/>
              </a:rPr>
              <a:t>LRC</a:t>
            </a:r>
          </a:p>
        </p:txBody>
      </p:sp>
      <p:pic>
        <p:nvPicPr>
          <p:cNvPr id="16" name="Picture 2" descr="http://ebling.library.wisc.edu/images/logos/orcid-hero-logo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832" y="1030924"/>
            <a:ext cx="2205038" cy="797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www.researcherid.com/resources/html/resources/images/rid_logo.gif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1901687"/>
            <a:ext cx="2133600" cy="792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im.lternet.edu/sites/im.lternet.edu/files/gis_vt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04" y="5132962"/>
            <a:ext cx="2205038" cy="840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ttp://www.brit.org/sites/default/files/Ebscohost_Logo2%20(2)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3532895"/>
            <a:ext cx="2122284" cy="895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3"/>
          <a:stretch/>
        </p:blipFill>
        <p:spPr bwMode="auto">
          <a:xfrm>
            <a:off x="863395" y="1886100"/>
            <a:ext cx="1947864" cy="946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</p:pic>
      <p:pic>
        <p:nvPicPr>
          <p:cNvPr id="21" name="Picture 6" descr="The Dataverse Projec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852" y="5077542"/>
            <a:ext cx="2581276" cy="882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6" t="11639" r="26141" b="84704"/>
          <a:stretch/>
        </p:blipFill>
        <p:spPr>
          <a:xfrm>
            <a:off x="6451600" y="3388059"/>
            <a:ext cx="2133600" cy="879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245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25400" y="152400"/>
            <a:ext cx="8229600" cy="45259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EzProxy</a:t>
            </a:r>
            <a:endParaRPr lang="en-US" dirty="0" smtClean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180109"/>
            <a:ext cx="8686800" cy="505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ORCID 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" b="1"/>
          <a:stretch/>
        </p:blipFill>
        <p:spPr bwMode="auto">
          <a:xfrm>
            <a:off x="7258917" y="-1"/>
            <a:ext cx="1781175" cy="76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 descr="http://s3.amazonaws.com/libapps/accounts/1589/images/ORCID_is_a_hu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0" y="831272"/>
            <a:ext cx="5377875" cy="5839691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887317" y="1676400"/>
            <a:ext cx="28756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Persistent</a:t>
            </a:r>
          </a:p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name</a:t>
            </a:r>
          </a:p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 identifiers</a:t>
            </a:r>
          </a:p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and</a:t>
            </a:r>
          </a:p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interoperability</a:t>
            </a:r>
          </a:p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92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25400" y="152400"/>
            <a:ext cx="8229600" cy="45259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EzProxy</a:t>
            </a:r>
            <a:endParaRPr lang="en-US" dirty="0" smtClean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180109"/>
            <a:ext cx="8686800" cy="505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ORCID 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" b="1"/>
          <a:stretch/>
        </p:blipFill>
        <p:spPr bwMode="auto">
          <a:xfrm>
            <a:off x="7258917" y="-1"/>
            <a:ext cx="1781175" cy="76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90325\Downloads\im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09" y="1087591"/>
            <a:ext cx="4829908" cy="5486400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562773" y="1752600"/>
            <a:ext cx="25867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ORCID &amp; Researcher ID for</a:t>
            </a:r>
          </a:p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faculty </a:t>
            </a:r>
          </a:p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&amp;</a:t>
            </a:r>
          </a:p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researchers</a:t>
            </a:r>
          </a:p>
          <a:p>
            <a:pPr algn="ctr"/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3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25400" y="152400"/>
            <a:ext cx="8229600" cy="45259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EzProxy</a:t>
            </a:r>
            <a:endParaRPr lang="en-US" dirty="0" smtClean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180109"/>
            <a:ext cx="8686800" cy="505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ORCID &amp; Researcher ID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" b="1"/>
          <a:stretch/>
        </p:blipFill>
        <p:spPr bwMode="auto">
          <a:xfrm>
            <a:off x="7258917" y="-1"/>
            <a:ext cx="1781175" cy="76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066800"/>
            <a:ext cx="4392655" cy="56388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0"/>
          <a:stretch/>
        </p:blipFill>
        <p:spPr bwMode="auto">
          <a:xfrm>
            <a:off x="4632950" y="1066800"/>
            <a:ext cx="4434850" cy="563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80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990600"/>
            <a:ext cx="7924800" cy="914400"/>
          </a:xfrm>
        </p:spPr>
        <p:txBody>
          <a:bodyPr/>
          <a:lstStyle/>
          <a:p>
            <a:pPr eaLnBrk="1" hangingPunct="1"/>
            <a:r>
              <a:rPr lang="en-US" altLang="en-US" sz="2400" b="1" smtClean="0">
                <a:solidFill>
                  <a:srgbClr val="002060"/>
                </a:solidFill>
                <a:latin typeface="Calibri" pitchFamily="34" charset="0"/>
              </a:rPr>
              <a:t>The library at ISB, the Learning Resource Centre (LRC), is the heart of the Academic Centre. </a:t>
            </a:r>
            <a:endParaRPr lang="en-AU" altLang="en-US" sz="2400" b="1" smtClean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00" y="2032000"/>
            <a:ext cx="5181600" cy="46624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1200"/>
              </a:spcBef>
              <a:defRPr/>
            </a:pP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LRC</a:t>
            </a:r>
          </a:p>
          <a:p>
            <a:pPr lvl="1" algn="just">
              <a:spcBef>
                <a:spcPts val="1200"/>
              </a:spcBef>
              <a:defRPr/>
            </a:pPr>
            <a:r>
              <a:rPr lang="en-US" sz="2700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-Is designed to meet the information and research needs of the ISB community.</a:t>
            </a:r>
          </a:p>
          <a:p>
            <a:pPr lvl="1" algn="just">
              <a:spcBef>
                <a:spcPts val="1200"/>
              </a:spcBef>
              <a:defRPr/>
            </a:pPr>
            <a:r>
              <a:rPr lang="en-US" sz="2700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-Proactively acquires and organises information resources, in the areas of management and allied subjects.</a:t>
            </a:r>
          </a:p>
          <a:p>
            <a:pPr lvl="1" algn="just">
              <a:spcBef>
                <a:spcPts val="1200"/>
              </a:spcBef>
              <a:defRPr/>
            </a:pPr>
            <a:r>
              <a:rPr lang="en-US" sz="2700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-Provides access to information anytime, from anywhere.</a:t>
            </a:r>
          </a:p>
        </p:txBody>
      </p:sp>
      <p:pic>
        <p:nvPicPr>
          <p:cNvPr id="1946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37063"/>
            <a:ext cx="3390900" cy="23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8600" y="249384"/>
            <a:ext cx="8686800" cy="505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About LRC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6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25400" y="152400"/>
            <a:ext cx="8229600" cy="45259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EzProxy</a:t>
            </a:r>
            <a:endParaRPr lang="en-US" dirty="0" smtClean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180109"/>
            <a:ext cx="8686800" cy="505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DESI – Digital EPrints Services @ ISB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" b="1"/>
          <a:stretch/>
        </p:blipFill>
        <p:spPr bwMode="auto">
          <a:xfrm>
            <a:off x="7258917" y="-1"/>
            <a:ext cx="1781175" cy="76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10609\Desktop\screencapture-eprints-exchange-isb-edu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3" r="15968" b="6598"/>
          <a:stretch/>
        </p:blipFill>
        <p:spPr bwMode="auto">
          <a:xfrm>
            <a:off x="145470" y="914400"/>
            <a:ext cx="4565073" cy="5551410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10609\Desktop\screencapture-eprints-exchange-isb-edu-11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" r="37905"/>
          <a:stretch/>
        </p:blipFill>
        <p:spPr bwMode="auto">
          <a:xfrm>
            <a:off x="4849088" y="3971974"/>
            <a:ext cx="4191000" cy="2493835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10609\Desktop\screencapture-eprints-exchange-isb-edu-cgi-stats-repor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161" y="931985"/>
            <a:ext cx="4185138" cy="3028691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28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25400" y="152400"/>
            <a:ext cx="8229600" cy="45259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EzProxy</a:t>
            </a:r>
            <a:endParaRPr lang="en-US" dirty="0" smtClean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180109"/>
            <a:ext cx="8686800" cy="505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LRC – Geographic Information System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" b="1"/>
          <a:stretch/>
        </p:blipFill>
        <p:spPr bwMode="auto">
          <a:xfrm>
            <a:off x="7258917" y="-1"/>
            <a:ext cx="1781175" cy="76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917951"/>
            <a:ext cx="9118600" cy="5940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838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8229600" cy="45259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 </a:t>
            </a:r>
            <a:r>
              <a:rPr lang="en-US" dirty="0" smtClean="0"/>
              <a:t>DVN – Dataverse Network</a:t>
            </a:r>
            <a:r>
              <a:rPr lang="en-US" altLang="en-US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Net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 cstate="print"/>
          <a:srcRect l="1944" t="6624" r="2778" b="9402"/>
          <a:stretch/>
        </p:blipFill>
        <p:spPr>
          <a:xfrm>
            <a:off x="228600" y="1066800"/>
            <a:ext cx="8712200" cy="54102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8904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8229600" cy="45259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 </a:t>
            </a:r>
            <a:r>
              <a:rPr lang="en-US" dirty="0" smtClean="0"/>
              <a:t>DVN – Dataverse Network</a:t>
            </a:r>
            <a:r>
              <a:rPr lang="en-US" altLang="en-US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Net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6041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" t="7677" b="11623"/>
          <a:stretch>
            <a:fillRect/>
          </a:stretch>
        </p:blipFill>
        <p:spPr bwMode="auto">
          <a:xfrm>
            <a:off x="406400" y="1129145"/>
            <a:ext cx="8382000" cy="533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65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8229600" cy="45259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 </a:t>
            </a:r>
            <a:r>
              <a:rPr lang="en-US" dirty="0" smtClean="0"/>
              <a:t>EBSCO Discovery Service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13357" r="14675" b="2864"/>
          <a:stretch/>
        </p:blipFill>
        <p:spPr bwMode="auto">
          <a:xfrm>
            <a:off x="117230" y="1520245"/>
            <a:ext cx="8915400" cy="4114800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320" y="949020"/>
            <a:ext cx="9020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20000"/>
              </a:spcBef>
              <a:buClr>
                <a:schemeClr val="accent2"/>
              </a:buClr>
              <a:buSzPct val="70000"/>
            </a:pPr>
            <a:r>
              <a:rPr lang="en-US" altLang="en-US" sz="2400" dirty="0" smtClean="0">
                <a:solidFill>
                  <a:srgbClr val="002060"/>
                </a:solidFill>
                <a:latin typeface="Calibri" pitchFamily="34" charset="0"/>
              </a:rPr>
              <a:t>Enhance visibility and accessibility to LRC subscribed contents</a:t>
            </a:r>
            <a:endParaRPr lang="en-US" altLang="en-US" sz="2400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87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8229600" cy="45259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 </a:t>
            </a:r>
            <a:r>
              <a:rPr lang="en-US" dirty="0" smtClean="0"/>
              <a:t>Bibliometric Analysis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3"/>
          <a:stretch/>
        </p:blipFill>
        <p:spPr bwMode="auto">
          <a:xfrm>
            <a:off x="304800" y="1143000"/>
            <a:ext cx="4724400" cy="5562600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93339" y="2057400"/>
            <a:ext cx="2514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Bibliometric Analysis </a:t>
            </a:r>
          </a:p>
          <a:p>
            <a:r>
              <a:rPr lang="en-US" sz="3200" dirty="0" smtClean="0">
                <a:solidFill>
                  <a:srgbClr val="002060"/>
                </a:solidFill>
              </a:rPr>
              <a:t>of ISB Research Publication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37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13"/>
          <p:cNvSpPr txBox="1">
            <a:spLocks noChangeArrowheads="1"/>
          </p:cNvSpPr>
          <p:nvPr/>
        </p:nvSpPr>
        <p:spPr bwMode="auto">
          <a:xfrm>
            <a:off x="179532" y="865904"/>
            <a:ext cx="8833728" cy="575542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25463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eaLnBrk="1" hangingPunct="1">
              <a:buFont typeface="Wingdings" pitchFamily="2" charset="2"/>
              <a:buChar char="q"/>
              <a:defRPr/>
            </a:pPr>
            <a:r>
              <a:rPr lang="en-US" altLang="en-US" sz="1600" b="1" u="sng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Global InfoWatch products </a:t>
            </a:r>
            <a:r>
              <a:rPr lang="en-US" altLang="en-US" sz="16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– 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This product features out a monthly bulletin, providing an access to various B-school coverages, industry sector reports, thought provoking articles, and a gateway to browse the ISB in News.</a:t>
            </a:r>
            <a:r>
              <a:rPr lang="en-US" altLang="en-US" sz="16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/>
            </a:r>
            <a:br>
              <a:rPr lang="en-US" altLang="en-US" sz="16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</a:br>
            <a:endParaRPr lang="en-US" altLang="en-US" sz="1600" dirty="0" smtClean="0">
              <a:solidFill>
                <a:srgbClr val="002060"/>
              </a:solidFill>
              <a:latin typeface="Calibri" pitchFamily="34" charset="0"/>
              <a:cs typeface="Arial" pitchFamily="34" charset="0"/>
            </a:endParaRPr>
          </a:p>
          <a:p>
            <a:pPr lvl="1" eaLnBrk="1" hangingPunct="1">
              <a:buFont typeface="Wingdings" pitchFamily="2" charset="2"/>
              <a:buChar char="q"/>
              <a:defRPr/>
            </a:pPr>
            <a:r>
              <a:rPr lang="en-US" altLang="en-US" sz="1600" b="1" u="sng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Placement Guide</a:t>
            </a:r>
            <a:r>
              <a:rPr lang="en-US" altLang="en-US" sz="16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: This online portal p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rovides relevant and updated information on target companies or industries visiting ISB for recruitment.</a:t>
            </a:r>
            <a:r>
              <a:rPr lang="en-US" altLang="en-US" sz="16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/>
            </a:r>
            <a:br>
              <a:rPr lang="en-US" altLang="en-US" sz="16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</a:br>
            <a:endParaRPr lang="en-US" altLang="en-US" sz="1600" dirty="0" smtClean="0">
              <a:solidFill>
                <a:srgbClr val="002060"/>
              </a:solidFill>
              <a:latin typeface="Calibri" pitchFamily="34" charset="0"/>
              <a:cs typeface="Arial" pitchFamily="34" charset="0"/>
            </a:endParaRPr>
          </a:p>
          <a:p>
            <a:pPr lvl="1" eaLnBrk="1" hangingPunct="1">
              <a:buFont typeface="Wingdings" pitchFamily="2" charset="2"/>
              <a:buChar char="q"/>
              <a:defRPr/>
            </a:pPr>
            <a:r>
              <a:rPr lang="en-US" altLang="en-US" sz="1600" b="1" u="sng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Course Guides</a:t>
            </a:r>
            <a:r>
              <a:rPr lang="en-US" altLang="en-US" sz="16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:  </a:t>
            </a:r>
            <a:r>
              <a:rPr lang="en-US" altLang="en-US" sz="16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This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 InfoProduct would provide you with an access to the useful resources for the term courses.</a:t>
            </a:r>
          </a:p>
          <a:p>
            <a:pPr marL="182563" lvl="1" indent="0" eaLnBrk="1" hangingPunct="1">
              <a:defRPr/>
            </a:pPr>
            <a:endParaRPr lang="en-US" sz="1600" dirty="0" smtClean="0">
              <a:solidFill>
                <a:srgbClr val="002060"/>
              </a:solidFill>
              <a:latin typeface="Calibri" pitchFamily="34" charset="0"/>
              <a:cs typeface="Arial" pitchFamily="34" charset="0"/>
            </a:endParaRPr>
          </a:p>
          <a:p>
            <a:pPr lvl="1" eaLnBrk="1" hangingPunct="1">
              <a:buFont typeface="Wingdings" pitchFamily="2" charset="2"/>
              <a:buChar char="q"/>
              <a:defRPr/>
            </a:pPr>
            <a:r>
              <a:rPr lang="en-US" altLang="en-US" sz="1600" b="1" u="sng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Book on My Desk: 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This service is especially available to faculty, centre’s head and management group members.</a:t>
            </a:r>
            <a:r>
              <a:rPr lang="en-US" altLang="en-US" sz="16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/>
            </a:r>
            <a:br>
              <a:rPr lang="en-US" altLang="en-US" sz="16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</a:br>
            <a:endParaRPr lang="en-US" altLang="en-US" sz="1600" dirty="0" smtClean="0">
              <a:solidFill>
                <a:srgbClr val="002060"/>
              </a:solidFill>
              <a:latin typeface="Calibri" pitchFamily="34" charset="0"/>
              <a:cs typeface="Arial" pitchFamily="34" charset="0"/>
            </a:endParaRPr>
          </a:p>
          <a:p>
            <a:pPr lvl="1" eaLnBrk="1" hangingPunct="1">
              <a:buFont typeface="Wingdings" pitchFamily="2" charset="2"/>
              <a:buChar char="q"/>
              <a:defRPr/>
            </a:pPr>
            <a:r>
              <a:rPr lang="en-US" altLang="en-US" sz="1600" b="1" u="sng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Case Data Bank: </a:t>
            </a:r>
            <a:r>
              <a:rPr lang="en-US" altLang="en-US" sz="16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This will help you to browse the case studies available in print resources such as books etc.</a:t>
            </a:r>
          </a:p>
          <a:p>
            <a:pPr lvl="1" eaLnBrk="1" hangingPunct="1">
              <a:buFont typeface="Wingdings" pitchFamily="2" charset="2"/>
              <a:buChar char="q"/>
              <a:defRPr/>
            </a:pPr>
            <a:endParaRPr lang="en-US" altLang="en-US" sz="1600" b="1" dirty="0" smtClean="0">
              <a:solidFill>
                <a:srgbClr val="002060"/>
              </a:solidFill>
              <a:latin typeface="Calibri" pitchFamily="34" charset="0"/>
              <a:cs typeface="Arial" pitchFamily="34" charset="0"/>
            </a:endParaRPr>
          </a:p>
          <a:p>
            <a:pPr lvl="1" eaLnBrk="1" hangingPunct="1">
              <a:buFont typeface="Wingdings" pitchFamily="2" charset="2"/>
              <a:buChar char="q"/>
              <a:defRPr/>
            </a:pPr>
            <a:r>
              <a:rPr lang="en-US" altLang="en-US" sz="1600" b="1" u="sng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EzProxy</a:t>
            </a:r>
            <a:r>
              <a:rPr lang="en-US" altLang="en-US" sz="16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: </a:t>
            </a:r>
            <a:r>
              <a:rPr lang="en-US" altLang="en-US" sz="16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A</a:t>
            </a:r>
            <a:r>
              <a:rPr lang="en-US" sz="16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llows users to access Library electronic resources from off-campus.</a:t>
            </a:r>
            <a:endParaRPr lang="en-US" altLang="en-US" sz="1600" dirty="0" smtClean="0">
              <a:solidFill>
                <a:srgbClr val="002060"/>
              </a:solidFill>
              <a:latin typeface="Calibri" pitchFamily="34" charset="0"/>
              <a:cs typeface="Arial" pitchFamily="34" charset="0"/>
            </a:endParaRPr>
          </a:p>
          <a:p>
            <a:pPr marL="182563" lvl="1" indent="0" eaLnBrk="1" hangingPunct="1">
              <a:defRPr/>
            </a:pPr>
            <a:endParaRPr lang="en-US" altLang="en-US" sz="1600" dirty="0" smtClean="0">
              <a:solidFill>
                <a:srgbClr val="002060"/>
              </a:solidFill>
              <a:latin typeface="Calibri" pitchFamily="34" charset="0"/>
              <a:cs typeface="Arial" pitchFamily="34" charset="0"/>
            </a:endParaRPr>
          </a:p>
          <a:p>
            <a:pPr lvl="1" eaLnBrk="1" hangingPunct="1">
              <a:buFont typeface="Wingdings" pitchFamily="2" charset="2"/>
              <a:buChar char="q"/>
              <a:defRPr/>
            </a:pPr>
            <a:r>
              <a:rPr lang="en-US" altLang="en-US" sz="1600" b="1" u="sng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Customized Newsletter Services</a:t>
            </a:r>
            <a:r>
              <a:rPr lang="en-US" altLang="en-US" sz="1600" b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: </a:t>
            </a:r>
            <a:r>
              <a:rPr lang="en-US" altLang="en-US" sz="16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This service features out a quarterly bulletin in a niche areas, viz., </a:t>
            </a:r>
            <a:r>
              <a:rPr lang="en-US" altLang="en-US" sz="1600" i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Healthcare, Technology</a:t>
            </a:r>
            <a:r>
              <a:rPr lang="en-US" altLang="en-US" sz="1600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 &amp; </a:t>
            </a:r>
            <a:r>
              <a:rPr lang="en-US" altLang="en-US" sz="1600" i="1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E-commerce</a:t>
            </a:r>
          </a:p>
          <a:p>
            <a:pPr marL="182563" lvl="1" indent="0" eaLnBrk="1" hangingPunct="1">
              <a:defRPr/>
            </a:pPr>
            <a:endParaRPr lang="en-US" sz="1600" dirty="0" smtClean="0">
              <a:solidFill>
                <a:srgbClr val="002060"/>
              </a:solidFill>
              <a:latin typeface="Calibri" pitchFamily="34" charset="0"/>
              <a:cs typeface="Arial" pitchFamily="34" charset="0"/>
            </a:endParaRPr>
          </a:p>
          <a:p>
            <a:pPr lvl="1" eaLnBrk="1" hangingPunct="1">
              <a:buFont typeface="Wingdings" pitchFamily="2" charset="2"/>
              <a:buChar char="q"/>
              <a:defRPr/>
            </a:pPr>
            <a:r>
              <a:rPr lang="en-US" altLang="en-US" sz="1600" b="1" u="sng" dirty="0" smtClean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Conference Alert- </a:t>
            </a:r>
            <a:r>
              <a:rPr lang="en-US" altLang="en-US" sz="1600" dirty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This service will provide alert forthcoming conferences and which are of interest to ISB Faculty &amp; Researchers.</a:t>
            </a:r>
          </a:p>
        </p:txBody>
      </p:sp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38100" y="36513"/>
            <a:ext cx="4391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chemeClr val="bg1"/>
                </a:solidFill>
              </a:rPr>
              <a:t>Information Services</a:t>
            </a:r>
            <a:endParaRPr lang="en-US" altLang="en-US" sz="360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180109"/>
            <a:ext cx="8686800" cy="505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Information Services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1125200" y="18288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8" b="5616"/>
          <a:stretch/>
        </p:blipFill>
        <p:spPr bwMode="auto">
          <a:xfrm>
            <a:off x="7232085" y="-5052"/>
            <a:ext cx="1781175" cy="687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39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80109"/>
            <a:ext cx="8686800" cy="50569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G-Info Watch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8543834" cy="464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11727" y="789709"/>
            <a:ext cx="8686800" cy="505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Home Page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9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80109"/>
            <a:ext cx="8686800" cy="50569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G-Info Watch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1727" y="789709"/>
            <a:ext cx="8686800" cy="505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Industry watch Login Page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6400800" cy="50047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862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80109"/>
            <a:ext cx="8686800" cy="50569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Placement Guide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3438"/>
            <a:ext cx="8305800" cy="57591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17" y="173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9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152400" y="136525"/>
            <a:ext cx="6097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73" tIns="43636" rIns="87273" bIns="43636">
            <a:spAutoFit/>
          </a:bodyPr>
          <a:lstStyle/>
          <a:p>
            <a:pPr>
              <a:defRPr/>
            </a:pPr>
            <a:r>
              <a:rPr lang="en-AU" sz="3600" b="1" cap="small" dirty="0">
                <a:solidFill>
                  <a:schemeClr val="bg1"/>
                </a:solidFill>
              </a:rPr>
              <a:t>LRC Vision &amp; Mission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14300" y="1803400"/>
            <a:ext cx="5067300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273" tIns="43636" rIns="87273" bIns="43636" anchor="ctr"/>
          <a:lstStyle/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</a:rPr>
              <a:t>The Mission of the Learning Resource Centre is to support the Indian School of Business in building an internationally top ranked research driven management institution by establishing a knowledge hub and to enable access to information resources of all kinds and provide innovative, responsive, and effective services to meet the changing needs of the academic community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2048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27500"/>
            <a:ext cx="3733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1615" y="221674"/>
            <a:ext cx="8686800" cy="505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LRC Vision &amp; Mission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040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80109"/>
            <a:ext cx="8686800" cy="50569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Placement Guide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17" y="173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 t="2428" r="1899"/>
          <a:stretch/>
        </p:blipFill>
        <p:spPr bwMode="auto">
          <a:xfrm>
            <a:off x="518785" y="782782"/>
            <a:ext cx="4586615" cy="59213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38800" y="990600"/>
            <a:ext cx="2438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</a:rPr>
              <a:t>LRC helps students during the placement by providing useful resources.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38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80109"/>
            <a:ext cx="8686800" cy="50569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Course Guide</a:t>
            </a:r>
            <a:endParaRPr lang="en-US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559510" cy="487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9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80109"/>
            <a:ext cx="8686800" cy="50569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Book on My Desk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0982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9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80109"/>
            <a:ext cx="8686800" cy="50569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Case Data Bank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8353425" cy="5619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062" y="15587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9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25400" y="152400"/>
            <a:ext cx="8229600" cy="45259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EzProxy</a:t>
            </a:r>
            <a:endParaRPr lang="en-US" dirty="0" smtClean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939800"/>
            <a:ext cx="8794750" cy="55372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8600" y="180109"/>
            <a:ext cx="8686800" cy="505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EZProxy – Off-Campus Access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33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80109"/>
            <a:ext cx="8686800" cy="50569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Healthcare Newsletter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86"/>
          <a:stretch/>
        </p:blipFill>
        <p:spPr bwMode="auto">
          <a:xfrm>
            <a:off x="533401" y="782785"/>
            <a:ext cx="8153399" cy="59944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2"/>
          <a:stretch/>
        </p:blipFill>
        <p:spPr bwMode="auto">
          <a:xfrm>
            <a:off x="7245062" y="55420"/>
            <a:ext cx="1781175" cy="699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9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80109"/>
            <a:ext cx="8686800" cy="50569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Technology Newsletter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6"/>
          <a:stretch/>
        </p:blipFill>
        <p:spPr bwMode="auto">
          <a:xfrm>
            <a:off x="390359" y="768930"/>
            <a:ext cx="8448841" cy="59920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2"/>
          <a:stretch/>
        </p:blipFill>
        <p:spPr bwMode="auto">
          <a:xfrm>
            <a:off x="7245062" y="55420"/>
            <a:ext cx="1781175" cy="699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0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80109"/>
            <a:ext cx="8686800" cy="50569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E-Commerce Newsletter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32170"/>
            <a:ext cx="8507506" cy="556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57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96979"/>
            <a:ext cx="8686800" cy="50569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LRC Conference Alert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35526" y="879770"/>
            <a:ext cx="8756074" cy="5876925"/>
            <a:chOff x="235526" y="685800"/>
            <a:chExt cx="8756074" cy="5876925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263"/>
            <a:stretch/>
          </p:blipFill>
          <p:spPr bwMode="auto">
            <a:xfrm>
              <a:off x="235526" y="4399521"/>
              <a:ext cx="8756073" cy="21632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527" y="685800"/>
              <a:ext cx="8756073" cy="37041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2944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9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56309"/>
            <a:ext cx="8686800" cy="50569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Non Library Services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2944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1447800"/>
            <a:ext cx="1600200" cy="16002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42460" y="1447800"/>
            <a:ext cx="1600200" cy="16002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477000" y="1447800"/>
            <a:ext cx="1600200" cy="160020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219200" y="3962400"/>
            <a:ext cx="1600200" cy="160020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742460" y="3962400"/>
            <a:ext cx="1600200" cy="1600200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477000" y="3962400"/>
            <a:ext cx="1600200" cy="1600200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84538" y="3098861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Binocular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284780" y="3098861"/>
            <a:ext cx="251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Coffee Vending Machine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310652" y="3098861"/>
            <a:ext cx="1932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Conference Room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382747" y="5620389"/>
            <a:ext cx="129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Headphone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009079" y="5620389"/>
            <a:ext cx="1066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Umbrella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034941" y="5620389"/>
            <a:ext cx="2484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Mobile Charging Station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1738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31615" y="221674"/>
            <a:ext cx="8686800" cy="505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Framework of Library Services</a:t>
            </a:r>
            <a:endParaRPr lang="en-US" dirty="0"/>
          </a:p>
        </p:txBody>
      </p:sp>
      <p:sp>
        <p:nvSpPr>
          <p:cNvPr id="29" name="Oval 24"/>
          <p:cNvSpPr>
            <a:spLocks noChangeArrowheads="1"/>
          </p:cNvSpPr>
          <p:nvPr/>
        </p:nvSpPr>
        <p:spPr bwMode="auto">
          <a:xfrm>
            <a:off x="1981200" y="1371600"/>
            <a:ext cx="5257800" cy="4267200"/>
          </a:xfrm>
          <a:prstGeom prst="ellipse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grpSp>
        <p:nvGrpSpPr>
          <p:cNvPr id="30" name="Group 49"/>
          <p:cNvGrpSpPr>
            <a:grpSpLocks/>
          </p:cNvGrpSpPr>
          <p:nvPr/>
        </p:nvGrpSpPr>
        <p:grpSpPr bwMode="auto">
          <a:xfrm>
            <a:off x="2057400" y="2133600"/>
            <a:ext cx="1981200" cy="2819400"/>
            <a:chOff x="1296" y="1344"/>
            <a:chExt cx="1248" cy="1776"/>
          </a:xfr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</p:grpSpPr>
        <p:sp>
          <p:nvSpPr>
            <p:cNvPr id="31" name="AutoShape 26"/>
            <p:cNvSpPr>
              <a:spLocks noChangeArrowheads="1"/>
            </p:cNvSpPr>
            <p:nvPr/>
          </p:nvSpPr>
          <p:spPr bwMode="auto">
            <a:xfrm>
              <a:off x="1584" y="1344"/>
              <a:ext cx="672" cy="336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/>
                <a:t>Space</a:t>
              </a:r>
            </a:p>
          </p:txBody>
        </p:sp>
        <p:sp>
          <p:nvSpPr>
            <p:cNvPr id="33" name="AutoShape 27"/>
            <p:cNvSpPr>
              <a:spLocks noChangeArrowheads="1"/>
            </p:cNvSpPr>
            <p:nvPr/>
          </p:nvSpPr>
          <p:spPr bwMode="auto">
            <a:xfrm>
              <a:off x="1296" y="1824"/>
              <a:ext cx="768" cy="336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/>
                <a:t>Furniture</a:t>
              </a:r>
            </a:p>
          </p:txBody>
        </p:sp>
        <p:sp>
          <p:nvSpPr>
            <p:cNvPr id="34" name="AutoShape 28"/>
            <p:cNvSpPr>
              <a:spLocks noChangeArrowheads="1"/>
            </p:cNvSpPr>
            <p:nvPr/>
          </p:nvSpPr>
          <p:spPr bwMode="auto">
            <a:xfrm>
              <a:off x="1344" y="2304"/>
              <a:ext cx="672" cy="336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/>
                <a:t>Interior</a:t>
              </a:r>
            </a:p>
          </p:txBody>
        </p:sp>
        <p:sp>
          <p:nvSpPr>
            <p:cNvPr id="35" name="AutoShape 29"/>
            <p:cNvSpPr>
              <a:spLocks noChangeArrowheads="1"/>
            </p:cNvSpPr>
            <p:nvPr/>
          </p:nvSpPr>
          <p:spPr bwMode="auto">
            <a:xfrm>
              <a:off x="1632" y="2784"/>
              <a:ext cx="912" cy="336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/>
                <a:t>Technology</a:t>
              </a:r>
            </a:p>
          </p:txBody>
        </p:sp>
      </p:grp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39624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1"/>
          </a:p>
        </p:txBody>
      </p:sp>
      <p:grpSp>
        <p:nvGrpSpPr>
          <p:cNvPr id="37" name="Group 57"/>
          <p:cNvGrpSpPr>
            <a:grpSpLocks/>
          </p:cNvGrpSpPr>
          <p:nvPr/>
        </p:nvGrpSpPr>
        <p:grpSpPr bwMode="auto">
          <a:xfrm>
            <a:off x="4953000" y="3581400"/>
            <a:ext cx="2133600" cy="1524000"/>
            <a:chOff x="3120" y="2256"/>
            <a:chExt cx="1344" cy="960"/>
          </a:xfr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grpSpPr>
        <p:sp>
          <p:nvSpPr>
            <p:cNvPr id="38" name="AutoShape 32"/>
            <p:cNvSpPr>
              <a:spLocks noChangeArrowheads="1"/>
            </p:cNvSpPr>
            <p:nvPr/>
          </p:nvSpPr>
          <p:spPr bwMode="auto">
            <a:xfrm>
              <a:off x="3648" y="2256"/>
              <a:ext cx="816" cy="336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dirty="0"/>
                <a:t>Manpower</a:t>
              </a:r>
            </a:p>
          </p:txBody>
        </p:sp>
        <p:sp>
          <p:nvSpPr>
            <p:cNvPr id="39" name="AutoShape 33"/>
            <p:cNvSpPr>
              <a:spLocks noChangeArrowheads="1"/>
            </p:cNvSpPr>
            <p:nvPr/>
          </p:nvSpPr>
          <p:spPr bwMode="auto">
            <a:xfrm>
              <a:off x="3120" y="2880"/>
              <a:ext cx="816" cy="336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/>
                <a:t>Financial</a:t>
              </a:r>
            </a:p>
          </p:txBody>
        </p:sp>
      </p:grpSp>
      <p:grpSp>
        <p:nvGrpSpPr>
          <p:cNvPr id="40" name="Group 56"/>
          <p:cNvGrpSpPr>
            <a:grpSpLocks/>
          </p:cNvGrpSpPr>
          <p:nvPr/>
        </p:nvGrpSpPr>
        <p:grpSpPr bwMode="auto">
          <a:xfrm>
            <a:off x="3886200" y="1524000"/>
            <a:ext cx="2819400" cy="1295400"/>
            <a:chOff x="2448" y="960"/>
            <a:chExt cx="1776" cy="816"/>
          </a:xfrm>
        </p:grpSpPr>
        <p:sp>
          <p:nvSpPr>
            <p:cNvPr id="41" name="AutoShape 38"/>
            <p:cNvSpPr>
              <a:spLocks noChangeArrowheads="1"/>
            </p:cNvSpPr>
            <p:nvPr/>
          </p:nvSpPr>
          <p:spPr bwMode="auto">
            <a:xfrm>
              <a:off x="3456" y="1440"/>
              <a:ext cx="768" cy="336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dirty="0"/>
                <a:t>Services</a:t>
              </a:r>
            </a:p>
          </p:txBody>
        </p:sp>
        <p:sp>
          <p:nvSpPr>
            <p:cNvPr id="42" name="AutoShape 39"/>
            <p:cNvSpPr>
              <a:spLocks noChangeArrowheads="1"/>
            </p:cNvSpPr>
            <p:nvPr/>
          </p:nvSpPr>
          <p:spPr bwMode="auto">
            <a:xfrm>
              <a:off x="2448" y="960"/>
              <a:ext cx="1008" cy="384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  <a:tileRect r="-100000" b="-100000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dirty="0"/>
                <a:t>Product Development</a:t>
              </a:r>
            </a:p>
          </p:txBody>
        </p:sp>
      </p:grpSp>
      <p:sp>
        <p:nvSpPr>
          <p:cNvPr id="43" name="AutoShape 43"/>
          <p:cNvSpPr>
            <a:spLocks noChangeArrowheads="1"/>
          </p:cNvSpPr>
          <p:nvPr/>
        </p:nvSpPr>
        <p:spPr bwMode="auto">
          <a:xfrm>
            <a:off x="762000" y="1295400"/>
            <a:ext cx="1600200" cy="6096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/>
              <a:t>Mission </a:t>
            </a:r>
          </a:p>
          <a:p>
            <a:pPr algn="ctr">
              <a:defRPr/>
            </a:pPr>
            <a:r>
              <a:rPr lang="en-US"/>
              <a:t>Analysis</a:t>
            </a:r>
          </a:p>
        </p:txBody>
      </p:sp>
      <p:sp>
        <p:nvSpPr>
          <p:cNvPr id="44" name="AutoShape 44"/>
          <p:cNvSpPr>
            <a:spLocks noChangeArrowheads="1"/>
          </p:cNvSpPr>
          <p:nvPr/>
        </p:nvSpPr>
        <p:spPr bwMode="auto">
          <a:xfrm>
            <a:off x="76200" y="3200400"/>
            <a:ext cx="1600200" cy="5334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/>
              <a:t>Strategic Plan</a:t>
            </a:r>
          </a:p>
        </p:txBody>
      </p:sp>
      <p:sp>
        <p:nvSpPr>
          <p:cNvPr id="45" name="AutoShape 45"/>
          <p:cNvSpPr>
            <a:spLocks noChangeArrowheads="1"/>
          </p:cNvSpPr>
          <p:nvPr/>
        </p:nvSpPr>
        <p:spPr bwMode="auto">
          <a:xfrm>
            <a:off x="533400" y="5410200"/>
            <a:ext cx="1600200" cy="6096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/>
              <a:t>Stakeholders’ </a:t>
            </a:r>
          </a:p>
          <a:p>
            <a:pPr algn="ctr">
              <a:defRPr/>
            </a:pPr>
            <a:r>
              <a:rPr lang="en-US"/>
              <a:t>Inputs</a:t>
            </a:r>
          </a:p>
        </p:txBody>
      </p:sp>
      <p:sp>
        <p:nvSpPr>
          <p:cNvPr id="46" name="AutoShape 46"/>
          <p:cNvSpPr>
            <a:spLocks noChangeArrowheads="1"/>
          </p:cNvSpPr>
          <p:nvPr/>
        </p:nvSpPr>
        <p:spPr bwMode="auto">
          <a:xfrm>
            <a:off x="7010400" y="1295400"/>
            <a:ext cx="1600200" cy="6096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/>
              <a:t>Customer</a:t>
            </a:r>
          </a:p>
          <a:p>
            <a:pPr algn="ctr">
              <a:defRPr/>
            </a:pPr>
            <a:r>
              <a:rPr lang="en-US"/>
              <a:t>Profiling</a:t>
            </a:r>
          </a:p>
        </p:txBody>
      </p:sp>
      <p:sp>
        <p:nvSpPr>
          <p:cNvPr id="47" name="AutoShape 47"/>
          <p:cNvSpPr>
            <a:spLocks noChangeArrowheads="1"/>
          </p:cNvSpPr>
          <p:nvPr/>
        </p:nvSpPr>
        <p:spPr bwMode="auto">
          <a:xfrm>
            <a:off x="7467600" y="3200400"/>
            <a:ext cx="1600200" cy="5334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/>
              <a:t>Benchmarking</a:t>
            </a:r>
          </a:p>
        </p:txBody>
      </p:sp>
      <p:sp>
        <p:nvSpPr>
          <p:cNvPr id="48" name="AutoShape 48"/>
          <p:cNvSpPr>
            <a:spLocks noChangeArrowheads="1"/>
          </p:cNvSpPr>
          <p:nvPr/>
        </p:nvSpPr>
        <p:spPr bwMode="auto">
          <a:xfrm>
            <a:off x="6553200" y="5334000"/>
            <a:ext cx="1600200" cy="6858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/>
              <a:t>Personal </a:t>
            </a:r>
          </a:p>
          <a:p>
            <a:pPr algn="ctr">
              <a:defRPr/>
            </a:pPr>
            <a:r>
              <a:rPr lang="en-US"/>
              <a:t>Visit</a:t>
            </a:r>
          </a:p>
        </p:txBody>
      </p:sp>
      <p:sp>
        <p:nvSpPr>
          <p:cNvPr id="49" name="Oval 52"/>
          <p:cNvSpPr>
            <a:spLocks noChangeArrowheads="1"/>
          </p:cNvSpPr>
          <p:nvPr/>
        </p:nvSpPr>
        <p:spPr bwMode="auto">
          <a:xfrm>
            <a:off x="3810000" y="2819400"/>
            <a:ext cx="1676400" cy="1219200"/>
          </a:xfrm>
          <a:prstGeom prst="ellipse">
            <a:avLst/>
          </a:prstGeom>
          <a:gradFill rotWithShape="0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54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50" name="Text Box 53"/>
          <p:cNvSpPr txBox="1">
            <a:spLocks noChangeArrowheads="1"/>
          </p:cNvSpPr>
          <p:nvPr/>
        </p:nvSpPr>
        <p:spPr bwMode="auto">
          <a:xfrm>
            <a:off x="4038600" y="32004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Trebuchet MS" pitchFamily="34" charset="0"/>
              </a:rPr>
              <a:t>Customer</a:t>
            </a: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43297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96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5"/>
          <p:cNvSpPr>
            <a:spLocks noGrp="1" noChangeArrowheads="1"/>
          </p:cNvSpPr>
          <p:nvPr>
            <p:ph type="title"/>
          </p:nvPr>
        </p:nvSpPr>
        <p:spPr>
          <a:xfrm>
            <a:off x="-20638" y="38100"/>
            <a:ext cx="7708901" cy="838200"/>
          </a:xfrm>
        </p:spPr>
        <p:txBody>
          <a:bodyPr/>
          <a:lstStyle/>
          <a:p>
            <a:pPr algn="l" eaLnBrk="1" hangingPunct="1"/>
            <a:r>
              <a:rPr lang="en-US" altLang="en-US" sz="3200" dirty="0" smtClean="0"/>
              <a:t>Copyright Permission - HBP</a:t>
            </a:r>
            <a:r>
              <a:rPr lang="en-US" altLang="en-US" sz="3200" dirty="0" smtClean="0">
                <a:solidFill>
                  <a:schemeClr val="bg1"/>
                </a:solidFill>
              </a:rPr>
              <a:t>ermission – HBP</a:t>
            </a:r>
            <a:endParaRPr lang="en-AU" altLang="en-US" sz="3200" dirty="0" smtClean="0">
              <a:solidFill>
                <a:schemeClr val="bg1"/>
              </a:solidFill>
            </a:endParaRPr>
          </a:p>
        </p:txBody>
      </p:sp>
      <p:pic>
        <p:nvPicPr>
          <p:cNvPr id="6144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35180"/>
            <a:ext cx="4495800" cy="5867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07470"/>
            <a:ext cx="4114800" cy="5943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062" y="173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09605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5"/>
          <p:cNvSpPr>
            <a:spLocks noGrp="1" noChangeArrowheads="1"/>
          </p:cNvSpPr>
          <p:nvPr>
            <p:ph type="title"/>
          </p:nvPr>
        </p:nvSpPr>
        <p:spPr>
          <a:xfrm>
            <a:off x="139700" y="38100"/>
            <a:ext cx="7785100" cy="8382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AU" altLang="en-US" sz="3600" dirty="0" smtClean="0"/>
              <a:t>Copyrights Permission - CCC</a:t>
            </a:r>
            <a:r>
              <a:rPr lang="en-AU" altLang="en-US" sz="3600" dirty="0" smtClean="0">
                <a:solidFill>
                  <a:schemeClr val="bg1"/>
                </a:solidFill>
              </a:rPr>
              <a:t>Permission - CCC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9" t="19395" r="19070" b="5247"/>
          <a:stretch>
            <a:fillRect/>
          </a:stretch>
        </p:blipFill>
        <p:spPr bwMode="auto">
          <a:xfrm>
            <a:off x="381000" y="914400"/>
            <a:ext cx="8401538" cy="5461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11826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5"/>
          <p:cNvSpPr>
            <a:spLocks noGrp="1" noChangeArrowheads="1"/>
          </p:cNvSpPr>
          <p:nvPr>
            <p:ph type="title"/>
          </p:nvPr>
        </p:nvSpPr>
        <p:spPr>
          <a:xfrm>
            <a:off x="139700" y="38100"/>
            <a:ext cx="7099300" cy="838200"/>
          </a:xfrm>
        </p:spPr>
        <p:txBody>
          <a:bodyPr/>
          <a:lstStyle/>
          <a:p>
            <a:pPr algn="l" eaLnBrk="1" hangingPunct="1"/>
            <a:r>
              <a:rPr lang="en-AU" altLang="en-US" sz="3600" smtClean="0">
                <a:solidFill>
                  <a:schemeClr val="bg1"/>
                </a:solidFill>
              </a:rPr>
              <a:t>Copyrights Permission - CCC</a:t>
            </a: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7" t="11168" r="21364" b="5643"/>
          <a:stretch>
            <a:fillRect/>
          </a:stretch>
        </p:blipFill>
        <p:spPr bwMode="auto">
          <a:xfrm>
            <a:off x="394830" y="892460"/>
            <a:ext cx="6096000" cy="5768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139700" y="38100"/>
            <a:ext cx="77851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altLang="en-US" sz="3600" dirty="0" smtClean="0"/>
              <a:t>Copyrights Permission - CCC</a:t>
            </a:r>
            <a:r>
              <a:rPr lang="en-AU" altLang="en-US" sz="3600" dirty="0" smtClean="0">
                <a:solidFill>
                  <a:schemeClr val="bg1"/>
                </a:solidFill>
              </a:rPr>
              <a:t>Permission - CCC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482" y="15587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3774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5"/>
          <p:cNvSpPr>
            <a:spLocks noGrp="1" noChangeArrowheads="1"/>
          </p:cNvSpPr>
          <p:nvPr>
            <p:ph type="title"/>
          </p:nvPr>
        </p:nvSpPr>
        <p:spPr>
          <a:xfrm>
            <a:off x="139700" y="38100"/>
            <a:ext cx="5803900" cy="838200"/>
          </a:xfrm>
        </p:spPr>
        <p:txBody>
          <a:bodyPr/>
          <a:lstStyle/>
          <a:p>
            <a:pPr algn="l" eaLnBrk="1" hangingPunct="1"/>
            <a:r>
              <a:rPr lang="en-US" altLang="en-US" sz="3200" dirty="0" smtClean="0"/>
              <a:t>Credit Line </a:t>
            </a:r>
            <a:r>
              <a:rPr lang="en-US" altLang="en-US" sz="3600" b="1" dirty="0" smtClean="0">
                <a:solidFill>
                  <a:schemeClr val="bg1"/>
                </a:solidFill>
              </a:rPr>
              <a:t>ine </a:t>
            </a:r>
            <a:endParaRPr lang="en-AU" altLang="en-US" sz="3600" b="1" dirty="0" smtClean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/>
          <a:srcRect l="34475" t="19335" r="33568" b="4634"/>
          <a:stretch/>
        </p:blipFill>
        <p:spPr bwMode="auto">
          <a:xfrm>
            <a:off x="130175" y="990600"/>
            <a:ext cx="4159250" cy="563880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4"/>
          <a:srcRect l="35149" t="35165" r="35774" b="4396"/>
          <a:stretch/>
        </p:blipFill>
        <p:spPr bwMode="auto">
          <a:xfrm>
            <a:off x="4751388" y="990600"/>
            <a:ext cx="4011612" cy="56388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0504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3"/>
          <p:cNvSpPr txBox="1">
            <a:spLocks noChangeArrowheads="1"/>
          </p:cNvSpPr>
          <p:nvPr/>
        </p:nvSpPr>
        <p:spPr bwMode="auto">
          <a:xfrm>
            <a:off x="381000" y="1143000"/>
            <a:ext cx="861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cs typeface="Arial" charset="0"/>
              </a:rPr>
              <a:t>   </a:t>
            </a:r>
          </a:p>
        </p:txBody>
      </p:sp>
      <p:sp>
        <p:nvSpPr>
          <p:cNvPr id="76803" name="TextBox 11"/>
          <p:cNvSpPr txBox="1">
            <a:spLocks noChangeArrowheads="1"/>
          </p:cNvSpPr>
          <p:nvPr/>
        </p:nvSpPr>
        <p:spPr bwMode="auto">
          <a:xfrm>
            <a:off x="2743200" y="1219200"/>
            <a:ext cx="350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76804" name="Picture 2" descr="C:\Users\10609\Desktop\APBSLGSept2015\20150907_1519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0"/>
          <a:stretch>
            <a:fillRect/>
          </a:stretch>
        </p:blipFill>
        <p:spPr bwMode="auto">
          <a:xfrm>
            <a:off x="0" y="927100"/>
            <a:ext cx="9144000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Rectangle 5"/>
          <p:cNvSpPr txBox="1">
            <a:spLocks noChangeArrowheads="1"/>
          </p:cNvSpPr>
          <p:nvPr/>
        </p:nvSpPr>
        <p:spPr bwMode="auto">
          <a:xfrm>
            <a:off x="196850" y="120650"/>
            <a:ext cx="68897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>
                <a:solidFill>
                  <a:schemeClr val="bg1"/>
                </a:solidFill>
              </a:rPr>
              <a:t>NSE – ISB Trading Lab</a:t>
            </a:r>
            <a:endParaRPr lang="en-AU" sz="44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title"/>
          </p:nvPr>
        </p:nvSpPr>
        <p:spPr>
          <a:xfrm>
            <a:off x="139700" y="38100"/>
            <a:ext cx="5803900" cy="838200"/>
          </a:xfrm>
        </p:spPr>
        <p:txBody>
          <a:bodyPr/>
          <a:lstStyle/>
          <a:p>
            <a:pPr algn="l" eaLnBrk="1" hangingPunct="1"/>
            <a:r>
              <a:rPr lang="en-US" altLang="en-US" sz="3200" dirty="0" smtClean="0"/>
              <a:t>NSE –ISB Trading Lab</a:t>
            </a:r>
            <a:r>
              <a:rPr lang="en-US" altLang="en-US" sz="3600" b="1" dirty="0" smtClean="0">
                <a:solidFill>
                  <a:schemeClr val="bg1"/>
                </a:solidFill>
              </a:rPr>
              <a:t>ine </a:t>
            </a:r>
            <a:endParaRPr lang="en-AU" altLang="en-US" sz="3600" b="1" dirty="0" smtClean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43297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659523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5"/>
          <p:cNvSpPr>
            <a:spLocks noGrp="1" noChangeArrowheads="1"/>
          </p:cNvSpPr>
          <p:nvPr>
            <p:ph type="title"/>
          </p:nvPr>
        </p:nvSpPr>
        <p:spPr>
          <a:xfrm>
            <a:off x="196850" y="120650"/>
            <a:ext cx="688975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NSE – ISB Trading Lab</a:t>
            </a:r>
            <a:endParaRPr lang="en-AU" smtClean="0">
              <a:solidFill>
                <a:schemeClr val="bg1"/>
              </a:solidFill>
            </a:endParaRPr>
          </a:p>
        </p:txBody>
      </p:sp>
      <p:sp>
        <p:nvSpPr>
          <p:cNvPr id="77827" name="Text Box 13"/>
          <p:cNvSpPr txBox="1">
            <a:spLocks noChangeArrowheads="1"/>
          </p:cNvSpPr>
          <p:nvPr/>
        </p:nvSpPr>
        <p:spPr bwMode="auto">
          <a:xfrm>
            <a:off x="381000" y="1143000"/>
            <a:ext cx="861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cs typeface="Arial" charset="0"/>
              </a:rPr>
              <a:t>   </a:t>
            </a:r>
          </a:p>
        </p:txBody>
      </p:sp>
      <p:sp>
        <p:nvSpPr>
          <p:cNvPr id="77828" name="TextBox 11"/>
          <p:cNvSpPr txBox="1">
            <a:spLocks noChangeArrowheads="1"/>
          </p:cNvSpPr>
          <p:nvPr/>
        </p:nvSpPr>
        <p:spPr bwMode="auto">
          <a:xfrm>
            <a:off x="2743200" y="1219200"/>
            <a:ext cx="350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77829" name="Picture 2" descr="C:\Users\10609\Desktop\APBSLGSept2015\20150907_1520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139700" y="38100"/>
            <a:ext cx="58039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200" smtClean="0"/>
              <a:t>NSE –ISB Trading Lab</a:t>
            </a:r>
            <a:r>
              <a:rPr lang="en-US" altLang="en-US" sz="3600" b="1" smtClean="0">
                <a:solidFill>
                  <a:schemeClr val="bg1"/>
                </a:solidFill>
              </a:rPr>
              <a:t>ine </a:t>
            </a:r>
            <a:endParaRPr lang="en-AU" altLang="en-US" sz="3600" b="1" dirty="0" smtClean="0">
              <a:solidFill>
                <a:schemeClr val="bg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2944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258057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5400"/>
            <a:ext cx="8229600" cy="838200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Innovation in Library Funding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9317" y="881754"/>
            <a:ext cx="2362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ISB has established  trading lab facilities within LRC with the financial support received to the tune of $ 0.25 million from National Stock Exchange, Mumbai 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://www.thehindubusinessline.com/multimedia/dynamic/01881/isb_1881708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0" y="897096"/>
            <a:ext cx="6395347" cy="5125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139700" y="38100"/>
            <a:ext cx="58039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200" dirty="0" smtClean="0"/>
              <a:t>Innovation in Library Funding </a:t>
            </a:r>
            <a:r>
              <a:rPr lang="en-US" altLang="en-US" sz="3600" b="1" dirty="0" smtClean="0">
                <a:solidFill>
                  <a:schemeClr val="bg1"/>
                </a:solidFill>
              </a:rPr>
              <a:t>ine </a:t>
            </a:r>
            <a:endParaRPr lang="en-AU" altLang="en-US" sz="3600" b="1" dirty="0" smtClean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85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5400"/>
            <a:ext cx="8229600" cy="838200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Innovation in Library Funding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C:\Users\10248\Desktop\NSE IS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" y="919899"/>
            <a:ext cx="9079524" cy="4234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432" y="5410200"/>
            <a:ext cx="9054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The facilities housing the LRC was named as Bajaj Auto Library in grateful recognition of financial support of $ 4.4 million received from Bajaj Auto Limited for three years term.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139700" y="38100"/>
            <a:ext cx="58039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200" dirty="0" smtClean="0"/>
              <a:t>Innovation in Library Funding </a:t>
            </a:r>
            <a:r>
              <a:rPr lang="en-US" altLang="en-US" sz="3600" b="1" dirty="0" smtClean="0">
                <a:solidFill>
                  <a:schemeClr val="bg1"/>
                </a:solidFill>
              </a:rPr>
              <a:t>ine </a:t>
            </a:r>
            <a:endParaRPr lang="en-AU" altLang="en-US" sz="36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6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86450" y="5943601"/>
            <a:ext cx="3257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THANK YOU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98"/>
          <a:stretch/>
        </p:blipFill>
        <p:spPr bwMode="auto">
          <a:xfrm>
            <a:off x="152400" y="1030519"/>
            <a:ext cx="8763000" cy="546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254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Proposed Idea Lab @ LRC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139700" y="38100"/>
            <a:ext cx="58039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200" dirty="0" smtClean="0"/>
              <a:t>Proposed Idea Lab @ LRC</a:t>
            </a:r>
            <a:r>
              <a:rPr lang="en-US" altLang="en-US" sz="3600" b="1" dirty="0" smtClean="0">
                <a:solidFill>
                  <a:schemeClr val="bg1"/>
                </a:solidFill>
              </a:rPr>
              <a:t>ine </a:t>
            </a:r>
            <a:endParaRPr lang="en-AU" altLang="en-US" sz="36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37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1" y="4953001"/>
            <a:ext cx="3143251" cy="533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914126"/>
            <a:endParaRPr lang="en-US" sz="2800" b="1" kern="0" cap="all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914400"/>
            <a:ext cx="911859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254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Features Idea Lab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139700" y="38100"/>
            <a:ext cx="58039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200" dirty="0" smtClean="0"/>
              <a:t>Features of Idea Lab</a:t>
            </a:r>
            <a:endParaRPr lang="en-AU" altLang="en-US" sz="36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72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152400" y="136525"/>
            <a:ext cx="6097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73" tIns="43636" rIns="87273" bIns="43636">
            <a:spAutoFit/>
          </a:bodyPr>
          <a:lstStyle/>
          <a:p>
            <a:pPr>
              <a:defRPr/>
            </a:pPr>
            <a:r>
              <a:rPr lang="en-AU" sz="3600" b="1" cap="small" dirty="0">
                <a:solidFill>
                  <a:schemeClr val="bg1"/>
                </a:solidFill>
              </a:rPr>
              <a:t>LRC </a:t>
            </a:r>
            <a:r>
              <a:rPr lang="en-AU" sz="3600" b="1" cap="small" dirty="0" smtClean="0">
                <a:solidFill>
                  <a:schemeClr val="bg1"/>
                </a:solidFill>
              </a:rPr>
              <a:t>Res</a:t>
            </a:r>
            <a:endParaRPr lang="en-US" sz="3600" b="1" cap="small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1615" y="221674"/>
            <a:ext cx="8686800" cy="505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LRC Resources</a:t>
            </a:r>
            <a:endParaRPr lang="en-US" dirty="0"/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2438400" y="1649172"/>
            <a:ext cx="5410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dirty="0" smtClean="0">
                <a:solidFill>
                  <a:srgbClr val="002060"/>
                </a:solidFill>
                <a:latin typeface="Calibri" pitchFamily="34" charset="0"/>
              </a:rPr>
              <a:t>More than 2500 titles</a:t>
            </a:r>
          </a:p>
          <a:p>
            <a:pPr algn="just" eaLnBrk="1" hangingPunct="1"/>
            <a:r>
              <a:rPr lang="en-US" altLang="en-US" dirty="0" smtClean="0">
                <a:solidFill>
                  <a:srgbClr val="002060"/>
                </a:solidFill>
                <a:latin typeface="Calibri" pitchFamily="34" charset="0"/>
              </a:rPr>
              <a:t>8 </a:t>
            </a:r>
            <a:r>
              <a:rPr lang="en-US" altLang="en-US" dirty="0">
                <a:solidFill>
                  <a:srgbClr val="002060"/>
                </a:solidFill>
                <a:latin typeface="Calibri" pitchFamily="34" charset="0"/>
              </a:rPr>
              <a:t>lakhs titles  </a:t>
            </a:r>
            <a:r>
              <a:rPr lang="en-US" altLang="en-US" sz="1600" dirty="0">
                <a:solidFill>
                  <a:srgbClr val="002060"/>
                </a:solidFill>
                <a:latin typeface="Calibri" pitchFamily="34" charset="0"/>
              </a:rPr>
              <a:t>(Electronic Book </a:t>
            </a:r>
            <a:r>
              <a:rPr lang="en-US" altLang="en-US" sz="1600" dirty="0" smtClean="0">
                <a:solidFill>
                  <a:srgbClr val="002060"/>
                </a:solidFill>
                <a:latin typeface="Calibri" pitchFamily="34" charset="0"/>
              </a:rPr>
              <a:t>Library</a:t>
            </a:r>
            <a:r>
              <a:rPr lang="en-US" altLang="en-US" sz="1600" dirty="0">
                <a:solidFill>
                  <a:srgbClr val="002060"/>
                </a:solidFill>
                <a:latin typeface="Calibri" pitchFamily="34" charset="0"/>
              </a:rPr>
              <a:t>) </a:t>
            </a:r>
          </a:p>
          <a:p>
            <a:pPr algn="just"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</a:rPr>
              <a:t>45000 titles (Books @ JSTOR)</a:t>
            </a:r>
          </a:p>
        </p:txBody>
      </p:sp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2579830"/>
            <a:ext cx="1739900" cy="115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5" descr="C:\Users\10286\Desktop\Library Week\ISB Community PPT\imagesCA8XYOQ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5397500"/>
            <a:ext cx="1739900" cy="1073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355113"/>
              </p:ext>
            </p:extLst>
          </p:nvPr>
        </p:nvGraphicFramePr>
        <p:xfrm>
          <a:off x="775897" y="1731169"/>
          <a:ext cx="1754187" cy="396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4187"/>
              </a:tblGrid>
              <a:tr h="396875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E-Books</a:t>
                      </a:r>
                      <a:endParaRPr lang="en-US" sz="20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43" marR="91443" marT="45853" marB="45853">
                    <a:noFill/>
                  </a:tcPr>
                </a:tc>
              </a:tr>
            </a:tbl>
          </a:graphicData>
        </a:graphic>
      </p:graphicFrame>
      <p:pic>
        <p:nvPicPr>
          <p:cNvPr id="21" name="Picture 23" descr="Image result for e-books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093788"/>
            <a:ext cx="1778000" cy="12747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668416"/>
              </p:ext>
            </p:extLst>
          </p:nvPr>
        </p:nvGraphicFramePr>
        <p:xfrm>
          <a:off x="735013" y="2897362"/>
          <a:ext cx="2451100" cy="396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1100"/>
              </a:tblGrid>
              <a:tr h="396875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Databases    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3" marR="91443" marT="45896" marB="45896">
                    <a:noFill/>
                  </a:tcPr>
                </a:tc>
              </a:tr>
            </a:tbl>
          </a:graphicData>
        </a:graphic>
      </p:graphicFrame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2476500" y="2944639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rgbClr val="002060"/>
                </a:solidFill>
                <a:latin typeface="Calibri" pitchFamily="34" charset="0"/>
              </a:rPr>
              <a:t>55 Databases</a:t>
            </a:r>
            <a:endParaRPr lang="en-US" altLang="en-US" dirty="0">
              <a:solidFill>
                <a:srgbClr val="002060"/>
              </a:solidFill>
              <a:latin typeface="Calibri" pitchFamily="34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946115"/>
              </p:ext>
            </p:extLst>
          </p:nvPr>
        </p:nvGraphicFramePr>
        <p:xfrm>
          <a:off x="735013" y="3828833"/>
          <a:ext cx="2451100" cy="396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1100"/>
              </a:tblGrid>
              <a:tr h="396875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E-Journals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3" marR="91443" marT="45896" marB="45896">
                    <a:noFill/>
                  </a:tcPr>
                </a:tc>
              </a:tr>
            </a:tbl>
          </a:graphicData>
        </a:graphic>
      </p:graphicFrame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2501900" y="3880699"/>
            <a:ext cx="4114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rgbClr val="002060"/>
                </a:solidFill>
                <a:latin typeface="Calibri" pitchFamily="34" charset="0"/>
              </a:rPr>
              <a:t>More than 150 Print Journals &amp; Newspapers</a:t>
            </a:r>
          </a:p>
          <a:p>
            <a:pPr eaLnBrk="1" hangingPunct="1"/>
            <a:r>
              <a:rPr lang="en-US" altLang="en-US" dirty="0" smtClean="0">
                <a:solidFill>
                  <a:srgbClr val="002060"/>
                </a:solidFill>
                <a:latin typeface="Calibri" pitchFamily="34" charset="0"/>
              </a:rPr>
              <a:t>More than 2000 online Journals</a:t>
            </a:r>
            <a:endParaRPr lang="en-US" altLang="en-US" dirty="0">
              <a:solidFill>
                <a:srgbClr val="002060"/>
              </a:solidFill>
              <a:latin typeface="Calibri" pitchFamily="34" charset="0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62278"/>
              </p:ext>
            </p:extLst>
          </p:nvPr>
        </p:nvGraphicFramePr>
        <p:xfrm>
          <a:off x="749300" y="5469524"/>
          <a:ext cx="2451100" cy="396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1100"/>
              </a:tblGrid>
              <a:tr h="396875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AV</a:t>
                      </a: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 Resources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43" marR="91443" marT="45896" marB="45896">
                    <a:noFill/>
                  </a:tcPr>
                </a:tc>
              </a:tr>
            </a:tbl>
          </a:graphicData>
        </a:graphic>
      </p:graphicFrame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2501900" y="5269282"/>
            <a:ext cx="4114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</a:rPr>
              <a:t>5000 (Educational &amp; Faculty Seminar Series, Harvard &amp; Stanford Executive briefing DVDs etc.,)</a:t>
            </a:r>
          </a:p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</a:rPr>
              <a:t>700   (Entertainment DVDs)</a:t>
            </a:r>
          </a:p>
        </p:txBody>
      </p:sp>
      <p:pic>
        <p:nvPicPr>
          <p:cNvPr id="28" name="Picture 25" descr="Image result for electronic journals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3916220"/>
            <a:ext cx="1739900" cy="1231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43297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453376"/>
              </p:ext>
            </p:extLst>
          </p:nvPr>
        </p:nvGraphicFramePr>
        <p:xfrm>
          <a:off x="776940" y="1066245"/>
          <a:ext cx="1754187" cy="396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4187"/>
              </a:tblGrid>
              <a:tr h="396875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Books</a:t>
                      </a:r>
                      <a:endParaRPr lang="en-US" sz="20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1443" marR="91443" marT="45853" marB="45853">
                    <a:noFill/>
                  </a:tcPr>
                </a:tc>
              </a:tr>
            </a:tbl>
          </a:graphicData>
        </a:graphic>
      </p:graphicFrame>
      <p:sp>
        <p:nvSpPr>
          <p:cNvPr id="30" name="TextBox 12"/>
          <p:cNvSpPr txBox="1">
            <a:spLocks noChangeArrowheads="1"/>
          </p:cNvSpPr>
          <p:nvPr/>
        </p:nvSpPr>
        <p:spPr bwMode="auto">
          <a:xfrm>
            <a:off x="2417615" y="1093788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rgbClr val="002060"/>
                </a:solidFill>
                <a:latin typeface="Calibri" pitchFamily="34" charset="0"/>
              </a:rPr>
              <a:t>More than 55000 titles</a:t>
            </a:r>
            <a:endParaRPr lang="en-US" altLang="en-US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07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54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Features of Idea Lab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139700" y="38100"/>
            <a:ext cx="58039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200" dirty="0" smtClean="0"/>
              <a:t>Features of Idea Lab</a:t>
            </a:r>
            <a:endParaRPr lang="en-AU" altLang="en-US" sz="36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65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86450" y="5943601"/>
            <a:ext cx="3257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THANK YOU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366"/>
            <a:ext cx="9143999" cy="599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254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Features of Idea Lab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139700" y="38100"/>
            <a:ext cx="58039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200" dirty="0" smtClean="0"/>
              <a:t>Features of Idea Lab</a:t>
            </a:r>
            <a:endParaRPr lang="en-AU" altLang="en-US" sz="36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40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\\isbhnas\LRC\webtech\WEBSITEREVAMP-Images\Programmes\FPM\ISB JULY-6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139700" y="38100"/>
            <a:ext cx="58039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200" dirty="0" smtClean="0"/>
              <a:t>ISB Campus - Hyderabad </a:t>
            </a:r>
            <a:r>
              <a:rPr lang="en-US" altLang="en-US" sz="3600" b="1" dirty="0" smtClean="0">
                <a:solidFill>
                  <a:schemeClr val="bg1"/>
                </a:solidFill>
              </a:rPr>
              <a:t>ine </a:t>
            </a:r>
            <a:endParaRPr lang="en-AU" altLang="en-US" sz="3600" b="1" dirty="0" smtClean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5587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1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5"/>
          <p:cNvSpPr txBox="1">
            <a:spLocks noChangeArrowheads="1"/>
          </p:cNvSpPr>
          <p:nvPr/>
        </p:nvSpPr>
        <p:spPr bwMode="auto">
          <a:xfrm>
            <a:off x="139700" y="38100"/>
            <a:ext cx="58039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 altLang="en-US" sz="3600" dirty="0">
                <a:solidFill>
                  <a:schemeClr val="bg1"/>
                </a:solidFill>
              </a:rPr>
              <a:t>ISB Campus</a:t>
            </a:r>
          </a:p>
        </p:txBody>
      </p:sp>
      <p:pic>
        <p:nvPicPr>
          <p:cNvPr id="66563" name="Picture 2" descr="\\isbhnas\LRC\webtech\WEBSITEREVAMP-Images\Programmes\FPM\IMG_05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92200"/>
            <a:ext cx="800100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139700" y="38100"/>
            <a:ext cx="58039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200" dirty="0" smtClean="0"/>
              <a:t>ISB Campus</a:t>
            </a:r>
            <a:r>
              <a:rPr lang="en-US" altLang="en-US" sz="3600" b="1" dirty="0" smtClean="0">
                <a:solidFill>
                  <a:schemeClr val="bg1"/>
                </a:solidFill>
              </a:rPr>
              <a:t>ine </a:t>
            </a:r>
            <a:endParaRPr lang="en-AU" altLang="en-US" sz="3600" b="1" dirty="0" smtClean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41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359" y="8433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ISB,  Mohali Campus</a:t>
            </a:r>
            <a:endParaRPr lang="en-US" sz="3200" dirty="0"/>
          </a:p>
        </p:txBody>
      </p:sp>
      <p:pic>
        <p:nvPicPr>
          <p:cNvPr id="10242" name="Picture 2" descr="\\isbhnas\LRC\webtech\WEBSITEREVAMP-Images\Mohali\IMG_38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3622"/>
            <a:ext cx="9144000" cy="596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99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\\isbhnas\LRC\webtech\WEBSITEREVAMP-Images\Programmes\FPM\DSC_03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3288"/>
            <a:ext cx="9144000" cy="595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5"/>
          <p:cNvSpPr txBox="1">
            <a:spLocks noChangeArrowheads="1"/>
          </p:cNvSpPr>
          <p:nvPr/>
        </p:nvSpPr>
        <p:spPr bwMode="auto">
          <a:xfrm>
            <a:off x="139700" y="38100"/>
            <a:ext cx="58039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 altLang="en-US" sz="3600">
                <a:solidFill>
                  <a:schemeClr val="bg1"/>
                </a:solidFill>
              </a:rPr>
              <a:t>LRC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139700" y="65088"/>
            <a:ext cx="58039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200" dirty="0" smtClean="0"/>
              <a:t>LRC</a:t>
            </a:r>
            <a:r>
              <a:rPr lang="en-US" altLang="en-US" sz="3600" b="1" dirty="0" smtClean="0">
                <a:solidFill>
                  <a:schemeClr val="bg1"/>
                </a:solidFill>
              </a:rPr>
              <a:t>ine </a:t>
            </a:r>
            <a:endParaRPr lang="en-AU" altLang="en-US" sz="3600" b="1" dirty="0" smtClean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38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\\isbhnas\LRC\webtech\WEBSITEREVAMP-Images\LRC\LRC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5"/>
          <p:cNvSpPr txBox="1">
            <a:spLocks noChangeArrowheads="1"/>
          </p:cNvSpPr>
          <p:nvPr/>
        </p:nvSpPr>
        <p:spPr bwMode="auto">
          <a:xfrm>
            <a:off x="139700" y="38100"/>
            <a:ext cx="58039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 altLang="en-US" sz="3600">
                <a:solidFill>
                  <a:schemeClr val="bg1"/>
                </a:solidFill>
              </a:rPr>
              <a:t>LRC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139700" y="38100"/>
            <a:ext cx="58039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200" dirty="0" smtClean="0"/>
              <a:t>LRC</a:t>
            </a:r>
            <a:r>
              <a:rPr lang="en-US" altLang="en-US" sz="3600" b="1" dirty="0" smtClean="0">
                <a:solidFill>
                  <a:schemeClr val="bg1"/>
                </a:solidFill>
              </a:rPr>
              <a:t>ine </a:t>
            </a:r>
            <a:endParaRPr lang="en-AU" altLang="en-US" sz="3600" b="1" dirty="0" smtClean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04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5"/>
          <p:cNvSpPr>
            <a:spLocks noGrp="1" noChangeArrowheads="1"/>
          </p:cNvSpPr>
          <p:nvPr>
            <p:ph type="title"/>
          </p:nvPr>
        </p:nvSpPr>
        <p:spPr>
          <a:xfrm>
            <a:off x="139700" y="38100"/>
            <a:ext cx="5803900" cy="838200"/>
          </a:xfrm>
        </p:spPr>
        <p:txBody>
          <a:bodyPr/>
          <a:lstStyle/>
          <a:p>
            <a:pPr algn="l" eaLnBrk="1" hangingPunct="1"/>
            <a:r>
              <a:rPr lang="en-AU" altLang="en-US" sz="3600" smtClean="0">
                <a:solidFill>
                  <a:schemeClr val="bg1"/>
                </a:solidFill>
              </a:rPr>
              <a:t>Art Work @ LRC</a:t>
            </a:r>
          </a:p>
        </p:txBody>
      </p:sp>
      <p:pic>
        <p:nvPicPr>
          <p:cNvPr id="69635" name="Picture 2" descr="\\isbhnas\LRC\10762\New folder\DSC_09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2" t="3880" r="2129" b="26939"/>
          <a:stretch>
            <a:fillRect/>
          </a:stretch>
        </p:blipFill>
        <p:spPr bwMode="auto">
          <a:xfrm>
            <a:off x="76200" y="1054100"/>
            <a:ext cx="4267200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3" descr="\\isbhnas\LRC\10762\New folder\DSC_09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1054100"/>
            <a:ext cx="44958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83127" y="0"/>
            <a:ext cx="58039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200" dirty="0" smtClean="0"/>
              <a:t>Art Work @ LRC</a:t>
            </a:r>
            <a:r>
              <a:rPr lang="en-US" altLang="en-US" sz="3600" b="1" dirty="0" smtClean="0">
                <a:solidFill>
                  <a:schemeClr val="bg1"/>
                </a:solidFill>
              </a:rPr>
              <a:t>ine </a:t>
            </a:r>
            <a:endParaRPr lang="en-AU" altLang="en-US" sz="3600" b="1" dirty="0" smtClean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8428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5"/>
          <p:cNvSpPr>
            <a:spLocks noGrp="1" noChangeArrowheads="1"/>
          </p:cNvSpPr>
          <p:nvPr>
            <p:ph type="title"/>
          </p:nvPr>
        </p:nvSpPr>
        <p:spPr>
          <a:xfrm>
            <a:off x="139700" y="38100"/>
            <a:ext cx="5803900" cy="838200"/>
          </a:xfrm>
        </p:spPr>
        <p:txBody>
          <a:bodyPr/>
          <a:lstStyle/>
          <a:p>
            <a:pPr algn="l" eaLnBrk="1" hangingPunct="1"/>
            <a:r>
              <a:rPr lang="en-AU" altLang="en-US" sz="3600" smtClean="0">
                <a:solidFill>
                  <a:schemeClr val="bg1"/>
                </a:solidFill>
              </a:rPr>
              <a:t>LRC</a:t>
            </a:r>
          </a:p>
        </p:txBody>
      </p:sp>
      <p:pic>
        <p:nvPicPr>
          <p:cNvPr id="70659" name="Picture 5" descr="C:\Users\lrc_isb\Desktop\LRC\DSC013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901700"/>
            <a:ext cx="9132887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45749" y="46182"/>
            <a:ext cx="58039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200" dirty="0" smtClean="0"/>
              <a:t>LRC</a:t>
            </a:r>
            <a:r>
              <a:rPr lang="en-US" altLang="en-US" sz="3600" b="1" dirty="0" smtClean="0">
                <a:solidFill>
                  <a:schemeClr val="bg1"/>
                </a:solidFill>
              </a:rPr>
              <a:t>ine </a:t>
            </a:r>
            <a:endParaRPr lang="en-AU" altLang="en-US" sz="3600" b="1" dirty="0" smtClean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6361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3"/>
          <p:cNvSpPr txBox="1">
            <a:spLocks noChangeArrowheads="1"/>
          </p:cNvSpPr>
          <p:nvPr/>
        </p:nvSpPr>
        <p:spPr bwMode="auto">
          <a:xfrm>
            <a:off x="381000" y="1143000"/>
            <a:ext cx="861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cs typeface="Arial" charset="0"/>
              </a:rPr>
              <a:t>   </a:t>
            </a:r>
          </a:p>
        </p:txBody>
      </p:sp>
      <p:sp>
        <p:nvSpPr>
          <p:cNvPr id="71683" name="TextBox 11"/>
          <p:cNvSpPr txBox="1">
            <a:spLocks noChangeArrowheads="1"/>
          </p:cNvSpPr>
          <p:nvPr/>
        </p:nvSpPr>
        <p:spPr bwMode="auto">
          <a:xfrm>
            <a:off x="2743200" y="1219200"/>
            <a:ext cx="350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0"/>
            <a:ext cx="9144000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Rectangle 5"/>
          <p:cNvSpPr>
            <a:spLocks noGrp="1" noChangeArrowheads="1"/>
          </p:cNvSpPr>
          <p:nvPr>
            <p:ph type="title"/>
          </p:nvPr>
        </p:nvSpPr>
        <p:spPr>
          <a:xfrm>
            <a:off x="139700" y="38100"/>
            <a:ext cx="5803900" cy="838200"/>
          </a:xfrm>
        </p:spPr>
        <p:txBody>
          <a:bodyPr/>
          <a:lstStyle/>
          <a:p>
            <a:pPr algn="l" eaLnBrk="1" hangingPunct="1"/>
            <a:r>
              <a:rPr lang="en-AU" altLang="en-US" sz="3600" smtClean="0">
                <a:solidFill>
                  <a:schemeClr val="bg1"/>
                </a:solidFill>
              </a:rPr>
              <a:t>Faculty Publications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153550" y="24240"/>
            <a:ext cx="58039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200" dirty="0" smtClean="0"/>
              <a:t>Faculty Publication</a:t>
            </a:r>
            <a:r>
              <a:rPr lang="en-US" altLang="en-US" sz="3600" b="1" dirty="0" smtClean="0">
                <a:solidFill>
                  <a:schemeClr val="bg1"/>
                </a:solidFill>
              </a:rPr>
              <a:t>ine </a:t>
            </a:r>
            <a:endParaRPr lang="en-AU" altLang="en-US" sz="3600" b="1" dirty="0" smtClean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2944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2579296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8229600" cy="45259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 </a:t>
            </a:r>
            <a:r>
              <a:rPr lang="en-US" dirty="0" smtClean="0"/>
              <a:t>OPAC – Online Public Access Catalogue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81000" y="844681"/>
            <a:ext cx="8382000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</a:pPr>
            <a:r>
              <a:rPr lang="en-US" altLang="en-US" sz="1600" b="1" dirty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altLang="en-US" sz="1600" b="1" dirty="0">
                <a:solidFill>
                  <a:srgbClr val="002060"/>
                </a:solidFill>
                <a:latin typeface="Calibri" pitchFamily="34" charset="0"/>
                <a:cs typeface="Arial" charset="0"/>
                <a:hlinkClick r:id="rId3"/>
              </a:rPr>
              <a:t>OPAC</a:t>
            </a:r>
            <a:r>
              <a:rPr lang="en-US" altLang="en-US" sz="1600" b="1" dirty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 - Online Public Access </a:t>
            </a:r>
            <a:r>
              <a:rPr lang="en-US" altLang="en-US" sz="1600" b="1" dirty="0" smtClean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Catalogue for unified access across the campuses.</a:t>
            </a:r>
            <a:endParaRPr lang="en-US" altLang="en-US" sz="1600" b="1" dirty="0">
              <a:solidFill>
                <a:srgbClr val="002060"/>
              </a:solidFill>
              <a:latin typeface="Calibri" pitchFamily="34" charset="0"/>
              <a:cs typeface="Arial" charset="0"/>
            </a:endParaRPr>
          </a:p>
          <a:p>
            <a:pPr lvl="4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altLang="en-US" sz="1400" dirty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 Search for the available items.</a:t>
            </a:r>
          </a:p>
          <a:p>
            <a:pPr lvl="4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altLang="en-US" sz="1400" dirty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 You can Reserve the items.</a:t>
            </a:r>
          </a:p>
          <a:p>
            <a:pPr lvl="4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altLang="en-US" sz="1400" dirty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 You can Renew you overdue items.</a:t>
            </a:r>
          </a:p>
          <a:p>
            <a:pPr lvl="4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altLang="en-US" sz="1400" dirty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 You can check your Library account</a:t>
            </a:r>
            <a:r>
              <a:rPr lang="en-US" altLang="en-US" sz="1600" b="1" dirty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22669"/>
            <a:ext cx="7696200" cy="3954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" y="4953000"/>
            <a:ext cx="1066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4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5"/>
          <p:cNvSpPr>
            <a:spLocks noGrp="1" noChangeArrowheads="1"/>
          </p:cNvSpPr>
          <p:nvPr>
            <p:ph type="title"/>
          </p:nvPr>
        </p:nvSpPr>
        <p:spPr>
          <a:xfrm>
            <a:off x="182563" y="73025"/>
            <a:ext cx="6446837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4000" smtClean="0">
                <a:solidFill>
                  <a:schemeClr val="bg1"/>
                </a:solidFill>
              </a:rPr>
              <a:t>LRC Recommends</a:t>
            </a:r>
            <a:endParaRPr lang="en-AU" sz="4000" smtClean="0">
              <a:solidFill>
                <a:schemeClr val="bg1"/>
              </a:solidFill>
            </a:endParaRPr>
          </a:p>
        </p:txBody>
      </p:sp>
      <p:sp>
        <p:nvSpPr>
          <p:cNvPr id="72707" name="Text Box 13"/>
          <p:cNvSpPr txBox="1">
            <a:spLocks noChangeArrowheads="1"/>
          </p:cNvSpPr>
          <p:nvPr/>
        </p:nvSpPr>
        <p:spPr bwMode="auto">
          <a:xfrm>
            <a:off x="381000" y="1143000"/>
            <a:ext cx="861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cs typeface="Arial" charset="0"/>
              </a:rPr>
              <a:t>   </a:t>
            </a:r>
          </a:p>
        </p:txBody>
      </p:sp>
      <p:sp>
        <p:nvSpPr>
          <p:cNvPr id="72708" name="TextBox 11"/>
          <p:cNvSpPr txBox="1">
            <a:spLocks noChangeArrowheads="1"/>
          </p:cNvSpPr>
          <p:nvPr/>
        </p:nvSpPr>
        <p:spPr bwMode="auto">
          <a:xfrm>
            <a:off x="2743200" y="1219200"/>
            <a:ext cx="350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72709" name="Picture 7" descr="C:\Users\lrc_isb\Desktop\LRC\LRC Photos\DSC012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66071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139700" y="38100"/>
            <a:ext cx="58039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200" dirty="0" smtClean="0"/>
              <a:t>LRC Recommends</a:t>
            </a:r>
            <a:r>
              <a:rPr lang="en-US" altLang="en-US" sz="3600" b="1" dirty="0" smtClean="0">
                <a:solidFill>
                  <a:schemeClr val="bg1"/>
                </a:solidFill>
              </a:rPr>
              <a:t>ine </a:t>
            </a:r>
            <a:endParaRPr lang="en-AU" altLang="en-US" sz="3600" b="1" dirty="0" smtClean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434289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5"/>
          <p:cNvSpPr>
            <a:spLocks noGrp="1" noChangeArrowheads="1"/>
          </p:cNvSpPr>
          <p:nvPr>
            <p:ph type="title"/>
          </p:nvPr>
        </p:nvSpPr>
        <p:spPr>
          <a:xfrm>
            <a:off x="211138" y="87313"/>
            <a:ext cx="5427662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New Arrivals</a:t>
            </a:r>
            <a:endParaRPr lang="en-AU" smtClean="0">
              <a:solidFill>
                <a:schemeClr val="bg1"/>
              </a:solidFill>
            </a:endParaRPr>
          </a:p>
        </p:txBody>
      </p:sp>
      <p:sp>
        <p:nvSpPr>
          <p:cNvPr id="73731" name="Text Box 13"/>
          <p:cNvSpPr txBox="1">
            <a:spLocks noChangeArrowheads="1"/>
          </p:cNvSpPr>
          <p:nvPr/>
        </p:nvSpPr>
        <p:spPr bwMode="auto">
          <a:xfrm>
            <a:off x="381000" y="1143000"/>
            <a:ext cx="861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cs typeface="Arial" charset="0"/>
              </a:rPr>
              <a:t>   </a:t>
            </a:r>
          </a:p>
        </p:txBody>
      </p:sp>
      <p:sp>
        <p:nvSpPr>
          <p:cNvPr id="73732" name="TextBox 11"/>
          <p:cNvSpPr txBox="1">
            <a:spLocks noChangeArrowheads="1"/>
          </p:cNvSpPr>
          <p:nvPr/>
        </p:nvSpPr>
        <p:spPr bwMode="auto">
          <a:xfrm>
            <a:off x="2743200" y="1219200"/>
            <a:ext cx="350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737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1700"/>
            <a:ext cx="9144000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139700" y="38100"/>
            <a:ext cx="58039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200" dirty="0" smtClean="0"/>
              <a:t>New Arrivals</a:t>
            </a:r>
            <a:r>
              <a:rPr lang="en-US" altLang="en-US" sz="3600" b="1" dirty="0" smtClean="0">
                <a:solidFill>
                  <a:schemeClr val="bg1"/>
                </a:solidFill>
              </a:rPr>
              <a:t>ine </a:t>
            </a:r>
            <a:endParaRPr lang="en-AU" altLang="en-US" sz="3600" b="1" dirty="0" smtClean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882764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5"/>
          <p:cNvSpPr>
            <a:spLocks noGrp="1" noChangeArrowheads="1"/>
          </p:cNvSpPr>
          <p:nvPr>
            <p:ph type="title"/>
          </p:nvPr>
        </p:nvSpPr>
        <p:spPr>
          <a:xfrm>
            <a:off x="196850" y="120650"/>
            <a:ext cx="475615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Books @ LRC</a:t>
            </a:r>
            <a:endParaRPr lang="en-AU" smtClean="0">
              <a:solidFill>
                <a:schemeClr val="bg1"/>
              </a:solidFill>
            </a:endParaRPr>
          </a:p>
        </p:txBody>
      </p:sp>
      <p:sp>
        <p:nvSpPr>
          <p:cNvPr id="74755" name="Text Box 13"/>
          <p:cNvSpPr txBox="1">
            <a:spLocks noChangeArrowheads="1"/>
          </p:cNvSpPr>
          <p:nvPr/>
        </p:nvSpPr>
        <p:spPr bwMode="auto">
          <a:xfrm>
            <a:off x="381000" y="1143000"/>
            <a:ext cx="861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cs typeface="Arial" charset="0"/>
              </a:rPr>
              <a:t>   </a:t>
            </a:r>
          </a:p>
        </p:txBody>
      </p:sp>
      <p:sp>
        <p:nvSpPr>
          <p:cNvPr id="74756" name="TextBox 11"/>
          <p:cNvSpPr txBox="1">
            <a:spLocks noChangeArrowheads="1"/>
          </p:cNvSpPr>
          <p:nvPr/>
        </p:nvSpPr>
        <p:spPr bwMode="auto">
          <a:xfrm>
            <a:off x="2743200" y="1219200"/>
            <a:ext cx="350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0"/>
            <a:ext cx="9144000" cy="604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139700" y="38100"/>
            <a:ext cx="58039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200" dirty="0" smtClean="0"/>
              <a:t>Books @ LRC</a:t>
            </a:r>
            <a:r>
              <a:rPr lang="en-US" altLang="en-US" sz="3600" b="1" dirty="0" smtClean="0">
                <a:solidFill>
                  <a:schemeClr val="bg1"/>
                </a:solidFill>
              </a:rPr>
              <a:t>ine </a:t>
            </a:r>
            <a:endParaRPr lang="en-AU" altLang="en-US" sz="3600" b="1" dirty="0" smtClean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5587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8733478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5"/>
          <p:cNvSpPr>
            <a:spLocks noGrp="1" noChangeArrowheads="1"/>
          </p:cNvSpPr>
          <p:nvPr>
            <p:ph type="title"/>
          </p:nvPr>
        </p:nvSpPr>
        <p:spPr>
          <a:xfrm>
            <a:off x="196850" y="120650"/>
            <a:ext cx="5975350" cy="685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Entertainment DVDs</a:t>
            </a:r>
            <a:endParaRPr lang="en-AU" smtClean="0">
              <a:solidFill>
                <a:schemeClr val="bg1"/>
              </a:solidFill>
            </a:endParaRPr>
          </a:p>
        </p:txBody>
      </p:sp>
      <p:sp>
        <p:nvSpPr>
          <p:cNvPr id="75779" name="Text Box 13"/>
          <p:cNvSpPr txBox="1">
            <a:spLocks noChangeArrowheads="1"/>
          </p:cNvSpPr>
          <p:nvPr/>
        </p:nvSpPr>
        <p:spPr bwMode="auto">
          <a:xfrm>
            <a:off x="381000" y="1143000"/>
            <a:ext cx="861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cs typeface="Arial" charset="0"/>
              </a:rPr>
              <a:t>   </a:t>
            </a:r>
          </a:p>
        </p:txBody>
      </p:sp>
      <p:sp>
        <p:nvSpPr>
          <p:cNvPr id="75780" name="TextBox 11"/>
          <p:cNvSpPr txBox="1">
            <a:spLocks noChangeArrowheads="1"/>
          </p:cNvSpPr>
          <p:nvPr/>
        </p:nvSpPr>
        <p:spPr bwMode="auto">
          <a:xfrm>
            <a:off x="2743200" y="1219200"/>
            <a:ext cx="350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75781" name="Picture 2" descr="\\isbhnas\LRC\10762\New folder\DSC_09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4" t="22221" r="3592"/>
          <a:stretch>
            <a:fillRect/>
          </a:stretch>
        </p:blipFill>
        <p:spPr bwMode="auto">
          <a:xfrm>
            <a:off x="88900" y="987425"/>
            <a:ext cx="8991600" cy="57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139700" y="38100"/>
            <a:ext cx="58039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200" dirty="0" smtClean="0"/>
              <a:t>Entertainment DVDs</a:t>
            </a:r>
            <a:r>
              <a:rPr lang="en-US" altLang="en-US" sz="3600" b="1" dirty="0" smtClean="0">
                <a:solidFill>
                  <a:schemeClr val="bg1"/>
                </a:solidFill>
              </a:rPr>
              <a:t>ine </a:t>
            </a:r>
            <a:endParaRPr lang="en-AU" altLang="en-US" sz="3600" b="1" dirty="0" smtClean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5587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524094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isbhnas\LRC\webtech\WEBSITEREVAMP-Images\ISBInfraStructure\IMG_84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43297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139700" y="38100"/>
            <a:ext cx="58039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200" dirty="0" smtClean="0"/>
              <a:t>ISB – Hyderabad Campus</a:t>
            </a:r>
            <a:endParaRPr lang="en-AU" altLang="en-US" sz="36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18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4"/>
          <p:cNvSpPr>
            <a:spLocks noChangeArrowheads="1"/>
          </p:cNvSpPr>
          <p:nvPr/>
        </p:nvSpPr>
        <p:spPr bwMode="auto">
          <a:xfrm>
            <a:off x="152400" y="152400"/>
            <a:ext cx="4343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Students @ LRC</a:t>
            </a:r>
            <a:endParaRPr lang="en-US" sz="3600" b="1"/>
          </a:p>
        </p:txBody>
      </p:sp>
      <p:pic>
        <p:nvPicPr>
          <p:cNvPr id="78851" name="Picture 4" descr="C:\Users\lrc_isb\Desktop\LRC\LRC Views\New Folder\LRC Pics (10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901700"/>
            <a:ext cx="91471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>
          <a:xfrm>
            <a:off x="139700" y="38100"/>
            <a:ext cx="5803900" cy="838200"/>
          </a:xfrm>
        </p:spPr>
        <p:txBody>
          <a:bodyPr/>
          <a:lstStyle/>
          <a:p>
            <a:pPr algn="l" eaLnBrk="1" hangingPunct="1"/>
            <a:r>
              <a:rPr lang="en-US" altLang="en-US" sz="3200" dirty="0" smtClean="0"/>
              <a:t>Students @ LRC</a:t>
            </a:r>
            <a:r>
              <a:rPr lang="en-US" altLang="en-US" sz="3600" b="1" dirty="0" smtClean="0">
                <a:solidFill>
                  <a:schemeClr val="bg1"/>
                </a:solidFill>
              </a:rPr>
              <a:t>ine </a:t>
            </a:r>
            <a:endParaRPr lang="en-AU" altLang="en-US" sz="3600" b="1" dirty="0" smtClean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43297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979534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4"/>
          <p:cNvSpPr>
            <a:spLocks noChangeArrowheads="1"/>
          </p:cNvSpPr>
          <p:nvPr/>
        </p:nvSpPr>
        <p:spPr bwMode="auto">
          <a:xfrm>
            <a:off x="169863" y="152400"/>
            <a:ext cx="3816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Students @ LRC</a:t>
            </a:r>
            <a:endParaRPr lang="en-US" sz="3600" b="1"/>
          </a:p>
        </p:txBody>
      </p:sp>
      <p:pic>
        <p:nvPicPr>
          <p:cNvPr id="79875" name="Picture 2" descr="C:\Users\lrc_isb\Desktop\LRC\LRC Views\New Folder\LRC Pics (10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901700"/>
            <a:ext cx="9147175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Grp="1" noChangeArrowheads="1"/>
          </p:cNvSpPr>
          <p:nvPr>
            <p:ph type="title"/>
          </p:nvPr>
        </p:nvSpPr>
        <p:spPr>
          <a:xfrm>
            <a:off x="139700" y="38100"/>
            <a:ext cx="5803900" cy="838200"/>
          </a:xfrm>
        </p:spPr>
        <p:txBody>
          <a:bodyPr/>
          <a:lstStyle/>
          <a:p>
            <a:pPr algn="l" eaLnBrk="1" hangingPunct="1"/>
            <a:r>
              <a:rPr lang="en-US" altLang="en-US" sz="3200" dirty="0" smtClean="0"/>
              <a:t>Students @ LRC</a:t>
            </a:r>
            <a:r>
              <a:rPr lang="en-US" altLang="en-US" sz="3600" b="1" dirty="0" smtClean="0">
                <a:solidFill>
                  <a:schemeClr val="bg1"/>
                </a:solidFill>
              </a:rPr>
              <a:t>ine </a:t>
            </a:r>
            <a:endParaRPr lang="en-AU" altLang="en-US" sz="3600" b="1" dirty="0" smtClean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5587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009143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/>
          <p:cNvSpPr>
            <a:spLocks noChangeArrowheads="1"/>
          </p:cNvSpPr>
          <p:nvPr/>
        </p:nvSpPr>
        <p:spPr bwMode="auto">
          <a:xfrm>
            <a:off x="112713" y="166688"/>
            <a:ext cx="5595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Check Point - 3M Detector</a:t>
            </a:r>
            <a:endParaRPr lang="en-US" sz="3600"/>
          </a:p>
        </p:txBody>
      </p:sp>
      <p:pic>
        <p:nvPicPr>
          <p:cNvPr id="808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1700"/>
            <a:ext cx="9144000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>
          <a:xfrm>
            <a:off x="139700" y="38100"/>
            <a:ext cx="5803900" cy="838200"/>
          </a:xfrm>
        </p:spPr>
        <p:txBody>
          <a:bodyPr/>
          <a:lstStyle/>
          <a:p>
            <a:pPr algn="l" eaLnBrk="1" hangingPunct="1"/>
            <a:r>
              <a:rPr lang="en-US" altLang="en-US" sz="3200" dirty="0" smtClean="0"/>
              <a:t>Check Point – 3M Detector</a:t>
            </a:r>
            <a:r>
              <a:rPr lang="en-US" altLang="en-US" sz="3600" b="1" dirty="0" smtClean="0">
                <a:solidFill>
                  <a:schemeClr val="bg1"/>
                </a:solidFill>
              </a:rPr>
              <a:t>ine </a:t>
            </a:r>
            <a:endParaRPr lang="en-AU" altLang="en-US" sz="3600" b="1" dirty="0" smtClean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2944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5682099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4"/>
          <p:cNvSpPr>
            <a:spLocks noChangeArrowheads="1"/>
          </p:cNvSpPr>
          <p:nvPr/>
        </p:nvSpPr>
        <p:spPr bwMode="auto">
          <a:xfrm>
            <a:off x="169863" y="152400"/>
            <a:ext cx="5245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Dancing Peacock @ ISB</a:t>
            </a:r>
            <a:endParaRPr lang="en-US" sz="3600" dirty="0"/>
          </a:p>
        </p:txBody>
      </p:sp>
      <p:pic>
        <p:nvPicPr>
          <p:cNvPr id="81923" name="Picture 2" descr="\\isbhnas\LRC\webtech\WEBSITEREVAMP-Images\Media\PhotoGallery\IMG_49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066800"/>
            <a:ext cx="8821737" cy="569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>
          <a:xfrm>
            <a:off x="139700" y="38100"/>
            <a:ext cx="5803900" cy="838200"/>
          </a:xfrm>
        </p:spPr>
        <p:txBody>
          <a:bodyPr/>
          <a:lstStyle/>
          <a:p>
            <a:pPr algn="l" eaLnBrk="1" hangingPunct="1"/>
            <a:r>
              <a:rPr lang="en-US" altLang="en-US" sz="3200" dirty="0" smtClean="0"/>
              <a:t>Dancing Peacock @ ISB</a:t>
            </a:r>
            <a:endParaRPr lang="en-AU" altLang="en-US" sz="3600" b="1" dirty="0" smtClean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3752147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4"/>
          <p:cNvSpPr>
            <a:spLocks noChangeArrowheads="1"/>
          </p:cNvSpPr>
          <p:nvPr/>
        </p:nvSpPr>
        <p:spPr bwMode="auto">
          <a:xfrm>
            <a:off x="169863" y="152400"/>
            <a:ext cx="47386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Fauna &amp; Flora @ ISB</a:t>
            </a:r>
            <a:endParaRPr lang="en-US" sz="3600"/>
          </a:p>
        </p:txBody>
      </p:sp>
      <p:pic>
        <p:nvPicPr>
          <p:cNvPr id="82947" name="Picture 2" descr="\\isbhnas\LRC\webtech\WEBSITEREVAMP-Images\ISBInfraStructure\IMG_59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990600"/>
            <a:ext cx="9113837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>
          <a:xfrm>
            <a:off x="139700" y="38100"/>
            <a:ext cx="5803900" cy="838200"/>
          </a:xfrm>
        </p:spPr>
        <p:txBody>
          <a:bodyPr/>
          <a:lstStyle/>
          <a:p>
            <a:pPr algn="l" eaLnBrk="1" hangingPunct="1"/>
            <a:r>
              <a:rPr lang="en-US" altLang="en-US" sz="3200" dirty="0" smtClean="0"/>
              <a:t>Fauna &amp; Flora @ ISB</a:t>
            </a:r>
            <a:endParaRPr lang="en-AU" altLang="en-US" sz="3600" b="1" dirty="0" smtClean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889970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130175" y="174625"/>
            <a:ext cx="6423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FFFFFF"/>
                </a:solidFill>
              </a:rPr>
              <a:t>EBL –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180109"/>
            <a:ext cx="8686800" cy="505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LRC – Intranet Page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87" y="968778"/>
            <a:ext cx="7562012" cy="5656055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2997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"/>
          <p:cNvSpPr>
            <a:spLocks noChangeArrowheads="1"/>
          </p:cNvSpPr>
          <p:nvPr/>
        </p:nvSpPr>
        <p:spPr bwMode="auto">
          <a:xfrm>
            <a:off x="169863" y="152400"/>
            <a:ext cx="24749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Bird @ ISB</a:t>
            </a:r>
            <a:endParaRPr lang="en-US" sz="3600"/>
          </a:p>
        </p:txBody>
      </p:sp>
      <p:pic>
        <p:nvPicPr>
          <p:cNvPr id="83971" name="Picture 2" descr="\\isbhnas\LRC\webtech\WEBSITEREVAMP-Images\Media\PhotoGallery\IMG_62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1700"/>
            <a:ext cx="9144000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>
          <a:xfrm>
            <a:off x="139700" y="38100"/>
            <a:ext cx="5803900" cy="838200"/>
          </a:xfrm>
        </p:spPr>
        <p:txBody>
          <a:bodyPr/>
          <a:lstStyle/>
          <a:p>
            <a:pPr algn="l" eaLnBrk="1" hangingPunct="1"/>
            <a:r>
              <a:rPr lang="en-US" altLang="en-US" sz="3200" dirty="0" smtClean="0"/>
              <a:t>Bird @ ISB</a:t>
            </a:r>
            <a:r>
              <a:rPr lang="en-US" altLang="en-US" sz="3600" b="1" dirty="0" smtClean="0">
                <a:solidFill>
                  <a:schemeClr val="bg1"/>
                </a:solidFill>
              </a:rPr>
              <a:t>ine </a:t>
            </a:r>
            <a:endParaRPr lang="en-AU" altLang="en-US" sz="3600" b="1" dirty="0" smtClean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2944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923750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4996" name="Picture 2" descr="C:\Users\10248\Desktop\Pecha Kucha\thank you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"/>
          <a:stretch/>
        </p:blipFill>
        <p:spPr bwMode="auto">
          <a:xfrm>
            <a:off x="-1" y="990600"/>
            <a:ext cx="911513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2944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1898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80109"/>
            <a:ext cx="8686800" cy="50569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E-Book Library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63158"/>
            <a:ext cx="8382000" cy="54424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4800" y="737754"/>
            <a:ext cx="8686800" cy="505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Login Page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57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10" y="1281545"/>
            <a:ext cx="8534400" cy="50020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180109"/>
            <a:ext cx="8686800" cy="505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/>
              <a:t>E-Book Library</a:t>
            </a:r>
            <a:endParaRPr lang="en-US" sz="4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737754"/>
            <a:ext cx="8686800" cy="505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Main Page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2" y="112572"/>
            <a:ext cx="1781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50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470</TotalTime>
  <Words>1249</Words>
  <Application>Microsoft Office PowerPoint</Application>
  <PresentationFormat>On-screen Show (4:3)</PresentationFormat>
  <Paragraphs>440</Paragraphs>
  <Slides>71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7" baseType="lpstr">
      <vt:lpstr>Arial</vt:lpstr>
      <vt:lpstr>Arial Narrow</vt:lpstr>
      <vt:lpstr>Calibri</vt:lpstr>
      <vt:lpstr>Trebuchet MS</vt:lpstr>
      <vt:lpstr>Wingdings</vt:lpstr>
      <vt:lpstr>Office Theme</vt:lpstr>
      <vt:lpstr>Dr. S. Venkadesan, Director – Learning Resource Centre &amp; Operations, Indian School of Business P: +91 40 2318 7970 F: +91 40 2300 7023  e-Mail: Venkadesan_S@isb.edu, venkys@gmail.com ISB Campus, Gachibowli, Hyderabad - 500 032 ISB Campus, Knowledge City, Sector 81, Mohali – 140 306</vt:lpstr>
      <vt:lpstr>The library at ISB, the Learning Resource Centre (LRC), is the heart of the Academic Centre.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E-Book Library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G-Info Watch</vt:lpstr>
      <vt:lpstr>G-Info Watch</vt:lpstr>
      <vt:lpstr>Placement Guide</vt:lpstr>
      <vt:lpstr>Placement Guide</vt:lpstr>
      <vt:lpstr>Course Guide</vt:lpstr>
      <vt:lpstr>Book on My Desk</vt:lpstr>
      <vt:lpstr>Case Data Bank</vt:lpstr>
      <vt:lpstr>PowerPoint Presentation</vt:lpstr>
      <vt:lpstr>Healthcare Newsletter</vt:lpstr>
      <vt:lpstr>Technology Newsletter</vt:lpstr>
      <vt:lpstr>E-Commerce Newsletter</vt:lpstr>
      <vt:lpstr>LRC Conference Alert</vt:lpstr>
      <vt:lpstr>Non Library Services</vt:lpstr>
      <vt:lpstr>Copyright Permission - HBPermission – HBP</vt:lpstr>
      <vt:lpstr>Copyrights Permission - CCCPermission - CCC</vt:lpstr>
      <vt:lpstr>Copyrights Permission - CCC</vt:lpstr>
      <vt:lpstr>Credit Line ine </vt:lpstr>
      <vt:lpstr>NSE –ISB Trading Labine </vt:lpstr>
      <vt:lpstr>NSE – ISB Trading Lab</vt:lpstr>
      <vt:lpstr>Innovation in Library Funding</vt:lpstr>
      <vt:lpstr>Innovation in Library Funding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Art Work @ LRC</vt:lpstr>
      <vt:lpstr>LRC</vt:lpstr>
      <vt:lpstr>Faculty Publications</vt:lpstr>
      <vt:lpstr>LRC Recommends</vt:lpstr>
      <vt:lpstr>New Arrivals</vt:lpstr>
      <vt:lpstr>Books @ LRC</vt:lpstr>
      <vt:lpstr>Entertainment DVDs</vt:lpstr>
      <vt:lpstr>PowerPoint Presentation</vt:lpstr>
      <vt:lpstr>Students @ LRCine </vt:lpstr>
      <vt:lpstr>Students @ LRCine </vt:lpstr>
      <vt:lpstr>Check Point – 3M Detectorine </vt:lpstr>
      <vt:lpstr>Dancing Peacock @ ISB</vt:lpstr>
      <vt:lpstr>Fauna &amp; Flora @ ISB</vt:lpstr>
      <vt:lpstr>Bird @ ISBine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Data Bank</dc:title>
  <dc:creator>Ilammaran Anbumani</dc:creator>
  <cp:lastModifiedBy>Venkadesan S</cp:lastModifiedBy>
  <cp:revision>40</cp:revision>
  <dcterms:created xsi:type="dcterms:W3CDTF">2006-08-16T00:00:00Z</dcterms:created>
  <dcterms:modified xsi:type="dcterms:W3CDTF">2016-10-24T05:03:20Z</dcterms:modified>
</cp:coreProperties>
</file>