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9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2A1D7-E735-4C0E-BECC-937C995498BB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2503E-26B7-4F12-91CA-6EC115EA9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291465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Users’ </a:t>
            </a:r>
            <a:r>
              <a:rPr lang="en-US" b="1" dirty="0" smtClean="0"/>
              <a:t>Perception  </a:t>
            </a:r>
            <a:r>
              <a:rPr lang="en-US" b="1" dirty="0"/>
              <a:t>on the Best Practices in the Libraries of Colleges Under Dibrugarh University of Assam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000" b="1" dirty="0"/>
              <a:t>Rajendra Mohan Dev Sarma</a:t>
            </a:r>
          </a:p>
          <a:p>
            <a:r>
              <a:rPr lang="en-US" sz="2600" b="1" dirty="0"/>
              <a:t>Research </a:t>
            </a:r>
            <a:r>
              <a:rPr lang="en-US" sz="2600" b="1" dirty="0" smtClean="0"/>
              <a:t>Scholar</a:t>
            </a:r>
          </a:p>
          <a:p>
            <a:r>
              <a:rPr lang="en-US" sz="4000" b="1" dirty="0"/>
              <a:t>Dr. Mukut Sarmah</a:t>
            </a:r>
          </a:p>
          <a:p>
            <a:r>
              <a:rPr lang="en-US" sz="2600" b="1" dirty="0"/>
              <a:t>Assistant </a:t>
            </a:r>
            <a:r>
              <a:rPr lang="en-US" sz="2600" b="1" dirty="0" smtClean="0"/>
              <a:t>Professor</a:t>
            </a:r>
            <a:endParaRPr lang="en-US" sz="2600" b="1" dirty="0"/>
          </a:p>
          <a:p>
            <a:r>
              <a:rPr lang="en-US" b="1" dirty="0" smtClean="0"/>
              <a:t>DLIS</a:t>
            </a:r>
            <a:r>
              <a:rPr lang="en-US" b="1" dirty="0"/>
              <a:t>, Assam University, Assam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4800" y="228600"/>
            <a:ext cx="8382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Hindrances of Introducing Best Practices</a:t>
            </a:r>
          </a:p>
          <a:p>
            <a:pPr lvl="0" algn="just">
              <a:buFont typeface="Wingdings" pitchFamily="2" charset="2"/>
              <a:buChar char="q"/>
            </a:pPr>
            <a:r>
              <a:rPr lang="en-US" sz="3200" dirty="0"/>
              <a:t>Lack of requisite number of manpower </a:t>
            </a:r>
            <a:r>
              <a:rPr lang="en-US" sz="3200" dirty="0" smtClean="0"/>
              <a:t>	(average 4.28).</a:t>
            </a:r>
            <a:endParaRPr lang="en-US" sz="3200" dirty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/>
              <a:t>Shortage of competent IT staff in the </a:t>
            </a:r>
            <a:r>
              <a:rPr lang="en-US" sz="3200" dirty="0" smtClean="0"/>
              <a:t>libraries,</a:t>
            </a:r>
            <a:endParaRPr lang="en-US" sz="3200" dirty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 smtClean="0"/>
              <a:t>Lack of in-service </a:t>
            </a:r>
            <a:r>
              <a:rPr lang="en-US" sz="3200" dirty="0"/>
              <a:t>training programmes </a:t>
            </a:r>
            <a:r>
              <a:rPr lang="en-US" sz="3200" dirty="0" smtClean="0"/>
              <a:t>	especially </a:t>
            </a:r>
            <a:r>
              <a:rPr lang="en-US" sz="3200" dirty="0"/>
              <a:t>for </a:t>
            </a:r>
            <a:r>
              <a:rPr lang="en-US" sz="3200" dirty="0" smtClean="0"/>
              <a:t>	the staff,</a:t>
            </a:r>
            <a:endParaRPr lang="en-US" sz="3200" dirty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/>
              <a:t>Deficiency of uninterrupted power </a:t>
            </a:r>
            <a:r>
              <a:rPr lang="en-US" sz="3200" dirty="0" smtClean="0"/>
              <a:t>supply,</a:t>
            </a:r>
            <a:endParaRPr lang="en-US" sz="3200" dirty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/>
              <a:t>Lack of wedding out </a:t>
            </a:r>
            <a:r>
              <a:rPr lang="en-US" sz="3200" dirty="0" smtClean="0"/>
              <a:t>policy,</a:t>
            </a:r>
            <a:endParaRPr lang="en-US" sz="3200" dirty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/>
              <a:t>Paucity of library </a:t>
            </a:r>
            <a:r>
              <a:rPr lang="en-US" sz="3200" dirty="0" smtClean="0"/>
              <a:t>fund,</a:t>
            </a:r>
          </a:p>
          <a:p>
            <a:pPr lvl="0" algn="just">
              <a:buFont typeface="Wingdings" pitchFamily="2" charset="2"/>
              <a:buChar char="q"/>
            </a:pPr>
            <a:r>
              <a:rPr lang="en-US" sz="3200" dirty="0" smtClean="0"/>
              <a:t> Absence </a:t>
            </a:r>
            <a:r>
              <a:rPr lang="en-US" sz="3200" dirty="0"/>
              <a:t>of detailed plan of actions from the </a:t>
            </a:r>
            <a:r>
              <a:rPr lang="en-US" sz="3200" dirty="0" smtClean="0"/>
              <a:t>	LIS 	professionals </a:t>
            </a:r>
            <a:r>
              <a:rPr lang="en-US" sz="3200" dirty="0"/>
              <a:t>and college </a:t>
            </a:r>
            <a:r>
              <a:rPr lang="en-US" sz="3200" dirty="0" smtClean="0"/>
              <a:t>authorities 	etc.</a:t>
            </a:r>
            <a:endParaRPr lang="en-US" sz="3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5344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Recommendations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Those colleges practicing closed and restricted access </a:t>
            </a:r>
            <a:r>
              <a:rPr lang="en-US" sz="2800" dirty="0" smtClean="0"/>
              <a:t>	must </a:t>
            </a:r>
            <a:r>
              <a:rPr lang="en-US" sz="2800" dirty="0"/>
              <a:t>introduce open access system of </a:t>
            </a:r>
            <a:r>
              <a:rPr lang="en-US" sz="2800" dirty="0" smtClean="0"/>
              <a:t>service,</a:t>
            </a:r>
            <a:endParaRPr lang="en-US" sz="2800" dirty="0"/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The library services may be extended to maximum hour </a:t>
            </a:r>
            <a:r>
              <a:rPr lang="en-US" sz="2800" dirty="0" smtClean="0"/>
              <a:t>	beyond </a:t>
            </a:r>
            <a:r>
              <a:rPr lang="en-US" sz="2800" dirty="0"/>
              <a:t>the office </a:t>
            </a:r>
            <a:r>
              <a:rPr lang="en-US" sz="2800" dirty="0" smtClean="0"/>
              <a:t>hours,</a:t>
            </a:r>
            <a:endParaRPr lang="en-US" sz="2800" dirty="0"/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The colleges should provide broadband/Wi-Fi/Li-</a:t>
            </a:r>
            <a:r>
              <a:rPr lang="en-US" sz="2800" dirty="0" err="1"/>
              <a:t>Fi</a:t>
            </a:r>
            <a:r>
              <a:rPr lang="en-US" sz="2800" dirty="0"/>
              <a:t> </a:t>
            </a:r>
            <a:r>
              <a:rPr lang="en-US" sz="2800" dirty="0" smtClean="0"/>
              <a:t>	Internet </a:t>
            </a:r>
            <a:r>
              <a:rPr lang="en-US" sz="2800" dirty="0"/>
              <a:t>connectivity in the </a:t>
            </a:r>
            <a:r>
              <a:rPr lang="en-US" sz="2800" dirty="0" smtClean="0"/>
              <a:t>library,</a:t>
            </a:r>
            <a:endParaRPr lang="en-US" sz="2800" dirty="0"/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Use of electronic surveillance system-CCTV, RFID etc. </a:t>
            </a:r>
            <a:r>
              <a:rPr lang="en-US" sz="2800" dirty="0" smtClean="0"/>
              <a:t>	may </a:t>
            </a:r>
            <a:r>
              <a:rPr lang="en-US" sz="2800" dirty="0"/>
              <a:t>help a lot in effective </a:t>
            </a:r>
            <a:r>
              <a:rPr lang="en-US" sz="2800" dirty="0" smtClean="0"/>
              <a:t>management,</a:t>
            </a:r>
            <a:endParaRPr lang="en-US" sz="2800" dirty="0"/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Independent website and web based services like: Ask </a:t>
            </a:r>
            <a:r>
              <a:rPr lang="en-US" sz="2800" dirty="0" smtClean="0"/>
              <a:t>	the </a:t>
            </a:r>
            <a:r>
              <a:rPr lang="en-US" sz="2800" dirty="0"/>
              <a:t>librarian, FAQ, instant messaging etc. are the </a:t>
            </a:r>
            <a:r>
              <a:rPr lang="en-US" sz="2800" dirty="0" smtClean="0"/>
              <a:t>	need </a:t>
            </a:r>
            <a:r>
              <a:rPr lang="en-US" sz="2800" dirty="0"/>
              <a:t>of the </a:t>
            </a:r>
            <a:r>
              <a:rPr lang="en-US" sz="2800" dirty="0" smtClean="0"/>
              <a:t>hour,</a:t>
            </a:r>
            <a:endParaRPr lang="en-US" sz="2800" dirty="0"/>
          </a:p>
          <a:p>
            <a:pPr lvl="0">
              <a:buFont typeface="Wingdings" pitchFamily="2" charset="2"/>
              <a:buChar char="q"/>
            </a:pPr>
            <a:r>
              <a:rPr lang="en-US" sz="2800" dirty="0"/>
              <a:t>Users community may be benefited most through using </a:t>
            </a:r>
            <a:r>
              <a:rPr lang="en-US" sz="2800" dirty="0" smtClean="0"/>
              <a:t>	the </a:t>
            </a:r>
            <a:r>
              <a:rPr lang="en-US" sz="2800" dirty="0"/>
              <a:t>e- resources of N-List </a:t>
            </a:r>
            <a:r>
              <a:rPr lang="en-US" sz="2800" dirty="0" smtClean="0"/>
              <a:t>programme .</a:t>
            </a:r>
            <a:endParaRPr lang="en-US" sz="2800" dirty="0"/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381000"/>
            <a:ext cx="8382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users community must actively participate 	in the best practices of the libraries,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users must provide feedbacks stating the 	problems faced by them and some 	constructive suggestions directly to the 	librarian or through suggestion box provided 	for it,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Total Quality Management may be practiced for 	better management and providing effective 	services,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458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Apart from the guidelines on best practices 	provided by NAAC, some library extension 	activities  may also be practiced to cater 	reading habits in school level;</a:t>
            </a:r>
            <a:endParaRPr lang="en-US" sz="32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college librarians must be provided Minor 	Research Projects or Major Research 	Projects for enhancing their career and cope 	up with the latest trends of the profession.</a:t>
            </a:r>
            <a:endParaRPr lang="en-US" sz="32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library manpower may be increased and the 	post of Assistant  Librarian may be created 	in all the colleges with UGC scale of pay ,</a:t>
            </a:r>
            <a:endParaRPr lang="en-US" sz="32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20610198">
            <a:off x="2672842" y="2410867"/>
            <a:ext cx="41770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600" dirty="0" smtClean="0">
                <a:latin typeface="Bodoni MT Condensed" pitchFamily="18" charset="0"/>
                <a:cs typeface="Times New Roman" pitchFamily="18" charset="0"/>
              </a:rPr>
              <a:t>THANK  YOU</a:t>
            </a:r>
            <a:endParaRPr lang="en-US" sz="6600" dirty="0" smtClean="0">
              <a:latin typeface="Bodoni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914400"/>
            <a:ext cx="7543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smtClean="0"/>
              <a:t>	Introduction</a:t>
            </a:r>
            <a:r>
              <a:rPr lang="en-US" sz="3200" dirty="0" smtClean="0"/>
              <a:t>	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/>
              <a:t>Academic </a:t>
            </a:r>
            <a:r>
              <a:rPr lang="en-US" sz="3200" dirty="0"/>
              <a:t>library and information centres are established to achieve the mission and visions of their respective parent organisations. </a:t>
            </a:r>
            <a:endParaRPr lang="en-US" sz="3200" dirty="0" smtClean="0"/>
          </a:p>
          <a:p>
            <a:pPr algn="just"/>
            <a:endParaRPr lang="en-US" sz="32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/>
              <a:t>	A </a:t>
            </a:r>
            <a:r>
              <a:rPr lang="en-US" sz="3200" dirty="0"/>
              <a:t>college library is expected to provide the best possible services in the library to the </a:t>
            </a:r>
            <a:r>
              <a:rPr lang="en-US" sz="3200" dirty="0">
                <a:solidFill>
                  <a:srgbClr val="00B0F0"/>
                </a:solidFill>
              </a:rPr>
              <a:t>end users </a:t>
            </a:r>
            <a:r>
              <a:rPr lang="en-US" sz="3200" dirty="0"/>
              <a:t>for their study and academic activities through its </a:t>
            </a:r>
            <a:r>
              <a:rPr lang="en-US" sz="3200" dirty="0" smtClean="0">
                <a:solidFill>
                  <a:srgbClr val="00B0F0"/>
                </a:solidFill>
              </a:rPr>
              <a:t>best resources</a:t>
            </a:r>
            <a:r>
              <a:rPr lang="en-US" sz="3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81000" y="609600"/>
            <a:ext cx="8458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objectives of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study are 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understand the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users’ perspective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the best 	practices of the libraries;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know the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status of best practices,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use of 	IT in the degree college libraries affiliated to 	Dibrugarh University;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ascertain the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problems associated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with the 	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best practices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provide recommendations.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1"/>
            <a:ext cx="830579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Methodology: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</a:rPr>
              <a:t>Survey method </a:t>
            </a:r>
            <a:r>
              <a:rPr lang="en-US" sz="2800" dirty="0"/>
              <a:t>has been adopted to conduct the study. </a:t>
            </a:r>
            <a:endParaRPr lang="en-US" sz="2800" dirty="0" smtClean="0"/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/>
              <a:t>A </a:t>
            </a:r>
            <a:r>
              <a:rPr lang="en-US" sz="2800" dirty="0">
                <a:solidFill>
                  <a:srgbClr val="00B0F0"/>
                </a:solidFill>
              </a:rPr>
              <a:t>structured questionnaire </a:t>
            </a:r>
            <a:r>
              <a:rPr lang="en-US" sz="2800" dirty="0"/>
              <a:t>was designed and distributed among the users </a:t>
            </a:r>
            <a:r>
              <a:rPr lang="en-US" sz="2800" dirty="0" smtClean="0"/>
              <a:t>of colleges.</a:t>
            </a:r>
            <a:r>
              <a:rPr lang="en-US" sz="2800" dirty="0"/>
              <a:t> </a:t>
            </a:r>
            <a:endParaRPr lang="en-US" sz="2800" dirty="0" smtClean="0"/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F0"/>
                </a:solidFill>
              </a:rPr>
              <a:t>Feedbacks </a:t>
            </a:r>
            <a:r>
              <a:rPr lang="en-US" sz="2800" dirty="0"/>
              <a:t>have been collected from more than </a:t>
            </a:r>
            <a:r>
              <a:rPr lang="en-US" sz="2800" dirty="0">
                <a:solidFill>
                  <a:srgbClr val="00B0F0"/>
                </a:solidFill>
              </a:rPr>
              <a:t>77% of the </a:t>
            </a:r>
            <a:r>
              <a:rPr lang="en-US" sz="2800" dirty="0" smtClean="0">
                <a:solidFill>
                  <a:srgbClr val="00B0F0"/>
                </a:solidFill>
              </a:rPr>
              <a:t>libraries.</a:t>
            </a:r>
            <a:endParaRPr lang="en-US" sz="2800" dirty="0" smtClean="0"/>
          </a:p>
          <a:p>
            <a:pPr algn="just"/>
            <a:r>
              <a:rPr lang="en-US" sz="2800" dirty="0" smtClean="0"/>
              <a:t>	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0"/>
            <a:ext cx="8001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Major Findings of the </a:t>
            </a:r>
            <a:r>
              <a:rPr lang="en-US" sz="3200" b="1" dirty="0" smtClean="0"/>
              <a:t>Study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/>
              <a:t>The Krishna </a:t>
            </a:r>
            <a:r>
              <a:rPr lang="en-US" sz="3200" dirty="0" err="1"/>
              <a:t>Kanta</a:t>
            </a:r>
            <a:r>
              <a:rPr lang="en-US" sz="3200" dirty="0"/>
              <a:t> </a:t>
            </a:r>
            <a:r>
              <a:rPr lang="en-US" sz="3200" dirty="0" err="1"/>
              <a:t>Handique</a:t>
            </a:r>
            <a:r>
              <a:rPr lang="en-US" sz="3200" dirty="0"/>
              <a:t> Library of J B </a:t>
            </a:r>
            <a:r>
              <a:rPr lang="en-US" sz="3200" dirty="0" smtClean="0"/>
              <a:t>	College </a:t>
            </a:r>
            <a:r>
              <a:rPr lang="en-US" sz="3200" dirty="0"/>
              <a:t>is the oldest college library in the </a:t>
            </a:r>
            <a:r>
              <a:rPr lang="en-US" sz="3200" dirty="0" smtClean="0"/>
              <a:t>	study </a:t>
            </a:r>
            <a:r>
              <a:rPr lang="en-US" sz="3200" dirty="0"/>
              <a:t>area which was established in </a:t>
            </a:r>
            <a:r>
              <a:rPr lang="en-US" sz="3200" dirty="0" smtClean="0"/>
              <a:t>	1930</a:t>
            </a:r>
            <a:r>
              <a:rPr lang="en-US" sz="3200" dirty="0"/>
              <a:t>. Two college libraries were </a:t>
            </a:r>
            <a:r>
              <a:rPr lang="en-US" sz="3200" dirty="0" smtClean="0"/>
              <a:t>e	</a:t>
            </a:r>
            <a:r>
              <a:rPr lang="en-US" sz="3200" dirty="0" err="1" smtClean="0"/>
              <a:t>stablished</a:t>
            </a:r>
            <a:r>
              <a:rPr lang="en-US" sz="3200" dirty="0" smtClean="0"/>
              <a:t> </a:t>
            </a:r>
            <a:r>
              <a:rPr lang="en-US" sz="3200" dirty="0"/>
              <a:t>before the independence. </a:t>
            </a:r>
            <a:endParaRPr lang="en-US" sz="32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3200" dirty="0" smtClean="0"/>
              <a:t>The </a:t>
            </a:r>
            <a:r>
              <a:rPr lang="en-US" sz="3200" dirty="0" err="1"/>
              <a:t>Sibsagar</a:t>
            </a:r>
            <a:r>
              <a:rPr lang="en-US" sz="3200" dirty="0"/>
              <a:t> College library has the highest </a:t>
            </a:r>
            <a:r>
              <a:rPr lang="en-US" sz="3200" dirty="0" smtClean="0"/>
              <a:t>	collection </a:t>
            </a:r>
            <a:r>
              <a:rPr lang="en-US" sz="3200" dirty="0"/>
              <a:t>of text, reference and rare </a:t>
            </a:r>
            <a:r>
              <a:rPr lang="en-US" sz="3200" dirty="0" smtClean="0"/>
              <a:t>	books </a:t>
            </a:r>
            <a:r>
              <a:rPr lang="en-US" sz="3200" dirty="0"/>
              <a:t>(51248)</a:t>
            </a:r>
            <a:endParaRPr lang="en-US" sz="3200" b="1" dirty="0" smtClean="0"/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810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SG" sz="3200" dirty="0" smtClean="0"/>
              <a:t>The </a:t>
            </a:r>
            <a:r>
              <a:rPr lang="en-SG" sz="3200" dirty="0"/>
              <a:t>users’ category comprises of the students, </a:t>
            </a:r>
            <a:r>
              <a:rPr lang="en-SG" sz="3200" dirty="0" smtClean="0"/>
              <a:t>	faculty </a:t>
            </a:r>
            <a:r>
              <a:rPr lang="en-SG" sz="3200" dirty="0"/>
              <a:t>members and staff of the respective </a:t>
            </a:r>
            <a:r>
              <a:rPr lang="en-SG" sz="3200" dirty="0" smtClean="0"/>
              <a:t>	colleges </a:t>
            </a:r>
            <a:r>
              <a:rPr lang="en-SG" sz="3200" dirty="0"/>
              <a:t>under </a:t>
            </a:r>
            <a:r>
              <a:rPr lang="en-SG" sz="3200" dirty="0" smtClean="0"/>
              <a:t>study. </a:t>
            </a:r>
            <a:r>
              <a:rPr lang="en-SG" sz="3200" dirty="0"/>
              <a:t>T</a:t>
            </a:r>
            <a:r>
              <a:rPr lang="en-SG" sz="3200" dirty="0" smtClean="0"/>
              <a:t>otal of 969 users have 	responded in 	the study. Out of that, 570</a:t>
            </a:r>
          </a:p>
          <a:p>
            <a:pPr algn="just"/>
            <a:r>
              <a:rPr lang="en-SG" sz="3200" dirty="0"/>
              <a:t>	</a:t>
            </a:r>
            <a:r>
              <a:rPr lang="en-SG" sz="3200" dirty="0" smtClean="0"/>
              <a:t>students(58.82</a:t>
            </a:r>
            <a:r>
              <a:rPr lang="en-SG" sz="3200" dirty="0"/>
              <a:t>%), </a:t>
            </a:r>
            <a:r>
              <a:rPr lang="en-SG" sz="3200" dirty="0" smtClean="0"/>
              <a:t>	285 teachers </a:t>
            </a:r>
            <a:r>
              <a:rPr lang="en-SG" sz="3200" dirty="0"/>
              <a:t>(29.41%) </a:t>
            </a:r>
            <a:r>
              <a:rPr lang="en-SG" sz="3200" dirty="0" smtClean="0"/>
              <a:t>	and </a:t>
            </a:r>
            <a:r>
              <a:rPr lang="en-SG" sz="3200" dirty="0"/>
              <a:t>114 staff (11.76 </a:t>
            </a:r>
            <a:r>
              <a:rPr lang="en-SG" sz="3200" dirty="0" smtClean="0"/>
              <a:t>	%) .	</a:t>
            </a:r>
          </a:p>
          <a:p>
            <a:pPr algn="just"/>
            <a:endParaRPr lang="en-SG" sz="3200" dirty="0" smtClean="0"/>
          </a:p>
          <a:p>
            <a:endParaRPr lang="en-SG" sz="3200" dirty="0" smtClean="0"/>
          </a:p>
          <a:p>
            <a:pPr>
              <a:buFont typeface="Wingdings" pitchFamily="2" charset="2"/>
              <a:buChar char="q"/>
            </a:pPr>
            <a:endParaRPr lang="en-US" sz="3200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3581400"/>
            <a:ext cx="5867399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0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Most of the users (89.26%) visit the library daily and </a:t>
            </a:r>
            <a:r>
              <a:rPr lang="en-US" sz="2800" dirty="0" smtClean="0"/>
              <a:t>	weekly </a:t>
            </a:r>
            <a:r>
              <a:rPr lang="en-US" sz="2800" dirty="0"/>
              <a:t>against only 11% readers visit sometimes </a:t>
            </a:r>
            <a:r>
              <a:rPr lang="en-US" sz="2800" dirty="0" smtClean="0"/>
              <a:t>	and </a:t>
            </a:r>
            <a:r>
              <a:rPr lang="en-US" sz="2800" dirty="0"/>
              <a:t>rarely. </a:t>
            </a: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1905001"/>
            <a:ext cx="6019799" cy="19811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449580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SG" sz="2800" dirty="0"/>
              <a:t>More than three fifth of the users (61.61%) fully </a:t>
            </a:r>
            <a:r>
              <a:rPr lang="en-SG" sz="2800" dirty="0" smtClean="0"/>
              <a:t>	aware </a:t>
            </a:r>
            <a:r>
              <a:rPr lang="en-SG" sz="2800" dirty="0"/>
              <a:t>of the resource, services and facilities of </a:t>
            </a:r>
            <a:r>
              <a:rPr lang="en-SG" sz="2800" dirty="0" smtClean="0"/>
              <a:t>	the </a:t>
            </a:r>
            <a:r>
              <a:rPr lang="en-SG" sz="2800" dirty="0"/>
              <a:t>libraries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38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The study reveals that nearly three fifth  of the </a:t>
            </a:r>
            <a:r>
              <a:rPr lang="en-US" sz="2800" dirty="0" smtClean="0"/>
              <a:t>	reader’s </a:t>
            </a:r>
            <a:r>
              <a:rPr lang="en-US" sz="2800" dirty="0"/>
              <a:t>(58.51%) requirements is met above 50% </a:t>
            </a:r>
            <a:r>
              <a:rPr lang="en-US" sz="2800" dirty="0" smtClean="0"/>
              <a:t>	by </a:t>
            </a:r>
            <a:r>
              <a:rPr lang="en-US" sz="2800" dirty="0"/>
              <a:t>the library's collection followed by above 75% </a:t>
            </a:r>
            <a:r>
              <a:rPr lang="en-US" sz="2800" dirty="0" smtClean="0"/>
              <a:t>	(</a:t>
            </a:r>
            <a:r>
              <a:rPr lang="en-US" sz="2800" dirty="0"/>
              <a:t>35.91%) </a:t>
            </a:r>
            <a:r>
              <a:rPr lang="en-US" sz="2800" dirty="0" smtClean="0"/>
              <a:t>.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Most </a:t>
            </a:r>
            <a:r>
              <a:rPr lang="en-US" sz="2800" dirty="0"/>
              <a:t>of the users (98.24%) think that the best </a:t>
            </a:r>
            <a:r>
              <a:rPr lang="en-US" sz="2800" dirty="0" smtClean="0"/>
              <a:t>	practices </a:t>
            </a:r>
            <a:r>
              <a:rPr lang="en-US" sz="2800" dirty="0"/>
              <a:t>and modernisation of libraries are very </a:t>
            </a:r>
            <a:r>
              <a:rPr lang="en-US" sz="2800" dirty="0" smtClean="0"/>
              <a:t>	essential</a:t>
            </a:r>
            <a:r>
              <a:rPr lang="en-US" sz="2800" dirty="0"/>
              <a:t>. 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SG" sz="2800" dirty="0" smtClean="0"/>
              <a:t>Most </a:t>
            </a:r>
            <a:r>
              <a:rPr lang="en-SG" sz="2800" dirty="0"/>
              <a:t>of the users (90.51%) demand the web based </a:t>
            </a:r>
            <a:r>
              <a:rPr lang="en-SG" sz="2800" dirty="0" smtClean="0"/>
              <a:t>	services </a:t>
            </a:r>
            <a:r>
              <a:rPr lang="en-SG" sz="2800" dirty="0"/>
              <a:t>like Ask the Librarian / Help Desk/ FAQ </a:t>
            </a:r>
            <a:r>
              <a:rPr lang="en-SG" sz="2800" dirty="0" smtClean="0"/>
              <a:t>	etc.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/>
              <a:t>A</a:t>
            </a:r>
            <a:r>
              <a:rPr lang="en-US" sz="2800" dirty="0" smtClean="0"/>
              <a:t>bout </a:t>
            </a:r>
            <a:r>
              <a:rPr lang="en-US" sz="2800" dirty="0"/>
              <a:t>seven tenth (</a:t>
            </a:r>
            <a:r>
              <a:rPr lang="en-US" sz="2800" dirty="0" smtClean="0"/>
              <a:t>66.46%) of </a:t>
            </a:r>
            <a:r>
              <a:rPr lang="en-US" sz="2800" dirty="0"/>
              <a:t>the users responded </a:t>
            </a:r>
            <a:r>
              <a:rPr lang="en-US" sz="2800" dirty="0" smtClean="0"/>
              <a:t>	positively </a:t>
            </a:r>
            <a:r>
              <a:rPr lang="en-US" sz="2800" dirty="0"/>
              <a:t>regarding availability of electronic </a:t>
            </a:r>
            <a:r>
              <a:rPr lang="en-US" sz="2800" dirty="0" smtClean="0"/>
              <a:t>	resources </a:t>
            </a:r>
            <a:r>
              <a:rPr lang="en-US" sz="2800" dirty="0"/>
              <a:t>in the libraries 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81000" y="381000"/>
            <a:ext cx="85344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800" dirty="0" smtClean="0"/>
              <a:t>Almost half of the users (48.9 %) fully aware about the 	best practices and modernisation of the libraries .</a:t>
            </a:r>
            <a:r>
              <a:rPr lang="en-SG" sz="2800" dirty="0" smtClean="0"/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study reveals found that 37.56% users get the 	orientation programme frequently followed by 	regularly with 33.33%, sometimes with 21.98%.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2054131"/>
            <a:ext cx="5029200" cy="27497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189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Users’ Perception  on the Best Practices in the Libraries of Colleges Under Dibrugarh University of Assam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Users’ Perception  on the Best Practices in the Libraries of Colleges Under Dibrugarh University of Assam</dc:title>
  <dc:creator>ab</dc:creator>
  <cp:lastModifiedBy>hkkaul</cp:lastModifiedBy>
  <cp:revision>39</cp:revision>
  <dcterms:created xsi:type="dcterms:W3CDTF">2016-10-17T03:19:22Z</dcterms:created>
  <dcterms:modified xsi:type="dcterms:W3CDTF">2016-10-26T18:41:15Z</dcterms:modified>
</cp:coreProperties>
</file>