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10/27/2016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10/27/2016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Dr. </a:t>
            </a:r>
            <a:r>
              <a:rPr lang="en-US" dirty="0" err="1" smtClean="0"/>
              <a:t>Jagtar</a:t>
            </a:r>
            <a:r>
              <a:rPr lang="en-US" dirty="0" smtClean="0"/>
              <a:t> Singh</a:t>
            </a:r>
          </a:p>
          <a:p>
            <a:r>
              <a:rPr lang="en-US" dirty="0" smtClean="0"/>
              <a:t>Professor, Library and Information Science</a:t>
            </a:r>
          </a:p>
          <a:p>
            <a:r>
              <a:rPr lang="en-US" dirty="0" smtClean="0"/>
              <a:t>&amp;</a:t>
            </a:r>
          </a:p>
          <a:p>
            <a:r>
              <a:rPr lang="en-US" dirty="0" smtClean="0"/>
              <a:t>Professor In charge,  Punjabi University Library, Patiala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smtClean="0"/>
              <a:t>Inspiring Librarians: Evolving Roles and Responsibilities of LIS Professionals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Paradigm Shift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SALs to LINs</a:t>
            </a:r>
          </a:p>
          <a:p>
            <a:r>
              <a:rPr lang="en-US" dirty="0" smtClean="0"/>
              <a:t>PPs to DDs</a:t>
            </a:r>
          </a:p>
          <a:p>
            <a:r>
              <a:rPr lang="en-US" dirty="0" smtClean="0"/>
              <a:t>Ownership to Access</a:t>
            </a:r>
          </a:p>
          <a:p>
            <a:r>
              <a:rPr lang="en-US" dirty="0" smtClean="0"/>
              <a:t>Library to Web  5.0</a:t>
            </a:r>
          </a:p>
          <a:p>
            <a:r>
              <a:rPr lang="en-US" dirty="0" smtClean="0"/>
              <a:t>9x5 to24x7= a3, a4, c3</a:t>
            </a:r>
          </a:p>
          <a:p>
            <a:r>
              <a:rPr lang="en-US" dirty="0" smtClean="0"/>
              <a:t>Intermediary to End Users</a:t>
            </a:r>
          </a:p>
          <a:p>
            <a:r>
              <a:rPr lang="en-US" dirty="0" smtClean="0"/>
              <a:t>Library catalogs to Search Engines</a:t>
            </a:r>
          </a:p>
          <a:p>
            <a:r>
              <a:rPr lang="en-US" dirty="0" smtClean="0"/>
              <a:t>Divergence to Convergence</a:t>
            </a:r>
          </a:p>
          <a:p>
            <a:r>
              <a:rPr lang="en-US" dirty="0" smtClean="0"/>
              <a:t>Place to Concept</a:t>
            </a:r>
          </a:p>
          <a:p>
            <a:r>
              <a:rPr lang="en-US" dirty="0" smtClean="0"/>
              <a:t>Teaching to Learning</a:t>
            </a:r>
          </a:p>
          <a:p>
            <a:r>
              <a:rPr lang="en-US" dirty="0" smtClean="0"/>
              <a:t>Being to Becoming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 and Divides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Gap between Explicit Knowledge and Tacit Level</a:t>
            </a:r>
          </a:p>
          <a:p>
            <a:r>
              <a:rPr lang="en-US" dirty="0" smtClean="0"/>
              <a:t>Capacity Gap</a:t>
            </a:r>
          </a:p>
          <a:p>
            <a:r>
              <a:rPr lang="en-US" dirty="0" smtClean="0"/>
              <a:t>Push and Pull Gap</a:t>
            </a:r>
          </a:p>
          <a:p>
            <a:r>
              <a:rPr lang="en-US" dirty="0" smtClean="0"/>
              <a:t>Info-Divide</a:t>
            </a:r>
          </a:p>
          <a:p>
            <a:r>
              <a:rPr lang="en-US" dirty="0" smtClean="0"/>
              <a:t>Digital Divide</a:t>
            </a:r>
          </a:p>
          <a:p>
            <a:r>
              <a:rPr lang="en-US" dirty="0" smtClean="0"/>
              <a:t>Digital Determinism</a:t>
            </a:r>
          </a:p>
          <a:p>
            <a:r>
              <a:rPr lang="en-US" dirty="0" smtClean="0"/>
              <a:t>ICT Impact at Functional and Philosophical Level</a:t>
            </a:r>
          </a:p>
          <a:p>
            <a:pPr>
              <a:buNone/>
            </a:pPr>
            <a:r>
              <a:rPr lang="en-US" dirty="0" smtClean="0"/>
              <a:t>Message:</a:t>
            </a:r>
          </a:p>
          <a:p>
            <a:pPr>
              <a:buNone/>
            </a:pPr>
            <a:r>
              <a:rPr lang="en-US" dirty="0" smtClean="0"/>
              <a:t>Lead, follow or quit</a:t>
            </a:r>
          </a:p>
          <a:p>
            <a:pPr>
              <a:buNone/>
            </a:pPr>
            <a:r>
              <a:rPr lang="en-US" dirty="0" smtClean="0"/>
              <a:t>Don’t come between the dog and the lighthouse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and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Making library resources and services smart</a:t>
            </a:r>
          </a:p>
          <a:p>
            <a:r>
              <a:rPr lang="en-US" dirty="0" smtClean="0"/>
              <a:t>Inspiring LIPs</a:t>
            </a:r>
          </a:p>
          <a:p>
            <a:r>
              <a:rPr lang="en-US" dirty="0" smtClean="0"/>
              <a:t>Understanding the </a:t>
            </a:r>
            <a:r>
              <a:rPr lang="en-US" dirty="0" smtClean="0"/>
              <a:t>u</a:t>
            </a:r>
            <a:r>
              <a:rPr lang="en-US" dirty="0" smtClean="0"/>
              <a:t>ser needs</a:t>
            </a:r>
          </a:p>
          <a:p>
            <a:r>
              <a:rPr lang="en-US" dirty="0" smtClean="0"/>
              <a:t>Bringing users to libraries</a:t>
            </a:r>
          </a:p>
          <a:p>
            <a:r>
              <a:rPr lang="en-US" dirty="0" smtClean="0"/>
              <a:t>Reaching the users</a:t>
            </a:r>
          </a:p>
          <a:p>
            <a:r>
              <a:rPr lang="en-US" dirty="0" smtClean="0"/>
              <a:t>CPET and capacity building</a:t>
            </a:r>
          </a:p>
          <a:p>
            <a:r>
              <a:rPr lang="en-US" dirty="0" smtClean="0"/>
              <a:t>Collaboration and partnership</a:t>
            </a:r>
          </a:p>
          <a:p>
            <a:r>
              <a:rPr lang="en-US" dirty="0" smtClean="0"/>
              <a:t>Inclusion, excellence, equity, diversity and real-time access</a:t>
            </a:r>
          </a:p>
          <a:p>
            <a:r>
              <a:rPr lang="en-US" dirty="0" smtClean="0"/>
              <a:t>EFAP, IFAP and MIL for all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Third Wave</a:t>
            </a:r>
          </a:p>
          <a:p>
            <a:r>
              <a:rPr lang="en-US" dirty="0" smtClean="0"/>
              <a:t>Power Shift</a:t>
            </a:r>
          </a:p>
          <a:p>
            <a:r>
              <a:rPr lang="en-US" dirty="0" smtClean="0"/>
              <a:t>NYP-2014</a:t>
            </a:r>
          </a:p>
          <a:p>
            <a:r>
              <a:rPr lang="en-US" dirty="0" smtClean="0"/>
              <a:t>NML</a:t>
            </a:r>
          </a:p>
          <a:p>
            <a:r>
              <a:rPr lang="en-US" dirty="0" smtClean="0"/>
              <a:t>The SDGs</a:t>
            </a:r>
          </a:p>
          <a:p>
            <a:r>
              <a:rPr lang="en-US" dirty="0" smtClean="0"/>
              <a:t>Reinforce human rights</a:t>
            </a:r>
          </a:p>
          <a:p>
            <a:r>
              <a:rPr lang="en-US" dirty="0" smtClean="0"/>
              <a:t>Eliminate bias, discrimination, and marginalization</a:t>
            </a:r>
          </a:p>
          <a:p>
            <a:r>
              <a:rPr lang="en-US" dirty="0" smtClean="0"/>
              <a:t>Bridge gaps and divides</a:t>
            </a:r>
          </a:p>
          <a:p>
            <a:pPr>
              <a:buNone/>
            </a:pPr>
            <a:r>
              <a:rPr lang="en-US" dirty="0" smtClean="0"/>
              <a:t>Lingering Issue: </a:t>
            </a:r>
            <a:r>
              <a:rPr lang="en-US" b="1" dirty="0" smtClean="0"/>
              <a:t>To be or not to be</a:t>
            </a:r>
          </a:p>
          <a:p>
            <a:pPr>
              <a:buNone/>
            </a:pPr>
            <a:r>
              <a:rPr lang="en-US" i="1" dirty="0" smtClean="0"/>
              <a:t>Many thanks for your valuable time and kind attention</a:t>
            </a:r>
            <a:endParaRPr lang="en-U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</TotalTime>
  <Words>204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Inspiring Librarians: Evolving Roles and Responsibilities of LIS Professionals</vt:lpstr>
      <vt:lpstr>Paradigm Shift</vt:lpstr>
      <vt:lpstr>Gap and Divides</vt:lpstr>
      <vt:lpstr>Challenges and Opportunities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Inspiring Librarians: Evolving Roles and Responsibilities of LIS Professionals</dc:title>
  <dc:creator>hkkaul</dc:creator>
  <cp:lastModifiedBy>hkkaul</cp:lastModifiedBy>
  <cp:revision>4</cp:revision>
  <dcterms:created xsi:type="dcterms:W3CDTF">2016-10-27T04:35:02Z</dcterms:created>
  <dcterms:modified xsi:type="dcterms:W3CDTF">2016-10-27T04:58:59Z</dcterms:modified>
</cp:coreProperties>
</file>