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84" r:id="rId6"/>
    <p:sldId id="260" r:id="rId7"/>
    <p:sldId id="261" r:id="rId8"/>
    <p:sldId id="281" r:id="rId9"/>
    <p:sldId id="282" r:id="rId10"/>
    <p:sldId id="283" r:id="rId11"/>
    <p:sldId id="262" r:id="rId12"/>
    <p:sldId id="263"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3BE8C7C5-D23A-4B45-812F-BDB8D9A40B79}" type="datetimeFigureOut">
              <a:rPr lang="en-US" smtClean="0"/>
              <a:pPr/>
              <a:t>10/27/2016</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18191B8A-49BC-45FD-8823-4E27837AB7B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BE8C7C5-D23A-4B45-812F-BDB8D9A40B79}" type="datetimeFigureOut">
              <a:rPr lang="en-US" smtClean="0"/>
              <a:pPr/>
              <a:t>10/27/2016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8191B8A-49BC-45FD-8823-4E27837AB7B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BE8C7C5-D23A-4B45-812F-BDB8D9A40B79}" type="datetimeFigureOut">
              <a:rPr lang="en-US" smtClean="0"/>
              <a:pPr/>
              <a:t>10/27/2016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8191B8A-49BC-45FD-8823-4E27837AB7B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BE8C7C5-D23A-4B45-812F-BDB8D9A40B79}" type="datetimeFigureOut">
              <a:rPr lang="en-US" smtClean="0"/>
              <a:pPr/>
              <a:t>10/27/2016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8191B8A-49BC-45FD-8823-4E27837AB7BF}"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BE8C7C5-D23A-4B45-812F-BDB8D9A40B79}" type="datetimeFigureOut">
              <a:rPr lang="en-US" smtClean="0"/>
              <a:pPr/>
              <a:t>10/27/2016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8191B8A-49BC-45FD-8823-4E27837AB7BF}"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BE8C7C5-D23A-4B45-812F-BDB8D9A40B79}" type="datetimeFigureOut">
              <a:rPr lang="en-US" smtClean="0"/>
              <a:pPr/>
              <a:t>10/27/2016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8191B8A-49BC-45FD-8823-4E27837AB7BF}"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BE8C7C5-D23A-4B45-812F-BDB8D9A40B79}" type="datetimeFigureOut">
              <a:rPr lang="en-US" smtClean="0"/>
              <a:pPr/>
              <a:t>10/27/2016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18191B8A-49BC-45FD-8823-4E27837AB7B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3BE8C7C5-D23A-4B45-812F-BDB8D9A40B79}" type="datetimeFigureOut">
              <a:rPr lang="en-US" smtClean="0"/>
              <a:pPr/>
              <a:t>10/27/2016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18191B8A-49BC-45FD-8823-4E27837AB7BF}"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BE8C7C5-D23A-4B45-812F-BDB8D9A40B79}" type="datetimeFigureOut">
              <a:rPr lang="en-US" smtClean="0"/>
              <a:pPr/>
              <a:t>10/27/2016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18191B8A-49BC-45FD-8823-4E27837AB7B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3BE8C7C5-D23A-4B45-812F-BDB8D9A40B79}" type="datetimeFigureOut">
              <a:rPr lang="en-US" smtClean="0"/>
              <a:pPr/>
              <a:t>10/27/2016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8191B8A-49BC-45FD-8823-4E27837AB7B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3BE8C7C5-D23A-4B45-812F-BDB8D9A40B79}" type="datetimeFigureOut">
              <a:rPr lang="en-US" smtClean="0"/>
              <a:pPr/>
              <a:t>10/27/2016</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8191B8A-49BC-45FD-8823-4E27837AB7BF}"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BE8C7C5-D23A-4B45-812F-BDB8D9A40B79}" type="datetimeFigureOut">
              <a:rPr lang="en-US" smtClean="0"/>
              <a:pPr/>
              <a:t>10/27/2016</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8191B8A-49BC-45FD-8823-4E27837AB7B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pPr algn="ctr">
              <a:buNone/>
            </a:pPr>
            <a:r>
              <a:rPr lang="en-IN" b="1" dirty="0"/>
              <a:t> </a:t>
            </a:r>
            <a:r>
              <a:rPr lang="en-IN" b="1" dirty="0" smtClean="0"/>
              <a:t>  </a:t>
            </a:r>
          </a:p>
          <a:p>
            <a:pPr algn="ctr">
              <a:buNone/>
            </a:pPr>
            <a:endParaRPr lang="en-IN" b="1" dirty="0" smtClean="0"/>
          </a:p>
          <a:p>
            <a:pPr algn="ctr">
              <a:buNone/>
            </a:pPr>
            <a:r>
              <a:rPr lang="en-IN" b="1" dirty="0" smtClean="0"/>
              <a:t> Inspiring </a:t>
            </a:r>
            <a:r>
              <a:rPr lang="en-IN" b="1" dirty="0"/>
              <a:t>Librarians: Evolving Roles and </a:t>
            </a:r>
            <a:r>
              <a:rPr lang="en-IN" b="1" dirty="0" smtClean="0"/>
              <a:t> Responsibilities </a:t>
            </a:r>
            <a:r>
              <a:rPr lang="en-IN" b="1" dirty="0"/>
              <a:t>of Library and Information </a:t>
            </a:r>
            <a:r>
              <a:rPr lang="en-IN" b="1" dirty="0" smtClean="0"/>
              <a:t>Science Professionals</a:t>
            </a:r>
          </a:p>
          <a:p>
            <a:pPr algn="ctr">
              <a:buNone/>
            </a:pPr>
            <a:endParaRPr lang="en-IN" b="1" dirty="0" smtClean="0"/>
          </a:p>
          <a:p>
            <a:pPr algn="ctr">
              <a:buNone/>
            </a:pPr>
            <a:endParaRPr lang="en-IN" b="1" dirty="0" smtClean="0"/>
          </a:p>
          <a:p>
            <a:pPr algn="ctr">
              <a:buNone/>
            </a:pPr>
            <a:endParaRPr lang="en-IN" b="1" dirty="0" smtClean="0"/>
          </a:p>
          <a:p>
            <a:pPr algn="ctr">
              <a:buNone/>
            </a:pPr>
            <a:r>
              <a:rPr lang="en-IN" b="1" dirty="0" smtClean="0"/>
              <a:t>Prof. </a:t>
            </a:r>
            <a:r>
              <a:rPr lang="en-IN" b="1" dirty="0" err="1" smtClean="0"/>
              <a:t>Pravakar</a:t>
            </a:r>
            <a:r>
              <a:rPr lang="en-IN" b="1" dirty="0" smtClean="0"/>
              <a:t> </a:t>
            </a:r>
            <a:r>
              <a:rPr lang="en-IN" b="1" dirty="0" err="1" smtClean="0"/>
              <a:t>Rath</a:t>
            </a:r>
            <a:endParaRPr lang="en-US" dirty="0"/>
          </a:p>
          <a:p>
            <a:pPr>
              <a:buNone/>
            </a:pPr>
            <a:endParaRPr lang="en-US" dirty="0"/>
          </a:p>
        </p:txBody>
      </p:sp>
      <p:sp>
        <p:nvSpPr>
          <p:cNvPr id="4" name="Title 3"/>
          <p:cNvSpPr>
            <a:spLocks noGrp="1"/>
          </p:cNvSpPr>
          <p:nvPr>
            <p:ph type="title"/>
          </p:nvPr>
        </p:nvSpPr>
        <p:spPr/>
        <p:txBody>
          <a:bodyPr>
            <a:normAutofit fontScale="90000"/>
          </a:bodyPr>
          <a:lstStyle/>
          <a:p>
            <a:r>
              <a:rPr lang="en-IN" b="1" dirty="0"/>
              <a:t> </a:t>
            </a:r>
            <a:r>
              <a:rPr lang="en-US" dirty="0"/>
              <a:t/>
            </a:r>
            <a:br>
              <a:rPr lang="en-US" dirty="0"/>
            </a:br>
            <a:r>
              <a:rPr lang="en-IN" b="1" dirty="0"/>
              <a:t> </a:t>
            </a:r>
            <a:r>
              <a:rPr lang="en-US" dirty="0"/>
              <a:t/>
            </a:r>
            <a:br>
              <a:rPr lang="en-US" dirty="0"/>
            </a:br>
            <a:r>
              <a:rPr lang="en-US" dirty="0" smtClean="0"/>
              <a:t>NACLIN-2016</a:t>
            </a:r>
            <a:r>
              <a:rPr lang="en-US" dirty="0"/>
              <a:t/>
            </a:r>
            <a:br>
              <a:rPr lang="en-US"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IN" dirty="0" smtClean="0">
                <a:latin typeface="Times New Roman" pitchFamily="18" charset="0"/>
                <a:cs typeface="Times New Roman" pitchFamily="18" charset="0"/>
              </a:rPr>
              <a:t>With the emergence of Web 2.0/3.0 and its compatibility with library management software , the libraries have started providing a number of innovative and value added services to its users community like-</a:t>
            </a:r>
          </a:p>
          <a:p>
            <a:pPr algn="just">
              <a:buNone/>
            </a:pPr>
            <a:r>
              <a:rPr lang="en-IN"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Synchronous messaging, Streaming Media, Blogs, Wikis, Social Networks, Tagging, Bookmarking, Really Simple Syndication (RSS) Feeds, Podcasting, </a:t>
            </a:r>
            <a:r>
              <a:rPr lang="en-US" i="1" dirty="0" err="1" smtClean="0">
                <a:latin typeface="Times New Roman" pitchFamily="18" charset="0"/>
                <a:cs typeface="Times New Roman" pitchFamily="18" charset="0"/>
              </a:rPr>
              <a:t>Mashups</a:t>
            </a:r>
            <a:r>
              <a:rPr lang="en-US" i="1" dirty="0" smtClean="0">
                <a:latin typeface="Times New Roman" pitchFamily="18" charset="0"/>
                <a:cs typeface="Times New Roman" pitchFamily="18" charset="0"/>
              </a:rPr>
              <a:t> etc.</a:t>
            </a:r>
          </a:p>
          <a:p>
            <a:endParaRPr lang="en-US" dirty="0"/>
          </a:p>
        </p:txBody>
      </p:sp>
      <p:sp>
        <p:nvSpPr>
          <p:cNvPr id="3" name="Title 2"/>
          <p:cNvSpPr>
            <a:spLocks noGrp="1"/>
          </p:cNvSpPr>
          <p:nvPr>
            <p:ph type="title"/>
          </p:nvPr>
        </p:nvSpPr>
        <p:spPr/>
        <p:txBody>
          <a:bodyPr>
            <a:normAutofit/>
          </a:bodyPr>
          <a:lstStyle/>
          <a:p>
            <a:r>
              <a:rPr lang="en-US" sz="3200" dirty="0" smtClean="0"/>
              <a:t>Web-Based Library Services and Social Networking</a:t>
            </a:r>
            <a:endParaRPr lang="en-US"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25000" lnSpcReduction="20000"/>
          </a:bodyPr>
          <a:lstStyle/>
          <a:p>
            <a:pPr lvl="0"/>
            <a:endParaRPr lang="en-IN" sz="3800" dirty="0" smtClean="0">
              <a:latin typeface="Times New Roman" pitchFamily="18" charset="0"/>
              <a:cs typeface="Times New Roman" pitchFamily="18" charset="0"/>
            </a:endParaRPr>
          </a:p>
          <a:p>
            <a:pPr lvl="0"/>
            <a:r>
              <a:rPr lang="en-IN" sz="12800" dirty="0" smtClean="0">
                <a:latin typeface="Times New Roman" pitchFamily="18" charset="0"/>
                <a:cs typeface="Times New Roman" pitchFamily="18" charset="0"/>
              </a:rPr>
              <a:t>Understanding the information needs of the Users and its utility</a:t>
            </a:r>
            <a:endParaRPr lang="en-US" sz="12800" dirty="0" smtClean="0">
              <a:latin typeface="Times New Roman" pitchFamily="18" charset="0"/>
              <a:cs typeface="Times New Roman" pitchFamily="18" charset="0"/>
            </a:endParaRPr>
          </a:p>
          <a:p>
            <a:pPr lvl="0"/>
            <a:r>
              <a:rPr lang="en-IN" sz="12800" dirty="0" smtClean="0">
                <a:latin typeface="Times New Roman" pitchFamily="18" charset="0"/>
                <a:cs typeface="Times New Roman" pitchFamily="18" charset="0"/>
              </a:rPr>
              <a:t>Identifying information as key input for decision making</a:t>
            </a:r>
            <a:endParaRPr lang="en-US" sz="12800" dirty="0" smtClean="0">
              <a:latin typeface="Times New Roman" pitchFamily="18" charset="0"/>
              <a:cs typeface="Times New Roman" pitchFamily="18" charset="0"/>
            </a:endParaRPr>
          </a:p>
          <a:p>
            <a:pPr lvl="0"/>
            <a:r>
              <a:rPr lang="en-IN" sz="12800" dirty="0" smtClean="0">
                <a:latin typeface="Times New Roman" pitchFamily="18" charset="0"/>
                <a:cs typeface="Times New Roman" pitchFamily="18" charset="0"/>
              </a:rPr>
              <a:t>Generating capacity among the users to raise information queries</a:t>
            </a:r>
            <a:endParaRPr lang="en-US" sz="12800" dirty="0" smtClean="0">
              <a:latin typeface="Times New Roman" pitchFamily="18" charset="0"/>
              <a:cs typeface="Times New Roman" pitchFamily="18" charset="0"/>
            </a:endParaRPr>
          </a:p>
          <a:p>
            <a:pPr lvl="0"/>
            <a:r>
              <a:rPr lang="en-IN" sz="12800" dirty="0" smtClean="0">
                <a:latin typeface="Times New Roman" pitchFamily="18" charset="0"/>
                <a:cs typeface="Times New Roman" pitchFamily="18" charset="0"/>
              </a:rPr>
              <a:t>Understanding related information and sources and services</a:t>
            </a:r>
          </a:p>
          <a:p>
            <a:pPr lvl="8"/>
            <a:endParaRPr lang="en-IN" sz="12800" dirty="0" smtClean="0">
              <a:latin typeface="Times New Roman" pitchFamily="18" charset="0"/>
              <a:cs typeface="Times New Roman" pitchFamily="18" charset="0"/>
            </a:endParaRPr>
          </a:p>
          <a:p>
            <a:pPr lvl="8"/>
            <a:r>
              <a:rPr lang="en-IN" sz="12800" dirty="0" smtClean="0">
                <a:latin typeface="Times New Roman" pitchFamily="18" charset="0"/>
                <a:cs typeface="Times New Roman" pitchFamily="18" charset="0"/>
              </a:rPr>
              <a:t>                                                        						Contd.......</a:t>
            </a:r>
            <a:endParaRPr lang="en-US" sz="12800" dirty="0" smtClean="0">
              <a:latin typeface="Times New Roman" pitchFamily="18" charset="0"/>
              <a:cs typeface="Times New Roman" pitchFamily="18" charset="0"/>
            </a:endParaRPr>
          </a:p>
          <a:p>
            <a:endParaRPr lang="en-US" dirty="0"/>
          </a:p>
        </p:txBody>
      </p:sp>
      <p:sp>
        <p:nvSpPr>
          <p:cNvPr id="2" name="Title 1"/>
          <p:cNvSpPr>
            <a:spLocks noGrp="1"/>
          </p:cNvSpPr>
          <p:nvPr>
            <p:ph type="title"/>
          </p:nvPr>
        </p:nvSpPr>
        <p:spPr>
          <a:xfrm>
            <a:off x="457200" y="228600"/>
            <a:ext cx="8229600" cy="1189038"/>
          </a:xfrm>
        </p:spPr>
        <p:txBody>
          <a:bodyPr>
            <a:normAutofit fontScale="90000"/>
          </a:bodyPr>
          <a:lstStyle/>
          <a:p>
            <a:r>
              <a:rPr lang="en-IN" dirty="0" smtClean="0"/>
              <a:t/>
            </a:r>
            <a:br>
              <a:rPr lang="en-IN" dirty="0" smtClean="0"/>
            </a:br>
            <a:r>
              <a:rPr lang="en-IN" dirty="0" smtClean="0"/>
              <a:t>Role and Responsibilities of LIS Professionals</a:t>
            </a:r>
            <a:r>
              <a:rPr lang="en-US" dirty="0" smtClean="0"/>
              <a:t/>
            </a:r>
            <a:br>
              <a:rPr lang="en-US" dirty="0" smtClean="0"/>
            </a:b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IN" sz="3200" dirty="0" smtClean="0">
                <a:latin typeface="Times New Roman" pitchFamily="18" charset="0"/>
                <a:cs typeface="Times New Roman" pitchFamily="18" charset="0"/>
              </a:rPr>
              <a:t>Developing effective and efficient literature search  using modern information tools and techniques</a:t>
            </a:r>
            <a:endParaRPr lang="en-US" sz="3200" dirty="0" smtClean="0">
              <a:latin typeface="Times New Roman" pitchFamily="18" charset="0"/>
              <a:cs typeface="Times New Roman" pitchFamily="18" charset="0"/>
            </a:endParaRPr>
          </a:p>
          <a:p>
            <a:pPr lvl="0"/>
            <a:r>
              <a:rPr lang="en-IN" sz="3200" dirty="0" smtClean="0">
                <a:latin typeface="Times New Roman" pitchFamily="18" charset="0"/>
                <a:cs typeface="Times New Roman" pitchFamily="18" charset="0"/>
              </a:rPr>
              <a:t>Allowing users to do critical analysis</a:t>
            </a:r>
            <a:endParaRPr lang="en-US" sz="3200" dirty="0" smtClean="0">
              <a:latin typeface="Times New Roman" pitchFamily="18" charset="0"/>
              <a:cs typeface="Times New Roman" pitchFamily="18" charset="0"/>
            </a:endParaRPr>
          </a:p>
          <a:p>
            <a:pPr lvl="0"/>
            <a:r>
              <a:rPr lang="en-IN" sz="3200" dirty="0" smtClean="0">
                <a:latin typeface="Times New Roman" pitchFamily="18" charset="0"/>
                <a:cs typeface="Times New Roman" pitchFamily="18" charset="0"/>
              </a:rPr>
              <a:t>Organisation and manipulation of information for different applications.</a:t>
            </a:r>
            <a:endParaRPr lang="en-US" sz="3200" dirty="0" smtClean="0">
              <a:latin typeface="Times New Roman" pitchFamily="18" charset="0"/>
              <a:cs typeface="Times New Roman" pitchFamily="18" charset="0"/>
            </a:endParaRP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None/>
            </a:pPr>
            <a:r>
              <a:rPr lang="en-IN" b="1" dirty="0" smtClean="0"/>
              <a:t>ICT Skills- </a:t>
            </a:r>
          </a:p>
          <a:p>
            <a:pPr>
              <a:buFont typeface="Wingdings" pitchFamily="2" charset="2"/>
              <a:buChar char="Ø"/>
            </a:pPr>
            <a:r>
              <a:rPr lang="en-IN" dirty="0" smtClean="0"/>
              <a:t>These include handling sophisticated and  state-of –the art technologies required for automation, networking , digitisation, web site development</a:t>
            </a:r>
            <a:r>
              <a:rPr lang="en-IN" b="1" dirty="0" smtClean="0"/>
              <a:t> , </a:t>
            </a:r>
            <a:r>
              <a:rPr lang="en-IN" dirty="0" smtClean="0"/>
              <a:t>both in terms hardware and software operations.</a:t>
            </a:r>
            <a:endParaRPr lang="en-US" dirty="0" smtClean="0"/>
          </a:p>
          <a:p>
            <a:r>
              <a:rPr lang="en-IN" dirty="0" smtClean="0"/>
              <a:t>Innovations in ICT based Library Services</a:t>
            </a:r>
            <a:endParaRPr lang="en-US" dirty="0" smtClean="0"/>
          </a:p>
          <a:p>
            <a:r>
              <a:rPr lang="en-IN" dirty="0" smtClean="0"/>
              <a:t>-Design and development of a dynamic library website</a:t>
            </a:r>
            <a:endParaRPr lang="en-US" dirty="0" smtClean="0"/>
          </a:p>
          <a:p>
            <a:r>
              <a:rPr lang="en-IN" dirty="0" smtClean="0"/>
              <a:t>-High speed Bandwidth with wireless connectivity</a:t>
            </a:r>
            <a:endParaRPr lang="en-US" dirty="0" smtClean="0"/>
          </a:p>
          <a:p>
            <a:endParaRPr lang="en-US" dirty="0"/>
          </a:p>
        </p:txBody>
      </p:sp>
      <p:sp>
        <p:nvSpPr>
          <p:cNvPr id="2" name="Title 1"/>
          <p:cNvSpPr>
            <a:spLocks noGrp="1"/>
          </p:cNvSpPr>
          <p:nvPr>
            <p:ph type="title"/>
          </p:nvPr>
        </p:nvSpPr>
        <p:spPr/>
        <p:txBody>
          <a:bodyPr>
            <a:normAutofit/>
          </a:bodyPr>
          <a:lstStyle/>
          <a:p>
            <a:r>
              <a:rPr lang="en-IN" sz="3200" dirty="0" smtClean="0"/>
              <a:t>Capacity Building /Skill Development of Library and Information </a:t>
            </a:r>
            <a:r>
              <a:rPr lang="en-IN" sz="3200" dirty="0" err="1" smtClean="0"/>
              <a:t>Profesionals</a:t>
            </a:r>
            <a:endParaRPr lang="en-US" sz="3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473891"/>
          </a:xfrm>
        </p:spPr>
        <p:txBody>
          <a:bodyPr>
            <a:normAutofit fontScale="92500" lnSpcReduction="10000"/>
          </a:bodyPr>
          <a:lstStyle/>
          <a:p>
            <a:r>
              <a:rPr lang="en-IN" dirty="0" smtClean="0"/>
              <a:t>Creating more and more digital content and uploading the same on website, portal, desktop and mobile</a:t>
            </a:r>
            <a:endParaRPr lang="en-US" dirty="0" smtClean="0"/>
          </a:p>
          <a:p>
            <a:r>
              <a:rPr lang="en-IN" dirty="0" smtClean="0"/>
              <a:t>-Remote access to library services using mobile and remote desktop</a:t>
            </a:r>
            <a:endParaRPr lang="en-US" dirty="0" smtClean="0"/>
          </a:p>
          <a:p>
            <a:r>
              <a:rPr lang="en-IN" dirty="0" smtClean="0"/>
              <a:t>-Regular maintenance of library web site (addition, </a:t>
            </a:r>
            <a:r>
              <a:rPr lang="en-IN" dirty="0" err="1" smtClean="0"/>
              <a:t>updation</a:t>
            </a:r>
            <a:r>
              <a:rPr lang="en-IN" dirty="0" smtClean="0"/>
              <a:t> and deletion)</a:t>
            </a:r>
            <a:endParaRPr lang="en-US" dirty="0" smtClean="0"/>
          </a:p>
          <a:p>
            <a:r>
              <a:rPr lang="en-IN" dirty="0" smtClean="0"/>
              <a:t>-Developing and maintaining institutional/knowledge repository</a:t>
            </a:r>
            <a:endParaRPr lang="en-US" dirty="0" smtClean="0"/>
          </a:p>
          <a:p>
            <a:r>
              <a:rPr lang="en-IN" dirty="0" smtClean="0"/>
              <a:t>-More hyperlinks to web based library collections and services</a:t>
            </a:r>
            <a:endParaRPr lang="en-US" dirty="0" smtClean="0"/>
          </a:p>
          <a:p>
            <a:r>
              <a:rPr lang="en-IN" dirty="0" smtClean="0"/>
              <a:t>-Provision to upload content by users themselves </a:t>
            </a:r>
            <a:endParaRPr lang="en-US" dirty="0" smtClean="0"/>
          </a:p>
          <a:p>
            <a:r>
              <a:rPr lang="en-IN" dirty="0" smtClean="0"/>
              <a:t>Organising digital literacy and web based tutorials for users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IN" b="1" dirty="0" smtClean="0"/>
              <a:t>Information Management Skills</a:t>
            </a:r>
          </a:p>
          <a:p>
            <a:pPr>
              <a:buNone/>
            </a:pPr>
            <a:endParaRPr lang="en-US" dirty="0" smtClean="0"/>
          </a:p>
          <a:p>
            <a:r>
              <a:rPr lang="en-IN" dirty="0" smtClean="0"/>
              <a:t>Content development in electronic environment</a:t>
            </a:r>
            <a:endParaRPr lang="en-US" dirty="0" smtClean="0"/>
          </a:p>
          <a:p>
            <a:r>
              <a:rPr lang="en-IN" dirty="0" smtClean="0"/>
              <a:t>Collection, organisation and dissemination of information</a:t>
            </a:r>
            <a:endParaRPr lang="en-US" dirty="0" smtClean="0"/>
          </a:p>
          <a:p>
            <a:r>
              <a:rPr lang="en-IN" dirty="0" smtClean="0"/>
              <a:t>Design, development of database with user friendly information search techniques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IN" b="1" dirty="0" smtClean="0"/>
              <a:t>Personality Development Skill</a:t>
            </a:r>
            <a:endParaRPr lang="en-US" dirty="0" smtClean="0"/>
          </a:p>
          <a:p>
            <a:r>
              <a:rPr lang="en-IN" dirty="0" smtClean="0"/>
              <a:t>A visionary approach, ability to think strategically</a:t>
            </a:r>
          </a:p>
          <a:p>
            <a:r>
              <a:rPr lang="en-IN" dirty="0" smtClean="0"/>
              <a:t> generating innovative ideas with good interpersonal communication skills </a:t>
            </a:r>
          </a:p>
          <a:p>
            <a:r>
              <a:rPr lang="en-IN" dirty="0" smtClean="0"/>
              <a:t>leadership quality with team building approach</a:t>
            </a:r>
          </a:p>
          <a:p>
            <a:r>
              <a:rPr lang="en-IN" dirty="0" smtClean="0"/>
              <a:t> ability of marketing services and products of the library  and public  relation</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lvl="0"/>
            <a:r>
              <a:rPr lang="en-IN" dirty="0" smtClean="0"/>
              <a:t>Preparing Quality Project Report- Technical, Administrative and Financial</a:t>
            </a:r>
            <a:endParaRPr lang="en-US" dirty="0" smtClean="0"/>
          </a:p>
          <a:p>
            <a:pPr lvl="0"/>
            <a:r>
              <a:rPr lang="en-IN" dirty="0" smtClean="0"/>
              <a:t>Handling real fife situations more professionally</a:t>
            </a:r>
            <a:endParaRPr lang="en-US" dirty="0" smtClean="0"/>
          </a:p>
          <a:p>
            <a:pPr lvl="0"/>
            <a:r>
              <a:rPr lang="en-IN" dirty="0" smtClean="0"/>
              <a:t>Resource generation and mobilisation</a:t>
            </a:r>
            <a:endParaRPr lang="en-US" dirty="0" smtClean="0"/>
          </a:p>
          <a:p>
            <a:pPr lvl="0"/>
            <a:r>
              <a:rPr lang="en-IN" dirty="0" smtClean="0"/>
              <a:t>Creating conducive work culture</a:t>
            </a:r>
            <a:endParaRPr lang="en-US" dirty="0" smtClean="0"/>
          </a:p>
          <a:p>
            <a:pPr lvl="0"/>
            <a:r>
              <a:rPr lang="en-IN" dirty="0" smtClean="0"/>
              <a:t>Implementing SWOT analysis as an effective management technique</a:t>
            </a:r>
            <a:endParaRPr lang="en-US" dirty="0" smtClean="0"/>
          </a:p>
          <a:p>
            <a:pPr lvl="0"/>
            <a:r>
              <a:rPr lang="en-IN" dirty="0" smtClean="0"/>
              <a:t>Establishing standards of excellence, adopting best practices and creating success stories</a:t>
            </a:r>
            <a:endParaRPr lang="en-US" dirty="0" smtClean="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b="1" dirty="0" smtClean="0"/>
              <a:t>Managerial Ability</a:t>
            </a:r>
          </a:p>
          <a:p>
            <a:pPr lvl="0"/>
            <a:r>
              <a:rPr lang="en-IN" dirty="0" smtClean="0"/>
              <a:t>Vision- “Looking ahead</a:t>
            </a:r>
            <a:endParaRPr lang="en-US" dirty="0" smtClean="0"/>
          </a:p>
          <a:p>
            <a:pPr lvl="0"/>
            <a:r>
              <a:rPr lang="en-IN" dirty="0" smtClean="0"/>
              <a:t>Leadership- To build and lead  a team with </a:t>
            </a:r>
            <a:r>
              <a:rPr lang="en-IN" dirty="0" err="1" smtClean="0"/>
              <a:t>foresightness</a:t>
            </a:r>
            <a:r>
              <a:rPr lang="en-IN" dirty="0" smtClean="0"/>
              <a:t> and ability to  transform</a:t>
            </a:r>
            <a:endParaRPr lang="en-US" dirty="0" smtClean="0"/>
          </a:p>
          <a:p>
            <a:pPr lvl="0"/>
            <a:r>
              <a:rPr lang="en-IN" dirty="0" smtClean="0"/>
              <a:t>Innovations and Best Practices-“Think outside the Box” and set example by adopting healthy practices</a:t>
            </a:r>
            <a:endParaRPr lang="en-US" dirty="0" smtClean="0"/>
          </a:p>
          <a:p>
            <a:pPr lvl="0"/>
            <a:r>
              <a:rPr lang="en-IN" dirty="0" smtClean="0"/>
              <a:t>Public Relation and Marketing </a:t>
            </a:r>
            <a:endParaRPr lang="en-US" dirty="0" smtClean="0"/>
          </a:p>
          <a:p>
            <a:pPr>
              <a:buNone/>
            </a:pPr>
            <a:endParaRPr lang="en-US" dirty="0"/>
          </a:p>
        </p:txBody>
      </p:sp>
      <p:sp>
        <p:nvSpPr>
          <p:cNvPr id="2" name="Title 1"/>
          <p:cNvSpPr>
            <a:spLocks noGrp="1"/>
          </p:cNvSpPr>
          <p:nvPr>
            <p:ph type="title"/>
          </p:nvPr>
        </p:nvSpPr>
        <p:spPr/>
        <p:txBody>
          <a:bodyPr>
            <a:normAutofit fontScale="90000"/>
          </a:bodyPr>
          <a:lstStyle/>
          <a:p>
            <a:r>
              <a:rPr lang="en-IN" dirty="0" smtClean="0"/>
              <a:t/>
            </a:r>
            <a:br>
              <a:rPr lang="en-IN" dirty="0" smtClean="0"/>
            </a:br>
            <a:r>
              <a:rPr lang="en-IN" sz="3600" dirty="0" smtClean="0"/>
              <a:t>Qualities and Attributes of Inspiring Librarian</a:t>
            </a:r>
            <a:r>
              <a:rPr lang="en-US" dirty="0" smtClean="0"/>
              <a:t/>
            </a:r>
            <a:br>
              <a:rPr lang="en-US" dirty="0" smtClean="0"/>
            </a:b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IN" dirty="0" smtClean="0"/>
              <a:t>Project Management</a:t>
            </a:r>
            <a:endParaRPr lang="en-US" dirty="0" smtClean="0"/>
          </a:p>
          <a:p>
            <a:pPr lvl="0"/>
            <a:r>
              <a:rPr lang="en-IN" dirty="0" smtClean="0"/>
              <a:t>Problem Solving </a:t>
            </a:r>
            <a:endParaRPr lang="en-US" dirty="0" smtClean="0"/>
          </a:p>
          <a:p>
            <a:pPr lvl="0"/>
            <a:r>
              <a:rPr lang="en-IN" dirty="0" smtClean="0"/>
              <a:t>Resource Generation and Mobilisation</a:t>
            </a:r>
            <a:endParaRPr lang="en-US" dirty="0" smtClean="0"/>
          </a:p>
          <a:p>
            <a:pPr lvl="0"/>
            <a:r>
              <a:rPr lang="en-IN" dirty="0" smtClean="0"/>
              <a:t>Collaboration and Partnership</a:t>
            </a:r>
            <a:endParaRPr lang="en-US" dirty="0" smtClean="0"/>
          </a:p>
          <a:p>
            <a:pPr lvl="0"/>
            <a:r>
              <a:rPr lang="en-IN" dirty="0" smtClean="0"/>
              <a:t>Appreciation /Tolerance</a:t>
            </a:r>
            <a:endParaRPr lang="en-US" dirty="0" smtClean="0"/>
          </a:p>
          <a:p>
            <a:pPr lvl="0"/>
            <a:r>
              <a:rPr lang="en-IN" dirty="0" smtClean="0"/>
              <a:t>Comfort and Humour</a:t>
            </a:r>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676400"/>
            <a:ext cx="8229600" cy="4525963"/>
          </a:xfrm>
        </p:spPr>
        <p:txBody>
          <a:bodyPr/>
          <a:lstStyle/>
          <a:p>
            <a:endParaRPr lang="en-US" dirty="0" smtClean="0"/>
          </a:p>
          <a:p>
            <a:r>
              <a:rPr lang="en-US" dirty="0" smtClean="0">
                <a:latin typeface="Times New Roman" pitchFamily="18" charset="0"/>
                <a:cs typeface="Times New Roman" pitchFamily="18" charset="0"/>
              </a:rPr>
              <a:t>Emerging Knowledge Society</a:t>
            </a:r>
          </a:p>
          <a:p>
            <a:r>
              <a:rPr lang="en-US" dirty="0" smtClean="0">
                <a:latin typeface="Times New Roman" pitchFamily="18" charset="0"/>
                <a:cs typeface="Times New Roman" pitchFamily="18" charset="0"/>
              </a:rPr>
              <a:t>Eliminating Digital Divide</a:t>
            </a:r>
          </a:p>
          <a:p>
            <a:r>
              <a:rPr lang="en-US" dirty="0" smtClean="0">
                <a:latin typeface="Times New Roman" pitchFamily="18" charset="0"/>
                <a:cs typeface="Times New Roman" pitchFamily="18" charset="0"/>
              </a:rPr>
              <a:t>Growing Popularity of Digital Libraries</a:t>
            </a:r>
          </a:p>
          <a:p>
            <a:r>
              <a:rPr lang="en-US" dirty="0" smtClean="0">
                <a:latin typeface="Times New Roman" pitchFamily="18" charset="0"/>
                <a:cs typeface="Times New Roman" pitchFamily="18" charset="0"/>
              </a:rPr>
              <a:t>ICT Enabled Teaching and Learning –MOOC</a:t>
            </a:r>
          </a:p>
          <a:p>
            <a:r>
              <a:rPr lang="en-US" dirty="0" smtClean="0">
                <a:latin typeface="Times New Roman" pitchFamily="18" charset="0"/>
                <a:cs typeface="Times New Roman" pitchFamily="18" charset="0"/>
              </a:rPr>
              <a:t>Smart Libraries with State-of- the –art Technology</a:t>
            </a:r>
          </a:p>
          <a:p>
            <a:r>
              <a:rPr lang="en-US" dirty="0" smtClean="0">
                <a:latin typeface="Times New Roman" pitchFamily="18" charset="0"/>
                <a:cs typeface="Times New Roman" pitchFamily="18" charset="0"/>
              </a:rPr>
              <a:t>Innovative and Value added Services</a:t>
            </a:r>
          </a:p>
          <a:p>
            <a:r>
              <a:rPr lang="en-US" dirty="0" smtClean="0">
                <a:latin typeface="Times New Roman" pitchFamily="18" charset="0"/>
                <a:cs typeface="Times New Roman" pitchFamily="18" charset="0"/>
              </a:rPr>
              <a:t>Adopting Best Practices and Creating Success Stories</a:t>
            </a:r>
          </a:p>
          <a:p>
            <a:endParaRPr lang="en-US" dirty="0" smtClean="0">
              <a:latin typeface="Times New Roman" pitchFamily="18" charset="0"/>
              <a:cs typeface="Times New Roman" pitchFamily="18" charset="0"/>
            </a:endParaRPr>
          </a:p>
          <a:p>
            <a:endParaRPr lang="en-US" dirty="0" smtClean="0"/>
          </a:p>
          <a:p>
            <a:pPr>
              <a:buNone/>
            </a:pPr>
            <a:endParaRPr lang="en-US" dirty="0"/>
          </a:p>
        </p:txBody>
      </p:sp>
      <p:sp>
        <p:nvSpPr>
          <p:cNvPr id="2" name="Title 1"/>
          <p:cNvSpPr>
            <a:spLocks noGrp="1"/>
          </p:cNvSpPr>
          <p:nvPr>
            <p:ph type="title"/>
          </p:nvPr>
        </p:nvSpPr>
        <p:spPr/>
        <p:txBody>
          <a:bodyPr>
            <a:normAutofit/>
          </a:bodyPr>
          <a:lstStyle/>
          <a:p>
            <a:pPr algn="ctr"/>
            <a:r>
              <a:rPr lang="en-US" sz="2800" dirty="0" smtClean="0">
                <a:latin typeface="Times New Roman" pitchFamily="18" charset="0"/>
                <a:cs typeface="Times New Roman" pitchFamily="18" charset="0"/>
              </a:rPr>
              <a:t>         </a:t>
            </a:r>
            <a:r>
              <a:rPr lang="en-US" sz="3200" dirty="0" smtClean="0">
                <a:latin typeface="Times New Roman" pitchFamily="18" charset="0"/>
                <a:cs typeface="Times New Roman" pitchFamily="18" charset="0"/>
              </a:rPr>
              <a:t>Library and Information Services: Changing Scenario</a:t>
            </a:r>
            <a:endParaRPr lang="en-US" sz="3200"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None/>
            </a:pPr>
            <a:r>
              <a:rPr lang="en-US" b="1" dirty="0" smtClean="0"/>
              <a:t>ICT Ability</a:t>
            </a:r>
          </a:p>
          <a:p>
            <a:pPr>
              <a:buNone/>
            </a:pPr>
            <a:endParaRPr lang="en-US" b="1" dirty="0" smtClean="0"/>
          </a:p>
          <a:p>
            <a:pPr lvl="0"/>
            <a:r>
              <a:rPr lang="en-IN" dirty="0" smtClean="0"/>
              <a:t>Library automation, Networking  and Digitization</a:t>
            </a:r>
            <a:endParaRPr lang="en-US" dirty="0" smtClean="0"/>
          </a:p>
          <a:p>
            <a:pPr lvl="0"/>
            <a:r>
              <a:rPr lang="en-IN" dirty="0" smtClean="0"/>
              <a:t>Website development and maintenance</a:t>
            </a:r>
            <a:endParaRPr lang="en-US" dirty="0" smtClean="0"/>
          </a:p>
          <a:p>
            <a:pPr lvl="0"/>
            <a:r>
              <a:rPr lang="en-IN" dirty="0" smtClean="0"/>
              <a:t>Content creation, development and </a:t>
            </a:r>
            <a:endParaRPr lang="en-US" dirty="0" smtClean="0"/>
          </a:p>
          <a:p>
            <a:r>
              <a:rPr lang="en-IN" dirty="0" smtClean="0"/>
              <a:t>Management</a:t>
            </a:r>
            <a:endParaRPr lang="en-US" dirty="0" smtClean="0"/>
          </a:p>
          <a:p>
            <a:pPr lvl="0"/>
            <a:r>
              <a:rPr lang="en-IN" dirty="0" smtClean="0"/>
              <a:t>Digital resource Management </a:t>
            </a:r>
            <a:endParaRPr lang="en-US" dirty="0" smtClean="0"/>
          </a:p>
          <a:p>
            <a:pPr lvl="0"/>
            <a:r>
              <a:rPr lang="en-IN" dirty="0" smtClean="0"/>
              <a:t>Institutional Repositories</a:t>
            </a:r>
            <a:endParaRPr lang="en-US" dirty="0" smtClean="0"/>
          </a:p>
          <a:p>
            <a:pPr lvl="0"/>
            <a:r>
              <a:rPr lang="en-IN" dirty="0" smtClean="0"/>
              <a:t>RFID and Library security Technology</a:t>
            </a:r>
            <a:endParaRPr lang="en-US" dirty="0" smtClean="0"/>
          </a:p>
          <a:p>
            <a:pPr>
              <a:buFont typeface="Wingdings" pitchFamily="2" charset="2"/>
              <a:buChar char="Ø"/>
            </a:pPr>
            <a:endParaRPr lang="en-US" b="1" dirty="0" smtClean="0"/>
          </a:p>
          <a:p>
            <a:endParaRPr lang="en-US"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IN" dirty="0" smtClean="0"/>
              <a:t>Digital Reference Service</a:t>
            </a:r>
            <a:endParaRPr lang="en-US" dirty="0" smtClean="0"/>
          </a:p>
          <a:p>
            <a:pPr lvl="0"/>
            <a:r>
              <a:rPr lang="en-IN" dirty="0" smtClean="0"/>
              <a:t>Current Awareness Service</a:t>
            </a:r>
            <a:endParaRPr lang="en-US" dirty="0" smtClean="0"/>
          </a:p>
          <a:p>
            <a:pPr lvl="0"/>
            <a:r>
              <a:rPr lang="en-IN" dirty="0" smtClean="0"/>
              <a:t>Information Literacy/Digital Literacy</a:t>
            </a:r>
            <a:endParaRPr lang="en-US" dirty="0" smtClean="0"/>
          </a:p>
          <a:p>
            <a:pPr lvl="0"/>
            <a:r>
              <a:rPr lang="en-IN" dirty="0" smtClean="0"/>
              <a:t>Open Educational Resources</a:t>
            </a:r>
            <a:endParaRPr lang="en-US" dirty="0" smtClean="0"/>
          </a:p>
          <a:p>
            <a:pPr lvl="0"/>
            <a:r>
              <a:rPr lang="en-IN" dirty="0" smtClean="0"/>
              <a:t>WEB 2.0/3.0 Social networking</a:t>
            </a:r>
            <a:endParaRPr lang="en-US" dirty="0" smtClean="0"/>
          </a:p>
          <a:p>
            <a:r>
              <a:rPr lang="en-IN" dirty="0" smtClean="0"/>
              <a:t>Copyright and IPR</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Librarians as “Knowledge Managers" for total Transformation of Libraries in the Changing Information Scenario</a:t>
            </a:r>
          </a:p>
          <a:p>
            <a:r>
              <a:rPr lang="en-US" dirty="0" smtClean="0"/>
              <a:t>Redesign, Revamp and Reorient Libraries and Library Professionals</a:t>
            </a:r>
          </a:p>
          <a:p>
            <a:r>
              <a:rPr lang="en-US" dirty="0" smtClean="0"/>
              <a:t>Provide innovative and Value Added Services, Adopt Best Practices and Create Success Stories</a:t>
            </a:r>
          </a:p>
          <a:p>
            <a:r>
              <a:rPr lang="en-US" dirty="0" smtClean="0"/>
              <a:t>Management of LICs: A Great Opportunity and Challenges for Inspired Librarians</a:t>
            </a:r>
          </a:p>
          <a:p>
            <a:endParaRPr lang="en-US" dirty="0"/>
          </a:p>
        </p:txBody>
      </p:sp>
      <p:sp>
        <p:nvSpPr>
          <p:cNvPr id="2" name="Title 1"/>
          <p:cNvSpPr>
            <a:spLocks noGrp="1"/>
          </p:cNvSpPr>
          <p:nvPr>
            <p:ph type="title"/>
          </p:nvPr>
        </p:nvSpPr>
        <p:spPr/>
        <p:txBody>
          <a:bodyPr/>
          <a:lstStyle/>
          <a:p>
            <a:r>
              <a:rPr lang="en-US" dirty="0" smtClean="0"/>
              <a:t>Conclusion</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a:p>
            <a:endParaRPr lang="en-US" dirty="0" smtClean="0"/>
          </a:p>
          <a:p>
            <a:pPr>
              <a:buNone/>
            </a:pPr>
            <a:r>
              <a:rPr lang="en-US" dirty="0" smtClean="0"/>
              <a:t>         </a:t>
            </a:r>
          </a:p>
          <a:p>
            <a:pPr>
              <a:buNone/>
            </a:pPr>
            <a:endParaRPr lang="en-US" dirty="0" smtClean="0"/>
          </a:p>
          <a:p>
            <a:pPr>
              <a:buNone/>
            </a:pPr>
            <a:r>
              <a:rPr lang="en-US" dirty="0" smtClean="0"/>
              <a:t>                 </a:t>
            </a:r>
            <a:r>
              <a:rPr lang="en-US" sz="3600" b="1" i="1" dirty="0" smtClean="0">
                <a:latin typeface="Times New Roman" pitchFamily="18" charset="0"/>
                <a:cs typeface="Times New Roman" pitchFamily="18" charset="0"/>
              </a:rPr>
              <a:t>Thank You So Much</a:t>
            </a:r>
            <a:endParaRPr lang="en-US" sz="3600" b="1" i="1"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endParaRPr lang="en-US" dirty="0" smtClean="0"/>
          </a:p>
          <a:p>
            <a:pPr algn="ctr">
              <a:buNone/>
            </a:pPr>
            <a:r>
              <a:rPr lang="en-IN" sz="2800" b="1" dirty="0" smtClean="0">
                <a:latin typeface="Times New Roman" pitchFamily="18" charset="0"/>
                <a:cs typeface="Times New Roman" pitchFamily="18" charset="0"/>
              </a:rPr>
              <a:t>Prof. </a:t>
            </a:r>
            <a:r>
              <a:rPr lang="en-IN" sz="2800" b="1" dirty="0" err="1" smtClean="0">
                <a:latin typeface="Times New Roman" pitchFamily="18" charset="0"/>
                <a:cs typeface="Times New Roman" pitchFamily="18" charset="0"/>
              </a:rPr>
              <a:t>Pravakar</a:t>
            </a:r>
            <a:r>
              <a:rPr lang="en-IN" sz="2800" b="1" dirty="0" smtClean="0">
                <a:latin typeface="Times New Roman" pitchFamily="18" charset="0"/>
                <a:cs typeface="Times New Roman" pitchFamily="18" charset="0"/>
              </a:rPr>
              <a:t>  </a:t>
            </a:r>
            <a:r>
              <a:rPr lang="en-IN" sz="2800" b="1" dirty="0" err="1" smtClean="0">
                <a:latin typeface="Times New Roman" pitchFamily="18" charset="0"/>
                <a:cs typeface="Times New Roman" pitchFamily="18" charset="0"/>
              </a:rPr>
              <a:t>Rath</a:t>
            </a:r>
            <a:endParaRPr lang="en-US" sz="2800" b="1" dirty="0" smtClean="0">
              <a:latin typeface="Times New Roman" pitchFamily="18" charset="0"/>
              <a:cs typeface="Times New Roman" pitchFamily="18" charset="0"/>
            </a:endParaRPr>
          </a:p>
          <a:p>
            <a:pPr algn="ctr">
              <a:buNone/>
            </a:pPr>
            <a:r>
              <a:rPr lang="en-IN" sz="2800" b="1" dirty="0" smtClean="0">
                <a:latin typeface="Times New Roman" pitchFamily="18" charset="0"/>
                <a:cs typeface="Times New Roman" pitchFamily="18" charset="0"/>
              </a:rPr>
              <a:t>Department of Library and Information Science </a:t>
            </a:r>
            <a:endParaRPr lang="en-US" sz="2800" b="1" dirty="0" smtClean="0">
              <a:latin typeface="Times New Roman" pitchFamily="18" charset="0"/>
              <a:cs typeface="Times New Roman" pitchFamily="18" charset="0"/>
            </a:endParaRPr>
          </a:p>
          <a:p>
            <a:pPr algn="ctr">
              <a:buNone/>
            </a:pPr>
            <a:r>
              <a:rPr lang="en-IN" sz="2800" b="1" dirty="0" smtClean="0">
                <a:latin typeface="Times New Roman" pitchFamily="18" charset="0"/>
                <a:cs typeface="Times New Roman" pitchFamily="18" charset="0"/>
              </a:rPr>
              <a:t>Mizoram University</a:t>
            </a:r>
            <a:endParaRPr lang="en-US" sz="2800" b="1" dirty="0" smtClean="0">
              <a:latin typeface="Times New Roman" pitchFamily="18" charset="0"/>
              <a:cs typeface="Times New Roman" pitchFamily="18" charset="0"/>
            </a:endParaRPr>
          </a:p>
          <a:p>
            <a:pPr algn="ctr">
              <a:buNone/>
            </a:pPr>
            <a:r>
              <a:rPr lang="en-IN" sz="2800" b="1" dirty="0" smtClean="0">
                <a:latin typeface="Times New Roman" pitchFamily="18" charset="0"/>
                <a:cs typeface="Times New Roman" pitchFamily="18" charset="0"/>
              </a:rPr>
              <a:t>(A Central University)</a:t>
            </a:r>
            <a:endParaRPr lang="en-US" sz="2800" b="1" dirty="0" smtClean="0">
              <a:latin typeface="Times New Roman" pitchFamily="18" charset="0"/>
              <a:cs typeface="Times New Roman" pitchFamily="18" charset="0"/>
            </a:endParaRPr>
          </a:p>
          <a:p>
            <a:pPr algn="ctr">
              <a:buNone/>
            </a:pPr>
            <a:r>
              <a:rPr lang="en-US" sz="2800" b="1" dirty="0" smtClean="0">
                <a:latin typeface="Times New Roman" pitchFamily="18" charset="0"/>
                <a:cs typeface="Times New Roman" pitchFamily="18" charset="0"/>
              </a:rPr>
              <a:t> </a:t>
            </a:r>
            <a:r>
              <a:rPr lang="en-IN" sz="2800" b="1" dirty="0" smtClean="0">
                <a:latin typeface="Times New Roman" pitchFamily="18" charset="0"/>
                <a:cs typeface="Times New Roman" pitchFamily="18" charset="0"/>
              </a:rPr>
              <a:t>Aizawl-796004.</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pPr>
              <a:buNone/>
            </a:pP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Transformation of Libraries around the World</a:t>
            </a:r>
          </a:p>
          <a:p>
            <a:r>
              <a:rPr lang="en-US" dirty="0" smtClean="0">
                <a:latin typeface="Times New Roman" pitchFamily="18" charset="0"/>
                <a:cs typeface="Times New Roman" pitchFamily="18" charset="0"/>
              </a:rPr>
              <a:t> Emphasis on creation of Digital Libraries</a:t>
            </a:r>
          </a:p>
          <a:p>
            <a:r>
              <a:rPr lang="en-US" dirty="0" smtClean="0">
                <a:latin typeface="Times New Roman" pitchFamily="18" charset="0"/>
                <a:cs typeface="Times New Roman" pitchFamily="18" charset="0"/>
              </a:rPr>
              <a:t>Content Creation, Content Development and Content Management</a:t>
            </a:r>
          </a:p>
          <a:p>
            <a:r>
              <a:rPr lang="en-US" dirty="0" smtClean="0">
                <a:latin typeface="Times New Roman" pitchFamily="18" charset="0"/>
                <a:cs typeface="Times New Roman" pitchFamily="18" charset="0"/>
              </a:rPr>
              <a:t>Building Virtual Reference Desk</a:t>
            </a:r>
          </a:p>
          <a:p>
            <a:r>
              <a:rPr lang="en-US" dirty="0" smtClean="0">
                <a:latin typeface="Times New Roman" pitchFamily="18" charset="0"/>
                <a:cs typeface="Times New Roman" pitchFamily="18" charset="0"/>
              </a:rPr>
              <a:t>Moving towards Smart Libraries</a:t>
            </a:r>
          </a:p>
          <a:p>
            <a:endParaRPr lang="en-US" dirty="0">
              <a:latin typeface="Times New Roman" pitchFamily="18" charset="0"/>
              <a:cs typeface="Times New Roman" pitchFamily="18" charset="0"/>
            </a:endParaRPr>
          </a:p>
        </p:txBody>
      </p:sp>
      <p:sp>
        <p:nvSpPr>
          <p:cNvPr id="4" name="Title 3"/>
          <p:cNvSpPr>
            <a:spLocks noGrp="1"/>
          </p:cNvSpPr>
          <p:nvPr>
            <p:ph type="title"/>
          </p:nvPr>
        </p:nvSpPr>
        <p:spPr/>
        <p:txBody>
          <a:bodyPr>
            <a:normAutofit/>
          </a:bodyPr>
          <a:lstStyle/>
          <a:p>
            <a:r>
              <a:rPr lang="en-US" sz="3200" dirty="0" smtClean="0">
                <a:latin typeface="Times New Roman" pitchFamily="18" charset="0"/>
                <a:cs typeface="Times New Roman" pitchFamily="18" charset="0"/>
              </a:rPr>
              <a:t>Changing Global Scenario-Few Examples</a:t>
            </a:r>
            <a:endParaRPr lang="en-US" sz="32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IN" dirty="0" smtClean="0">
                <a:latin typeface="Times New Roman" pitchFamily="18" charset="0"/>
                <a:cs typeface="Times New Roman" pitchFamily="18" charset="0"/>
              </a:rPr>
              <a:t>Beijing has recently seen an increasing number of so-called ATM libraries - the 24-hour self-service machines which allow people to borrow and return books without the help of librarians. Anyone who wants to borrow books from the ATM library only needs to swipe their second-generation Identity Card and put down 100 </a:t>
            </a:r>
            <a:r>
              <a:rPr lang="en-IN" dirty="0" err="1" smtClean="0">
                <a:latin typeface="Times New Roman" pitchFamily="18" charset="0"/>
                <a:cs typeface="Times New Roman" pitchFamily="18" charset="0"/>
              </a:rPr>
              <a:t>yuan</a:t>
            </a:r>
            <a:r>
              <a:rPr lang="en-IN" dirty="0" smtClean="0">
                <a:latin typeface="Times New Roman" pitchFamily="18" charset="0"/>
                <a:cs typeface="Times New Roman" pitchFamily="18" charset="0"/>
              </a:rPr>
              <a:t> in cash deposit collateral. They can borrow a maximum of five books each time and return these four weeks later or extend the borrowing period by two weeks</a:t>
            </a:r>
            <a:endParaRPr lang="en-US" dirty="0" smtClean="0">
              <a:latin typeface="Times New Roman" pitchFamily="18" charset="0"/>
              <a:cs typeface="Times New Roman" pitchFamily="18" charset="0"/>
            </a:endParaRPr>
          </a:p>
          <a:p>
            <a:endParaRPr lang="en-US" dirty="0"/>
          </a:p>
        </p:txBody>
      </p:sp>
      <p:sp>
        <p:nvSpPr>
          <p:cNvPr id="2" name="Title 1"/>
          <p:cNvSpPr>
            <a:spLocks noGrp="1"/>
          </p:cNvSpPr>
          <p:nvPr>
            <p:ph type="title"/>
          </p:nvPr>
        </p:nvSpPr>
        <p:spPr/>
        <p:txBody>
          <a:bodyPr>
            <a:normAutofit fontScale="90000"/>
          </a:bodyPr>
          <a:lstStyle/>
          <a:p>
            <a:r>
              <a:rPr lang="en-IN" i="1" dirty="0" smtClean="0"/>
              <a:t/>
            </a:r>
            <a:br>
              <a:rPr lang="en-IN" i="1" dirty="0" smtClean="0"/>
            </a:br>
            <a:r>
              <a:rPr lang="en-IN" sz="3600" dirty="0" smtClean="0"/>
              <a:t>ATM Libraries –To promote China's reading habits</a:t>
            </a:r>
            <a:r>
              <a:rPr lang="en-US" dirty="0" smtClean="0"/>
              <a:t/>
            </a:r>
            <a:br>
              <a:rPr lang="en-US" dirty="0" smtClean="0"/>
            </a:b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esktop\ATM.jpg"/>
          <p:cNvPicPr>
            <a:picLocks noGrp="1" noChangeAspect="1" noChangeArrowheads="1"/>
          </p:cNvPicPr>
          <p:nvPr>
            <p:ph idx="1"/>
          </p:nvPr>
        </p:nvPicPr>
        <p:blipFill>
          <a:blip r:embed="rId2"/>
          <a:srcRect/>
          <a:stretch>
            <a:fillRect/>
          </a:stretch>
        </p:blipFill>
        <p:spPr bwMode="auto">
          <a:xfrm>
            <a:off x="914400" y="1143000"/>
            <a:ext cx="7772400" cy="50292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4843272"/>
          </a:xfrm>
        </p:spPr>
        <p:txBody>
          <a:bodyPr>
            <a:normAutofit fontScale="92500" lnSpcReduction="20000"/>
          </a:bodyPr>
          <a:lstStyle/>
          <a:p>
            <a:pPr algn="just"/>
            <a:r>
              <a:rPr lang="en-IN" dirty="0" smtClean="0"/>
              <a:t>u-</a:t>
            </a:r>
            <a:r>
              <a:rPr lang="en-IN" dirty="0" err="1" smtClean="0"/>
              <a:t>Pustaka</a:t>
            </a:r>
            <a:r>
              <a:rPr lang="en-IN" dirty="0" smtClean="0"/>
              <a:t> aims to link all public libraries in the country using broadband and portal technology to create a library network which will provide its members with inter lending services, delivery services, e-payment services and virtual access to web publishing, collaboration and content management. u-</a:t>
            </a:r>
            <a:r>
              <a:rPr lang="en-IN" dirty="0" err="1" smtClean="0"/>
              <a:t>Pustaka</a:t>
            </a:r>
            <a:r>
              <a:rPr lang="en-IN" dirty="0" smtClean="0"/>
              <a:t> is an innovation that manifests a collaborative synergy that has been initiated by the Ministry of Communications and Multimedia Malaysia (KKMM) through the Malaysian Communications and Multimedia Commission (MCMC) with the support of eight (8) u-</a:t>
            </a:r>
            <a:r>
              <a:rPr lang="en-IN" dirty="0" err="1" smtClean="0"/>
              <a:t>Pustaka</a:t>
            </a:r>
            <a:r>
              <a:rPr lang="en-IN" dirty="0" smtClean="0"/>
              <a:t> Consortium libraries as Information Service Providers (ISPs) and eight (8) strategic partners from the public and private sectors</a:t>
            </a:r>
            <a:endParaRPr lang="en-US" dirty="0" smtClean="0"/>
          </a:p>
          <a:p>
            <a:endParaRPr lang="en-US" dirty="0"/>
          </a:p>
        </p:txBody>
      </p:sp>
      <p:sp>
        <p:nvSpPr>
          <p:cNvPr id="2" name="Title 1"/>
          <p:cNvSpPr>
            <a:spLocks noGrp="1"/>
          </p:cNvSpPr>
          <p:nvPr>
            <p:ph type="title"/>
          </p:nvPr>
        </p:nvSpPr>
        <p:spPr/>
        <p:txBody>
          <a:bodyPr>
            <a:normAutofit fontScale="90000"/>
          </a:bodyPr>
          <a:lstStyle/>
          <a:p>
            <a:r>
              <a:rPr lang="en-IN" i="1" dirty="0" smtClean="0"/>
              <a:t> </a:t>
            </a:r>
            <a:r>
              <a:rPr lang="en-US" dirty="0" smtClean="0"/>
              <a:t/>
            </a:r>
            <a:br>
              <a:rPr lang="en-US" dirty="0" smtClean="0"/>
            </a:br>
            <a:r>
              <a:rPr lang="en-IN" i="1" dirty="0" smtClean="0"/>
              <a:t>U-</a:t>
            </a:r>
            <a:r>
              <a:rPr lang="en-IN" i="1" dirty="0" err="1" smtClean="0"/>
              <a:t>Pustaka</a:t>
            </a:r>
            <a:r>
              <a:rPr lang="en-IN" i="1" dirty="0" smtClean="0"/>
              <a:t> portal in Malaysia </a:t>
            </a:r>
            <a:r>
              <a:rPr lang="en-US" dirty="0" smtClean="0"/>
              <a:t/>
            </a:r>
            <a:br>
              <a:rPr lang="en-US" dirty="0" smtClean="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IN" dirty="0" smtClean="0"/>
              <a:t>Florida Polytechnic University's enormous facility promises to make 'many more books available for the students' in digital form. The ability to read, absorb, manage and search digital documents and conduct digital research are skills of growing importance in industry," The new digital-only library "designed to help students become better technology users and learners".</a:t>
            </a:r>
            <a:endParaRPr lang="en-US" dirty="0" smtClean="0"/>
          </a:p>
          <a:p>
            <a:endParaRPr lang="en-US" dirty="0"/>
          </a:p>
        </p:txBody>
      </p:sp>
      <p:sp>
        <p:nvSpPr>
          <p:cNvPr id="2" name="Title 1"/>
          <p:cNvSpPr>
            <a:spLocks noGrp="1"/>
          </p:cNvSpPr>
          <p:nvPr>
            <p:ph type="title"/>
          </p:nvPr>
        </p:nvSpPr>
        <p:spPr/>
        <p:txBody>
          <a:bodyPr>
            <a:normAutofit fontScale="90000"/>
          </a:bodyPr>
          <a:lstStyle/>
          <a:p>
            <a:r>
              <a:rPr lang="en-IN" i="1" dirty="0" smtClean="0"/>
              <a:t>Bookless library opened by new US University</a:t>
            </a:r>
            <a:r>
              <a:rPr lang="en-IN" dirty="0" smtClean="0"/>
              <a:t>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IN" b="1" i="1" dirty="0" smtClean="0"/>
          </a:p>
          <a:p>
            <a:endParaRPr lang="en-IN" b="1" i="1" dirty="0" smtClean="0"/>
          </a:p>
          <a:p>
            <a:r>
              <a:rPr lang="en-IN" b="1" i="1" dirty="0" smtClean="0"/>
              <a:t>Robotic libraries </a:t>
            </a:r>
            <a:r>
              <a:rPr lang="en-IN" dirty="0" smtClean="0"/>
              <a:t>are very much popular in  USA for automatic check-in and check-out besides offering many more services.</a:t>
            </a:r>
            <a:endParaRPr lang="en-US" dirty="0" smtClean="0"/>
          </a:p>
          <a:p>
            <a:endParaRPr lang="en-US" dirty="0"/>
          </a:p>
        </p:txBody>
      </p:sp>
      <p:sp>
        <p:nvSpPr>
          <p:cNvPr id="3" name="Title 2"/>
          <p:cNvSpPr>
            <a:spLocks noGrp="1"/>
          </p:cNvSpPr>
          <p:nvPr>
            <p:ph type="title"/>
          </p:nvPr>
        </p:nvSpPr>
        <p:spPr/>
        <p:txBody>
          <a:bodyPr/>
          <a:lstStyle/>
          <a:p>
            <a:r>
              <a:rPr lang="en-IN" i="1" dirty="0" smtClean="0"/>
              <a:t>Robotic libraries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algn="just"/>
            <a:r>
              <a:rPr lang="en-IN" b="1" dirty="0" smtClean="0"/>
              <a:t>Electric Library </a:t>
            </a:r>
            <a:r>
              <a:rPr lang="en-IN" dirty="0" smtClean="0"/>
              <a:t>is a subscription service that is available on the Internet. This means that you pay the company, and they give you a user name and password that gives you access to their website and allow you to search its databases. Electric Library provides a large database of articles from magazines, books, pictures and newspapers and also provides transcripts from some television and radio news programs. These are items that are generally not available for free on the Internet</a:t>
            </a:r>
            <a:endParaRPr lang="en-US" dirty="0" smtClean="0"/>
          </a:p>
          <a:p>
            <a:endParaRPr lang="en-US" dirty="0"/>
          </a:p>
        </p:txBody>
      </p:sp>
      <p:sp>
        <p:nvSpPr>
          <p:cNvPr id="3" name="Title 2"/>
          <p:cNvSpPr>
            <a:spLocks noGrp="1"/>
          </p:cNvSpPr>
          <p:nvPr>
            <p:ph type="title"/>
          </p:nvPr>
        </p:nvSpPr>
        <p:spPr/>
        <p:txBody>
          <a:bodyPr/>
          <a:lstStyle/>
          <a:p>
            <a:r>
              <a:rPr lang="en-IN" dirty="0" smtClean="0"/>
              <a:t>Electric Library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111</TotalTime>
  <Words>990</Words>
  <Application>Microsoft Office PowerPoint</Application>
  <PresentationFormat>On-screen Show (4:3)</PresentationFormat>
  <Paragraphs>124</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Concourse</vt:lpstr>
      <vt:lpstr>    NACLIN-2016 </vt:lpstr>
      <vt:lpstr>         Library and Information Services: Changing Scenario</vt:lpstr>
      <vt:lpstr>Changing Global Scenario-Few Examples</vt:lpstr>
      <vt:lpstr> ATM Libraries –To promote China's reading habits </vt:lpstr>
      <vt:lpstr>Slide 5</vt:lpstr>
      <vt:lpstr>  U-Pustaka portal in Malaysia  </vt:lpstr>
      <vt:lpstr>Bookless library opened by new US University </vt:lpstr>
      <vt:lpstr>Robotic libraries </vt:lpstr>
      <vt:lpstr>Electric Library </vt:lpstr>
      <vt:lpstr>Web-Based Library Services and Social Networking</vt:lpstr>
      <vt:lpstr> Role and Responsibilities of LIS Professionals </vt:lpstr>
      <vt:lpstr>Slide 12</vt:lpstr>
      <vt:lpstr>Capacity Building /Skill Development of Library and Information Profesionals</vt:lpstr>
      <vt:lpstr>Slide 14</vt:lpstr>
      <vt:lpstr>Slide 15</vt:lpstr>
      <vt:lpstr>Slide 16</vt:lpstr>
      <vt:lpstr>Slide 17</vt:lpstr>
      <vt:lpstr> Qualities and Attributes of Inspiring Librarian </vt:lpstr>
      <vt:lpstr>Slide 19</vt:lpstr>
      <vt:lpstr>Slide 20</vt:lpstr>
      <vt:lpstr>Slide 21</vt:lpstr>
      <vt:lpstr>Conclusion</vt:lpstr>
      <vt:lpstr>Slide 23</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NACLIN-2016</dc:title>
  <dc:creator>user</dc:creator>
  <cp:lastModifiedBy>hkkaul</cp:lastModifiedBy>
  <cp:revision>29</cp:revision>
  <dcterms:created xsi:type="dcterms:W3CDTF">2016-10-15T09:23:07Z</dcterms:created>
  <dcterms:modified xsi:type="dcterms:W3CDTF">2016-10-27T02:29:29Z</dcterms:modified>
</cp:coreProperties>
</file>