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charts/style2.xml" ContentType="application/vnd.ms-office.chartstyle+xml"/>
  <Override PartName="/ppt/charts/style1.xml" ContentType="application/vnd.ms-office.chart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charts/colors2.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sldIdLst>
    <p:sldId id="256" r:id="rId2"/>
    <p:sldId id="257" r:id="rId3"/>
    <p:sldId id="258" r:id="rId4"/>
    <p:sldId id="259" r:id="rId5"/>
    <p:sldId id="260" r:id="rId6"/>
    <p:sldId id="261" r:id="rId7"/>
    <p:sldId id="262" r:id="rId8"/>
    <p:sldId id="263" r:id="rId9"/>
    <p:sldId id="264" r:id="rId10"/>
    <p:sldId id="268" r:id="rId11"/>
    <p:sldId id="270" r:id="rId12"/>
    <p:sldId id="269" r:id="rId13"/>
    <p:sldId id="265" r:id="rId14"/>
    <p:sldId id="266"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44" autoAdjust="0"/>
    <p:restoredTop sz="94660"/>
  </p:normalViewPr>
  <p:slideViewPr>
    <p:cSldViewPr snapToGrid="0">
      <p:cViewPr>
        <p:scale>
          <a:sx n="66" d="100"/>
          <a:sy n="66" d="100"/>
        </p:scale>
        <p:origin x="-888" y="-25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garvita\Documents\mphil%202016-%20LIS\DATA%20ANALYSIS\New%20folder\hr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IN"/>
  <c:chart>
    <c:autoTitleDeleted val="1"/>
    <c:plotArea>
      <c:layout/>
      <c:barChart>
        <c:barDir val="col"/>
        <c:grouping val="clustered"/>
        <c:ser>
          <c:idx val="0"/>
          <c:order val="0"/>
          <c:tx>
            <c:strRef>
              <c:f>Sheet1!$D$15</c:f>
              <c:strCache>
                <c:ptCount val="1"/>
                <c:pt idx="0">
                  <c:v>Score</c:v>
                </c:pt>
              </c:strCache>
            </c:strRef>
          </c:tx>
          <c:spPr>
            <a:gradFill rotWithShape="1">
              <a:gsLst>
                <a:gs pos="0">
                  <a:schemeClr val="accent1"/>
                </a:gs>
                <a:gs pos="90000">
                  <a:schemeClr val="accent1">
                    <a:shade val="100000"/>
                    <a:satMod val="105000"/>
                  </a:schemeClr>
                </a:gs>
                <a:gs pos="100000">
                  <a:schemeClr val="accent1">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dLbls>
            <c:spPr>
              <a:noFill/>
              <a:ln>
                <a:noFill/>
              </a:ln>
              <a:effectLst/>
            </c:spPr>
            <c:txPr>
              <a:bodyPr rot="0" spcFirstLastPara="1" vertOverflow="ellipsis" vert="horz" wrap="square" lIns="38100" tIns="19050" rIns="38100" bIns="19050" anchor="ctr" anchorCtr="1">
                <a:spAutoFit/>
              </a:bodyPr>
              <a:lstStyle/>
              <a:p>
                <a:pPr>
                  <a:defRPr lang="en-US" sz="1600" b="1" i="0" u="none" strike="noStrike" kern="1200" baseline="0">
                    <a:solidFill>
                      <a:schemeClr val="tx1"/>
                    </a:solidFill>
                    <a:latin typeface="+mn-lt"/>
                    <a:ea typeface="+mn-ea"/>
                    <a:cs typeface="+mn-cs"/>
                  </a:defRPr>
                </a:pPr>
                <a:endParaRPr lang="en-US"/>
              </a:p>
            </c:txPr>
            <c:dLblPos val="outEnd"/>
            <c:showVal val="1"/>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Sheet1!$C$16:$C$20</c:f>
              <c:strCache>
                <c:ptCount val="5"/>
                <c:pt idx="0">
                  <c:v>Strongly Agree</c:v>
                </c:pt>
                <c:pt idx="1">
                  <c:v>Agree</c:v>
                </c:pt>
                <c:pt idx="2">
                  <c:v>Neutral </c:v>
                </c:pt>
                <c:pt idx="3">
                  <c:v>Disagree</c:v>
                </c:pt>
                <c:pt idx="4">
                  <c:v>Strongly Disagree</c:v>
                </c:pt>
              </c:strCache>
            </c:strRef>
          </c:cat>
          <c:val>
            <c:numRef>
              <c:f>Sheet1!$D$16:$D$20</c:f>
              <c:numCache>
                <c:formatCode>General</c:formatCode>
                <c:ptCount val="5"/>
                <c:pt idx="0">
                  <c:v>14</c:v>
                </c:pt>
                <c:pt idx="1">
                  <c:v>43.9</c:v>
                </c:pt>
                <c:pt idx="2">
                  <c:v>16.7</c:v>
                </c:pt>
                <c:pt idx="3">
                  <c:v>18.899999999999999</c:v>
                </c:pt>
                <c:pt idx="4">
                  <c:v>6.4</c:v>
                </c:pt>
              </c:numCache>
            </c:numRef>
          </c:val>
        </c:ser>
        <c:dLbls>
          <c:showVal val="1"/>
        </c:dLbls>
        <c:gapWidth val="100"/>
        <c:overlap val="-24"/>
        <c:axId val="88067072"/>
        <c:axId val="96150656"/>
      </c:barChart>
      <c:catAx>
        <c:axId val="88067072"/>
        <c:scaling>
          <c:orientation val="minMax"/>
        </c:scaling>
        <c:axPos val="b"/>
        <c:title>
          <c:tx>
            <c:rich>
              <a:bodyPr rot="0" spcFirstLastPara="1" vertOverflow="ellipsis" vert="horz" wrap="square" anchor="ctr" anchorCtr="1"/>
              <a:lstStyle/>
              <a:p>
                <a:pPr>
                  <a:defRPr lang="en-US" sz="1600" b="1" i="0" u="none" strike="noStrike" kern="1200" baseline="0">
                    <a:solidFill>
                      <a:schemeClr val="tx1"/>
                    </a:solidFill>
                    <a:latin typeface="+mn-lt"/>
                    <a:ea typeface="+mn-ea"/>
                    <a:cs typeface="+mn-cs"/>
                  </a:defRPr>
                </a:pPr>
                <a:r>
                  <a:rPr lang="en-IN" sz="1600">
                    <a:solidFill>
                      <a:schemeClr val="tx1"/>
                    </a:solidFill>
                  </a:rPr>
                  <a:t>OPINION</a:t>
                </a:r>
              </a:p>
            </c:rich>
          </c:tx>
          <c:spPr>
            <a:noFill/>
            <a:ln>
              <a:noFill/>
            </a:ln>
            <a:effectLst/>
          </c:spPr>
        </c:title>
        <c:numFmt formatCode="General" sourceLinked="1"/>
        <c:maj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lang="en-US" sz="1600" b="1" i="0" u="none" strike="noStrike" kern="1200" baseline="0">
                <a:solidFill>
                  <a:schemeClr val="tx1"/>
                </a:solidFill>
                <a:latin typeface="+mn-lt"/>
                <a:ea typeface="+mn-ea"/>
                <a:cs typeface="+mn-cs"/>
              </a:defRPr>
            </a:pPr>
            <a:endParaRPr lang="en-US"/>
          </a:p>
        </c:txPr>
        <c:crossAx val="96150656"/>
        <c:crosses val="autoZero"/>
        <c:auto val="1"/>
        <c:lblAlgn val="ctr"/>
        <c:lblOffset val="100"/>
      </c:catAx>
      <c:valAx>
        <c:axId val="96150656"/>
        <c:scaling>
          <c:orientation val="minMax"/>
        </c:scaling>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lang="en-US" sz="1400" b="1" i="0" u="none" strike="noStrike" kern="1200" baseline="0">
                    <a:solidFill>
                      <a:schemeClr val="tx1"/>
                    </a:solidFill>
                    <a:latin typeface="+mn-lt"/>
                    <a:ea typeface="+mn-ea"/>
                    <a:cs typeface="+mn-cs"/>
                  </a:defRPr>
                </a:pPr>
                <a:r>
                  <a:rPr lang="en-IN" sz="1400">
                    <a:solidFill>
                      <a:schemeClr val="tx1"/>
                    </a:solidFill>
                  </a:rPr>
                  <a:t>PERCENTAGE</a:t>
                </a:r>
              </a:p>
            </c:rich>
          </c:tx>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lang="en-US" sz="1600" b="1" i="0" u="none" strike="noStrike" kern="1200" baseline="0">
                <a:solidFill>
                  <a:schemeClr val="tx1"/>
                </a:solidFill>
                <a:latin typeface="+mn-lt"/>
                <a:ea typeface="+mn-ea"/>
                <a:cs typeface="+mn-cs"/>
              </a:defRPr>
            </a:pPr>
            <a:endParaRPr lang="en-US"/>
          </a:p>
        </c:txPr>
        <c:crossAx val="88067072"/>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IN"/>
  <c:chart>
    <c:autoTitleDeleted val="1"/>
    <c:plotArea>
      <c:layout>
        <c:manualLayout>
          <c:layoutTarget val="inner"/>
          <c:xMode val="edge"/>
          <c:yMode val="edge"/>
          <c:x val="2.8410548609125286E-2"/>
          <c:y val="0.11949882080312557"/>
          <c:w val="0.95875250214837426"/>
          <c:h val="0.79220980673259322"/>
        </c:manualLayout>
      </c:layout>
      <c:barChart>
        <c:barDir val="col"/>
        <c:grouping val="clustered"/>
        <c:ser>
          <c:idx val="0"/>
          <c:order val="0"/>
          <c:tx>
            <c:strRef>
              <c:f>Sheet1!$K$26</c:f>
              <c:strCache>
                <c:ptCount val="1"/>
                <c:pt idx="0">
                  <c:v>SPECIAL</c:v>
                </c:pt>
              </c:strCache>
            </c:strRef>
          </c:tx>
          <c:spPr>
            <a:solidFill>
              <a:schemeClr val="accent2"/>
            </a:solidFill>
            <a:ln>
              <a:noFill/>
            </a:ln>
            <a:effectLst/>
          </c:spPr>
          <c:dLbls>
            <c:spPr>
              <a:noFill/>
              <a:ln>
                <a:noFill/>
              </a:ln>
              <a:effectLst/>
            </c:spPr>
            <c:txPr>
              <a:bodyPr rot="-5400000" spcFirstLastPara="1" vertOverflow="clip" horzOverflow="clip" vert="horz" wrap="square" lIns="38100" tIns="19050" rIns="38100" bIns="19050" anchor="ctr" anchorCtr="1">
                <a:spAutoFit/>
              </a:bodyPr>
              <a:lstStyle/>
              <a:p>
                <a:pPr>
                  <a:defRPr lang="en-US"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Val val="1"/>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Sheet1!$J$27:$J$34</c:f>
              <c:numCache>
                <c:formatCode>General</c:formatCode>
                <c:ptCount val="8"/>
                <c:pt idx="0">
                  <c:v>1</c:v>
                </c:pt>
                <c:pt idx="1">
                  <c:v>2</c:v>
                </c:pt>
                <c:pt idx="2">
                  <c:v>3</c:v>
                </c:pt>
                <c:pt idx="3">
                  <c:v>4</c:v>
                </c:pt>
                <c:pt idx="4">
                  <c:v>5</c:v>
                </c:pt>
                <c:pt idx="5">
                  <c:v>6</c:v>
                </c:pt>
                <c:pt idx="6">
                  <c:v>7</c:v>
                </c:pt>
                <c:pt idx="7">
                  <c:v>8</c:v>
                </c:pt>
              </c:numCache>
            </c:numRef>
          </c:cat>
          <c:val>
            <c:numRef>
              <c:f>Sheet1!$K$27:$K$34</c:f>
              <c:numCache>
                <c:formatCode>General</c:formatCode>
                <c:ptCount val="8"/>
                <c:pt idx="0">
                  <c:v>80.599999999999994</c:v>
                </c:pt>
                <c:pt idx="1">
                  <c:v>60</c:v>
                </c:pt>
                <c:pt idx="2">
                  <c:v>50</c:v>
                </c:pt>
                <c:pt idx="3">
                  <c:v>63.3</c:v>
                </c:pt>
                <c:pt idx="4">
                  <c:v>78</c:v>
                </c:pt>
                <c:pt idx="5">
                  <c:v>80</c:v>
                </c:pt>
                <c:pt idx="6">
                  <c:v>74.599999999999994</c:v>
                </c:pt>
                <c:pt idx="7">
                  <c:v>69.3</c:v>
                </c:pt>
              </c:numCache>
            </c:numRef>
          </c:val>
        </c:ser>
        <c:ser>
          <c:idx val="1"/>
          <c:order val="1"/>
          <c:tx>
            <c:strRef>
              <c:f>Sheet1!$L$26</c:f>
              <c:strCache>
                <c:ptCount val="1"/>
                <c:pt idx="0">
                  <c:v>TECHNICAL</c:v>
                </c:pt>
              </c:strCache>
            </c:strRef>
          </c:tx>
          <c:spPr>
            <a:solidFill>
              <a:schemeClr val="accent4"/>
            </a:solidFill>
            <a:ln>
              <a:noFill/>
            </a:ln>
            <a:effectLst/>
          </c:spPr>
          <c:dLbls>
            <c:spPr>
              <a:noFill/>
              <a:ln>
                <a:noFill/>
              </a:ln>
              <a:effectLst/>
            </c:spPr>
            <c:txPr>
              <a:bodyPr rot="-5400000" spcFirstLastPara="1" vertOverflow="clip" horzOverflow="clip" vert="horz" wrap="square" lIns="38100" tIns="19050" rIns="38100" bIns="19050" anchor="ctr" anchorCtr="1">
                <a:spAutoFit/>
              </a:bodyPr>
              <a:lstStyle/>
              <a:p>
                <a:pPr>
                  <a:defRPr lang="en-US"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dLblPos val="outEnd"/>
            <c:showVal val="1"/>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Sheet1!$J$27:$J$34</c:f>
              <c:numCache>
                <c:formatCode>General</c:formatCode>
                <c:ptCount val="8"/>
                <c:pt idx="0">
                  <c:v>1</c:v>
                </c:pt>
                <c:pt idx="1">
                  <c:v>2</c:v>
                </c:pt>
                <c:pt idx="2">
                  <c:v>3</c:v>
                </c:pt>
                <c:pt idx="3">
                  <c:v>4</c:v>
                </c:pt>
                <c:pt idx="4">
                  <c:v>5</c:v>
                </c:pt>
                <c:pt idx="5">
                  <c:v>6</c:v>
                </c:pt>
                <c:pt idx="6">
                  <c:v>7</c:v>
                </c:pt>
                <c:pt idx="7">
                  <c:v>8</c:v>
                </c:pt>
              </c:numCache>
            </c:numRef>
          </c:cat>
          <c:val>
            <c:numRef>
              <c:f>Sheet1!$L$27:$L$34</c:f>
              <c:numCache>
                <c:formatCode>General</c:formatCode>
                <c:ptCount val="8"/>
                <c:pt idx="0">
                  <c:v>62.5</c:v>
                </c:pt>
                <c:pt idx="1">
                  <c:v>27.5</c:v>
                </c:pt>
                <c:pt idx="2">
                  <c:v>35</c:v>
                </c:pt>
                <c:pt idx="3">
                  <c:v>45</c:v>
                </c:pt>
                <c:pt idx="4">
                  <c:v>50</c:v>
                </c:pt>
                <c:pt idx="5">
                  <c:v>50</c:v>
                </c:pt>
                <c:pt idx="6">
                  <c:v>50</c:v>
                </c:pt>
                <c:pt idx="7">
                  <c:v>47.5</c:v>
                </c:pt>
              </c:numCache>
            </c:numRef>
          </c:val>
        </c:ser>
        <c:ser>
          <c:idx val="3"/>
          <c:order val="2"/>
          <c:tx>
            <c:strRef>
              <c:f>Sheet1!$N$26</c:f>
              <c:strCache>
                <c:ptCount val="1"/>
                <c:pt idx="0">
                  <c:v>PUBLIC</c:v>
                </c:pt>
              </c:strCache>
            </c:strRef>
          </c:tx>
          <c:spPr>
            <a:solidFill>
              <a:schemeClr val="accent2">
                <a:lumMod val="60000"/>
              </a:schemeClr>
            </a:solidFill>
            <a:ln>
              <a:noFill/>
            </a:ln>
            <a:effectLst/>
          </c:spPr>
          <c:dLbls>
            <c:spPr>
              <a:noFill/>
              <a:ln>
                <a:noFill/>
              </a:ln>
              <a:effectLst/>
            </c:spPr>
            <c:txPr>
              <a:bodyPr rot="-5400000" spcFirstLastPara="1" vertOverflow="clip" horzOverflow="clip" vert="horz" wrap="square" lIns="38100" tIns="19050" rIns="38100" bIns="19050" anchor="ctr" anchorCtr="1">
                <a:spAutoFit/>
              </a:bodyPr>
              <a:lstStyle/>
              <a:p>
                <a:pPr>
                  <a:defRPr lang="en-US"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dLblPos val="outEnd"/>
            <c:showVal val="1"/>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Sheet1!$J$27:$J$34</c:f>
              <c:numCache>
                <c:formatCode>General</c:formatCode>
                <c:ptCount val="8"/>
                <c:pt idx="0">
                  <c:v>1</c:v>
                </c:pt>
                <c:pt idx="1">
                  <c:v>2</c:v>
                </c:pt>
                <c:pt idx="2">
                  <c:v>3</c:v>
                </c:pt>
                <c:pt idx="3">
                  <c:v>4</c:v>
                </c:pt>
                <c:pt idx="4">
                  <c:v>5</c:v>
                </c:pt>
                <c:pt idx="5">
                  <c:v>6</c:v>
                </c:pt>
                <c:pt idx="6">
                  <c:v>7</c:v>
                </c:pt>
                <c:pt idx="7">
                  <c:v>8</c:v>
                </c:pt>
              </c:numCache>
            </c:numRef>
          </c:cat>
          <c:val>
            <c:numRef>
              <c:f>Sheet1!$N$27:$N$34</c:f>
              <c:numCache>
                <c:formatCode>General</c:formatCode>
                <c:ptCount val="8"/>
                <c:pt idx="0">
                  <c:v>58.7</c:v>
                </c:pt>
                <c:pt idx="1">
                  <c:v>45</c:v>
                </c:pt>
                <c:pt idx="2">
                  <c:v>58.7</c:v>
                </c:pt>
                <c:pt idx="3">
                  <c:v>50</c:v>
                </c:pt>
                <c:pt idx="4">
                  <c:v>60</c:v>
                </c:pt>
                <c:pt idx="5">
                  <c:v>63.7</c:v>
                </c:pt>
                <c:pt idx="6">
                  <c:v>70</c:v>
                </c:pt>
                <c:pt idx="7">
                  <c:v>70</c:v>
                </c:pt>
              </c:numCache>
            </c:numRef>
          </c:val>
        </c:ser>
        <c:ser>
          <c:idx val="4"/>
          <c:order val="3"/>
          <c:tx>
            <c:strRef>
              <c:f>Sheet1!$O$26</c:f>
              <c:strCache>
                <c:ptCount val="1"/>
                <c:pt idx="0">
                  <c:v>OVERALL</c:v>
                </c:pt>
              </c:strCache>
            </c:strRef>
          </c:tx>
          <c:spPr>
            <a:solidFill>
              <a:schemeClr val="accent4">
                <a:lumMod val="60000"/>
              </a:schemeClr>
            </a:solidFill>
            <a:ln>
              <a:noFill/>
            </a:ln>
            <a:effectLst/>
          </c:spPr>
          <c:dLbls>
            <c:spPr>
              <a:noFill/>
              <a:ln>
                <a:noFill/>
              </a:ln>
              <a:effectLst/>
            </c:spPr>
            <c:txPr>
              <a:bodyPr rot="-5400000" spcFirstLastPara="1" vertOverflow="clip" horzOverflow="clip" vert="horz" wrap="square" lIns="38100" tIns="19050" rIns="38100" bIns="19050" anchor="ctr" anchorCtr="1">
                <a:spAutoFit/>
              </a:bodyPr>
              <a:lstStyle/>
              <a:p>
                <a:pPr>
                  <a:defRPr lang="en-US"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dLblPos val="outEnd"/>
            <c:showVal val="1"/>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Sheet1!$J$27:$J$34</c:f>
              <c:numCache>
                <c:formatCode>General</c:formatCode>
                <c:ptCount val="8"/>
                <c:pt idx="0">
                  <c:v>1</c:v>
                </c:pt>
                <c:pt idx="1">
                  <c:v>2</c:v>
                </c:pt>
                <c:pt idx="2">
                  <c:v>3</c:v>
                </c:pt>
                <c:pt idx="3">
                  <c:v>4</c:v>
                </c:pt>
                <c:pt idx="4">
                  <c:v>5</c:v>
                </c:pt>
                <c:pt idx="5">
                  <c:v>6</c:v>
                </c:pt>
                <c:pt idx="6">
                  <c:v>7</c:v>
                </c:pt>
                <c:pt idx="7">
                  <c:v>8</c:v>
                </c:pt>
              </c:numCache>
            </c:numRef>
          </c:cat>
          <c:val>
            <c:numRef>
              <c:f>Sheet1!$O$27:$O$34</c:f>
              <c:numCache>
                <c:formatCode>General</c:formatCode>
                <c:ptCount val="8"/>
                <c:pt idx="0">
                  <c:v>69.400000000000006</c:v>
                </c:pt>
                <c:pt idx="1">
                  <c:v>50.7</c:v>
                </c:pt>
                <c:pt idx="2">
                  <c:v>56.7</c:v>
                </c:pt>
                <c:pt idx="3">
                  <c:v>63.3</c:v>
                </c:pt>
                <c:pt idx="4">
                  <c:v>73</c:v>
                </c:pt>
                <c:pt idx="5">
                  <c:v>66.900000000000006</c:v>
                </c:pt>
                <c:pt idx="6">
                  <c:v>72.599999999999994</c:v>
                </c:pt>
                <c:pt idx="7">
                  <c:v>66</c:v>
                </c:pt>
              </c:numCache>
            </c:numRef>
          </c:val>
        </c:ser>
        <c:dLbls>
          <c:showVal val="1"/>
        </c:dLbls>
        <c:gapWidth val="444"/>
        <c:overlap val="-90"/>
        <c:axId val="96121600"/>
        <c:axId val="96123520"/>
      </c:barChart>
      <c:catAx>
        <c:axId val="96121600"/>
        <c:scaling>
          <c:orientation val="minMax"/>
        </c:scaling>
        <c:axPos val="b"/>
        <c:majorGridlines>
          <c:spPr>
            <a:ln w="12700" cap="flat" cmpd="sng" algn="ctr">
              <a:solidFill>
                <a:schemeClr val="tx1"/>
              </a:solidFill>
              <a:round/>
            </a:ln>
            <a:effectLst/>
          </c:spPr>
        </c:majorGridlines>
        <c:title>
          <c:tx>
            <c:rich>
              <a:bodyPr rot="0" spcFirstLastPara="1" vertOverflow="ellipsis" vert="horz" wrap="square" anchor="ctr" anchorCtr="1"/>
              <a:lstStyle/>
              <a:p>
                <a:pPr>
                  <a:defRPr lang="en-US" sz="1400" b="0" i="0" u="none" strike="noStrike" kern="1200" cap="all" baseline="0">
                    <a:solidFill>
                      <a:schemeClr val="tx1"/>
                    </a:solidFill>
                    <a:latin typeface="Times New Roman" panose="02020603050405020304" pitchFamily="18" charset="0"/>
                    <a:ea typeface="+mn-ea"/>
                    <a:cs typeface="Times New Roman" panose="02020603050405020304" pitchFamily="18" charset="0"/>
                  </a:defRPr>
                </a:pPr>
                <a:r>
                  <a:rPr lang="en-IN" sz="1400" b="1" dirty="0">
                    <a:solidFill>
                      <a:schemeClr val="tx1"/>
                    </a:solidFill>
                    <a:latin typeface="Times New Roman" panose="02020603050405020304" pitchFamily="18" charset="0"/>
                    <a:cs typeface="Times New Roman" panose="02020603050405020304" pitchFamily="18" charset="0"/>
                  </a:rPr>
                  <a:t>Statement number </a:t>
                </a:r>
              </a:p>
            </c:rich>
          </c:tx>
          <c:layout>
            <c:manualLayout>
              <c:xMode val="edge"/>
              <c:yMode val="edge"/>
              <c:x val="0.43460335214776241"/>
              <c:y val="0.95733981709652949"/>
            </c:manualLayout>
          </c:layout>
          <c:spPr>
            <a:noFill/>
            <a:ln>
              <a:noFill/>
            </a:ln>
            <a:effectLst/>
          </c:spPr>
        </c:title>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200" b="1" i="0" u="none" strike="noStrike" kern="1200" cap="all" spc="120" normalizeH="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96123520"/>
        <c:crosses val="autoZero"/>
        <c:auto val="1"/>
        <c:lblAlgn val="ctr"/>
        <c:lblOffset val="100"/>
      </c:catAx>
      <c:valAx>
        <c:axId val="96123520"/>
        <c:scaling>
          <c:orientation val="minMax"/>
        </c:scaling>
        <c:delete val="1"/>
        <c:axPos val="l"/>
        <c:title>
          <c:tx>
            <c:rich>
              <a:bodyPr rot="-5400000" spcFirstLastPara="1" vertOverflow="ellipsis" vert="horz" wrap="square" anchor="ctr" anchorCtr="1"/>
              <a:lstStyle/>
              <a:p>
                <a:pPr>
                  <a:defRPr lang="en-US" sz="1400" b="0" i="0" u="none" strike="noStrike" kern="1200" cap="all" baseline="0">
                    <a:solidFill>
                      <a:schemeClr val="tx1"/>
                    </a:solidFill>
                    <a:latin typeface="Times New Roman" panose="02020603050405020304" pitchFamily="18" charset="0"/>
                    <a:ea typeface="+mn-ea"/>
                    <a:cs typeface="Times New Roman" panose="02020603050405020304" pitchFamily="18" charset="0"/>
                  </a:defRPr>
                </a:pPr>
                <a:r>
                  <a:rPr lang="en-IN" sz="1400" b="1" dirty="0">
                    <a:solidFill>
                      <a:schemeClr val="tx1"/>
                    </a:solidFill>
                    <a:latin typeface="Times New Roman" panose="02020603050405020304" pitchFamily="18" charset="0"/>
                    <a:cs typeface="Times New Roman" panose="02020603050405020304" pitchFamily="18" charset="0"/>
                  </a:rPr>
                  <a:t>Percentage</a:t>
                </a:r>
              </a:p>
            </c:rich>
          </c:tx>
          <c:layout>
            <c:manualLayout>
              <c:xMode val="edge"/>
              <c:yMode val="edge"/>
              <c:x val="2.951888099541714E-3"/>
              <c:y val="0.44625417863317274"/>
            </c:manualLayout>
          </c:layout>
          <c:spPr>
            <a:noFill/>
            <a:ln>
              <a:noFill/>
            </a:ln>
            <a:effectLst/>
          </c:spPr>
        </c:title>
        <c:numFmt formatCode="General" sourceLinked="1"/>
        <c:majorTickMark val="none"/>
        <c:tickLblPos val="nextTo"/>
        <c:crossAx val="96121600"/>
        <c:crosses val="autoZero"/>
        <c:crossBetween val="between"/>
      </c:valAx>
      <c:spPr>
        <a:solidFill>
          <a:schemeClr val="bg1"/>
        </a:solidFill>
        <a:ln w="19050" cap="rnd" cmpd="sng">
          <a:solidFill>
            <a:schemeClr val="tx1"/>
          </a:solidFill>
          <a:prstDash val="solid"/>
        </a:ln>
        <a:effectLst/>
      </c:spPr>
    </c:plotArea>
    <c:legend>
      <c:legendPos val="t"/>
      <c:legendEntry>
        <c:idx val="2"/>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legendEntry>
        <c:idx val="3"/>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legendEntry>
        <c:idx val="0"/>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legendEntry>
        <c:idx val="1"/>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layout>
        <c:manualLayout>
          <c:xMode val="edge"/>
          <c:yMode val="edge"/>
          <c:x val="0.26688375843820367"/>
          <c:y val="1.3310836505720253E-2"/>
          <c:w val="0.42188665846768186"/>
          <c:h val="5.9600056527384426E-2"/>
        </c:manualLayout>
      </c:layout>
      <c:spPr>
        <a:noFill/>
        <a:ln>
          <a:noFill/>
        </a:ln>
        <a:effectLst/>
      </c:spPr>
      <c:txPr>
        <a:bodyPr rot="0" spcFirstLastPara="1" vertOverflow="ellipsis" vert="horz" wrap="square" anchor="ctr" anchorCtr="1"/>
        <a:lstStyle/>
        <a:p>
          <a:pPr>
            <a:defRPr lang="en-US"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chart>
  <c:spPr>
    <a:noFill/>
    <a:ln w="22225" cap="flat" cmpd="sng" algn="ctr">
      <a:solidFill>
        <a:schemeClr val="tx1"/>
      </a:solidFill>
      <a:round/>
    </a:ln>
    <a:effectLst/>
  </c:spPr>
  <c:txPr>
    <a:bodyPr/>
    <a:lstStyle/>
    <a:p>
      <a:pPr>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1BDAA16-B788-4C4C-8BD1-BC47D6D68257}" type="datetimeFigureOut">
              <a:rPr lang="en-IN" smtClean="0"/>
              <a:pPr/>
              <a:t>18-10-2016</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E7C9220-8BFA-4688-9CD7-432DE9527A97}" type="slidenum">
              <a:rPr lang="en-IN" smtClean="0"/>
              <a:pPr/>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04301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3029488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3843872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396628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C9220-8BFA-4688-9CD7-432DE9527A97}" type="slidenum">
              <a:rPr lang="en-IN" smtClean="0"/>
              <a:pPr/>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21586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1015025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165221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20341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3487457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90385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BDAA16-B788-4C4C-8BD1-BC47D6D68257}" type="datetimeFigureOut">
              <a:rPr lang="en-IN" smtClean="0"/>
              <a:pPr/>
              <a:t>18-10-2016</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3949675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1BDAA16-B788-4C4C-8BD1-BC47D6D68257}" type="datetimeFigureOut">
              <a:rPr lang="en-IN" smtClean="0"/>
              <a:pPr/>
              <a:t>18-10-2016</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E7C9220-8BFA-4688-9CD7-432DE9527A97}" type="slidenum">
              <a:rPr lang="en-IN" smtClean="0"/>
              <a:pPr/>
              <a:t>‹#›</a:t>
            </a:fld>
            <a:endParaRPr lang="en-IN"/>
          </a:p>
        </p:txBody>
      </p:sp>
    </p:spTree>
    <p:extLst>
      <p:ext uri="{BB962C8B-B14F-4D97-AF65-F5344CB8AC3E}">
        <p14:creationId xmlns:p14="http://schemas.microsoft.com/office/powerpoint/2010/main" xmlns="" val="1192981188"/>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3106" y="2773998"/>
            <a:ext cx="9144000" cy="2387600"/>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US" dirty="0" smtClean="0">
                <a:solidFill>
                  <a:schemeClr val="tx1"/>
                </a:solidFill>
                <a:latin typeface="Times New Roman" panose="02020603050405020304" pitchFamily="18" charset="0"/>
                <a:cs typeface="Times New Roman" panose="02020603050405020304" pitchFamily="18" charset="0"/>
              </a:rPr>
              <a:t>HUMAN RESOURCE PLANNING IN LIBRARIES </a:t>
            </a:r>
            <a:r>
              <a:rPr lang="en-US" b="1" dirty="0"/>
              <a:t> </a:t>
            </a:r>
            <a:r>
              <a:rPr lang="en-IN" dirty="0"/>
              <a:t/>
            </a:r>
            <a:br>
              <a:rPr lang="en-IN" dirty="0"/>
            </a:br>
            <a:r>
              <a:rPr lang="en-IN" dirty="0"/>
              <a:t/>
            </a:r>
            <a:br>
              <a:rPr lang="en-IN" dirty="0"/>
            </a:br>
            <a:endParaRPr lang="en-IN" dirty="0"/>
          </a:p>
        </p:txBody>
      </p:sp>
      <p:sp>
        <p:nvSpPr>
          <p:cNvPr id="3" name="Subtitle 2"/>
          <p:cNvSpPr>
            <a:spLocks noGrp="1"/>
          </p:cNvSpPr>
          <p:nvPr>
            <p:ph type="subTitle" idx="1"/>
          </p:nvPr>
        </p:nvSpPr>
        <p:spPr>
          <a:xfrm>
            <a:off x="1182968" y="5161598"/>
            <a:ext cx="9144000" cy="1655762"/>
          </a:xfrm>
        </p:spPr>
        <p:txBody>
          <a:bodyPr>
            <a:normAutofit/>
          </a:bodyPr>
          <a:lstStyle/>
          <a:p>
            <a:r>
              <a:rPr lang="en-US" b="1" dirty="0" smtClean="0">
                <a:solidFill>
                  <a:schemeClr val="tx1"/>
                </a:solidFill>
              </a:rPr>
              <a:t>Garvita Jhamb</a:t>
            </a:r>
            <a:r>
              <a:rPr lang="en-IN" b="1" dirty="0" smtClean="0">
                <a:solidFill>
                  <a:schemeClr val="tx1"/>
                </a:solidFill>
              </a:rPr>
              <a:t/>
            </a:r>
            <a:br>
              <a:rPr lang="en-IN" b="1" dirty="0" smtClean="0">
                <a:solidFill>
                  <a:schemeClr val="tx1"/>
                </a:solidFill>
              </a:rPr>
            </a:br>
            <a:r>
              <a:rPr lang="en-US" b="1" dirty="0" smtClean="0">
                <a:solidFill>
                  <a:schemeClr val="tx1"/>
                </a:solidFill>
              </a:rPr>
              <a:t>Research Scholar</a:t>
            </a:r>
            <a:r>
              <a:rPr lang="en-IN" b="1" dirty="0" smtClean="0">
                <a:solidFill>
                  <a:schemeClr val="tx1"/>
                </a:solidFill>
              </a:rPr>
              <a:t/>
            </a:r>
            <a:br>
              <a:rPr lang="en-IN" b="1" dirty="0" smtClean="0">
                <a:solidFill>
                  <a:schemeClr val="tx1"/>
                </a:solidFill>
              </a:rPr>
            </a:br>
            <a:r>
              <a:rPr lang="en-IN" b="1" dirty="0" smtClean="0">
                <a:solidFill>
                  <a:schemeClr val="tx1"/>
                </a:solidFill>
              </a:rPr>
              <a:t>University of Delhi</a:t>
            </a:r>
            <a:endParaRPr lang="en-IN" b="1" dirty="0">
              <a:solidFill>
                <a:schemeClr val="tx1"/>
              </a:solidFill>
            </a:endParaRPr>
          </a:p>
        </p:txBody>
      </p:sp>
    </p:spTree>
    <p:extLst>
      <p:ext uri="{BB962C8B-B14F-4D97-AF65-F5344CB8AC3E}">
        <p14:creationId xmlns:p14="http://schemas.microsoft.com/office/powerpoint/2010/main" xmlns="" val="1544033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4132" y="721217"/>
            <a:ext cx="11252916" cy="5718220"/>
          </a:xfrm>
        </p:spPr>
        <p:txBody>
          <a:bodyPr>
            <a:normAutofit/>
          </a:bodyPr>
          <a:lstStyle/>
          <a:p>
            <a:pPr algn="just">
              <a:buFont typeface="Wingdings" panose="05000000000000000000" pitchFamily="2" charset="2"/>
              <a:buChar char="Ø"/>
            </a:pPr>
            <a:endParaRPr lang="en-US" sz="2400" dirty="0" smtClean="0">
              <a:solidFill>
                <a:schemeClr val="tx1"/>
              </a:solidFill>
              <a:latin typeface="Segoe UI Semibold" panose="020B0702040204020203" pitchFamily="34" charset="0"/>
              <a:cs typeface="Segoe UI Semibold" panose="020B0702040204020203" pitchFamily="34" charset="0"/>
            </a:endParaRPr>
          </a:p>
          <a:p>
            <a:pPr marL="0" indent="0" algn="just">
              <a:buNone/>
            </a:pPr>
            <a:r>
              <a:rPr lang="en-US" sz="2400" dirty="0">
                <a:solidFill>
                  <a:schemeClr val="tx1"/>
                </a:solidFill>
                <a:latin typeface="Segoe UI Semibold" panose="020B0702040204020203" pitchFamily="34" charset="0"/>
                <a:cs typeface="Segoe UI Semibold" panose="020B0702040204020203" pitchFamily="34" charset="0"/>
              </a:rPr>
              <a:t>6. 74.2% which shows that all the libraries follow combination of external and internal manpower sourcing by generating manpower internally through HR planning or arranging from external sources. </a:t>
            </a:r>
          </a:p>
          <a:p>
            <a:pPr marL="0" indent="0" algn="just">
              <a:buNone/>
            </a:pPr>
            <a:endParaRPr lang="en-IN" sz="2400" dirty="0" smtClean="0">
              <a:solidFill>
                <a:schemeClr val="tx1"/>
              </a:solidFill>
              <a:latin typeface="Segoe UI Semibold" panose="020B0702040204020203" pitchFamily="34" charset="0"/>
              <a:cs typeface="Segoe UI Semibold" panose="020B0702040204020203" pitchFamily="34" charset="0"/>
            </a:endParaRPr>
          </a:p>
          <a:p>
            <a:pPr marL="0" indent="0" algn="just">
              <a:buNone/>
            </a:pPr>
            <a:r>
              <a:rPr lang="en-IN" sz="2400" dirty="0" smtClean="0">
                <a:solidFill>
                  <a:schemeClr val="tx1"/>
                </a:solidFill>
                <a:latin typeface="Segoe UI Semibold" panose="020B0702040204020203" pitchFamily="34" charset="0"/>
                <a:cs typeface="Segoe UI Semibold" panose="020B0702040204020203" pitchFamily="34" charset="0"/>
              </a:rPr>
              <a:t>7</a:t>
            </a:r>
            <a:r>
              <a:rPr lang="en-IN" sz="2400" dirty="0">
                <a:solidFill>
                  <a:schemeClr val="tx1"/>
                </a:solidFill>
                <a:latin typeface="Segoe UI Semibold" panose="020B0702040204020203" pitchFamily="34" charset="0"/>
                <a:cs typeface="Segoe UI Semibold" panose="020B0702040204020203" pitchFamily="34" charset="0"/>
              </a:rPr>
              <a:t>. </a:t>
            </a:r>
            <a:r>
              <a:rPr lang="en-US" sz="2400" dirty="0">
                <a:solidFill>
                  <a:schemeClr val="tx1"/>
                </a:solidFill>
                <a:latin typeface="Segoe UI Semibold" panose="020B0702040204020203" pitchFamily="34" charset="0"/>
                <a:cs typeface="Segoe UI Semibold" panose="020B0702040204020203" pitchFamily="34" charset="0"/>
              </a:rPr>
              <a:t>Specific techniques are used for job analysis and 53.4% respondents agree with this except the staff of DTU central library. </a:t>
            </a:r>
            <a:endParaRPr lang="en-US" sz="2400" dirty="0" smtClean="0">
              <a:solidFill>
                <a:schemeClr val="tx1"/>
              </a:solidFill>
              <a:latin typeface="Segoe UI Semibold" panose="020B0702040204020203" pitchFamily="34" charset="0"/>
              <a:cs typeface="Segoe UI Semibold" panose="020B0702040204020203" pitchFamily="34" charset="0"/>
            </a:endParaRPr>
          </a:p>
          <a:p>
            <a:pPr marL="0" indent="0" algn="just">
              <a:buNone/>
            </a:pPr>
            <a:endParaRPr lang="en-IN" sz="2400" dirty="0">
              <a:solidFill>
                <a:schemeClr val="tx1"/>
              </a:solidFill>
              <a:latin typeface="Segoe UI Semibold" panose="020B0702040204020203" pitchFamily="34" charset="0"/>
              <a:cs typeface="Segoe UI Semibold" panose="020B0702040204020203" pitchFamily="34" charset="0"/>
            </a:endParaRPr>
          </a:p>
          <a:p>
            <a:pPr marL="0" indent="0" algn="just">
              <a:buNone/>
            </a:pPr>
            <a:r>
              <a:rPr lang="en-US" sz="2400" dirty="0" smtClean="0">
                <a:solidFill>
                  <a:schemeClr val="tx1"/>
                </a:solidFill>
                <a:latin typeface="Segoe UI Semibold" panose="020B0702040204020203" pitchFamily="34" charset="0"/>
                <a:cs typeface="Segoe UI Semibold" panose="020B0702040204020203" pitchFamily="34" charset="0"/>
              </a:rPr>
              <a:t>8. It </a:t>
            </a:r>
            <a:r>
              <a:rPr lang="en-US" sz="2400" dirty="0">
                <a:solidFill>
                  <a:schemeClr val="tx1"/>
                </a:solidFill>
                <a:latin typeface="Segoe UI Semibold" panose="020B0702040204020203" pitchFamily="34" charset="0"/>
                <a:cs typeface="Segoe UI Semibold" panose="020B0702040204020203" pitchFamily="34" charset="0"/>
              </a:rPr>
              <a:t>was also found through one of the questions that five out of eight libraries professionals get the human resource policy either in print or through the website</a:t>
            </a:r>
            <a:endParaRPr lang="en-IN" sz="2400"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xmlns="" val="4012332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solidFill>
                  <a:schemeClr val="tx1"/>
                </a:solidFill>
              </a:rPr>
              <a:t>This graph shows the agreement and disagreement of staff from all the libraries towards human resource planning process followed in their libraries.</a:t>
            </a:r>
            <a:endParaRPr lang="en-IN" sz="2400"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034283924"/>
              </p:ext>
            </p:extLst>
          </p:nvPr>
        </p:nvGraphicFramePr>
        <p:xfrm>
          <a:off x="886266" y="1965960"/>
          <a:ext cx="10129398" cy="41300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286423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112" tIns="630039" rIns="914112" bIns="1141053" numCol="1" anchor="ctr" anchorCtr="0" compatLnSpc="1">
            <a:prstTxWarp prst="textNoShape">
              <a:avLst/>
            </a:prstTxWarp>
            <a:spAutoFit/>
          </a:bodyPr>
          <a:lstStyle/>
          <a:p>
            <a:endParaRPr lang="en-IN"/>
          </a:p>
        </p:txBody>
      </p:sp>
      <p:graphicFrame>
        <p:nvGraphicFramePr>
          <p:cNvPr id="5" name="Chart 4"/>
          <p:cNvGraphicFramePr/>
          <p:nvPr>
            <p:extLst>
              <p:ext uri="{D42A27DB-BD31-4B8C-83A1-F6EECF244321}">
                <p14:modId xmlns:p14="http://schemas.microsoft.com/office/powerpoint/2010/main" xmlns="" val="94379026"/>
              </p:ext>
            </p:extLst>
          </p:nvPr>
        </p:nvGraphicFramePr>
        <p:xfrm>
          <a:off x="379828" y="457200"/>
          <a:ext cx="11146764" cy="57246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628803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481" y="463640"/>
            <a:ext cx="10820400" cy="5911402"/>
          </a:xfrm>
        </p:spPr>
        <p:txBody>
          <a:bodyPr>
            <a:normAutofit fontScale="92500"/>
          </a:bodyPr>
          <a:lstStyle/>
          <a:p>
            <a:pPr marL="0" lvl="0" indent="0">
              <a:buNone/>
            </a:pPr>
            <a:r>
              <a:rPr lang="en-US" sz="2800" b="1" spc="300" dirty="0" smtClean="0">
                <a:solidFill>
                  <a:schemeClr val="tx1"/>
                </a:solidFill>
                <a:latin typeface="Times New Roman" panose="02020603050405020304" pitchFamily="18" charset="0"/>
                <a:cs typeface="Times New Roman" panose="02020603050405020304" pitchFamily="18" charset="0"/>
              </a:rPr>
              <a:t>                          </a:t>
            </a:r>
            <a:r>
              <a:rPr lang="en-US" sz="30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HYPOTHESIS TESTING</a:t>
            </a:r>
            <a:endParaRPr lang="en-IN" sz="30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endParaRPr lang="en-IN" dirty="0">
              <a:solidFill>
                <a:schemeClr val="tx1"/>
              </a:solidFill>
              <a:latin typeface="Segoe UI Semibold" panose="020B0702040204020203" pitchFamily="34" charset="0"/>
              <a:cs typeface="Segoe UI Semibold" panose="020B0702040204020203" pitchFamily="34" charset="0"/>
            </a:endParaRPr>
          </a:p>
          <a:p>
            <a:pPr lvl="0" algn="just">
              <a:lnSpc>
                <a:spcPct val="150000"/>
              </a:lnSpc>
            </a:pPr>
            <a:r>
              <a:rPr lang="en-US" sz="2600" dirty="0" smtClean="0">
                <a:solidFill>
                  <a:schemeClr val="tx1"/>
                </a:solidFill>
                <a:latin typeface="Segoe UI Semibold" panose="020B0702040204020203" pitchFamily="34" charset="0"/>
                <a:cs typeface="Segoe UI Semibold" panose="020B0702040204020203" pitchFamily="34" charset="0"/>
              </a:rPr>
              <a:t>The first </a:t>
            </a:r>
            <a:r>
              <a:rPr lang="en-US" sz="2600" dirty="0">
                <a:solidFill>
                  <a:schemeClr val="tx1"/>
                </a:solidFill>
                <a:latin typeface="Segoe UI Semibold" panose="020B0702040204020203" pitchFamily="34" charset="0"/>
                <a:cs typeface="Segoe UI Semibold" panose="020B0702040204020203" pitchFamily="34" charset="0"/>
              </a:rPr>
              <a:t>hypothesis </a:t>
            </a:r>
            <a:r>
              <a:rPr lang="en-US" sz="2600" b="1" dirty="0">
                <a:solidFill>
                  <a:schemeClr val="tx1"/>
                </a:solidFill>
                <a:latin typeface="Segoe UI Semibold" panose="020B0702040204020203" pitchFamily="34" charset="0"/>
                <a:cs typeface="Segoe UI Semibold" panose="020B0702040204020203" pitchFamily="34" charset="0"/>
              </a:rPr>
              <a:t>“</a:t>
            </a:r>
            <a:r>
              <a:rPr lang="en-IN" sz="2600" b="1" i="1" dirty="0">
                <a:solidFill>
                  <a:schemeClr val="tx1"/>
                </a:solidFill>
                <a:latin typeface="Segoe UI Semibold" panose="020B0702040204020203" pitchFamily="34" charset="0"/>
                <a:cs typeface="Segoe UI Semibold" panose="020B0702040204020203" pitchFamily="34" charset="0"/>
              </a:rPr>
              <a:t>Majority of the staff is aware about the procedures of human resource planning</a:t>
            </a:r>
            <a:r>
              <a:rPr lang="en-US" sz="2600" b="1" dirty="0">
                <a:solidFill>
                  <a:schemeClr val="tx1"/>
                </a:solidFill>
                <a:latin typeface="Segoe UI Semibold" panose="020B0702040204020203" pitchFamily="34" charset="0"/>
                <a:cs typeface="Segoe UI Semibold" panose="020B0702040204020203" pitchFamily="34" charset="0"/>
              </a:rPr>
              <a:t>”</a:t>
            </a:r>
            <a:r>
              <a:rPr lang="en-US" sz="2600" dirty="0">
                <a:solidFill>
                  <a:schemeClr val="tx1"/>
                </a:solidFill>
                <a:latin typeface="Segoe UI Semibold" panose="020B0702040204020203" pitchFamily="34" charset="0"/>
                <a:cs typeface="Segoe UI Semibold" panose="020B0702040204020203" pitchFamily="34" charset="0"/>
              </a:rPr>
              <a:t> stands supported as the majority of the respondents (53.5%) agreed to the statement with 69.4% and WAM of 3.5. </a:t>
            </a:r>
            <a:endParaRPr lang="en-IN" sz="2600" dirty="0">
              <a:solidFill>
                <a:schemeClr val="tx1"/>
              </a:solidFill>
              <a:latin typeface="Segoe UI Semibold" panose="020B0702040204020203" pitchFamily="34" charset="0"/>
              <a:cs typeface="Segoe UI Semibold" panose="020B0702040204020203" pitchFamily="34" charset="0"/>
            </a:endParaRPr>
          </a:p>
          <a:p>
            <a:pPr lvl="0" algn="just">
              <a:lnSpc>
                <a:spcPct val="150000"/>
              </a:lnSpc>
            </a:pPr>
            <a:r>
              <a:rPr lang="en-US" sz="2600" dirty="0" smtClean="0">
                <a:solidFill>
                  <a:schemeClr val="tx1"/>
                </a:solidFill>
                <a:latin typeface="Segoe UI Semibold" panose="020B0702040204020203" pitchFamily="34" charset="0"/>
                <a:cs typeface="Segoe UI Semibold" panose="020B0702040204020203" pitchFamily="34" charset="0"/>
              </a:rPr>
              <a:t>The </a:t>
            </a:r>
            <a:r>
              <a:rPr lang="en-US" sz="2600" dirty="0">
                <a:solidFill>
                  <a:schemeClr val="tx1"/>
                </a:solidFill>
                <a:latin typeface="Segoe UI Semibold" panose="020B0702040204020203" pitchFamily="34" charset="0"/>
                <a:cs typeface="Segoe UI Semibold" panose="020B0702040204020203" pitchFamily="34" charset="0"/>
              </a:rPr>
              <a:t>second hypothesis </a:t>
            </a:r>
            <a:r>
              <a:rPr lang="en-US" sz="2600" b="1" dirty="0">
                <a:solidFill>
                  <a:schemeClr val="tx1"/>
                </a:solidFill>
                <a:latin typeface="Segoe UI Semibold" panose="020B0702040204020203" pitchFamily="34" charset="0"/>
                <a:cs typeface="Segoe UI Semibold" panose="020B0702040204020203" pitchFamily="34" charset="0"/>
              </a:rPr>
              <a:t>“</a:t>
            </a:r>
            <a:r>
              <a:rPr lang="en-IN" sz="2600" b="1" i="1" dirty="0">
                <a:solidFill>
                  <a:schemeClr val="tx1"/>
                </a:solidFill>
                <a:latin typeface="Segoe UI Semibold" panose="020B0702040204020203" pitchFamily="34" charset="0"/>
                <a:cs typeface="Segoe UI Semibold" panose="020B0702040204020203" pitchFamily="34" charset="0"/>
              </a:rPr>
              <a:t>Human resource planning is best followed in the special libraries</a:t>
            </a:r>
            <a:r>
              <a:rPr lang="en-IN" sz="2600" b="1" dirty="0">
                <a:solidFill>
                  <a:schemeClr val="tx1"/>
                </a:solidFill>
                <a:latin typeface="Segoe UI Semibold" panose="020B0702040204020203" pitchFamily="34" charset="0"/>
                <a:cs typeface="Segoe UI Semibold" panose="020B0702040204020203" pitchFamily="34" charset="0"/>
              </a:rPr>
              <a:t>”</a:t>
            </a:r>
            <a:r>
              <a:rPr lang="en-IN" sz="2600" dirty="0">
                <a:solidFill>
                  <a:schemeClr val="tx1"/>
                </a:solidFill>
                <a:latin typeface="Segoe UI Semibold" panose="020B0702040204020203" pitchFamily="34" charset="0"/>
                <a:cs typeface="Segoe UI Semibold" panose="020B0702040204020203" pitchFamily="34" charset="0"/>
              </a:rPr>
              <a:t> </a:t>
            </a:r>
            <a:r>
              <a:rPr lang="en-US" sz="2600" dirty="0">
                <a:solidFill>
                  <a:schemeClr val="tx1"/>
                </a:solidFill>
                <a:latin typeface="Segoe UI Semibold" panose="020B0702040204020203" pitchFamily="34" charset="0"/>
                <a:cs typeface="Segoe UI Semibold" panose="020B0702040204020203" pitchFamily="34" charset="0"/>
              </a:rPr>
              <a:t>stands rejected as the total percentage score obtained by special libraries (NASSDOC &amp; NSL) is 69.5 % with WAM of 3.5 which is less than that obtained by academic libraries (DU &amp; JNU) i.e. 71.8% and 3.6 WAM</a:t>
            </a:r>
            <a:r>
              <a:rPr lang="en-US" sz="2600" dirty="0" smtClean="0">
                <a:solidFill>
                  <a:schemeClr val="tx1"/>
                </a:solidFill>
                <a:latin typeface="Segoe UI Semibold" panose="020B0702040204020203" pitchFamily="34" charset="0"/>
                <a:cs typeface="Segoe UI Semibold" panose="020B0702040204020203" pitchFamily="34" charset="0"/>
              </a:rPr>
              <a:t>.</a:t>
            </a:r>
            <a:endParaRPr lang="en-IN"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xmlns="" val="27571255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553792"/>
            <a:ext cx="11449318" cy="5731097"/>
          </a:xfrm>
        </p:spPr>
        <p:txBody>
          <a:bodyPr>
            <a:normAutofit/>
          </a:bodyPr>
          <a:lstStyle/>
          <a:p>
            <a:pPr marL="0" lvl="0" indent="0">
              <a:buNone/>
            </a:pPr>
            <a:r>
              <a:rPr lang="en-US" sz="2800" b="1" spc="300" dirty="0" smtClean="0">
                <a:solidFill>
                  <a:schemeClr val="tx1"/>
                </a:solidFill>
                <a:latin typeface="Times New Roman" panose="02020603050405020304" pitchFamily="18" charset="0"/>
                <a:cs typeface="Times New Roman" panose="02020603050405020304" pitchFamily="18" charset="0"/>
              </a:rPr>
              <a:t>                                  CONCLUSION</a:t>
            </a:r>
            <a:endParaRPr lang="en-IN" sz="2800" b="1" spc="3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smtClean="0">
                <a:solidFill>
                  <a:schemeClr val="tx1"/>
                </a:solidFill>
                <a:latin typeface="Segoe UI Semibold" panose="020B0702040204020203" pitchFamily="34" charset="0"/>
                <a:cs typeface="Segoe UI Semibold" panose="020B0702040204020203" pitchFamily="34" charset="0"/>
              </a:rPr>
              <a:t> </a:t>
            </a:r>
          </a:p>
          <a:p>
            <a:pPr algn="just">
              <a:lnSpc>
                <a:spcPct val="160000"/>
              </a:lnSpc>
            </a:pPr>
            <a:r>
              <a:rPr lang="en-US" dirty="0">
                <a:solidFill>
                  <a:schemeClr val="tx1"/>
                </a:solidFill>
                <a:latin typeface="Segoe UI Semibold" panose="020B0702040204020203" pitchFamily="34" charset="0"/>
                <a:cs typeface="Segoe UI Semibold" panose="020B0702040204020203" pitchFamily="34" charset="0"/>
              </a:rPr>
              <a:t>From the study we can observe that aspects of HRP are quite clear among the employees of all the libraries. </a:t>
            </a:r>
            <a:endParaRPr lang="en-US" dirty="0" smtClean="0">
              <a:solidFill>
                <a:schemeClr val="tx1"/>
              </a:solidFill>
              <a:latin typeface="Segoe UI Semibold" panose="020B0702040204020203" pitchFamily="34" charset="0"/>
              <a:cs typeface="Segoe UI Semibold" panose="020B0702040204020203" pitchFamily="34" charset="0"/>
            </a:endParaRPr>
          </a:p>
          <a:p>
            <a:pPr algn="just">
              <a:lnSpc>
                <a:spcPct val="160000"/>
              </a:lnSpc>
            </a:pPr>
            <a:r>
              <a:rPr lang="en-US" dirty="0" smtClean="0">
                <a:solidFill>
                  <a:schemeClr val="tx1"/>
                </a:solidFill>
                <a:latin typeface="Segoe UI Semibold" panose="020B0702040204020203" pitchFamily="34" charset="0"/>
                <a:cs typeface="Segoe UI Semibold" panose="020B0702040204020203" pitchFamily="34" charset="0"/>
              </a:rPr>
              <a:t>The </a:t>
            </a:r>
            <a:r>
              <a:rPr lang="en-US" dirty="0">
                <a:solidFill>
                  <a:schemeClr val="tx1"/>
                </a:solidFill>
                <a:latin typeface="Segoe UI Semibold" panose="020B0702040204020203" pitchFamily="34" charset="0"/>
                <a:cs typeface="Segoe UI Semibold" panose="020B0702040204020203" pitchFamily="34" charset="0"/>
              </a:rPr>
              <a:t>practice of human resource </a:t>
            </a:r>
            <a:r>
              <a:rPr lang="en-US" dirty="0" smtClean="0">
                <a:solidFill>
                  <a:schemeClr val="tx1"/>
                </a:solidFill>
                <a:latin typeface="Segoe UI Semibold" panose="020B0702040204020203" pitchFamily="34" charset="0"/>
                <a:cs typeface="Segoe UI Semibold" panose="020B0702040204020203" pitchFamily="34" charset="0"/>
              </a:rPr>
              <a:t>planning </a:t>
            </a:r>
            <a:r>
              <a:rPr lang="en-US" dirty="0">
                <a:solidFill>
                  <a:schemeClr val="tx1"/>
                </a:solidFill>
                <a:latin typeface="Segoe UI Semibold" panose="020B0702040204020203" pitchFamily="34" charset="0"/>
                <a:cs typeface="Segoe UI Semibold" panose="020B0702040204020203" pitchFamily="34" charset="0"/>
              </a:rPr>
              <a:t>is best known by the staff of academic libraries (DU &amp; JNU)  followed by special libraries (NASSDOC &amp; NSL). </a:t>
            </a:r>
            <a:endParaRPr lang="en-US" dirty="0" smtClean="0">
              <a:solidFill>
                <a:schemeClr val="tx1"/>
              </a:solidFill>
              <a:latin typeface="Segoe UI Semibold" panose="020B0702040204020203" pitchFamily="34" charset="0"/>
              <a:cs typeface="Segoe UI Semibold" panose="020B0702040204020203" pitchFamily="34" charset="0"/>
            </a:endParaRPr>
          </a:p>
          <a:p>
            <a:pPr algn="just">
              <a:lnSpc>
                <a:spcPct val="160000"/>
              </a:lnSpc>
            </a:pPr>
            <a:r>
              <a:rPr lang="en-US" dirty="0">
                <a:solidFill>
                  <a:schemeClr val="tx1"/>
                </a:solidFill>
                <a:latin typeface="Segoe UI Semibold" panose="020B0702040204020203" pitchFamily="34" charset="0"/>
                <a:cs typeface="Segoe UI Semibold" panose="020B0702040204020203" pitchFamily="34" charset="0"/>
              </a:rPr>
              <a:t>Among the libraries, staff of JNU is having most clear picture of HRP of their library while that of DTU has least clear picture. </a:t>
            </a:r>
            <a:endParaRPr lang="en-IN" dirty="0">
              <a:solidFill>
                <a:schemeClr val="tx1"/>
              </a:solidFill>
              <a:latin typeface="Segoe UI Semibold" panose="020B0702040204020203" pitchFamily="34" charset="0"/>
              <a:cs typeface="Segoe UI Semibold" panose="020B0702040204020203" pitchFamily="34" charset="0"/>
            </a:endParaRPr>
          </a:p>
          <a:p>
            <a:pPr>
              <a:lnSpc>
                <a:spcPct val="160000"/>
              </a:lnSpc>
            </a:pPr>
            <a:endParaRPr lang="en-IN" dirty="0">
              <a:solidFill>
                <a:schemeClr val="tx1"/>
              </a:solidFill>
            </a:endParaRPr>
          </a:p>
        </p:txBody>
      </p:sp>
    </p:spTree>
    <p:extLst>
      <p:ext uri="{BB962C8B-B14F-4D97-AF65-F5344CB8AC3E}">
        <p14:creationId xmlns:p14="http://schemas.microsoft.com/office/powerpoint/2010/main" xmlns="" val="3072932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50592" y="2523744"/>
            <a:ext cx="7571231" cy="2554545"/>
          </a:xfrm>
          <a:prstGeom prst="rect">
            <a:avLst/>
          </a:prstGeom>
          <a:noFill/>
        </p:spPr>
        <p:txBody>
          <a:bodyPr wrap="square" lIns="91440" tIns="45720" rIns="91440" bIns="45720">
            <a:spAutoFit/>
          </a:bodyPr>
          <a:lstStyle/>
          <a:p>
            <a:pPr algn="ctr"/>
            <a:r>
              <a:rPr lang="en-US" sz="8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THANK YOU</a:t>
            </a:r>
            <a:br>
              <a:rPr lang="en-US" sz="8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br>
            <a:r>
              <a:rPr lang="en-US" sz="8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sym typeface="Wingdings" panose="05000000000000000000" pitchFamily="2" charset="2"/>
              </a:rPr>
              <a:t></a:t>
            </a:r>
            <a:endParaRPr lang="en-US" sz="8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xmlns="" val="3057320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3514" y="643945"/>
            <a:ext cx="11053078" cy="5821250"/>
          </a:xfrm>
          <a:ln>
            <a:solidFill>
              <a:schemeClr val="bg1"/>
            </a:solidFill>
          </a:ln>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ctr">
              <a:buNone/>
            </a:pPr>
            <a:r>
              <a:rPr lang="en-US"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HUMAN RESOURCE PLANNING</a:t>
            </a:r>
          </a:p>
          <a:p>
            <a:pPr marL="0" indent="0" algn="just">
              <a:buNone/>
            </a:pPr>
            <a:endParaRPr lang="en-US" dirty="0">
              <a:solidFill>
                <a:schemeClr val="tx1"/>
              </a:solidFill>
              <a:latin typeface="Segoe UI Semibold" panose="020B0702040204020203" pitchFamily="34" charset="0"/>
              <a:cs typeface="Segoe UI Semibold" panose="020B0702040204020203" pitchFamily="34" charset="0"/>
            </a:endParaRPr>
          </a:p>
          <a:p>
            <a:pPr marL="0" indent="0" algn="just">
              <a:lnSpc>
                <a:spcPct val="150000"/>
              </a:lnSpc>
              <a:buNone/>
            </a:pPr>
            <a:r>
              <a:rPr lang="en-US" dirty="0" smtClean="0">
                <a:solidFill>
                  <a:schemeClr val="tx1"/>
                </a:solidFill>
                <a:latin typeface="Segoe UI Semibold" panose="020B0702040204020203" pitchFamily="34" charset="0"/>
                <a:cs typeface="Segoe UI Semibold" panose="020B0702040204020203" pitchFamily="34" charset="0"/>
              </a:rPr>
              <a:t>According </a:t>
            </a:r>
            <a:r>
              <a:rPr lang="en-US" dirty="0">
                <a:solidFill>
                  <a:schemeClr val="tx1"/>
                </a:solidFill>
                <a:latin typeface="Segoe UI Semibold" panose="020B0702040204020203" pitchFamily="34" charset="0"/>
                <a:cs typeface="Segoe UI Semibold" panose="020B0702040204020203" pitchFamily="34" charset="0"/>
              </a:rPr>
              <a:t>to Stainer, </a:t>
            </a:r>
            <a:r>
              <a:rPr lang="en-US" dirty="0" smtClean="0">
                <a:solidFill>
                  <a:schemeClr val="tx1"/>
                </a:solidFill>
                <a:latin typeface="Segoe UI Semibold" panose="020B0702040204020203" pitchFamily="34" charset="0"/>
                <a:cs typeface="Segoe UI Semibold" panose="020B0702040204020203" pitchFamily="34" charset="0"/>
              </a:rPr>
              <a:t>Human Resource Planning </a:t>
            </a:r>
            <a:r>
              <a:rPr lang="en-US" dirty="0">
                <a:solidFill>
                  <a:schemeClr val="tx1"/>
                </a:solidFill>
                <a:latin typeface="Segoe UI Semibold" panose="020B0702040204020203" pitchFamily="34" charset="0"/>
                <a:cs typeface="Segoe UI Semibold" panose="020B0702040204020203" pitchFamily="34" charset="0"/>
              </a:rPr>
              <a:t>is </a:t>
            </a:r>
            <a:r>
              <a:rPr lang="en-US" dirty="0" smtClean="0">
                <a:solidFill>
                  <a:schemeClr val="tx1"/>
                </a:solidFill>
                <a:latin typeface="Segoe UI Semibold" panose="020B0702040204020203" pitchFamily="34" charset="0"/>
                <a:cs typeface="Segoe UI Semibold" panose="020B0702040204020203" pitchFamily="34" charset="0"/>
              </a:rPr>
              <a:t>a strategy </a:t>
            </a:r>
            <a:r>
              <a:rPr lang="en-US" dirty="0">
                <a:solidFill>
                  <a:schemeClr val="tx1"/>
                </a:solidFill>
                <a:latin typeface="Segoe UI Semibold" panose="020B0702040204020203" pitchFamily="34" charset="0"/>
                <a:cs typeface="Segoe UI Semibold" panose="020B0702040204020203" pitchFamily="34" charset="0"/>
              </a:rPr>
              <a:t>for the requisition, utilization, improvement and preservation of an enterprise’s human resource. It relates to establishing job specifications or the quantitative requirements of jobs determining the number of personnel required and developing sources of manpower</a:t>
            </a:r>
            <a:r>
              <a:rPr lang="en-US" dirty="0" smtClean="0">
                <a:solidFill>
                  <a:schemeClr val="tx1"/>
                </a:solidFill>
                <a:latin typeface="Segoe UI Semibold" panose="020B0702040204020203" pitchFamily="34" charset="0"/>
                <a:cs typeface="Segoe UI Semibold" panose="020B0702040204020203" pitchFamily="34" charset="0"/>
              </a:rPr>
              <a:t>.</a:t>
            </a:r>
          </a:p>
          <a:p>
            <a:pPr marL="0" indent="0" algn="just">
              <a:lnSpc>
                <a:spcPct val="150000"/>
              </a:lnSpc>
              <a:buNone/>
            </a:pPr>
            <a:endParaRPr lang="en-US" b="1" dirty="0">
              <a:solidFill>
                <a:schemeClr val="tx1"/>
              </a:solidFill>
              <a:latin typeface="Segoe UI Semibold" panose="020B0702040204020203" pitchFamily="34" charset="0"/>
              <a:cs typeface="Segoe UI Semibold" panose="020B0702040204020203" pitchFamily="34" charset="0"/>
            </a:endParaRPr>
          </a:p>
          <a:p>
            <a:pPr marL="0" indent="0" algn="just">
              <a:lnSpc>
                <a:spcPct val="150000"/>
              </a:lnSpc>
              <a:buNone/>
            </a:pPr>
            <a:r>
              <a:rPr lang="en-IN" dirty="0">
                <a:solidFill>
                  <a:schemeClr val="tx1"/>
                </a:solidFill>
                <a:latin typeface="Segoe UI Semibold" panose="020B0702040204020203" pitchFamily="34" charset="0"/>
                <a:cs typeface="Segoe UI Semibold" panose="020B0702040204020203" pitchFamily="34" charset="0"/>
              </a:rPr>
              <a:t>All other aspects of the human resource </a:t>
            </a:r>
            <a:r>
              <a:rPr lang="en-IN" dirty="0" smtClean="0">
                <a:solidFill>
                  <a:schemeClr val="tx1"/>
                </a:solidFill>
                <a:latin typeface="Segoe UI Semibold" panose="020B0702040204020203" pitchFamily="34" charset="0"/>
                <a:cs typeface="Segoe UI Semibold" panose="020B0702040204020203" pitchFamily="34" charset="0"/>
              </a:rPr>
              <a:t>management like recruitment &amp; selection, induction program, performance appraisal, training &amp; development depends </a:t>
            </a:r>
            <a:r>
              <a:rPr lang="en-IN" dirty="0">
                <a:solidFill>
                  <a:schemeClr val="tx1"/>
                </a:solidFill>
                <a:latin typeface="Segoe UI Semibold" panose="020B0702040204020203" pitchFamily="34" charset="0"/>
                <a:cs typeface="Segoe UI Semibold" panose="020B0702040204020203" pitchFamily="34" charset="0"/>
              </a:rPr>
              <a:t>upon effective human resource planning which sets the due course of the effective management.</a:t>
            </a:r>
          </a:p>
          <a:p>
            <a:pPr marL="0" indent="0" algn="just">
              <a:buNone/>
            </a:pPr>
            <a:endParaRPr lang="en-US" dirty="0" smtClean="0">
              <a:solidFill>
                <a:schemeClr val="tx1"/>
              </a:solidFill>
              <a:latin typeface="Segoe UI Semibold" panose="020B0702040204020203" pitchFamily="34" charset="0"/>
              <a:cs typeface="Segoe UI Semibold" panose="020B0702040204020203" pitchFamily="34" charset="0"/>
            </a:endParaRPr>
          </a:p>
          <a:p>
            <a:pPr marL="0" indent="0" algn="just">
              <a:buNone/>
            </a:pPr>
            <a:endParaRPr lang="en-US" dirty="0">
              <a:solidFill>
                <a:schemeClr val="tx1"/>
              </a:solidFill>
              <a:latin typeface="Segoe UI Semibold" panose="020B0702040204020203" pitchFamily="34" charset="0"/>
              <a:cs typeface="Segoe UI Semibold" panose="020B0702040204020203" pitchFamily="34" charset="0"/>
            </a:endParaRPr>
          </a:p>
          <a:p>
            <a:pPr marL="0" indent="0" algn="just">
              <a:buNone/>
            </a:pPr>
            <a:endParaRPr lang="en-IN"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xmlns="" val="3654160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7" y="373487"/>
            <a:ext cx="11423561" cy="6831985"/>
          </a:xfrm>
        </p:spPr>
        <p:txBody>
          <a:bodyPr>
            <a:normAutofit/>
          </a:bodyPr>
          <a:lstStyle/>
          <a:p>
            <a:pPr marL="457200" lvl="1" indent="0" algn="ctr">
              <a:buNone/>
            </a:pPr>
            <a:r>
              <a:rPr lang="en-US" dirty="0" smtClean="0"/>
              <a:t> </a:t>
            </a:r>
            <a:r>
              <a:rPr lang="en-US"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HUMAN </a:t>
            </a:r>
            <a:r>
              <a:rPr lang="en-US" sz="2800" b="1" dirty="0" smtClean="0">
                <a:solidFill>
                  <a:schemeClr val="tx1"/>
                </a:solidFill>
                <a:latin typeface="Times New Roman" panose="02020603050405020304" pitchFamily="18" charset="0"/>
                <a:cs typeface="Times New Roman" panose="02020603050405020304" pitchFamily="18" charset="0"/>
              </a:rPr>
              <a:t>RESOURCE</a:t>
            </a:r>
            <a:r>
              <a:rPr lang="en-US"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PLANNING PROCESS</a:t>
            </a:r>
            <a:endParaRPr lang="en-IN" sz="2600" dirty="0" smtClean="0">
              <a:solidFill>
                <a:schemeClr val="tx1"/>
              </a:solidFill>
              <a:latin typeface="Segoe UI Semibold" panose="020B0702040204020203" pitchFamily="34" charset="0"/>
              <a:cs typeface="Segoe UI Semibold" panose="020B0702040204020203" pitchFamily="34" charset="0"/>
            </a:endParaRPr>
          </a:p>
          <a:p>
            <a:pPr algn="just">
              <a:lnSpc>
                <a:spcPct val="150000"/>
              </a:lnSpc>
            </a:pPr>
            <a:r>
              <a:rPr lang="en-US" dirty="0" smtClean="0">
                <a:solidFill>
                  <a:schemeClr val="tx1"/>
                </a:solidFill>
                <a:latin typeface="Segoe UI Semibold" panose="020B0702040204020203" pitchFamily="34" charset="0"/>
                <a:cs typeface="Segoe UI Semibold" panose="020B0702040204020203" pitchFamily="34" charset="0"/>
              </a:rPr>
              <a:t>Prediction of the kind and number of human resources needed.</a:t>
            </a:r>
          </a:p>
          <a:p>
            <a:pPr algn="just">
              <a:lnSpc>
                <a:spcPct val="150000"/>
              </a:lnSpc>
            </a:pPr>
            <a:r>
              <a:rPr lang="en-US" dirty="0" smtClean="0">
                <a:solidFill>
                  <a:schemeClr val="tx1"/>
                </a:solidFill>
                <a:latin typeface="Segoe UI Semibold" panose="020B0702040204020203" pitchFamily="34" charset="0"/>
                <a:cs typeface="Segoe UI Semibold" panose="020B0702040204020203" pitchFamily="34" charset="0"/>
              </a:rPr>
              <a:t>After </a:t>
            </a:r>
            <a:r>
              <a:rPr lang="en-US" dirty="0">
                <a:solidFill>
                  <a:schemeClr val="tx1"/>
                </a:solidFill>
                <a:latin typeface="Segoe UI Semibold" panose="020B0702040204020203" pitchFamily="34" charset="0"/>
                <a:cs typeface="Segoe UI Semibold" panose="020B0702040204020203" pitchFamily="34" charset="0"/>
              </a:rPr>
              <a:t>deciding how many human resources would be needed next </a:t>
            </a:r>
            <a:r>
              <a:rPr lang="en-US" dirty="0" smtClean="0">
                <a:solidFill>
                  <a:schemeClr val="tx1"/>
                </a:solidFill>
                <a:latin typeface="Segoe UI Semibold" panose="020B0702040204020203" pitchFamily="34" charset="0"/>
                <a:cs typeface="Segoe UI Semibold" panose="020B0702040204020203" pitchFamily="34" charset="0"/>
              </a:rPr>
              <a:t>step </a:t>
            </a:r>
            <a:r>
              <a:rPr lang="en-US" dirty="0">
                <a:solidFill>
                  <a:schemeClr val="tx1"/>
                </a:solidFill>
                <a:latin typeface="Segoe UI Semibold" panose="020B0702040204020203" pitchFamily="34" charset="0"/>
                <a:cs typeface="Segoe UI Semibold" panose="020B0702040204020203" pitchFamily="34" charset="0"/>
              </a:rPr>
              <a:t>is planning job analysis and job description. </a:t>
            </a:r>
            <a:endParaRPr lang="en-US" dirty="0" smtClean="0">
              <a:solidFill>
                <a:schemeClr val="tx1"/>
              </a:solidFill>
              <a:latin typeface="Segoe UI Semibold" panose="020B0702040204020203" pitchFamily="34" charset="0"/>
              <a:cs typeface="Segoe UI Semibold" panose="020B0702040204020203" pitchFamily="34" charset="0"/>
            </a:endParaRPr>
          </a:p>
          <a:p>
            <a:pPr algn="just">
              <a:lnSpc>
                <a:spcPct val="150000"/>
              </a:lnSpc>
            </a:pPr>
            <a:r>
              <a:rPr lang="en-US" dirty="0" smtClean="0">
                <a:solidFill>
                  <a:schemeClr val="tx1"/>
                </a:solidFill>
                <a:latin typeface="Segoe UI Semibold" panose="020B0702040204020203" pitchFamily="34" charset="0"/>
                <a:cs typeface="Segoe UI Semibold" panose="020B0702040204020203" pitchFamily="34" charset="0"/>
              </a:rPr>
              <a:t>Each </a:t>
            </a:r>
            <a:r>
              <a:rPr lang="en-US" dirty="0">
                <a:solidFill>
                  <a:schemeClr val="tx1"/>
                </a:solidFill>
                <a:latin typeface="Segoe UI Semibold" panose="020B0702040204020203" pitchFamily="34" charset="0"/>
                <a:cs typeface="Segoe UI Semibold" panose="020B0702040204020203" pitchFamily="34" charset="0"/>
              </a:rPr>
              <a:t>job is analyzed to find out duties to be performed and responsibilities </a:t>
            </a:r>
            <a:r>
              <a:rPr lang="en-US" dirty="0" smtClean="0">
                <a:solidFill>
                  <a:schemeClr val="tx1"/>
                </a:solidFill>
                <a:latin typeface="Segoe UI Semibold" panose="020B0702040204020203" pitchFamily="34" charset="0"/>
                <a:cs typeface="Segoe UI Semibold" panose="020B0702040204020203" pitchFamily="34" charset="0"/>
              </a:rPr>
              <a:t>involved.</a:t>
            </a:r>
            <a:r>
              <a:rPr lang="en-IN" dirty="0" smtClean="0">
                <a:solidFill>
                  <a:schemeClr val="tx1"/>
                </a:solidFill>
                <a:latin typeface="Segoe UI Semibold" panose="020B0702040204020203" pitchFamily="34" charset="0"/>
                <a:cs typeface="Segoe UI Semibold" panose="020B0702040204020203" pitchFamily="34" charset="0"/>
              </a:rPr>
              <a:t> </a:t>
            </a:r>
          </a:p>
          <a:p>
            <a:pPr algn="just">
              <a:lnSpc>
                <a:spcPct val="150000"/>
              </a:lnSpc>
            </a:pPr>
            <a:r>
              <a:rPr lang="en-US" dirty="0" smtClean="0">
                <a:solidFill>
                  <a:schemeClr val="tx1"/>
                </a:solidFill>
                <a:latin typeface="Segoe UI Semibold" panose="020B0702040204020203" pitchFamily="34" charset="0"/>
                <a:cs typeface="Segoe UI Semibold" panose="020B0702040204020203" pitchFamily="34" charset="0"/>
              </a:rPr>
              <a:t>Sources like newspaper advertisements, internet</a:t>
            </a:r>
            <a:r>
              <a:rPr lang="en-US" dirty="0">
                <a:solidFill>
                  <a:schemeClr val="tx1"/>
                </a:solidFill>
                <a:latin typeface="Segoe UI Semibold" panose="020B0702040204020203" pitchFamily="34" charset="0"/>
                <a:cs typeface="Segoe UI Semibold" panose="020B0702040204020203" pitchFamily="34" charset="0"/>
              </a:rPr>
              <a:t>, employment exchange </a:t>
            </a:r>
            <a:r>
              <a:rPr lang="en-US" dirty="0" smtClean="0">
                <a:solidFill>
                  <a:schemeClr val="tx1"/>
                </a:solidFill>
                <a:latin typeface="Segoe UI Semibold" panose="020B0702040204020203" pitchFamily="34" charset="0"/>
                <a:cs typeface="Segoe UI Semibold" panose="020B0702040204020203" pitchFamily="34" charset="0"/>
              </a:rPr>
              <a:t>etc. are used to </a:t>
            </a:r>
            <a:r>
              <a:rPr lang="en-US" dirty="0">
                <a:solidFill>
                  <a:schemeClr val="tx1"/>
                </a:solidFill>
                <a:latin typeface="Segoe UI Semibold" panose="020B0702040204020203" pitchFamily="34" charset="0"/>
                <a:cs typeface="Segoe UI Semibold" panose="020B0702040204020203" pitchFamily="34" charset="0"/>
              </a:rPr>
              <a:t>post </a:t>
            </a:r>
            <a:r>
              <a:rPr lang="en-US" dirty="0" smtClean="0">
                <a:solidFill>
                  <a:schemeClr val="tx1"/>
                </a:solidFill>
                <a:latin typeface="Segoe UI Semibold" panose="020B0702040204020203" pitchFamily="34" charset="0"/>
                <a:cs typeface="Segoe UI Semibold" panose="020B0702040204020203" pitchFamily="34" charset="0"/>
              </a:rPr>
              <a:t>vacancies to </a:t>
            </a:r>
            <a:r>
              <a:rPr lang="en-US" dirty="0">
                <a:solidFill>
                  <a:schemeClr val="tx1"/>
                </a:solidFill>
                <a:latin typeface="Segoe UI Semibold" panose="020B0702040204020203" pitchFamily="34" charset="0"/>
                <a:cs typeface="Segoe UI Semibold" panose="020B0702040204020203" pitchFamily="34" charset="0"/>
              </a:rPr>
              <a:t>reach out to the people and hence help them to apply for the positions. </a:t>
            </a:r>
            <a:endParaRPr lang="en-US" dirty="0" smtClean="0">
              <a:solidFill>
                <a:schemeClr val="tx1"/>
              </a:solidFill>
              <a:latin typeface="Segoe UI Semibold" panose="020B0702040204020203" pitchFamily="34" charset="0"/>
              <a:cs typeface="Segoe UI Semibold" panose="020B0702040204020203" pitchFamily="34" charset="0"/>
            </a:endParaRPr>
          </a:p>
          <a:p>
            <a:pPr algn="just">
              <a:lnSpc>
                <a:spcPct val="150000"/>
              </a:lnSpc>
            </a:pPr>
            <a:r>
              <a:rPr lang="en-US" dirty="0" smtClean="0">
                <a:solidFill>
                  <a:schemeClr val="tx1"/>
                </a:solidFill>
                <a:latin typeface="Segoe UI Semibold" panose="020B0702040204020203" pitchFamily="34" charset="0"/>
                <a:cs typeface="Segoe UI Semibold" panose="020B0702040204020203" pitchFamily="34" charset="0"/>
              </a:rPr>
              <a:t>After receiving </a:t>
            </a:r>
            <a:r>
              <a:rPr lang="en-US" dirty="0">
                <a:solidFill>
                  <a:schemeClr val="tx1"/>
                </a:solidFill>
                <a:latin typeface="Segoe UI Semibold" panose="020B0702040204020203" pitchFamily="34" charset="0"/>
                <a:cs typeface="Segoe UI Semibold" panose="020B0702040204020203" pitchFamily="34" charset="0"/>
              </a:rPr>
              <a:t>an adequate number of applications </a:t>
            </a:r>
            <a:r>
              <a:rPr lang="en-US" dirty="0" smtClean="0">
                <a:solidFill>
                  <a:schemeClr val="tx1"/>
                </a:solidFill>
                <a:latin typeface="Segoe UI Semibold" panose="020B0702040204020203" pitchFamily="34" charset="0"/>
                <a:cs typeface="Segoe UI Semibold" panose="020B0702040204020203" pitchFamily="34" charset="0"/>
              </a:rPr>
              <a:t>more </a:t>
            </a:r>
            <a:r>
              <a:rPr lang="en-US" dirty="0">
                <a:solidFill>
                  <a:schemeClr val="tx1"/>
                </a:solidFill>
                <a:latin typeface="Segoe UI Semibold" panose="020B0702040204020203" pitchFamily="34" charset="0"/>
                <a:cs typeface="Segoe UI Semibold" panose="020B0702040204020203" pitchFamily="34" charset="0"/>
              </a:rPr>
              <a:t>desirable candidates are sorted and start the procedure for selection.</a:t>
            </a:r>
            <a:endParaRPr lang="en-IN"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xmlns="" val="1852255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476518"/>
            <a:ext cx="11243256" cy="5942570"/>
          </a:xfrm>
        </p:spPr>
        <p:txBody>
          <a:bodyPr>
            <a:noAutofit/>
          </a:bodyPr>
          <a:lstStyle/>
          <a:p>
            <a:pPr marL="0" indent="0" algn="ctr">
              <a:lnSpc>
                <a:spcPct val="155000"/>
              </a:lnSpc>
              <a:spcAft>
                <a:spcPts val="1000"/>
              </a:spcAft>
              <a:buNone/>
            </a:pPr>
            <a:r>
              <a:rPr lang="en-US" sz="28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SCOPE</a:t>
            </a:r>
          </a:p>
          <a:p>
            <a:pPr marL="0" indent="0" algn="just">
              <a:lnSpc>
                <a:spcPct val="100000"/>
              </a:lnSpc>
              <a:spcAft>
                <a:spcPts val="1000"/>
              </a:spcAft>
              <a:buNone/>
            </a:pPr>
            <a:r>
              <a:rPr lang="en-US"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In this articles I have presented only human resource planning aspect of the human resource management.</a:t>
            </a:r>
            <a:r>
              <a:rPr lang="en-IN"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 Also under this study, eight libraries were taken which are categorised as following:</a:t>
            </a:r>
          </a:p>
          <a:p>
            <a:pPr marL="0" lvl="0" indent="0" algn="just">
              <a:lnSpc>
                <a:spcPct val="100000"/>
              </a:lnSpc>
              <a:spcAft>
                <a:spcPts val="1000"/>
              </a:spcAft>
              <a:buNone/>
            </a:pPr>
            <a:r>
              <a:rPr lang="en-IN"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a. Special: National Social Science Documentation Centre and National Institute of Science Communication and Information Resources</a:t>
            </a:r>
          </a:p>
          <a:p>
            <a:pPr marL="0" lvl="0" indent="0" algn="just">
              <a:lnSpc>
                <a:spcPct val="100000"/>
              </a:lnSpc>
              <a:spcAft>
                <a:spcPts val="1000"/>
              </a:spcAft>
              <a:buNone/>
            </a:pPr>
            <a:r>
              <a:rPr lang="en-IN"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b. Technical: Delhi Technological University and Indian Institute of Technology</a:t>
            </a:r>
          </a:p>
          <a:p>
            <a:pPr marL="0" lvl="0" indent="0" algn="just">
              <a:lnSpc>
                <a:spcPct val="100000"/>
              </a:lnSpc>
              <a:spcAft>
                <a:spcPts val="1000"/>
              </a:spcAft>
              <a:buNone/>
            </a:pPr>
            <a:r>
              <a:rPr lang="en-IN"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c. Academic: Delhi University Library and Jawaharlal University Library</a:t>
            </a:r>
          </a:p>
          <a:p>
            <a:pPr marL="0" lvl="0" indent="0" algn="just">
              <a:lnSpc>
                <a:spcPct val="100000"/>
              </a:lnSpc>
              <a:spcAft>
                <a:spcPts val="1000"/>
              </a:spcAft>
              <a:buNone/>
            </a:pPr>
            <a:r>
              <a:rPr lang="en-IN"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d. Public: Delhi Public Library and Dayal Singh Library</a:t>
            </a:r>
          </a:p>
          <a:p>
            <a:endParaRPr lang="en-IN" dirty="0">
              <a:solidFill>
                <a:schemeClr val="tx1"/>
              </a:solidFill>
              <a:latin typeface="Segoe UI Semibold" panose="020B0702040204020203" pitchFamily="34" charset="0"/>
              <a:cs typeface="Segoe UI Semibold" panose="020B0702040204020203" pitchFamily="34" charset="0"/>
            </a:endParaRPr>
          </a:p>
        </p:txBody>
      </p:sp>
      <p:sp>
        <p:nvSpPr>
          <p:cNvPr id="5" name="Rectangle 4"/>
          <p:cNvSpPr/>
          <p:nvPr/>
        </p:nvSpPr>
        <p:spPr>
          <a:xfrm>
            <a:off x="3048000" y="-4611085"/>
            <a:ext cx="6096000" cy="1795876"/>
          </a:xfrm>
          <a:prstGeom prst="rect">
            <a:avLst/>
          </a:prstGeom>
        </p:spPr>
        <p:txBody>
          <a:bodyPr>
            <a:spAutoFit/>
          </a:bodyPr>
          <a:lstStyle/>
          <a:p>
            <a:pPr marL="342900" lvl="0" indent="-342900">
              <a:lnSpc>
                <a:spcPct val="107000"/>
              </a:lnSpc>
              <a:spcAft>
                <a:spcPts val="800"/>
              </a:spcAft>
              <a:buFont typeface="+mj-lt"/>
              <a:buAutoNum type="arabicPeriod"/>
            </a:pPr>
            <a:r>
              <a:rPr lang="en-US" b="1" dirty="0" smtClean="0">
                <a:effectLst/>
                <a:latin typeface="Times New Roman" panose="02020603050405020304" pitchFamily="18" charset="0"/>
                <a:ea typeface="Calibri" panose="020F0502020204030204" pitchFamily="34" charset="0"/>
                <a:cs typeface="Mangal" panose="02040503050203030202" pitchFamily="18" charset="0"/>
              </a:rPr>
              <a:t>Scope </a:t>
            </a:r>
            <a:endParaRPr lang="en-IN" sz="1600" dirty="0" smtClean="0">
              <a:effectLst/>
              <a:latin typeface="Calibri" panose="020F0502020204030204" pitchFamily="34" charset="0"/>
              <a:ea typeface="Calibri" panose="020F0502020204030204" pitchFamily="34" charset="0"/>
              <a:cs typeface="Mangal" panose="02040503050203030202" pitchFamily="18" charset="0"/>
            </a:endParaRPr>
          </a:p>
          <a:p>
            <a:pPr marL="90170" indent="-180340">
              <a:lnSpc>
                <a:spcPct val="107000"/>
              </a:lnSpc>
              <a:spcAft>
                <a:spcPts val="0"/>
              </a:spcAft>
            </a:pPr>
            <a:r>
              <a:rPr lang="en-US" dirty="0" smtClean="0">
                <a:effectLst/>
                <a:latin typeface="Times New Roman" panose="02020603050405020304" pitchFamily="18" charset="0"/>
                <a:ea typeface="Calibri" panose="020F0502020204030204" pitchFamily="34" charset="0"/>
                <a:cs typeface="Mangal" panose="02040503050203030202" pitchFamily="18" charset="0"/>
              </a:rPr>
              <a:t> </a:t>
            </a:r>
            <a:endParaRPr lang="en-IN" sz="1600" dirty="0" smtClean="0">
              <a:effectLst/>
              <a:latin typeface="Calibri" panose="020F0502020204030204" pitchFamily="34" charset="0"/>
              <a:ea typeface="Calibri" panose="020F0502020204030204" pitchFamily="34" charset="0"/>
              <a:cs typeface="Mangal" panose="02040503050203030202" pitchFamily="18" charset="0"/>
            </a:endParaRPr>
          </a:p>
          <a:p>
            <a:pPr marL="90170" indent="-180340">
              <a:lnSpc>
                <a:spcPct val="107000"/>
              </a:lnSpc>
              <a:spcAft>
                <a:spcPts val="0"/>
              </a:spcAft>
            </a:pPr>
            <a:r>
              <a:rPr lang="en-US" b="1" dirty="0" smtClean="0">
                <a:effectLst/>
                <a:latin typeface="Times New Roman" panose="02020603050405020304" pitchFamily="18" charset="0"/>
                <a:ea typeface="Calibri" panose="020F0502020204030204" pitchFamily="34" charset="0"/>
                <a:cs typeface="Mangal" panose="02040503050203030202" pitchFamily="18" charset="0"/>
              </a:rPr>
              <a:t> </a:t>
            </a:r>
            <a:endParaRPr lang="en-IN" sz="1600" dirty="0" smtClean="0">
              <a:effectLst/>
              <a:latin typeface="Calibri" panose="020F0502020204030204" pitchFamily="34" charset="0"/>
              <a:ea typeface="Calibri" panose="020F0502020204030204" pitchFamily="34" charset="0"/>
              <a:cs typeface="Mangal" panose="02040503050203030202" pitchFamily="18" charset="0"/>
            </a:endParaRPr>
          </a:p>
          <a:p>
            <a:pPr marL="90170" indent="-180340">
              <a:lnSpc>
                <a:spcPct val="150000"/>
              </a:lnSpc>
              <a:spcAft>
                <a:spcPts val="0"/>
              </a:spcAft>
            </a:pPr>
            <a:r>
              <a:rPr lang="en-IN" dirty="0" smtClean="0">
                <a:effectLst/>
                <a:latin typeface="Times New Roman" panose="02020603050405020304" pitchFamily="18" charset="0"/>
                <a:ea typeface="Calibri" panose="020F0502020204030204" pitchFamily="34" charset="0"/>
                <a:cs typeface="Mangal" panose="02040503050203030202" pitchFamily="18" charset="0"/>
              </a:rPr>
              <a:t> </a:t>
            </a:r>
            <a:endParaRPr lang="en-IN" sz="1600" dirty="0" smtClean="0">
              <a:effectLst/>
              <a:latin typeface="Calibri" panose="020F0502020204030204" pitchFamily="34" charset="0"/>
              <a:ea typeface="Calibri" panose="020F0502020204030204" pitchFamily="34" charset="0"/>
              <a:cs typeface="Mangal" panose="02040503050203030202" pitchFamily="18" charset="0"/>
            </a:endParaRPr>
          </a:p>
          <a:p>
            <a:pPr marL="90170" indent="-180340">
              <a:lnSpc>
                <a:spcPct val="107000"/>
              </a:lnSpc>
              <a:spcAft>
                <a:spcPts val="0"/>
              </a:spcAft>
            </a:pPr>
            <a:r>
              <a:rPr lang="en-IN" dirty="0" smtClean="0">
                <a:effectLst/>
                <a:latin typeface="Times New Roman" panose="02020603050405020304" pitchFamily="18" charset="0"/>
                <a:ea typeface="Calibri" panose="020F0502020204030204" pitchFamily="34" charset="0"/>
                <a:cs typeface="Mangal" panose="02040503050203030202" pitchFamily="18" charset="0"/>
              </a:rPr>
              <a:t> </a:t>
            </a:r>
            <a:endParaRPr lang="en-IN" sz="1600" dirty="0" smtClean="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xmlns="" val="987302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0896" y="695459"/>
            <a:ext cx="11466576" cy="5449309"/>
          </a:xfrm>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pPr marL="0" lvl="0" indent="0" algn="ctr">
              <a:lnSpc>
                <a:spcPct val="107000"/>
              </a:lnSpc>
              <a:spcAft>
                <a:spcPts val="0"/>
              </a:spcAft>
              <a:buNone/>
            </a:pPr>
            <a:r>
              <a:rPr lang="en-US" sz="28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OBJECTIVES</a:t>
            </a:r>
            <a:endParaRPr lang="en-IN" sz="28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50000"/>
              </a:lnSpc>
              <a:spcAft>
                <a:spcPts val="0"/>
              </a:spcAft>
              <a:buNone/>
            </a:pPr>
            <a:r>
              <a:rPr lang="en-IN" sz="24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1. To study the awareness level of LIS professionals towards human resource planning. </a:t>
            </a:r>
          </a:p>
          <a:p>
            <a:pPr marL="0" lvl="0" indent="0">
              <a:lnSpc>
                <a:spcPct val="150000"/>
              </a:lnSpc>
              <a:spcAft>
                <a:spcPts val="0"/>
              </a:spcAft>
              <a:buNone/>
            </a:pPr>
            <a:r>
              <a:rPr lang="en-IN" sz="24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2. To compare the practice of human resource planning aspect of human resource management in the four categories of libraries under study: special, technical, academic and public.</a:t>
            </a:r>
          </a:p>
          <a:p>
            <a:pPr marL="0" lvl="0" indent="0">
              <a:lnSpc>
                <a:spcPct val="150000"/>
              </a:lnSpc>
              <a:spcAft>
                <a:spcPts val="0"/>
              </a:spcAft>
              <a:buNone/>
            </a:pPr>
            <a:r>
              <a:rPr lang="en-IN" sz="24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3. To find out the problems in human resource planning system of these libraries.</a:t>
            </a:r>
          </a:p>
          <a:p>
            <a:endParaRPr lang="en-IN" sz="2400" dirty="0">
              <a:solidFill>
                <a:schemeClr val="tx1"/>
              </a:solidFill>
            </a:endParaRPr>
          </a:p>
        </p:txBody>
      </p:sp>
    </p:spTree>
    <p:extLst>
      <p:ext uri="{BB962C8B-B14F-4D97-AF65-F5344CB8AC3E}">
        <p14:creationId xmlns:p14="http://schemas.microsoft.com/office/powerpoint/2010/main" xmlns="" val="1696722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882" y="686443"/>
            <a:ext cx="11377411" cy="4761319"/>
          </a:xfrm>
          <a:ln>
            <a:solidFill>
              <a:schemeClr val="bg1"/>
            </a:solidFill>
          </a:ln>
        </p:spPr>
        <p:style>
          <a:lnRef idx="2">
            <a:schemeClr val="dk1"/>
          </a:lnRef>
          <a:fillRef idx="1">
            <a:schemeClr val="lt1"/>
          </a:fillRef>
          <a:effectRef idx="0">
            <a:schemeClr val="dk1"/>
          </a:effectRef>
          <a:fontRef idx="minor">
            <a:schemeClr val="dk1"/>
          </a:fontRef>
        </p:style>
        <p:txBody>
          <a:bodyPr>
            <a:normAutofit/>
          </a:bodyPr>
          <a:lstStyle/>
          <a:p>
            <a:pPr marL="0" lvl="0" indent="0" algn="ctr">
              <a:lnSpc>
                <a:spcPct val="155000"/>
              </a:lnSpc>
              <a:spcAft>
                <a:spcPts val="1000"/>
              </a:spcAft>
              <a:buNone/>
            </a:pPr>
            <a:r>
              <a:rPr lang="en-US" sz="30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HYPOTHESIS</a:t>
            </a:r>
            <a:endParaRPr lang="en-IN" sz="30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en-US" sz="2400" b="1" dirty="0" smtClean="0">
                <a:solidFill>
                  <a:schemeClr val="tx1"/>
                </a:solidFill>
                <a:latin typeface="Segoe UI Semibold" panose="020B0702040204020203" pitchFamily="34" charset="0"/>
                <a:ea typeface="Calibri" panose="020F0502020204030204" pitchFamily="34" charset="0"/>
                <a:cs typeface="Segoe UI Semibold" panose="020B0702040204020203" pitchFamily="34" charset="0"/>
              </a:rPr>
              <a:t>F</a:t>
            </a:r>
            <a:r>
              <a:rPr lang="en-US" sz="24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or this study following hypothesis were formulated:</a:t>
            </a:r>
            <a:endParaRPr lang="en-IN" sz="28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endParaRPr>
          </a:p>
          <a:p>
            <a:pPr marL="0" lvl="0" indent="0" algn="just">
              <a:lnSpc>
                <a:spcPct val="150000"/>
              </a:lnSpc>
              <a:spcAft>
                <a:spcPts val="0"/>
              </a:spcAft>
              <a:buNone/>
            </a:pPr>
            <a:r>
              <a:rPr lang="en-IN" sz="24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1. Majority of the staff is aware about the procedures of human resource planning.</a:t>
            </a:r>
            <a:endParaRPr lang="en-IN" sz="28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endParaRPr>
          </a:p>
          <a:p>
            <a:pPr marL="0" lvl="0" indent="0" algn="just">
              <a:lnSpc>
                <a:spcPct val="150000"/>
              </a:lnSpc>
              <a:spcAft>
                <a:spcPts val="800"/>
              </a:spcAft>
              <a:buNone/>
            </a:pPr>
            <a:r>
              <a:rPr lang="en-IN" sz="24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2. Human resource planning is best followed in the special libraries.</a:t>
            </a:r>
            <a:endParaRPr lang="en-IN" sz="2800" b="1" dirty="0" smtClean="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endParaRPr>
          </a:p>
          <a:p>
            <a:endParaRPr lang="en-IN" sz="2000" dirty="0">
              <a:solidFill>
                <a:schemeClr val="tx1"/>
              </a:solidFill>
            </a:endParaRPr>
          </a:p>
        </p:txBody>
      </p:sp>
    </p:spTree>
    <p:extLst>
      <p:ext uri="{BB962C8B-B14F-4D97-AF65-F5344CB8AC3E}">
        <p14:creationId xmlns:p14="http://schemas.microsoft.com/office/powerpoint/2010/main" xmlns="" val="1464662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7079" y="356746"/>
            <a:ext cx="11140440" cy="6134206"/>
          </a:xfrm>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pPr marL="0" lvl="0" indent="0" algn="ctr">
              <a:buNone/>
            </a:pPr>
            <a:r>
              <a:rPr lang="en-US" sz="28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METHODOLOGY </a:t>
            </a:r>
            <a:r>
              <a:rPr lang="en-US" sz="2400" b="1" dirty="0" smtClean="0">
                <a:solidFill>
                  <a:schemeClr val="tx1"/>
                </a:solidFill>
              </a:rPr>
              <a:t>    </a:t>
            </a:r>
          </a:p>
          <a:p>
            <a:pPr marL="342900" indent="-342900" algn="just">
              <a:lnSpc>
                <a:spcPct val="150000"/>
              </a:lnSpc>
              <a:buFont typeface="Wingdings" panose="05000000000000000000" pitchFamily="2" charset="2"/>
              <a:buChar char="v"/>
            </a:pPr>
            <a:r>
              <a:rPr lang="en-US" sz="2400" b="1" dirty="0" smtClean="0">
                <a:solidFill>
                  <a:schemeClr val="tx1"/>
                </a:solidFill>
                <a:latin typeface="Segoe UI Semibold" panose="020B0702040204020203" pitchFamily="34" charset="0"/>
                <a:cs typeface="Segoe UI Semibold" panose="020B0702040204020203" pitchFamily="34" charset="0"/>
              </a:rPr>
              <a:t>A </a:t>
            </a:r>
            <a:r>
              <a:rPr lang="en-US" sz="2400" b="1" dirty="0">
                <a:solidFill>
                  <a:schemeClr val="tx1"/>
                </a:solidFill>
                <a:latin typeface="Segoe UI Semibold" panose="020B0702040204020203" pitchFamily="34" charset="0"/>
                <a:cs typeface="Segoe UI Semibold" panose="020B0702040204020203" pitchFamily="34" charset="0"/>
              </a:rPr>
              <a:t>Likert scale questionnaire (comprising 8 questions) was used to obtain responses from the professionals working in the eight libraries (categorized into four). </a:t>
            </a:r>
            <a:endParaRPr lang="en-US" sz="2400" b="1" dirty="0" smtClean="0">
              <a:solidFill>
                <a:schemeClr val="tx1"/>
              </a:solidFill>
              <a:latin typeface="Segoe UI Semibold" panose="020B0702040204020203" pitchFamily="34" charset="0"/>
              <a:cs typeface="Segoe UI Semibold" panose="020B0702040204020203" pitchFamily="34" charset="0"/>
            </a:endParaRPr>
          </a:p>
          <a:p>
            <a:pPr marL="342900" indent="-342900" algn="just">
              <a:lnSpc>
                <a:spcPct val="150000"/>
              </a:lnSpc>
              <a:buFont typeface="Wingdings" panose="05000000000000000000" pitchFamily="2" charset="2"/>
              <a:buChar char="v"/>
            </a:pPr>
            <a:r>
              <a:rPr lang="en-US" sz="2400" b="1" dirty="0" smtClean="0">
                <a:solidFill>
                  <a:schemeClr val="tx1"/>
                </a:solidFill>
                <a:latin typeface="Segoe UI Semibold" panose="020B0702040204020203" pitchFamily="34" charset="0"/>
                <a:cs typeface="Segoe UI Semibold" panose="020B0702040204020203" pitchFamily="34" charset="0"/>
              </a:rPr>
              <a:t>These </a:t>
            </a:r>
            <a:r>
              <a:rPr lang="en-US" sz="2400" b="1" dirty="0">
                <a:solidFill>
                  <a:schemeClr val="tx1"/>
                </a:solidFill>
                <a:latin typeface="Segoe UI Semibold" panose="020B0702040204020203" pitchFamily="34" charset="0"/>
                <a:cs typeface="Segoe UI Semibold" panose="020B0702040204020203" pitchFamily="34" charset="0"/>
              </a:rPr>
              <a:t>professionals were holding positions equivalent to or greater than assistant librarian.</a:t>
            </a:r>
            <a:r>
              <a:rPr lang="en-IN" sz="2400" b="1" dirty="0">
                <a:solidFill>
                  <a:schemeClr val="tx1"/>
                </a:solidFill>
                <a:latin typeface="Segoe UI Semibold" panose="020B0702040204020203" pitchFamily="34" charset="0"/>
                <a:cs typeface="Segoe UI Semibold" panose="020B0702040204020203" pitchFamily="34" charset="0"/>
              </a:rPr>
              <a:t> </a:t>
            </a:r>
            <a:endParaRPr lang="en-IN" sz="2400" b="1" dirty="0" smtClean="0">
              <a:solidFill>
                <a:schemeClr val="tx1"/>
              </a:solidFill>
              <a:latin typeface="Segoe UI Semibold" panose="020B0702040204020203" pitchFamily="34" charset="0"/>
              <a:cs typeface="Segoe UI Semibold" panose="020B0702040204020203" pitchFamily="34" charset="0"/>
            </a:endParaRPr>
          </a:p>
          <a:p>
            <a:pPr marL="342900" indent="-342900" algn="just">
              <a:lnSpc>
                <a:spcPct val="150000"/>
              </a:lnSpc>
              <a:buFont typeface="Wingdings" panose="05000000000000000000" pitchFamily="2" charset="2"/>
              <a:buChar char="v"/>
            </a:pPr>
            <a:r>
              <a:rPr lang="en-IN" sz="2400" b="1" dirty="0" smtClean="0">
                <a:solidFill>
                  <a:schemeClr val="tx1"/>
                </a:solidFill>
                <a:latin typeface="Segoe UI Semibold" panose="020B0702040204020203" pitchFamily="34" charset="0"/>
                <a:cs typeface="Segoe UI Semibold" panose="020B0702040204020203" pitchFamily="34" charset="0"/>
              </a:rPr>
              <a:t>Total </a:t>
            </a:r>
            <a:r>
              <a:rPr lang="en-IN" sz="2400" b="1" dirty="0">
                <a:solidFill>
                  <a:schemeClr val="tx1"/>
                </a:solidFill>
                <a:latin typeface="Segoe UI Semibold" panose="020B0702040204020203" pitchFamily="34" charset="0"/>
                <a:cs typeface="Segoe UI Semibold" panose="020B0702040204020203" pitchFamily="34" charset="0"/>
              </a:rPr>
              <a:t>58 questionnaires were distributed out of which 43 were completed and returned with a response rate of 74.1%. </a:t>
            </a:r>
            <a:endParaRPr lang="en-IN" sz="2400" b="1" dirty="0" smtClean="0">
              <a:solidFill>
                <a:schemeClr val="tx1"/>
              </a:solidFill>
              <a:latin typeface="Segoe UI Semibold" panose="020B0702040204020203" pitchFamily="34" charset="0"/>
              <a:cs typeface="Segoe UI Semibold" panose="020B0702040204020203" pitchFamily="34" charset="0"/>
            </a:endParaRPr>
          </a:p>
          <a:p>
            <a:pPr marL="342900" indent="-342900" algn="just">
              <a:lnSpc>
                <a:spcPct val="150000"/>
              </a:lnSpc>
              <a:buFont typeface="Wingdings" panose="05000000000000000000" pitchFamily="2" charset="2"/>
              <a:buChar char="v"/>
            </a:pPr>
            <a:r>
              <a:rPr lang="en-IN" sz="2400" b="1" dirty="0" smtClean="0">
                <a:solidFill>
                  <a:schemeClr val="tx1"/>
                </a:solidFill>
                <a:latin typeface="Segoe UI Semibold" panose="020B0702040204020203" pitchFamily="34" charset="0"/>
                <a:cs typeface="Segoe UI Semibold" panose="020B0702040204020203" pitchFamily="34" charset="0"/>
              </a:rPr>
              <a:t>The </a:t>
            </a:r>
            <a:r>
              <a:rPr lang="en-IN" sz="2400" b="1" dirty="0">
                <a:solidFill>
                  <a:schemeClr val="tx1"/>
                </a:solidFill>
                <a:latin typeface="Segoe UI Semibold" panose="020B0702040204020203" pitchFamily="34" charset="0"/>
                <a:cs typeface="Segoe UI Semibold" panose="020B0702040204020203" pitchFamily="34" charset="0"/>
              </a:rPr>
              <a:t>5-point Likert scale has been scored as follows: SA =5; A = 4; N=3; D=2; SD=1.</a:t>
            </a:r>
          </a:p>
          <a:p>
            <a:pPr algn="just"/>
            <a:endParaRPr lang="en-IN" sz="2400" b="1" dirty="0">
              <a:solidFill>
                <a:schemeClr val="tx1"/>
              </a:solidFill>
            </a:endParaRPr>
          </a:p>
        </p:txBody>
      </p:sp>
    </p:spTree>
    <p:extLst>
      <p:ext uri="{BB962C8B-B14F-4D97-AF65-F5344CB8AC3E}">
        <p14:creationId xmlns:p14="http://schemas.microsoft.com/office/powerpoint/2010/main" xmlns="" val="1922290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528034"/>
            <a:ext cx="11119834" cy="5782614"/>
          </a:xfrm>
          <a:ln>
            <a:solidFill>
              <a:schemeClr val="bg1"/>
            </a:solidFill>
          </a:ln>
        </p:spPr>
        <p:style>
          <a:lnRef idx="2">
            <a:schemeClr val="dk1"/>
          </a:lnRef>
          <a:fillRef idx="1">
            <a:schemeClr val="lt1"/>
          </a:fillRef>
          <a:effectRef idx="0">
            <a:schemeClr val="dk1"/>
          </a:effectRef>
          <a:fontRef idx="minor">
            <a:schemeClr val="dk1"/>
          </a:fontRef>
        </p:style>
        <p:txBody>
          <a:bodyPr>
            <a:normAutofit/>
          </a:bodyPr>
          <a:lstStyle/>
          <a:p>
            <a:pPr marL="0" indent="0" algn="ctr">
              <a:buNone/>
            </a:pPr>
            <a:endParaRPr lang="en-US" sz="28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en-US" sz="2800" b="1" spc="3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MAJOR FINDINGS</a:t>
            </a:r>
          </a:p>
          <a:p>
            <a:pPr marL="0" indent="0">
              <a:buNone/>
            </a:pPr>
            <a:endParaRPr lang="en-US" sz="2800" b="1" spc="300" dirty="0" smtClean="0">
              <a:solidFill>
                <a:schemeClr val="tx1"/>
              </a:solidFill>
              <a:effectLst>
                <a:outerShdw blurRad="38100" dist="38100" dir="2700000" algn="tl">
                  <a:srgbClr val="000000">
                    <a:alpha val="43137"/>
                  </a:srgbClr>
                </a:outerShdw>
              </a:effectLst>
              <a:latin typeface="Algerian" panose="04020705040A02060702" pitchFamily="82" charset="0"/>
            </a:endParaRPr>
          </a:p>
          <a:p>
            <a:pPr marL="0" indent="0" algn="just">
              <a:buNone/>
            </a:pPr>
            <a:r>
              <a:rPr lang="en-US" sz="2400" dirty="0" smtClean="0">
                <a:solidFill>
                  <a:schemeClr val="tx1"/>
                </a:solidFill>
                <a:latin typeface="Segoe UI Semibold" panose="020B0702040204020203" pitchFamily="34" charset="0"/>
                <a:cs typeface="Segoe UI Semibold" panose="020B0702040204020203" pitchFamily="34" charset="0"/>
              </a:rPr>
              <a:t>1. Maximum </a:t>
            </a:r>
            <a:r>
              <a:rPr lang="en-US" sz="2400" dirty="0">
                <a:solidFill>
                  <a:schemeClr val="tx1"/>
                </a:solidFill>
                <a:latin typeface="Segoe UI Semibold" panose="020B0702040204020203" pitchFamily="34" charset="0"/>
                <a:cs typeface="Segoe UI Semibold" panose="020B0702040204020203" pitchFamily="34" charset="0"/>
              </a:rPr>
              <a:t>respondents are aware about the HR policies and there is open communication to and from the HR head. The staff of special libraries (NASSDOC &amp; NSL) are most </a:t>
            </a:r>
            <a:r>
              <a:rPr lang="en-US" sz="2400" dirty="0" smtClean="0">
                <a:solidFill>
                  <a:schemeClr val="tx1"/>
                </a:solidFill>
                <a:latin typeface="Segoe UI Semibold" panose="020B0702040204020203" pitchFamily="34" charset="0"/>
                <a:cs typeface="Segoe UI Semibold" panose="020B0702040204020203" pitchFamily="34" charset="0"/>
              </a:rPr>
              <a:t>aware.</a:t>
            </a:r>
          </a:p>
          <a:p>
            <a:pPr marL="514350" indent="-514350" algn="just">
              <a:buAutoNum type="arabicPeriod"/>
            </a:pPr>
            <a:endParaRPr lang="en-IN" sz="2400" dirty="0">
              <a:solidFill>
                <a:schemeClr val="tx1"/>
              </a:solidFill>
              <a:latin typeface="Segoe UI Semibold" panose="020B0702040204020203" pitchFamily="34" charset="0"/>
              <a:cs typeface="Segoe UI Semibold" panose="020B0702040204020203" pitchFamily="34" charset="0"/>
            </a:endParaRPr>
          </a:p>
          <a:p>
            <a:pPr marL="0" indent="0" algn="just">
              <a:buNone/>
            </a:pPr>
            <a:r>
              <a:rPr lang="en-US" sz="2400" dirty="0" smtClean="0">
                <a:solidFill>
                  <a:schemeClr val="tx1"/>
                </a:solidFill>
                <a:latin typeface="Segoe UI Semibold" panose="020B0702040204020203" pitchFamily="34" charset="0"/>
                <a:cs typeface="Segoe UI Semibold" panose="020B0702040204020203" pitchFamily="34" charset="0"/>
              </a:rPr>
              <a:t>2. 58.1</a:t>
            </a:r>
            <a:r>
              <a:rPr lang="en-US" sz="2400" dirty="0">
                <a:solidFill>
                  <a:schemeClr val="tx1"/>
                </a:solidFill>
                <a:latin typeface="Segoe UI Semibold" panose="020B0702040204020203" pitchFamily="34" charset="0"/>
                <a:cs typeface="Segoe UI Semibold" panose="020B0702040204020203" pitchFamily="34" charset="0"/>
              </a:rPr>
              <a:t>% of the total respondents disagree with the fact that existing man force strength fully commensurate the sanctioned strength. That means there is less manpower as compared to the number approved. Technical libraries (IIT &amp; DTU) showed highest disagreement followed by public libraries (DPL &amp; DSL</a:t>
            </a:r>
            <a:r>
              <a:rPr lang="en-US" sz="2400" dirty="0" smtClean="0">
                <a:solidFill>
                  <a:schemeClr val="tx1"/>
                </a:solidFill>
                <a:latin typeface="Segoe UI Semibold" panose="020B0702040204020203" pitchFamily="34" charset="0"/>
                <a:cs typeface="Segoe UI Semibold" panose="020B0702040204020203" pitchFamily="34" charset="0"/>
              </a:rPr>
              <a:t>)</a:t>
            </a:r>
          </a:p>
        </p:txBody>
      </p:sp>
    </p:spTree>
    <p:extLst>
      <p:ext uri="{BB962C8B-B14F-4D97-AF65-F5344CB8AC3E}">
        <p14:creationId xmlns:p14="http://schemas.microsoft.com/office/powerpoint/2010/main" xmlns="" val="8831209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347729"/>
            <a:ext cx="11390291" cy="5602309"/>
          </a:xfrm>
        </p:spPr>
        <p:txBody>
          <a:bodyPr>
            <a:noAutofit/>
          </a:bodyPr>
          <a:lstStyle/>
          <a:p>
            <a:pPr marL="0" indent="0" algn="just">
              <a:buNone/>
            </a:pPr>
            <a:endParaRPr lang="en-US" sz="2400" dirty="0">
              <a:solidFill>
                <a:schemeClr val="tx1"/>
              </a:solidFill>
              <a:latin typeface="Segoe UI Semibold" panose="020B0702040204020203" pitchFamily="34" charset="0"/>
              <a:cs typeface="Segoe UI Semibold" panose="020B0702040204020203" pitchFamily="34" charset="0"/>
            </a:endParaRPr>
          </a:p>
          <a:p>
            <a:pPr marL="0" indent="0" algn="just">
              <a:buNone/>
            </a:pPr>
            <a:r>
              <a:rPr lang="en-US" sz="2400" dirty="0" smtClean="0">
                <a:solidFill>
                  <a:schemeClr val="tx1"/>
                </a:solidFill>
                <a:latin typeface="Segoe UI Semibold" panose="020B0702040204020203" pitchFamily="34" charset="0"/>
                <a:cs typeface="Segoe UI Semibold" panose="020B0702040204020203" pitchFamily="34" charset="0"/>
              </a:rPr>
              <a:t>3. Overall</a:t>
            </a:r>
            <a:r>
              <a:rPr lang="en-US" sz="2400" dirty="0">
                <a:solidFill>
                  <a:schemeClr val="tx1"/>
                </a:solidFill>
                <a:latin typeface="Segoe UI Semibold" panose="020B0702040204020203" pitchFamily="34" charset="0"/>
                <a:cs typeface="Segoe UI Semibold" panose="020B0702040204020203" pitchFamily="34" charset="0"/>
              </a:rPr>
              <a:t>, there is no consensus among the staff of all the libraries that the short run manpower planning is better than the long term planning and that the employee turnover is taken into account while HR planning. Technical libraries (IIT &amp; DTU) show strong disagreement to this</a:t>
            </a:r>
            <a:r>
              <a:rPr lang="en-US" sz="2400" dirty="0" smtClean="0">
                <a:solidFill>
                  <a:schemeClr val="tx1"/>
                </a:solidFill>
                <a:latin typeface="Segoe UI Semibold" panose="020B0702040204020203" pitchFamily="34" charset="0"/>
                <a:cs typeface="Segoe UI Semibold" panose="020B0702040204020203" pitchFamily="34" charset="0"/>
              </a:rPr>
              <a:t>.</a:t>
            </a:r>
          </a:p>
          <a:p>
            <a:pPr marL="0" indent="0" algn="just">
              <a:buNone/>
            </a:pPr>
            <a:endParaRPr lang="en-US" sz="2400" dirty="0" smtClean="0">
              <a:solidFill>
                <a:schemeClr val="tx1"/>
              </a:solidFill>
              <a:latin typeface="Segoe UI Semibold" panose="020B0702040204020203" pitchFamily="34" charset="0"/>
              <a:cs typeface="Segoe UI Semibold" panose="020B0702040204020203" pitchFamily="34" charset="0"/>
            </a:endParaRPr>
          </a:p>
          <a:p>
            <a:pPr marL="0" indent="0" algn="just">
              <a:buNone/>
            </a:pPr>
            <a:r>
              <a:rPr lang="en-US" sz="2400" dirty="0" smtClean="0">
                <a:solidFill>
                  <a:schemeClr val="tx1"/>
                </a:solidFill>
                <a:latin typeface="Segoe UI Semibold" panose="020B0702040204020203" pitchFamily="34" charset="0"/>
                <a:cs typeface="Segoe UI Semibold" panose="020B0702040204020203" pitchFamily="34" charset="0"/>
              </a:rPr>
              <a:t>4. Majority </a:t>
            </a:r>
            <a:r>
              <a:rPr lang="en-US" sz="2400" dirty="0">
                <a:solidFill>
                  <a:schemeClr val="tx1"/>
                </a:solidFill>
                <a:latin typeface="Segoe UI Semibold" panose="020B0702040204020203" pitchFamily="34" charset="0"/>
                <a:cs typeface="Segoe UI Semibold" panose="020B0702040204020203" pitchFamily="34" charset="0"/>
              </a:rPr>
              <a:t>of employees agree that in all the libraries care is taken of reducing the chances of </a:t>
            </a:r>
            <a:r>
              <a:rPr lang="en-US" sz="2400" dirty="0" err="1">
                <a:solidFill>
                  <a:schemeClr val="tx1"/>
                </a:solidFill>
                <a:latin typeface="Segoe UI Semibold" panose="020B0702040204020203" pitchFamily="34" charset="0"/>
                <a:cs typeface="Segoe UI Semibold" panose="020B0702040204020203" pitchFamily="34" charset="0"/>
              </a:rPr>
              <a:t>mis</a:t>
            </a:r>
            <a:r>
              <a:rPr lang="en-US" sz="2400" dirty="0">
                <a:solidFill>
                  <a:schemeClr val="tx1"/>
                </a:solidFill>
                <a:latin typeface="Segoe UI Semibold" panose="020B0702040204020203" pitchFamily="34" charset="0"/>
                <a:cs typeface="Segoe UI Semibold" panose="020B0702040204020203" pitchFamily="34" charset="0"/>
              </a:rPr>
              <a:t>-utilization of manpower. Academic (DU &amp; JNU) libraries strongly agree with this statement whereas technical libraries (IIT &amp; DTU) have neutral response</a:t>
            </a:r>
            <a:r>
              <a:rPr lang="en-US" sz="2400" dirty="0" smtClean="0">
                <a:solidFill>
                  <a:schemeClr val="tx1"/>
                </a:solidFill>
                <a:latin typeface="Segoe UI Semibold" panose="020B0702040204020203" pitchFamily="34" charset="0"/>
                <a:cs typeface="Segoe UI Semibold" panose="020B0702040204020203" pitchFamily="34" charset="0"/>
              </a:rPr>
              <a:t>.</a:t>
            </a:r>
          </a:p>
          <a:p>
            <a:pPr marL="0" indent="0" algn="just">
              <a:buNone/>
            </a:pPr>
            <a:endParaRPr lang="en-IN" sz="2400" dirty="0">
              <a:solidFill>
                <a:schemeClr val="tx1"/>
              </a:solidFill>
              <a:latin typeface="Segoe UI Semibold" panose="020B0702040204020203" pitchFamily="34" charset="0"/>
              <a:cs typeface="Segoe UI Semibold" panose="020B0702040204020203" pitchFamily="34" charset="0"/>
            </a:endParaRPr>
          </a:p>
          <a:p>
            <a:pPr marL="0" indent="0" algn="just">
              <a:buNone/>
            </a:pPr>
            <a:r>
              <a:rPr lang="en-US" sz="2400" dirty="0" smtClean="0">
                <a:solidFill>
                  <a:schemeClr val="tx1"/>
                </a:solidFill>
                <a:latin typeface="Segoe UI Semibold" panose="020B0702040204020203" pitchFamily="34" charset="0"/>
                <a:cs typeface="Segoe UI Semibold" panose="020B0702040204020203" pitchFamily="34" charset="0"/>
              </a:rPr>
              <a:t>5. About </a:t>
            </a:r>
            <a:r>
              <a:rPr lang="en-US" sz="2400" dirty="0">
                <a:solidFill>
                  <a:schemeClr val="tx1"/>
                </a:solidFill>
                <a:latin typeface="Segoe UI Semibold" panose="020B0702040204020203" pitchFamily="34" charset="0"/>
                <a:cs typeface="Segoe UI Semibold" panose="020B0702040204020203" pitchFamily="34" charset="0"/>
              </a:rPr>
              <a:t>69.7% of staff agree that technological changes, professional development and training are considered in every library while HR planning. Highly considered in academic libraries (DU &amp; JNU</a:t>
            </a:r>
            <a:r>
              <a:rPr lang="en-US" sz="2400" dirty="0" smtClean="0">
                <a:solidFill>
                  <a:schemeClr val="tx1"/>
                </a:solidFill>
                <a:latin typeface="Segoe UI Semibold" panose="020B0702040204020203" pitchFamily="34" charset="0"/>
                <a:cs typeface="Segoe UI Semibold" panose="020B0702040204020203" pitchFamily="34" charset="0"/>
              </a:rPr>
              <a:t>).</a:t>
            </a:r>
          </a:p>
        </p:txBody>
      </p:sp>
    </p:spTree>
    <p:extLst>
      <p:ext uri="{BB962C8B-B14F-4D97-AF65-F5344CB8AC3E}">
        <p14:creationId xmlns:p14="http://schemas.microsoft.com/office/powerpoint/2010/main" xmlns="" val="2178675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2649</TotalTime>
  <Words>993</Words>
  <Application>Microsoft Office PowerPoint</Application>
  <PresentationFormat>Custom</PresentationFormat>
  <Paragraphs>71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Basis</vt:lpstr>
      <vt:lpstr>                       HUMAN RESOURCE PLANNING IN LIBRARIES    </vt:lpstr>
      <vt:lpstr>Slide 2</vt:lpstr>
      <vt:lpstr>Slide 3</vt:lpstr>
      <vt:lpstr>Slide 4</vt:lpstr>
      <vt:lpstr>Slide 5</vt:lpstr>
      <vt:lpstr>Slide 6</vt:lpstr>
      <vt:lpstr>Slide 7</vt:lpstr>
      <vt:lpstr>Slide 8</vt:lpstr>
      <vt:lpstr>Slide 9</vt:lpstr>
      <vt:lpstr>Slide 10</vt:lpstr>
      <vt:lpstr>This graph shows the agreement and disagreement of staff from all the libraries towards human resource planning process followed in their libraries.</vt:lpstr>
      <vt:lpstr>Slide 12</vt:lpstr>
      <vt:lpstr>Slide 13</vt:lpstr>
      <vt:lpstr>Slide 14</vt:lpstr>
      <vt:lpstr>Slide 15</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PLANNING IN LIBRARIES</dc:title>
  <dc:creator>garvita jhamb</dc:creator>
  <cp:lastModifiedBy>User</cp:lastModifiedBy>
  <cp:revision>13</cp:revision>
  <dcterms:created xsi:type="dcterms:W3CDTF">2016-10-15T18:06:51Z</dcterms:created>
  <dcterms:modified xsi:type="dcterms:W3CDTF">2016-10-18T09:29:28Z</dcterms:modified>
</cp:coreProperties>
</file>