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notesMasterIdLst>
    <p:notesMasterId r:id="rId73"/>
  </p:notesMasterIdLst>
  <p:handoutMasterIdLst>
    <p:handoutMasterId r:id="rId74"/>
  </p:handoutMasterIdLst>
  <p:sldIdLst>
    <p:sldId id="802" r:id="rId2"/>
    <p:sldId id="578" r:id="rId3"/>
    <p:sldId id="872" r:id="rId4"/>
    <p:sldId id="873" r:id="rId5"/>
    <p:sldId id="907" r:id="rId6"/>
    <p:sldId id="909" r:id="rId7"/>
    <p:sldId id="908" r:id="rId8"/>
    <p:sldId id="910" r:id="rId9"/>
    <p:sldId id="938" r:id="rId10"/>
    <p:sldId id="911" r:id="rId11"/>
    <p:sldId id="996" r:id="rId12"/>
    <p:sldId id="912" r:id="rId13"/>
    <p:sldId id="904" r:id="rId14"/>
    <p:sldId id="906" r:id="rId15"/>
    <p:sldId id="913" r:id="rId16"/>
    <p:sldId id="875" r:id="rId17"/>
    <p:sldId id="939" r:id="rId18"/>
    <p:sldId id="914" r:id="rId19"/>
    <p:sldId id="876" r:id="rId20"/>
    <p:sldId id="897" r:id="rId21"/>
    <p:sldId id="887" r:id="rId22"/>
    <p:sldId id="992" r:id="rId23"/>
    <p:sldId id="889" r:id="rId24"/>
    <p:sldId id="995" r:id="rId25"/>
    <p:sldId id="971" r:id="rId26"/>
    <p:sldId id="891" r:id="rId27"/>
    <p:sldId id="967" r:id="rId28"/>
    <p:sldId id="892" r:id="rId29"/>
    <p:sldId id="990" r:id="rId30"/>
    <p:sldId id="893" r:id="rId31"/>
    <p:sldId id="894" r:id="rId32"/>
    <p:sldId id="973" r:id="rId33"/>
    <p:sldId id="974" r:id="rId34"/>
    <p:sldId id="991" r:id="rId35"/>
    <p:sldId id="915" r:id="rId36"/>
    <p:sldId id="898" r:id="rId37"/>
    <p:sldId id="899" r:id="rId38"/>
    <p:sldId id="900" r:id="rId39"/>
    <p:sldId id="901" r:id="rId40"/>
    <p:sldId id="935" r:id="rId41"/>
    <p:sldId id="975" r:id="rId42"/>
    <p:sldId id="976" r:id="rId43"/>
    <p:sldId id="977" r:id="rId44"/>
    <p:sldId id="978" r:id="rId45"/>
    <p:sldId id="979" r:id="rId46"/>
    <p:sldId id="980" r:id="rId47"/>
    <p:sldId id="981" r:id="rId48"/>
    <p:sldId id="982" r:id="rId49"/>
    <p:sldId id="983" r:id="rId50"/>
    <p:sldId id="984" r:id="rId51"/>
    <p:sldId id="985" r:id="rId52"/>
    <p:sldId id="986" r:id="rId53"/>
    <p:sldId id="987" r:id="rId54"/>
    <p:sldId id="988" r:id="rId55"/>
    <p:sldId id="989" r:id="rId56"/>
    <p:sldId id="923" r:id="rId57"/>
    <p:sldId id="924" r:id="rId58"/>
    <p:sldId id="925" r:id="rId59"/>
    <p:sldId id="926" r:id="rId60"/>
    <p:sldId id="966" r:id="rId61"/>
    <p:sldId id="927" r:id="rId62"/>
    <p:sldId id="928" r:id="rId63"/>
    <p:sldId id="929" r:id="rId64"/>
    <p:sldId id="930" r:id="rId65"/>
    <p:sldId id="919" r:id="rId66"/>
    <p:sldId id="962" r:id="rId67"/>
    <p:sldId id="963" r:id="rId68"/>
    <p:sldId id="957" r:id="rId69"/>
    <p:sldId id="958" r:id="rId70"/>
    <p:sldId id="960" r:id="rId71"/>
    <p:sldId id="961" r:id="rId7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33CC"/>
    <a:srgbClr val="F33958"/>
    <a:srgbClr val="0066FF"/>
    <a:srgbClr val="DD556C"/>
    <a:srgbClr val="339933"/>
    <a:srgbClr val="FF0066"/>
    <a:srgbClr val="00CC00"/>
    <a:srgbClr val="FD433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9057" autoAdjust="0"/>
    <p:restoredTop sz="99290" autoAdjust="0"/>
  </p:normalViewPr>
  <p:slideViewPr>
    <p:cSldViewPr>
      <p:cViewPr>
        <p:scale>
          <a:sx n="66" d="100"/>
          <a:sy n="66" d="100"/>
        </p:scale>
        <p:origin x="-1116"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latin typeface="Arial" charset="0"/>
              </a:defRPr>
            </a:lvl1pPr>
          </a:lstStyle>
          <a:p>
            <a:pPr>
              <a:defRPr/>
            </a:pPr>
            <a:endParaRPr lang="en-US"/>
          </a:p>
        </p:txBody>
      </p:sp>
      <p:sp>
        <p:nvSpPr>
          <p:cNvPr id="5222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latin typeface="Arial" charset="0"/>
              </a:defRPr>
            </a:lvl1pPr>
          </a:lstStyle>
          <a:p>
            <a:pPr>
              <a:defRPr/>
            </a:pPr>
            <a:endParaRPr lang="en-US"/>
          </a:p>
        </p:txBody>
      </p:sp>
      <p:sp>
        <p:nvSpPr>
          <p:cNvPr id="5222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latin typeface="Arial" charset="0"/>
              </a:defRPr>
            </a:lvl1pPr>
          </a:lstStyle>
          <a:p>
            <a:pPr>
              <a:defRPr/>
            </a:pPr>
            <a:endParaRPr lang="en-US"/>
          </a:p>
        </p:txBody>
      </p:sp>
      <p:sp>
        <p:nvSpPr>
          <p:cNvPr id="5222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a:latin typeface="Arial" charset="0"/>
              </a:defRPr>
            </a:lvl1pPr>
          </a:lstStyle>
          <a:p>
            <a:pPr>
              <a:defRPr/>
            </a:pPr>
            <a:fld id="{BEB2676E-FEA5-4190-A628-0651E9348861}" type="slidenum">
              <a:rPr lang="en-US"/>
              <a:pPr>
                <a:defRPr/>
              </a:pPr>
              <a:t>‹#›</a:t>
            </a:fld>
            <a:endParaRPr lang="en-US"/>
          </a:p>
        </p:txBody>
      </p:sp>
    </p:spTree>
    <p:extLst>
      <p:ext uri="{BB962C8B-B14F-4D97-AF65-F5344CB8AC3E}">
        <p14:creationId xmlns:p14="http://schemas.microsoft.com/office/powerpoint/2010/main" xmlns="" val="16441919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latin typeface="Arial" charset="0"/>
              </a:defRPr>
            </a:lvl1pPr>
          </a:lstStyle>
          <a:p>
            <a:pPr>
              <a:defRPr/>
            </a:pPr>
            <a:endParaRPr lang="en-US"/>
          </a:p>
        </p:txBody>
      </p:sp>
      <p:sp>
        <p:nvSpPr>
          <p:cNvPr id="1638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latin typeface="Arial"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latin typeface="Arial" charset="0"/>
              </a:defRPr>
            </a:lvl1pPr>
          </a:lstStyle>
          <a:p>
            <a:pPr>
              <a:defRPr/>
            </a:pPr>
            <a:endParaRPr lang="en-US"/>
          </a:p>
        </p:txBody>
      </p:sp>
      <p:sp>
        <p:nvSpPr>
          <p:cNvPr id="1639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a:latin typeface="Arial" charset="0"/>
              </a:defRPr>
            </a:lvl1pPr>
          </a:lstStyle>
          <a:p>
            <a:pPr>
              <a:defRPr/>
            </a:pPr>
            <a:fld id="{909B0614-BCF9-4EC6-B617-0297EC473093}" type="slidenum">
              <a:rPr lang="en-US"/>
              <a:pPr>
                <a:defRPr/>
              </a:pPr>
              <a:t>‹#›</a:t>
            </a:fld>
            <a:endParaRPr lang="en-US"/>
          </a:p>
        </p:txBody>
      </p:sp>
    </p:spTree>
    <p:extLst>
      <p:ext uri="{BB962C8B-B14F-4D97-AF65-F5344CB8AC3E}">
        <p14:creationId xmlns:p14="http://schemas.microsoft.com/office/powerpoint/2010/main" xmlns="" val="16330123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09B0614-BCF9-4EC6-B617-0297EC473093}" type="slidenum">
              <a:rPr lang="en-US" smtClean="0"/>
              <a:pPr>
                <a:defRPr/>
              </a:pPr>
              <a:t>1</a:t>
            </a:fld>
            <a:endParaRPr lang="en-US"/>
          </a:p>
        </p:txBody>
      </p:sp>
    </p:spTree>
    <p:extLst>
      <p:ext uri="{BB962C8B-B14F-4D97-AF65-F5344CB8AC3E}">
        <p14:creationId xmlns:p14="http://schemas.microsoft.com/office/powerpoint/2010/main" xmlns="" val="159957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pPr>
              <a:defRPr/>
            </a:pPr>
            <a:fld id="{909B0614-BCF9-4EC6-B617-0297EC473093}" type="slidenum">
              <a:rPr lang="en-US" smtClean="0"/>
              <a:pPr>
                <a:defRPr/>
              </a:pPr>
              <a:t>2</a:t>
            </a:fld>
            <a:endParaRPr lang="en-US"/>
          </a:p>
        </p:txBody>
      </p:sp>
    </p:spTree>
    <p:extLst>
      <p:ext uri="{BB962C8B-B14F-4D97-AF65-F5344CB8AC3E}">
        <p14:creationId xmlns:p14="http://schemas.microsoft.com/office/powerpoint/2010/main" xmlns="" val="355222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E756A8E-F7A9-4104-8CB8-E9F0BA9D36D7}" type="slidenum">
              <a:rPr lang="en-US" smtClean="0"/>
              <a:pPr>
                <a:defRPr/>
              </a:pPr>
              <a:t>33</a:t>
            </a:fld>
            <a:endParaRPr lang="en-US" smtClean="0"/>
          </a:p>
        </p:txBody>
      </p:sp>
      <p:sp>
        <p:nvSpPr>
          <p:cNvPr id="104451" name="Rectangle 2"/>
          <p:cNvSpPr>
            <a:spLocks noGrp="1" noRot="1" noChangeAspect="1" noTextEdit="1"/>
          </p:cNvSpPr>
          <p:nvPr>
            <p:ph type="sldImg"/>
          </p:nvPr>
        </p:nvSpPr>
        <p:spPr bwMode="auto">
          <a:noFill/>
          <a:ln>
            <a:solidFill>
              <a:srgbClr val="000000"/>
            </a:solidFill>
            <a:miter lim="800000"/>
            <a:headEnd/>
            <a:tailEnd/>
          </a:ln>
        </p:spPr>
      </p:sp>
      <p:sp>
        <p:nvSpPr>
          <p:cNvPr id="10445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xmlns="" val="2716687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DC607D9F-4A13-45EC-B1FF-E42B46A3BE6F}" type="datetime1">
              <a:rPr lang="en-US" smtClean="0"/>
              <a:pPr>
                <a:defRPr/>
              </a:pPr>
              <a:t>10/28/2016</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r>
              <a:rPr lang="en-IN" smtClean="0"/>
              <a:t>19th National Convention on Knowledge, Library  and Information Networking (NACLIN 2016)   </a:t>
            </a: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CE3AA166-AF4A-45D0-AAC8-CEC6C697897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3867E93-7093-4B94-81B6-74D2553794AA}" type="datetime1">
              <a:rPr lang="en-US" smtClean="0"/>
              <a:pPr>
                <a:defRPr/>
              </a:pPr>
              <a:t>10/28/2016</a:t>
            </a:fld>
            <a:endParaRPr lang="en-US"/>
          </a:p>
        </p:txBody>
      </p:sp>
      <p:sp>
        <p:nvSpPr>
          <p:cNvPr id="5" name="Footer Placeholder 2"/>
          <p:cNvSpPr>
            <a:spLocks noGrp="1"/>
          </p:cNvSpPr>
          <p:nvPr>
            <p:ph type="ftr" sz="quarter" idx="11"/>
          </p:nvPr>
        </p:nvSpPr>
        <p:spPr/>
        <p:txBody>
          <a:bodyPr/>
          <a:lstStyle>
            <a:lvl1pPr>
              <a:defRPr/>
            </a:lvl1pPr>
          </a:lstStyle>
          <a:p>
            <a:pPr>
              <a:defRPr/>
            </a:pPr>
            <a:r>
              <a:rPr lang="en-IN" smtClean="0"/>
              <a:t>19th National Convention on Knowledge, Library  and Information Networking (NACLIN 2016)   </a:t>
            </a:r>
            <a:endParaRPr lang="en-US"/>
          </a:p>
        </p:txBody>
      </p:sp>
      <p:sp>
        <p:nvSpPr>
          <p:cNvPr id="6" name="Slide Number Placeholder 22"/>
          <p:cNvSpPr>
            <a:spLocks noGrp="1"/>
          </p:cNvSpPr>
          <p:nvPr>
            <p:ph type="sldNum" sz="quarter" idx="12"/>
          </p:nvPr>
        </p:nvSpPr>
        <p:spPr/>
        <p:txBody>
          <a:bodyPr/>
          <a:lstStyle>
            <a:lvl1pPr>
              <a:defRPr/>
            </a:lvl1pPr>
          </a:lstStyle>
          <a:p>
            <a:pPr>
              <a:defRPr/>
            </a:pPr>
            <a:fld id="{27CB840D-71D6-4FE5-963D-ECEBE196C225}" type="slidenum">
              <a:rPr lang="en-US"/>
              <a:pPr>
                <a:defRPr/>
              </a:pPr>
              <a:t>‹#›</a:t>
            </a:fld>
            <a:endParaRPr lang="en-US"/>
          </a:p>
        </p:txBody>
      </p:sp>
    </p:spTree>
  </p:cSld>
  <p:clrMapOvr>
    <a:masterClrMapping/>
  </p:clrMapOvr>
  <p:transition spd="slow">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949BCBC8-0C15-4F47-954A-656E2FFB29B5}" type="datetime1">
              <a:rPr lang="en-US" smtClean="0"/>
              <a:pPr>
                <a:defRPr/>
              </a:pPr>
              <a:t>10/28/2016</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r>
              <a:rPr lang="en-IN" smtClean="0"/>
              <a:t>19th National Convention on Knowledge, Library  and Information Networking (NACLIN 2016)   </a:t>
            </a: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A37A8358-FC5E-4C3B-B92F-E6F41AEB745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spd="slow">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B80F88D-A645-4206-9613-B8CEFB48D760}" type="datetime1">
              <a:rPr lang="en-US" smtClean="0"/>
              <a:pPr>
                <a:defRPr/>
              </a:pPr>
              <a:t>10/28/2016</a:t>
            </a:fld>
            <a:endParaRPr lang="en-US"/>
          </a:p>
        </p:txBody>
      </p:sp>
      <p:sp>
        <p:nvSpPr>
          <p:cNvPr id="5" name="Footer Placeholder 2"/>
          <p:cNvSpPr>
            <a:spLocks noGrp="1"/>
          </p:cNvSpPr>
          <p:nvPr>
            <p:ph type="ftr" sz="quarter" idx="11"/>
          </p:nvPr>
        </p:nvSpPr>
        <p:spPr/>
        <p:txBody>
          <a:bodyPr/>
          <a:lstStyle>
            <a:lvl1pPr>
              <a:defRPr/>
            </a:lvl1pPr>
          </a:lstStyle>
          <a:p>
            <a:pPr>
              <a:defRPr/>
            </a:pPr>
            <a:r>
              <a:rPr lang="en-IN" smtClean="0"/>
              <a:t>19th National Convention on Knowledge, Library  and Information Networking (NACLIN 2016)   </a:t>
            </a:r>
            <a:endParaRPr lang="en-US"/>
          </a:p>
        </p:txBody>
      </p:sp>
      <p:sp>
        <p:nvSpPr>
          <p:cNvPr id="6" name="Slide Number Placeholder 22"/>
          <p:cNvSpPr>
            <a:spLocks noGrp="1"/>
          </p:cNvSpPr>
          <p:nvPr>
            <p:ph type="sldNum" sz="quarter" idx="12"/>
          </p:nvPr>
        </p:nvSpPr>
        <p:spPr/>
        <p:txBody>
          <a:bodyPr/>
          <a:lstStyle>
            <a:lvl1pPr>
              <a:defRPr/>
            </a:lvl1pPr>
          </a:lstStyle>
          <a:p>
            <a:pPr>
              <a:defRPr/>
            </a:pPr>
            <a:fld id="{9FA901E5-A1F0-4638-A348-D68EA33F2C49}" type="slidenum">
              <a:rPr lang="en-US"/>
              <a:pPr>
                <a:defRPr/>
              </a:pPr>
              <a:t>‹#›</a:t>
            </a:fld>
            <a:endParaRPr lang="en-US"/>
          </a:p>
        </p:txBody>
      </p:sp>
    </p:spTree>
  </p:cSld>
  <p:clrMapOvr>
    <a:masterClrMapping/>
  </p:clrMapOvr>
  <p:transition spd="slow">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38E81414-DC9C-4F04-B9FF-E57980DCD36E}" type="datetime1">
              <a:rPr lang="en-US" smtClean="0"/>
              <a:pPr>
                <a:defRPr/>
              </a:pPr>
              <a:t>10/28/2016</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C37906A2-3126-4B8B-97F6-4D992221930B}" type="slidenum">
              <a:rPr lang="en-US"/>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r>
              <a:rPr lang="en-IN" smtClean="0"/>
              <a:t>19th National Convention on Knowledge, Library  and Information Networking (NACLIN 2016)   </a:t>
            </a:r>
            <a:endParaRPr lang="en-US"/>
          </a:p>
        </p:txBody>
      </p:sp>
    </p:spTree>
  </p:cSld>
  <p:clrMapOvr>
    <a:overrideClrMapping bg1="lt1" tx1="dk1" bg2="lt2" tx2="dk2" accent1="accent1" accent2="accent2" accent3="accent3" accent4="accent4" accent5="accent5" accent6="accent6" hlink="hlink" folHlink="folHlink"/>
  </p:clrMapOvr>
  <p:transition spd="slow">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90C32FE6-2729-41F2-9207-7FD7136AACCA}" type="datetime1">
              <a:rPr lang="en-US" smtClean="0"/>
              <a:pPr>
                <a:defRPr/>
              </a:pPr>
              <a:t>10/28/2016</a:t>
            </a:fld>
            <a:endParaRPr lang="en-US"/>
          </a:p>
        </p:txBody>
      </p:sp>
      <p:sp>
        <p:nvSpPr>
          <p:cNvPr id="6" name="Slide Number Placeholder 9"/>
          <p:cNvSpPr>
            <a:spLocks noGrp="1"/>
          </p:cNvSpPr>
          <p:nvPr>
            <p:ph type="sldNum" sz="quarter" idx="11"/>
          </p:nvPr>
        </p:nvSpPr>
        <p:spPr/>
        <p:txBody>
          <a:bodyPr rtlCol="0"/>
          <a:lstStyle>
            <a:lvl1pPr>
              <a:defRPr/>
            </a:lvl1pPr>
          </a:lstStyle>
          <a:p>
            <a:pPr>
              <a:defRPr/>
            </a:pPr>
            <a:fld id="{88C8B1EE-3F37-4B41-B535-7ACA6ECE9FB6}" type="slidenum">
              <a:rPr lang="en-US"/>
              <a:pPr>
                <a:defRPr/>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r>
              <a:rPr lang="en-IN" smtClean="0"/>
              <a:t>19th National Convention on Knowledge, Library  and Information Networking (NACLIN 2016)   </a:t>
            </a:r>
            <a:endParaRPr lang="en-US"/>
          </a:p>
        </p:txBody>
      </p:sp>
    </p:spTree>
  </p:cSld>
  <p:clrMapOvr>
    <a:masterClrMapping/>
  </p:clrMapOvr>
  <p:transition spd="slow">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003A961B-8B6F-4E65-9AFE-36E741DE53E6}" type="datetime1">
              <a:rPr lang="en-US" smtClean="0"/>
              <a:pPr>
                <a:defRPr/>
              </a:pPr>
              <a:t>10/28/2016</a:t>
            </a:fld>
            <a:endParaRPr lang="en-US"/>
          </a:p>
        </p:txBody>
      </p:sp>
      <p:sp>
        <p:nvSpPr>
          <p:cNvPr id="8" name="Slide Number Placeholder 11"/>
          <p:cNvSpPr>
            <a:spLocks noGrp="1"/>
          </p:cNvSpPr>
          <p:nvPr>
            <p:ph type="sldNum" sz="quarter" idx="11"/>
          </p:nvPr>
        </p:nvSpPr>
        <p:spPr/>
        <p:txBody>
          <a:bodyPr rtlCol="0"/>
          <a:lstStyle>
            <a:lvl1pPr>
              <a:defRPr/>
            </a:lvl1pPr>
          </a:lstStyle>
          <a:p>
            <a:pPr>
              <a:defRPr/>
            </a:pPr>
            <a:fld id="{1CDC0757-93DB-4E72-9903-CB4F09B83843}" type="slidenum">
              <a:rPr lang="en-US"/>
              <a:pPr>
                <a:defRPr/>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r>
              <a:rPr lang="en-IN" smtClean="0"/>
              <a:t>19th National Convention on Knowledge, Library  and Information Networking (NACLIN 2016)   </a:t>
            </a:r>
            <a:endParaRPr lang="en-US"/>
          </a:p>
        </p:txBody>
      </p:sp>
    </p:spTree>
  </p:cSld>
  <p:clrMapOvr>
    <a:masterClrMapping/>
  </p:clrMapOvr>
  <p:transition spd="slow">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F8DCD574-D684-43FA-8D32-6A6A77E61716}" type="datetime1">
              <a:rPr lang="en-US" smtClean="0"/>
              <a:pPr>
                <a:defRPr/>
              </a:pPr>
              <a:t>10/28/2016</a:t>
            </a:fld>
            <a:endParaRPr lang="en-US"/>
          </a:p>
        </p:txBody>
      </p:sp>
      <p:sp>
        <p:nvSpPr>
          <p:cNvPr id="4" name="Footer Placeholder 2"/>
          <p:cNvSpPr>
            <a:spLocks noGrp="1"/>
          </p:cNvSpPr>
          <p:nvPr>
            <p:ph type="ftr" sz="quarter" idx="11"/>
          </p:nvPr>
        </p:nvSpPr>
        <p:spPr/>
        <p:txBody>
          <a:bodyPr/>
          <a:lstStyle>
            <a:lvl1pPr>
              <a:defRPr/>
            </a:lvl1pPr>
          </a:lstStyle>
          <a:p>
            <a:pPr>
              <a:defRPr/>
            </a:pPr>
            <a:r>
              <a:rPr lang="en-IN" smtClean="0"/>
              <a:t>19th National Convention on Knowledge, Library  and Information Networking (NACLIN 2016)   </a:t>
            </a:r>
            <a:endParaRPr lang="en-US"/>
          </a:p>
        </p:txBody>
      </p:sp>
      <p:sp>
        <p:nvSpPr>
          <p:cNvPr id="5" name="Slide Number Placeholder 22"/>
          <p:cNvSpPr>
            <a:spLocks noGrp="1"/>
          </p:cNvSpPr>
          <p:nvPr>
            <p:ph type="sldNum" sz="quarter" idx="12"/>
          </p:nvPr>
        </p:nvSpPr>
        <p:spPr/>
        <p:txBody>
          <a:bodyPr/>
          <a:lstStyle>
            <a:lvl1pPr>
              <a:defRPr/>
            </a:lvl1pPr>
          </a:lstStyle>
          <a:p>
            <a:pPr>
              <a:defRPr/>
            </a:pPr>
            <a:fld id="{313B49FC-4ED1-4E1D-8786-F712C45E55F8}" type="slidenum">
              <a:rPr lang="en-US"/>
              <a:pPr>
                <a:defRPr/>
              </a:pPr>
              <a:t>‹#›</a:t>
            </a:fld>
            <a:endParaRPr lang="en-US"/>
          </a:p>
        </p:txBody>
      </p:sp>
    </p:spTree>
  </p:cSld>
  <p:clrMapOvr>
    <a:masterClrMapping/>
  </p:clrMapOvr>
  <p:transition spd="slow">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FAA6F65-BF20-4431-AE63-7FB10D4D8F01}" type="datetime1">
              <a:rPr lang="en-US" smtClean="0"/>
              <a:pPr>
                <a:defRPr/>
              </a:pPr>
              <a:t>10/28/2016</a:t>
            </a:fld>
            <a:endParaRPr lang="en-US"/>
          </a:p>
        </p:txBody>
      </p:sp>
      <p:sp>
        <p:nvSpPr>
          <p:cNvPr id="3" name="Footer Placeholder 2"/>
          <p:cNvSpPr>
            <a:spLocks noGrp="1"/>
          </p:cNvSpPr>
          <p:nvPr>
            <p:ph type="ftr" sz="quarter" idx="11"/>
          </p:nvPr>
        </p:nvSpPr>
        <p:spPr/>
        <p:txBody>
          <a:bodyPr/>
          <a:lstStyle>
            <a:lvl1pPr>
              <a:defRPr/>
            </a:lvl1pPr>
          </a:lstStyle>
          <a:p>
            <a:pPr>
              <a:defRPr/>
            </a:pPr>
            <a:r>
              <a:rPr lang="en-IN" smtClean="0"/>
              <a:t>19th National Convention on Knowledge, Library  and Information Networking (NACLIN 2016)   </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FB4B023D-6776-4489-8F49-BA75A69AC53D}" type="slidenum">
              <a:rPr lang="en-US"/>
              <a:pPr>
                <a:defRPr/>
              </a:pPr>
              <a:t>‹#›</a:t>
            </a:fld>
            <a:endParaRPr lang="en-US"/>
          </a:p>
        </p:txBody>
      </p:sp>
    </p:spTree>
  </p:cSld>
  <p:clrMapOvr>
    <a:masterClrMapping/>
  </p:clrMapOvr>
  <p:transition spd="slow">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8F87C2A-EA3F-4671-A282-1E190EA1A380}" type="datetime1">
              <a:rPr lang="en-US" smtClean="0"/>
              <a:pPr>
                <a:defRPr/>
              </a:pPr>
              <a:t>10/28/2016</a:t>
            </a:fld>
            <a:endParaRPr lang="en-US"/>
          </a:p>
        </p:txBody>
      </p:sp>
      <p:sp>
        <p:nvSpPr>
          <p:cNvPr id="6" name="Footer Placeholder 2"/>
          <p:cNvSpPr>
            <a:spLocks noGrp="1"/>
          </p:cNvSpPr>
          <p:nvPr>
            <p:ph type="ftr" sz="quarter" idx="11"/>
          </p:nvPr>
        </p:nvSpPr>
        <p:spPr/>
        <p:txBody>
          <a:bodyPr/>
          <a:lstStyle>
            <a:lvl1pPr>
              <a:defRPr/>
            </a:lvl1pPr>
          </a:lstStyle>
          <a:p>
            <a:pPr>
              <a:defRPr/>
            </a:pPr>
            <a:r>
              <a:rPr lang="en-IN" smtClean="0"/>
              <a:t>19th National Convention on Knowledge, Library  and Information Networking (NACLIN 2016)   </a:t>
            </a:r>
            <a:endParaRPr lang="en-US"/>
          </a:p>
        </p:txBody>
      </p:sp>
      <p:sp>
        <p:nvSpPr>
          <p:cNvPr id="7" name="Slide Number Placeholder 22"/>
          <p:cNvSpPr>
            <a:spLocks noGrp="1"/>
          </p:cNvSpPr>
          <p:nvPr>
            <p:ph type="sldNum" sz="quarter" idx="12"/>
          </p:nvPr>
        </p:nvSpPr>
        <p:spPr/>
        <p:txBody>
          <a:bodyPr/>
          <a:lstStyle>
            <a:lvl1pPr>
              <a:defRPr/>
            </a:lvl1pPr>
          </a:lstStyle>
          <a:p>
            <a:pPr>
              <a:defRPr/>
            </a:pPr>
            <a:fld id="{192A81B1-7A4F-45FA-A0EB-7A26D61B991B}" type="slidenum">
              <a:rPr lang="en-US"/>
              <a:pPr>
                <a:defRPr/>
              </a:pPr>
              <a:t>‹#›</a:t>
            </a:fld>
            <a:endParaRPr lang="en-US"/>
          </a:p>
        </p:txBody>
      </p:sp>
    </p:spTree>
  </p:cSld>
  <p:clrMapOvr>
    <a:masterClrMapping/>
  </p:clrMapOvr>
  <p:transition spd="slow">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5164C2CB-704A-4572-B693-476CD0DFBDE1}" type="datetime1">
              <a:rPr lang="en-US" smtClean="0"/>
              <a:pPr>
                <a:defRPr/>
              </a:pPr>
              <a:t>10/28/2016</a:t>
            </a:fld>
            <a:endParaRPr lang="en-US"/>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1F4BB078-1D81-48B6-9003-6359927DE2D1}" type="slidenum">
              <a:rPr lang="en-US"/>
              <a:pPr>
                <a:defRPr/>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r>
              <a:rPr lang="en-IN" smtClean="0"/>
              <a:t>19th National Convention on Knowledge, Library  and Information Networking (NACLIN 2016)   </a:t>
            </a:r>
            <a:endParaRPr lang="en-US"/>
          </a:p>
        </p:txBody>
      </p:sp>
    </p:spTree>
  </p:cSld>
  <p:clrMapOvr>
    <a:overrideClrMapping bg1="lt1" tx1="dk1" bg2="lt2" tx2="dk2" accent1="accent1" accent2="accent2" accent3="accent3" accent4="accent4" accent5="accent5" accent6="accent6" hlink="hlink" folHlink="folHlink"/>
  </p:clrMapOvr>
  <p:transition spd="slow">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fld id="{F7F4C212-9318-4678-9542-9DAB126E5200}" type="datetime1">
              <a:rPr lang="en-US" smtClean="0"/>
              <a:pPr>
                <a:defRPr/>
              </a:pPr>
              <a:t>10/28/2016</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defRPr>
            </a:lvl1pPr>
          </a:lstStyle>
          <a:p>
            <a:pPr>
              <a:defRPr/>
            </a:pPr>
            <a:r>
              <a:rPr lang="en-IN" smtClean="0"/>
              <a:t>19th National Convention on Knowledge, Library  and Information Networking (NACLIN 2016)   </a:t>
            </a: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CB9A83BA-4A82-4CBF-89DC-0FA525BDFF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31" r:id="rId1"/>
    <p:sldLayoutId id="2147484327" r:id="rId2"/>
    <p:sldLayoutId id="2147484332" r:id="rId3"/>
    <p:sldLayoutId id="2147484333" r:id="rId4"/>
    <p:sldLayoutId id="2147484334" r:id="rId5"/>
    <p:sldLayoutId id="2147484328" r:id="rId6"/>
    <p:sldLayoutId id="2147484335" r:id="rId7"/>
    <p:sldLayoutId id="2147484329" r:id="rId8"/>
    <p:sldLayoutId id="2147484336" r:id="rId9"/>
    <p:sldLayoutId id="2147484330" r:id="rId10"/>
    <p:sldLayoutId id="2147484337" r:id="rId11"/>
  </p:sldLayoutIdLst>
  <p:transition spd="slow">
    <p:cut/>
  </p:transition>
  <p:hf hd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eerajkc@library.iitd.ac.i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www.cdlib.org/gateways/vendors/docs/Model_License_LATEST_Revised_10-09.docx" TargetMode="External"/><Relationship Id="rId2" Type="http://schemas.openxmlformats.org/officeDocument/2006/relationships/hyperlink" Target="http://www.ala.org/alcts/confevents/upcoming/webinar/050714"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www.ifla.org/publications/key-issues-for-e-resource-collection-development-a-guide-for-libraries" TargetMode="External"/><Relationship Id="rId2" Type="http://schemas.openxmlformats.org/officeDocument/2006/relationships/hyperlink" Target="http://www.ifla.org/publications/ifla-licensing-principles-2001" TargetMode="External"/><Relationship Id="rId1" Type="http://schemas.openxmlformats.org/officeDocument/2006/relationships/slideLayout" Target="../slideLayouts/slideLayout2.xml"/><Relationship Id="rId5" Type="http://schemas.openxmlformats.org/officeDocument/2006/relationships/hyperlink" Target="http://www.niso.org/workrooms/seru" TargetMode="External"/><Relationship Id="rId4" Type="http://schemas.openxmlformats.org/officeDocument/2006/relationships/hyperlink" Target="http://liblicense.crl.edu/wp-content/uploads/2014/11/modellicense2014new1.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mailto:neerajkc@library.iitd.ac.i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7"/>
          <p:cNvSpPr>
            <a:spLocks noGrp="1" noChangeArrowheads="1"/>
          </p:cNvSpPr>
          <p:nvPr>
            <p:ph type="subTitle" idx="1"/>
          </p:nvPr>
        </p:nvSpPr>
        <p:spPr>
          <a:xfrm>
            <a:off x="0" y="838200"/>
            <a:ext cx="9144000" cy="1676400"/>
          </a:xfrm>
        </p:spPr>
        <p:txBody>
          <a:bodyPr>
            <a:normAutofit/>
          </a:bodyPr>
          <a:lstStyle/>
          <a:p>
            <a:pPr algn="ctr"/>
            <a:r>
              <a:rPr lang="en-US" sz="3600" b="1" dirty="0"/>
              <a:t>New Trends in Managing Library Consortia</a:t>
            </a:r>
            <a:endParaRPr lang="en-IN" sz="3600" dirty="0"/>
          </a:p>
        </p:txBody>
      </p:sp>
      <p:sp>
        <p:nvSpPr>
          <p:cNvPr id="5" name="Rectangle 3"/>
          <p:cNvSpPr txBox="1">
            <a:spLocks noChangeArrowheads="1"/>
          </p:cNvSpPr>
          <p:nvPr/>
        </p:nvSpPr>
        <p:spPr bwMode="auto">
          <a:xfrm>
            <a:off x="0" y="3140968"/>
            <a:ext cx="9144000" cy="265023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normAutofit/>
          </a:bodyPr>
          <a:lstStyle/>
          <a:p>
            <a:pPr marL="0" marR="0" lvl="0" indent="0" algn="ctr" defTabSz="914400" rtl="0" eaLnBrk="1" fontAlgn="base" latinLnBrk="0" hangingPunct="1">
              <a:lnSpc>
                <a:spcPct val="80000"/>
              </a:lnSpc>
              <a:spcBef>
                <a:spcPts val="700"/>
              </a:spcBef>
              <a:spcAft>
                <a:spcPct val="0"/>
              </a:spcAft>
              <a:buClr>
                <a:schemeClr val="accent2"/>
              </a:buClr>
              <a:buSzPct val="60000"/>
              <a:buFont typeface="Wingdings" pitchFamily="2" charset="2"/>
              <a:buNone/>
              <a:tabLst/>
              <a:defRPr/>
            </a:pPr>
            <a:endParaRPr kumimoji="0" lang="en-US" altLang="en-US" sz="2000" b="1" i="0" u="none" strike="noStrike" kern="1200" cap="none" spc="0" normalizeH="0" baseline="0" noProof="0" dirty="0" smtClean="0">
              <a:ln>
                <a:noFill/>
              </a:ln>
              <a:solidFill>
                <a:srgbClr val="C00000"/>
              </a:solidFill>
              <a:effectLst/>
              <a:uLnTx/>
              <a:uFillTx/>
              <a:latin typeface="+mn-lt"/>
              <a:ea typeface="+mn-ea"/>
              <a:cs typeface="+mn-cs"/>
            </a:endParaRPr>
          </a:p>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0" lang="en-US" b="1" i="0" u="none" strike="noStrike" kern="1200" cap="none" spc="0" normalizeH="0" baseline="0" noProof="0" dirty="0" smtClean="0">
                <a:ln>
                  <a:noFill/>
                </a:ln>
                <a:solidFill>
                  <a:srgbClr val="C00000"/>
                </a:solidFill>
                <a:effectLst/>
                <a:uLnTx/>
                <a:uFillTx/>
                <a:latin typeface="Arial Rounded MT Bold" pitchFamily="34" charset="0"/>
                <a:ea typeface="+mn-ea"/>
                <a:cs typeface="+mn-cs"/>
              </a:rPr>
              <a:t>Dr. </a:t>
            </a:r>
            <a:r>
              <a:rPr kumimoji="0" lang="en-US" b="1" i="0" u="none" strike="noStrike" kern="1200" cap="none" spc="0" normalizeH="0" baseline="0" noProof="0" dirty="0" err="1" smtClean="0">
                <a:ln>
                  <a:noFill/>
                </a:ln>
                <a:solidFill>
                  <a:srgbClr val="C00000"/>
                </a:solidFill>
                <a:effectLst/>
                <a:uLnTx/>
                <a:uFillTx/>
                <a:latin typeface="Arial Rounded MT Bold" pitchFamily="34" charset="0"/>
                <a:ea typeface="+mn-ea"/>
                <a:cs typeface="+mn-cs"/>
              </a:rPr>
              <a:t>Neeraj</a:t>
            </a:r>
            <a:r>
              <a:rPr kumimoji="0" lang="en-US" b="1" i="0" u="none" strike="noStrike" kern="1200" cap="none" spc="0" normalizeH="0" baseline="0" noProof="0" dirty="0" smtClean="0">
                <a:ln>
                  <a:noFill/>
                </a:ln>
                <a:solidFill>
                  <a:srgbClr val="C00000"/>
                </a:solidFill>
                <a:effectLst/>
                <a:uLnTx/>
                <a:uFillTx/>
                <a:latin typeface="Arial Rounded MT Bold" pitchFamily="34" charset="0"/>
                <a:ea typeface="+mn-ea"/>
                <a:cs typeface="+mn-cs"/>
              </a:rPr>
              <a:t> </a:t>
            </a:r>
            <a:r>
              <a:rPr kumimoji="0" lang="en-US" b="1" i="0" u="none" strike="noStrike" kern="1200" cap="none" spc="0" normalizeH="0" baseline="0" noProof="0" dirty="0" err="1" smtClean="0">
                <a:ln>
                  <a:noFill/>
                </a:ln>
                <a:solidFill>
                  <a:srgbClr val="C00000"/>
                </a:solidFill>
                <a:effectLst/>
                <a:uLnTx/>
                <a:uFillTx/>
                <a:latin typeface="Arial Rounded MT Bold" pitchFamily="34" charset="0"/>
                <a:ea typeface="+mn-ea"/>
                <a:cs typeface="+mn-cs"/>
              </a:rPr>
              <a:t>Chaurasia</a:t>
            </a:r>
            <a:endParaRPr kumimoji="0" lang="en-US" b="1" i="0" u="none" strike="noStrike" kern="1200" cap="none" spc="0" normalizeH="0" baseline="0" noProof="0" dirty="0" smtClean="0">
              <a:ln>
                <a:noFill/>
              </a:ln>
              <a:solidFill>
                <a:srgbClr val="C00000"/>
              </a:solidFill>
              <a:effectLst/>
              <a:uLnTx/>
              <a:uFillTx/>
              <a:latin typeface="Arial Rounded MT Bold" pitchFamily="34" charset="0"/>
              <a:ea typeface="+mn-ea"/>
              <a:cs typeface="+mn-cs"/>
            </a:endParaRPr>
          </a:p>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0" lang="en-US" sz="1600" b="1" i="0" u="none" strike="noStrike" kern="1200" cap="none" spc="0" normalizeH="0" baseline="0" noProof="0" dirty="0" smtClean="0">
                <a:ln>
                  <a:noFill/>
                </a:ln>
                <a:effectLst/>
                <a:uLnTx/>
                <a:uFillTx/>
                <a:latin typeface="Arial Rounded MT Bold" pitchFamily="34" charset="0"/>
                <a:ea typeface="+mn-ea"/>
                <a:cs typeface="+mn-cs"/>
              </a:rPr>
              <a:t>Deputy Librarian</a:t>
            </a:r>
          </a:p>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0" lang="en-US" sz="1600" b="1" i="0" u="none" strike="noStrike" kern="1200" cap="none" spc="0" normalizeH="0" baseline="0" noProof="0" dirty="0" smtClean="0">
                <a:ln>
                  <a:noFill/>
                </a:ln>
                <a:effectLst/>
                <a:uLnTx/>
                <a:uFillTx/>
                <a:latin typeface="Arial Rounded MT Bold" pitchFamily="34" charset="0"/>
                <a:ea typeface="+mn-ea"/>
                <a:cs typeface="+mn-cs"/>
              </a:rPr>
              <a:t>Central Library</a:t>
            </a:r>
          </a:p>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0" lang="en-US" sz="1600" b="1" i="0" u="none" strike="noStrike" kern="1200" cap="none" spc="0" normalizeH="0" baseline="0" noProof="0" dirty="0" smtClean="0">
                <a:ln>
                  <a:noFill/>
                </a:ln>
                <a:effectLst/>
                <a:uLnTx/>
                <a:uFillTx/>
                <a:latin typeface="Arial Rounded MT Bold" pitchFamily="34" charset="0"/>
                <a:ea typeface="+mn-ea"/>
                <a:cs typeface="+mn-cs"/>
              </a:rPr>
              <a:t>      Indian Institute of Technology (IIT) Delhi</a:t>
            </a:r>
          </a:p>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0" lang="en-US" sz="1600" b="1" i="0" u="sng" strike="noStrike" kern="1200" cap="none" spc="0" normalizeH="0" baseline="0" noProof="0" dirty="0" smtClean="0">
                <a:ln>
                  <a:noFill/>
                </a:ln>
                <a:effectLst/>
                <a:uLnTx/>
                <a:uFillTx/>
                <a:latin typeface="Arial Rounded MT Bold" pitchFamily="34" charset="0"/>
                <a:ea typeface="+mn-ea"/>
                <a:cs typeface="+mn-cs"/>
                <a:hlinkClick r:id="rId3"/>
              </a:rPr>
              <a:t>neerajkc@library.iitd.ac.in</a:t>
            </a:r>
            <a:r>
              <a:rPr kumimoji="0" lang="en-US" sz="1600" b="1" i="0" u="sng" strike="noStrike" kern="1200" cap="none" spc="0" normalizeH="0" baseline="0" noProof="0" dirty="0" smtClean="0">
                <a:ln>
                  <a:noFill/>
                </a:ln>
                <a:effectLst/>
                <a:uLnTx/>
                <a:uFillTx/>
                <a:latin typeface="Arial Rounded MT Bold" pitchFamily="34" charset="0"/>
                <a:ea typeface="+mn-ea"/>
                <a:cs typeface="+mn-cs"/>
              </a:rPr>
              <a:t>  </a:t>
            </a:r>
          </a:p>
          <a:p>
            <a:pPr marL="0" marR="0" lvl="0" indent="0" algn="l" defTabSz="914400" rtl="0" eaLnBrk="1" fontAlgn="base" latinLnBrk="0" hangingPunct="1">
              <a:lnSpc>
                <a:spcPct val="80000"/>
              </a:lnSpc>
              <a:spcBef>
                <a:spcPts val="700"/>
              </a:spcBef>
              <a:spcAft>
                <a:spcPct val="0"/>
              </a:spcAft>
              <a:buClr>
                <a:schemeClr val="accent2"/>
              </a:buClr>
              <a:buSzPct val="60000"/>
              <a:buFont typeface="Wingdings" pitchFamily="2" charset="2"/>
              <a:buNone/>
              <a:tabLst/>
              <a:defRPr/>
            </a:pPr>
            <a:endParaRPr kumimoji="0" lang="en-US" altLang="en-US" sz="1600" b="1" i="0" u="none" strike="noStrike" kern="1200" cap="none" spc="0" normalizeH="0" baseline="0" noProof="0" dirty="0" smtClean="0">
              <a:ln>
                <a:noFill/>
              </a:ln>
              <a:solidFill>
                <a:srgbClr val="6600FF"/>
              </a:solidFill>
              <a:effectLst/>
              <a:uLnTx/>
              <a:uFillTx/>
              <a:latin typeface="+mn-lt"/>
              <a:ea typeface="+mn-ea"/>
              <a:cs typeface="+mn-cs"/>
            </a:endParaRPr>
          </a:p>
        </p:txBody>
      </p:sp>
      <p:sp>
        <p:nvSpPr>
          <p:cNvPr id="9" name="Footer Placeholder 8"/>
          <p:cNvSpPr>
            <a:spLocks noGrp="1"/>
          </p:cNvSpPr>
          <p:nvPr>
            <p:ph type="ftr" sz="quarter" idx="11"/>
          </p:nvPr>
        </p:nvSpPr>
        <p:spPr>
          <a:xfrm>
            <a:off x="1453654" y="6229350"/>
            <a:ext cx="7704856" cy="365125"/>
          </a:xfrm>
        </p:spPr>
        <p:txBody>
          <a:bodyPr/>
          <a:lstStyle/>
          <a:p>
            <a:pPr>
              <a:defRPr/>
            </a:pPr>
            <a:r>
              <a:rPr lang="en-IN" sz="1200" b="1" smtClean="0"/>
              <a:t>19th National Convention on Knowledge, Library  and Information Networking (NACLIN 2016)   </a:t>
            </a:r>
            <a:endParaRPr lang="en-US" sz="1200" dirty="0"/>
          </a:p>
        </p:txBody>
      </p:sp>
      <p:sp>
        <p:nvSpPr>
          <p:cNvPr id="10" name="Slide Number Placeholder 9"/>
          <p:cNvSpPr>
            <a:spLocks noGrp="1"/>
          </p:cNvSpPr>
          <p:nvPr>
            <p:ph type="sldNum" sz="quarter" idx="12"/>
          </p:nvPr>
        </p:nvSpPr>
        <p:spPr/>
        <p:txBody>
          <a:bodyPr/>
          <a:lstStyle/>
          <a:p>
            <a:pPr>
              <a:defRPr/>
            </a:pPr>
            <a:fld id="{CE3AA166-AF4A-45D0-AAC8-CEC6C697897F}" type="slidenum">
              <a:rPr lang="en-US" smtClean="0"/>
              <a:pPr>
                <a:defRPr/>
              </a:pPr>
              <a:t>1</a:t>
            </a:fld>
            <a:endParaRPr lang="en-US"/>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800" b="1" dirty="0">
                <a:solidFill>
                  <a:srgbClr val="C00000"/>
                </a:solidFill>
              </a:rPr>
              <a:t>Emergence of Library Consortia in India </a:t>
            </a:r>
            <a:endParaRPr lang="en-IN" sz="2800" dirty="0">
              <a:solidFill>
                <a:srgbClr val="C00000"/>
              </a:solidFill>
            </a:endParaRPr>
          </a:p>
        </p:txBody>
      </p:sp>
      <p:sp>
        <p:nvSpPr>
          <p:cNvPr id="3" name="Content Placeholder 2"/>
          <p:cNvSpPr>
            <a:spLocks noGrp="1"/>
          </p:cNvSpPr>
          <p:nvPr>
            <p:ph sz="quarter" idx="1"/>
          </p:nvPr>
        </p:nvSpPr>
        <p:spPr>
          <a:xfrm>
            <a:off x="395536" y="1600199"/>
            <a:ext cx="8370512" cy="4694237"/>
          </a:xfrm>
        </p:spPr>
        <p:txBody>
          <a:bodyPr/>
          <a:lstStyle/>
          <a:p>
            <a:pPr algn="just">
              <a:spcBef>
                <a:spcPts val="600"/>
              </a:spcBef>
            </a:pPr>
            <a:r>
              <a:rPr lang="en-IN" sz="2400" dirty="0"/>
              <a:t>Based on the recommendation of an Expert Committee, the MHRD has formed </a:t>
            </a:r>
            <a:r>
              <a:rPr lang="en-IN" sz="2400" b="1" dirty="0"/>
              <a:t>e-</a:t>
            </a:r>
            <a:r>
              <a:rPr lang="en-IN" sz="2400" b="1" dirty="0" err="1"/>
              <a:t>Shodh</a:t>
            </a:r>
            <a:r>
              <a:rPr lang="en-IN" sz="2400" b="1" dirty="0"/>
              <a:t> Sindhu Consortia </a:t>
            </a:r>
            <a:r>
              <a:rPr lang="en-IN" sz="2400" dirty="0"/>
              <a:t>in December 2015, after merging three consortia initiatives </a:t>
            </a:r>
            <a:r>
              <a:rPr lang="en-IN" sz="2400" dirty="0" smtClean="0"/>
              <a:t>:</a:t>
            </a:r>
          </a:p>
          <a:p>
            <a:pPr algn="just">
              <a:spcBef>
                <a:spcPts val="600"/>
              </a:spcBef>
              <a:buNone/>
            </a:pPr>
            <a:endParaRPr lang="en-IN" sz="500" dirty="0" smtClean="0"/>
          </a:p>
          <a:p>
            <a:pPr lvl="2" algn="just">
              <a:spcBef>
                <a:spcPts val="0"/>
              </a:spcBef>
            </a:pPr>
            <a:r>
              <a:rPr lang="en-US" sz="2000" dirty="0" smtClean="0"/>
              <a:t>INDEST-AICTE </a:t>
            </a:r>
            <a:r>
              <a:rPr lang="en-US" sz="2000" dirty="0"/>
              <a:t>Consortium (Technical Education Bureau, MHRD), </a:t>
            </a:r>
            <a:endParaRPr lang="en-US" sz="2000" dirty="0" smtClean="0"/>
          </a:p>
          <a:p>
            <a:pPr lvl="2" algn="just">
              <a:spcBef>
                <a:spcPts val="0"/>
              </a:spcBef>
            </a:pPr>
            <a:r>
              <a:rPr lang="en-US" sz="2000" dirty="0" smtClean="0"/>
              <a:t>UGC-INFONET </a:t>
            </a:r>
            <a:r>
              <a:rPr lang="en-US" sz="2000" dirty="0"/>
              <a:t>Digital Library Consortium (UGC) and </a:t>
            </a:r>
            <a:endParaRPr lang="en-US" sz="2000" dirty="0" smtClean="0"/>
          </a:p>
          <a:p>
            <a:pPr lvl="2" algn="just">
              <a:spcBef>
                <a:spcPts val="0"/>
              </a:spcBef>
            </a:pPr>
            <a:r>
              <a:rPr lang="en-US" sz="2000" dirty="0" smtClean="0"/>
              <a:t>N-LIST </a:t>
            </a:r>
            <a:r>
              <a:rPr lang="en-US" sz="2000" dirty="0" err="1"/>
              <a:t>programme</a:t>
            </a:r>
            <a:r>
              <a:rPr lang="en-US" sz="2000" dirty="0"/>
              <a:t> (NME-ICT</a:t>
            </a:r>
            <a:r>
              <a:rPr lang="en-US" sz="2000" dirty="0" smtClean="0"/>
              <a:t>)</a:t>
            </a:r>
          </a:p>
          <a:p>
            <a:pPr marL="685800" lvl="2" indent="0" algn="just">
              <a:spcBef>
                <a:spcPts val="600"/>
              </a:spcBef>
              <a:buNone/>
            </a:pPr>
            <a:endParaRPr lang="en-IN" sz="600" dirty="0" smtClean="0"/>
          </a:p>
          <a:p>
            <a:pPr algn="just">
              <a:spcBef>
                <a:spcPts val="0"/>
              </a:spcBef>
            </a:pPr>
            <a:r>
              <a:rPr lang="en-IN" sz="2400" dirty="0" smtClean="0"/>
              <a:t>e-</a:t>
            </a:r>
            <a:r>
              <a:rPr lang="en-IN" sz="2400" dirty="0" err="1" smtClean="0"/>
              <a:t>Shodh</a:t>
            </a:r>
            <a:r>
              <a:rPr lang="en-IN" sz="2400" dirty="0" smtClean="0"/>
              <a:t> </a:t>
            </a:r>
            <a:r>
              <a:rPr lang="en-IN" sz="2400" dirty="0"/>
              <a:t>Sindhu provides current as well as archival access to more than 15,000 core and peer-reviewed journals and a number of bibliographic, citation and factual databases in different disciplines from a large number of publishers and aggregators to its member institutions including </a:t>
            </a:r>
            <a:r>
              <a:rPr lang="en-IN" sz="2400" dirty="0" smtClean="0"/>
              <a:t>CFTIs, </a:t>
            </a:r>
            <a:r>
              <a:rPr lang="en-IN" sz="2400" dirty="0"/>
              <a:t>U</a:t>
            </a:r>
            <a:r>
              <a:rPr lang="en-IN" sz="2400" dirty="0" smtClean="0"/>
              <a:t>niversities </a:t>
            </a:r>
            <a:r>
              <a:rPr lang="en-IN" sz="2400" dirty="0"/>
              <a:t>and colleges that are covered under 12(B) and </a:t>
            </a:r>
            <a:r>
              <a:rPr lang="en-IN" sz="2400" dirty="0" smtClean="0"/>
              <a:t>2(F) </a:t>
            </a:r>
            <a:r>
              <a:rPr lang="en-IN" sz="2400" dirty="0"/>
              <a:t>Sections of the UGC Act. </a:t>
            </a:r>
            <a:endParaRPr lang="en-IN" sz="2400" dirty="0" smtClean="0"/>
          </a:p>
          <a:p>
            <a:pPr marL="0" indent="0" algn="just">
              <a:spcBef>
                <a:spcPts val="0"/>
              </a:spcBef>
              <a:buNone/>
            </a:pPr>
            <a:endParaRPr lang="en-IN" sz="700" dirty="0" smtClean="0"/>
          </a:p>
          <a:p>
            <a:pPr marL="0" indent="0">
              <a:buNone/>
            </a:pPr>
            <a:endParaRPr lang="en-IN" dirty="0"/>
          </a:p>
        </p:txBody>
      </p:sp>
      <p:sp>
        <p:nvSpPr>
          <p:cNvPr id="5" name="Footer Placeholder 4"/>
          <p:cNvSpPr>
            <a:spLocks noGrp="1"/>
          </p:cNvSpPr>
          <p:nvPr>
            <p:ph type="ftr" sz="quarter" idx="11"/>
          </p:nvPr>
        </p:nvSpPr>
        <p:spPr>
          <a:xfrm>
            <a:off x="799936" y="6294437"/>
            <a:ext cx="7778824"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10</a:t>
            </a:fld>
            <a:endParaRPr lang="en-US"/>
          </a:p>
        </p:txBody>
      </p:sp>
    </p:spTree>
    <p:extLst>
      <p:ext uri="{BB962C8B-B14F-4D97-AF65-F5344CB8AC3E}">
        <p14:creationId xmlns:p14="http://schemas.microsoft.com/office/powerpoint/2010/main" xmlns="" val="3000687682"/>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800" b="1" dirty="0">
                <a:solidFill>
                  <a:srgbClr val="C00000"/>
                </a:solidFill>
              </a:rPr>
              <a:t>Emergence of Library Consortia in India </a:t>
            </a:r>
            <a:endParaRPr lang="en-IN" sz="2800" dirty="0">
              <a:solidFill>
                <a:srgbClr val="C00000"/>
              </a:solidFill>
            </a:endParaRPr>
          </a:p>
        </p:txBody>
      </p:sp>
      <p:sp>
        <p:nvSpPr>
          <p:cNvPr id="3" name="Content Placeholder 2"/>
          <p:cNvSpPr>
            <a:spLocks noGrp="1"/>
          </p:cNvSpPr>
          <p:nvPr>
            <p:ph sz="quarter" idx="1"/>
          </p:nvPr>
        </p:nvSpPr>
        <p:spPr>
          <a:xfrm>
            <a:off x="395536" y="1600199"/>
            <a:ext cx="8370512" cy="4694237"/>
          </a:xfrm>
        </p:spPr>
        <p:txBody>
          <a:bodyPr/>
          <a:lstStyle/>
          <a:p>
            <a:pPr marL="0" indent="0" algn="just">
              <a:spcBef>
                <a:spcPts val="0"/>
              </a:spcBef>
              <a:buNone/>
            </a:pPr>
            <a:endParaRPr lang="en-IN" sz="900" dirty="0" smtClean="0"/>
          </a:p>
          <a:p>
            <a:pPr algn="just">
              <a:spcBef>
                <a:spcPts val="0"/>
              </a:spcBef>
            </a:pPr>
            <a:r>
              <a:rPr lang="en-IN" sz="2400" dirty="0" smtClean="0"/>
              <a:t>INFLIBNET </a:t>
            </a:r>
            <a:r>
              <a:rPr lang="en-IN" sz="2400" dirty="0"/>
              <a:t>Centre acts as a nodal agency for implementation, monitoring, and execution of the entire programme through </a:t>
            </a:r>
            <a:r>
              <a:rPr lang="en-IN" sz="2400" dirty="0" smtClean="0"/>
              <a:t>different committees. </a:t>
            </a:r>
          </a:p>
          <a:p>
            <a:pPr marL="0" indent="0" algn="just">
              <a:spcBef>
                <a:spcPts val="0"/>
              </a:spcBef>
              <a:buNone/>
            </a:pPr>
            <a:endParaRPr lang="en-IN" sz="900" dirty="0" smtClean="0"/>
          </a:p>
          <a:p>
            <a:pPr algn="just">
              <a:spcBef>
                <a:spcPts val="0"/>
              </a:spcBef>
            </a:pPr>
            <a:r>
              <a:rPr lang="en-IN" sz="2400" dirty="0" smtClean="0"/>
              <a:t>INFLIBNET Coordinates </a:t>
            </a:r>
            <a:r>
              <a:rPr lang="en-IN" sz="2400" dirty="0"/>
              <a:t>all activities concerned with negotiation, renewal of subscription to e-resources, and attending to subsequent troubleshooting on behalf of e-</a:t>
            </a:r>
            <a:r>
              <a:rPr lang="en-IN" sz="2400" dirty="0" err="1"/>
              <a:t>Shodh</a:t>
            </a:r>
            <a:r>
              <a:rPr lang="en-IN" sz="2400" dirty="0"/>
              <a:t> Sindhu.</a:t>
            </a:r>
          </a:p>
          <a:p>
            <a:pPr marL="0" indent="0">
              <a:buNone/>
            </a:pPr>
            <a:endParaRPr lang="en-IN" dirty="0"/>
          </a:p>
        </p:txBody>
      </p:sp>
      <p:sp>
        <p:nvSpPr>
          <p:cNvPr id="5" name="Footer Placeholder 4"/>
          <p:cNvSpPr>
            <a:spLocks noGrp="1"/>
          </p:cNvSpPr>
          <p:nvPr>
            <p:ph type="ftr" sz="quarter" idx="11"/>
          </p:nvPr>
        </p:nvSpPr>
        <p:spPr>
          <a:xfrm>
            <a:off x="799936" y="6294437"/>
            <a:ext cx="7778824"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11</a:t>
            </a:fld>
            <a:endParaRPr lang="en-US"/>
          </a:p>
        </p:txBody>
      </p:sp>
    </p:spTree>
    <p:extLst>
      <p:ext uri="{BB962C8B-B14F-4D97-AF65-F5344CB8AC3E}">
        <p14:creationId xmlns:p14="http://schemas.microsoft.com/office/powerpoint/2010/main" xmlns="" val="3000687682"/>
      </p:ext>
    </p:extLst>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844824"/>
            <a:ext cx="8515672" cy="1828800"/>
          </a:xfrm>
        </p:spPr>
        <p:txBody>
          <a:bodyPr/>
          <a:lstStyle/>
          <a:p>
            <a:pPr lvl="0" algn="ctr"/>
            <a:r>
              <a:rPr lang="en-IN" sz="2400" b="1" dirty="0"/>
              <a:t>Consortia approach to E-resource Subscriptions </a:t>
            </a:r>
            <a:r>
              <a:rPr lang="en-IN" sz="2400" b="1" dirty="0" smtClean="0"/>
              <a:t>- Benefits</a:t>
            </a:r>
            <a:r>
              <a:rPr lang="en-IN" dirty="0"/>
              <a:t/>
            </a:r>
            <a:br>
              <a:rPr lang="en-IN" dirty="0"/>
            </a:br>
            <a:endParaRPr lang="en-IN" dirty="0"/>
          </a:p>
        </p:txBody>
      </p:sp>
      <p:sp>
        <p:nvSpPr>
          <p:cNvPr id="3" name="Subtitle 2"/>
          <p:cNvSpPr>
            <a:spLocks noGrp="1"/>
          </p:cNvSpPr>
          <p:nvPr>
            <p:ph type="subTitle" idx="1"/>
          </p:nvPr>
        </p:nvSpPr>
        <p:spPr/>
        <p:txBody>
          <a:bodyPr>
            <a:normAutofit fontScale="92500" lnSpcReduction="10000"/>
          </a:bodyPr>
          <a:lstStyle/>
          <a:p>
            <a:pPr algn="r"/>
            <a:r>
              <a:rPr lang="en-IN" sz="1700" dirty="0"/>
              <a:t>19th National Convention on Knowledge, Library  and Information Networking (NACLIN 2016)</a:t>
            </a:r>
            <a:r>
              <a:rPr lang="en-IN" dirty="0"/>
              <a:t> </a:t>
            </a:r>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12</a:t>
            </a:fld>
            <a:endParaRPr lang="en-US"/>
          </a:p>
        </p:txBody>
      </p:sp>
    </p:spTree>
    <p:extLst>
      <p:ext uri="{BB962C8B-B14F-4D97-AF65-F5344CB8AC3E}">
        <p14:creationId xmlns:p14="http://schemas.microsoft.com/office/powerpoint/2010/main" xmlns="" val="3318324083"/>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1600200"/>
            <a:ext cx="8408890" cy="4495800"/>
          </a:xfrm>
        </p:spPr>
        <p:txBody>
          <a:bodyPr/>
          <a:lstStyle/>
          <a:p>
            <a:pPr lvl="0" algn="just">
              <a:spcBef>
                <a:spcPts val="0"/>
              </a:spcBef>
            </a:pPr>
            <a:r>
              <a:rPr lang="en-IN" sz="2200" dirty="0"/>
              <a:t>A large number of electronic journals can be accessed through the membership of </a:t>
            </a:r>
            <a:r>
              <a:rPr lang="en-IN" sz="2200" dirty="0" smtClean="0"/>
              <a:t>consortia;</a:t>
            </a:r>
          </a:p>
          <a:p>
            <a:pPr lvl="0" algn="just">
              <a:spcBef>
                <a:spcPts val="0"/>
              </a:spcBef>
              <a:buNone/>
            </a:pPr>
            <a:endParaRPr lang="en-IN" sz="800" dirty="0" smtClean="0"/>
          </a:p>
          <a:p>
            <a:pPr lvl="0" algn="just">
              <a:spcBef>
                <a:spcPts val="0"/>
              </a:spcBef>
            </a:pPr>
            <a:r>
              <a:rPr lang="en-IN" sz="2200" dirty="0"/>
              <a:t>Smaller institutions </a:t>
            </a:r>
            <a:r>
              <a:rPr lang="en-IN" sz="2200" dirty="0" smtClean="0"/>
              <a:t>can </a:t>
            </a:r>
            <a:r>
              <a:rPr lang="en-IN" sz="2200" dirty="0"/>
              <a:t>have access to wide range of journals</a:t>
            </a:r>
            <a:r>
              <a:rPr lang="en-IN" sz="2200" dirty="0" smtClean="0"/>
              <a:t>;</a:t>
            </a:r>
          </a:p>
          <a:p>
            <a:pPr lvl="0" algn="just">
              <a:spcBef>
                <a:spcPts val="0"/>
              </a:spcBef>
              <a:buNone/>
            </a:pPr>
            <a:endParaRPr lang="en-IN" sz="800" dirty="0"/>
          </a:p>
          <a:p>
            <a:pPr lvl="0" algn="just">
              <a:spcBef>
                <a:spcPts val="0"/>
              </a:spcBef>
            </a:pPr>
            <a:r>
              <a:rPr lang="en-IN" sz="2200" dirty="0" smtClean="0"/>
              <a:t>Consortia </a:t>
            </a:r>
            <a:r>
              <a:rPr lang="en-IN" sz="2200" dirty="0"/>
              <a:t>a</a:t>
            </a:r>
            <a:r>
              <a:rPr lang="en-IN" sz="2200" dirty="0" smtClean="0"/>
              <a:t>cts </a:t>
            </a:r>
            <a:r>
              <a:rPr lang="en-IN" sz="2200" dirty="0"/>
              <a:t>as a single-window service for a large number of institutions to meet their diverse research and academic interest</a:t>
            </a:r>
            <a:r>
              <a:rPr lang="en-IN" sz="2200" dirty="0" smtClean="0"/>
              <a:t>;</a:t>
            </a:r>
          </a:p>
          <a:p>
            <a:pPr lvl="0" algn="just">
              <a:spcBef>
                <a:spcPts val="0"/>
              </a:spcBef>
              <a:buNone/>
            </a:pPr>
            <a:endParaRPr lang="en-IN" sz="800" dirty="0"/>
          </a:p>
          <a:p>
            <a:pPr algn="just">
              <a:spcBef>
                <a:spcPts val="0"/>
              </a:spcBef>
            </a:pPr>
            <a:r>
              <a:rPr lang="en-IN" sz="2200" dirty="0" smtClean="0"/>
              <a:t>Getting </a:t>
            </a:r>
            <a:r>
              <a:rPr lang="en-IN" sz="2200" dirty="0"/>
              <a:t>deep discounts through joint pricing negotiations with most favourable terms of agreement for a wider range of </a:t>
            </a:r>
            <a:r>
              <a:rPr lang="en-IN" sz="2200" dirty="0" smtClean="0"/>
              <a:t>e-resources;</a:t>
            </a:r>
          </a:p>
          <a:p>
            <a:pPr algn="just">
              <a:spcBef>
                <a:spcPts val="0"/>
              </a:spcBef>
              <a:buNone/>
            </a:pPr>
            <a:endParaRPr lang="en-IN" sz="800" dirty="0" smtClean="0"/>
          </a:p>
          <a:p>
            <a:pPr lvl="0" algn="just">
              <a:spcBef>
                <a:spcPts val="0"/>
              </a:spcBef>
            </a:pPr>
            <a:r>
              <a:rPr lang="en-IN" sz="2200" dirty="0" smtClean="0"/>
              <a:t>Consortia offers </a:t>
            </a:r>
            <a:r>
              <a:rPr lang="en-IN" sz="2200" dirty="0"/>
              <a:t>better terms of agreement for use, archival access and preservation of subscribed electronic resources, which </a:t>
            </a:r>
            <a:r>
              <a:rPr lang="en-IN" sz="2200" dirty="0" smtClean="0"/>
              <a:t>is not </a:t>
            </a:r>
            <a:r>
              <a:rPr lang="en-IN" sz="2200" dirty="0"/>
              <a:t>have been possible for any single institutions</a:t>
            </a:r>
            <a:r>
              <a:rPr lang="en-IN" sz="2200" dirty="0" smtClean="0"/>
              <a:t>;</a:t>
            </a:r>
            <a:endParaRPr lang="en-IN" sz="2200" dirty="0"/>
          </a:p>
        </p:txBody>
      </p:sp>
      <p:sp>
        <p:nvSpPr>
          <p:cNvPr id="5" name="Footer Placeholder 4"/>
          <p:cNvSpPr>
            <a:spLocks noGrp="1"/>
          </p:cNvSpPr>
          <p:nvPr>
            <p:ph type="ftr" sz="quarter" idx="11"/>
          </p:nvPr>
        </p:nvSpPr>
        <p:spPr>
          <a:xfrm>
            <a:off x="1923328" y="6294437"/>
            <a:ext cx="6842720" cy="365125"/>
          </a:xfrm>
        </p:spPr>
        <p:txBody>
          <a:bodyPr/>
          <a:lstStyle/>
          <a:p>
            <a:pPr>
              <a:defRPr/>
            </a:pPr>
            <a:r>
              <a:rPr lang="en-IN" sz="1200" dirty="0" smtClean="0"/>
              <a:t>19th National Convention on Knowledge, Library  and Information Networking (NACLIN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13</a:t>
            </a:fld>
            <a:endParaRPr lang="en-US"/>
          </a:p>
        </p:txBody>
      </p:sp>
      <p:sp>
        <p:nvSpPr>
          <p:cNvPr id="9" name="Title 1"/>
          <p:cNvSpPr>
            <a:spLocks noGrp="1"/>
          </p:cNvSpPr>
          <p:nvPr>
            <p:ph type="title"/>
          </p:nvPr>
        </p:nvSpPr>
        <p:spPr>
          <a:xfrm>
            <a:off x="323528" y="228600"/>
            <a:ext cx="8640960" cy="990600"/>
          </a:xfrm>
        </p:spPr>
        <p:txBody>
          <a:bodyPr/>
          <a:lstStyle/>
          <a:p>
            <a:pPr lvl="0"/>
            <a:r>
              <a:rPr lang="en-IN" sz="2800" b="1" dirty="0">
                <a:solidFill>
                  <a:srgbClr val="C00000"/>
                </a:solidFill>
              </a:rPr>
              <a:t>Consortia approach to E-resource Subscriptions </a:t>
            </a:r>
            <a:r>
              <a:rPr lang="en-IN" sz="2800" b="1" dirty="0" smtClean="0">
                <a:solidFill>
                  <a:srgbClr val="C00000"/>
                </a:solidFill>
              </a:rPr>
              <a:t>- Benefits </a:t>
            </a:r>
            <a:endParaRPr lang="en-IN" dirty="0">
              <a:solidFill>
                <a:srgbClr val="C00000"/>
              </a:solidFill>
            </a:endParaRPr>
          </a:p>
        </p:txBody>
      </p:sp>
    </p:spTree>
    <p:extLst>
      <p:ext uri="{BB962C8B-B14F-4D97-AF65-F5344CB8AC3E}">
        <p14:creationId xmlns:p14="http://schemas.microsoft.com/office/powerpoint/2010/main" xmlns="" val="3254232566"/>
      </p:ext>
    </p:extLst>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1600200"/>
            <a:ext cx="8408890" cy="4495800"/>
          </a:xfrm>
        </p:spPr>
        <p:txBody>
          <a:bodyPr/>
          <a:lstStyle/>
          <a:p>
            <a:pPr lvl="0" algn="just">
              <a:spcBef>
                <a:spcPts val="300"/>
              </a:spcBef>
            </a:pPr>
            <a:r>
              <a:rPr lang="en-IN" sz="2200" dirty="0" smtClean="0"/>
              <a:t>Help </a:t>
            </a:r>
            <a:r>
              <a:rPr lang="en-IN" sz="2200" dirty="0"/>
              <a:t>in developing common resources databases and better scope for developing a union catalogue among participating libraries;  </a:t>
            </a:r>
            <a:endParaRPr lang="en-IN" sz="2200" dirty="0" smtClean="0"/>
          </a:p>
          <a:p>
            <a:pPr lvl="0" algn="just">
              <a:spcBef>
                <a:spcPts val="300"/>
              </a:spcBef>
              <a:buNone/>
            </a:pPr>
            <a:endParaRPr lang="en-IN" sz="500" dirty="0"/>
          </a:p>
          <a:p>
            <a:pPr algn="just">
              <a:spcBef>
                <a:spcPts val="300"/>
              </a:spcBef>
            </a:pPr>
            <a:r>
              <a:rPr lang="en-IN" sz="2200" dirty="0"/>
              <a:t>Availability and monitoring of usage statistics;  </a:t>
            </a:r>
            <a:endParaRPr lang="en-IN" sz="2200" dirty="0" smtClean="0"/>
          </a:p>
          <a:p>
            <a:pPr algn="just">
              <a:spcBef>
                <a:spcPts val="300"/>
              </a:spcBef>
              <a:buNone/>
            </a:pPr>
            <a:endParaRPr lang="en-IN" sz="500" dirty="0"/>
          </a:p>
          <a:p>
            <a:pPr lvl="0" algn="just">
              <a:spcBef>
                <a:spcPts val="300"/>
              </a:spcBef>
            </a:pPr>
            <a:r>
              <a:rPr lang="en-IN" sz="2200" dirty="0"/>
              <a:t>Effective document delivery systems;  </a:t>
            </a:r>
            <a:endParaRPr lang="en-IN" sz="2200" dirty="0" smtClean="0"/>
          </a:p>
          <a:p>
            <a:pPr lvl="0" algn="just">
              <a:spcBef>
                <a:spcPts val="300"/>
              </a:spcBef>
              <a:buNone/>
            </a:pPr>
            <a:endParaRPr lang="en-IN" sz="500" dirty="0"/>
          </a:p>
          <a:p>
            <a:pPr lvl="0" algn="just">
              <a:spcBef>
                <a:spcPts val="300"/>
              </a:spcBef>
            </a:pPr>
            <a:r>
              <a:rPr lang="en-US" sz="2200" dirty="0" smtClean="0"/>
              <a:t>Researchers  </a:t>
            </a:r>
            <a:r>
              <a:rPr lang="en-US" sz="2200" dirty="0"/>
              <a:t>and authors  get benefit as consortia  made it possible to expend </a:t>
            </a:r>
            <a:r>
              <a:rPr lang="en-IN" sz="2200" dirty="0"/>
              <a:t>greater potential readership</a:t>
            </a:r>
            <a:r>
              <a:rPr lang="en-IN" sz="2200" dirty="0" smtClean="0"/>
              <a:t>;</a:t>
            </a:r>
          </a:p>
          <a:p>
            <a:pPr lvl="0" algn="just">
              <a:spcBef>
                <a:spcPts val="300"/>
              </a:spcBef>
              <a:buNone/>
            </a:pPr>
            <a:endParaRPr lang="en-IN" sz="500" dirty="0" smtClean="0"/>
          </a:p>
          <a:p>
            <a:pPr algn="just">
              <a:spcBef>
                <a:spcPts val="300"/>
              </a:spcBef>
            </a:pPr>
            <a:r>
              <a:rPr lang="en-IN" sz="2200" dirty="0"/>
              <a:t>For publishers, the consortium offers reduced attrition; improved income stability; incremental revenue; and greater visibility of their </a:t>
            </a:r>
            <a:r>
              <a:rPr lang="en-IN" sz="2200" dirty="0" smtClean="0"/>
              <a:t>products</a:t>
            </a:r>
            <a:r>
              <a:rPr lang="en-IN" sz="2200" dirty="0"/>
              <a:t>;</a:t>
            </a:r>
          </a:p>
          <a:p>
            <a:pPr marL="0" indent="0">
              <a:buNone/>
            </a:pPr>
            <a:endParaRPr lang="en-IN" sz="1400" dirty="0"/>
          </a:p>
        </p:txBody>
      </p:sp>
      <p:sp>
        <p:nvSpPr>
          <p:cNvPr id="5" name="Footer Placeholder 4"/>
          <p:cNvSpPr>
            <a:spLocks noGrp="1"/>
          </p:cNvSpPr>
          <p:nvPr>
            <p:ph type="ftr" sz="quarter" idx="11"/>
          </p:nvPr>
        </p:nvSpPr>
        <p:spPr>
          <a:xfrm>
            <a:off x="894304" y="6180137"/>
            <a:ext cx="7850832"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14</a:t>
            </a:fld>
            <a:endParaRPr lang="en-US"/>
          </a:p>
        </p:txBody>
      </p:sp>
      <p:sp>
        <p:nvSpPr>
          <p:cNvPr id="7" name="Title 1"/>
          <p:cNvSpPr>
            <a:spLocks noGrp="1"/>
          </p:cNvSpPr>
          <p:nvPr>
            <p:ph type="title"/>
          </p:nvPr>
        </p:nvSpPr>
        <p:spPr>
          <a:xfrm>
            <a:off x="323528" y="228600"/>
            <a:ext cx="8640960" cy="990600"/>
          </a:xfrm>
        </p:spPr>
        <p:txBody>
          <a:bodyPr/>
          <a:lstStyle/>
          <a:p>
            <a:pPr lvl="0"/>
            <a:r>
              <a:rPr lang="en-IN" sz="2800" b="1" dirty="0">
                <a:solidFill>
                  <a:srgbClr val="C00000"/>
                </a:solidFill>
              </a:rPr>
              <a:t>Consortia approach to E-resource Subscriptions </a:t>
            </a:r>
            <a:r>
              <a:rPr lang="en-IN" sz="2800" b="1" dirty="0" smtClean="0">
                <a:solidFill>
                  <a:srgbClr val="C00000"/>
                </a:solidFill>
              </a:rPr>
              <a:t>- Benefits </a:t>
            </a:r>
            <a:endParaRPr lang="en-IN" dirty="0">
              <a:solidFill>
                <a:srgbClr val="C00000"/>
              </a:solidFill>
            </a:endParaRPr>
          </a:p>
        </p:txBody>
      </p:sp>
    </p:spTree>
    <p:extLst>
      <p:ext uri="{BB962C8B-B14F-4D97-AF65-F5344CB8AC3E}">
        <p14:creationId xmlns:p14="http://schemas.microsoft.com/office/powerpoint/2010/main" xmlns="" val="342316599"/>
      </p:ext>
    </p:extLst>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844824"/>
            <a:ext cx="8515672" cy="1828800"/>
          </a:xfrm>
        </p:spPr>
        <p:txBody>
          <a:bodyPr/>
          <a:lstStyle/>
          <a:p>
            <a:pPr lvl="0" algn="ctr"/>
            <a:r>
              <a:rPr lang="en-US" sz="2400" b="1" dirty="0"/>
              <a:t>E-Resource Pricing models</a:t>
            </a:r>
            <a:r>
              <a:rPr lang="en-IN" dirty="0"/>
              <a:t/>
            </a:r>
            <a:br>
              <a:rPr lang="en-IN" dirty="0"/>
            </a:br>
            <a:endParaRPr lang="en-IN" dirty="0"/>
          </a:p>
        </p:txBody>
      </p:sp>
      <p:sp>
        <p:nvSpPr>
          <p:cNvPr id="3" name="Subtitle 2"/>
          <p:cNvSpPr>
            <a:spLocks noGrp="1"/>
          </p:cNvSpPr>
          <p:nvPr>
            <p:ph type="subTitle" idx="1"/>
          </p:nvPr>
        </p:nvSpPr>
        <p:spPr>
          <a:xfrm>
            <a:off x="2267744" y="6172200"/>
            <a:ext cx="6705600" cy="685800"/>
          </a:xfrm>
        </p:spPr>
        <p:txBody>
          <a:bodyPr>
            <a:normAutofit/>
          </a:bodyPr>
          <a:lstStyle/>
          <a:p>
            <a:pPr algn="r"/>
            <a:r>
              <a:rPr lang="en-IN" sz="1600" dirty="0"/>
              <a:t>19th National Convention on Knowledge, Library  and Information Networking (NACLIN 2016) </a:t>
            </a:r>
          </a:p>
          <a:p>
            <a:endParaRPr lang="en-IN" dirty="0"/>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15</a:t>
            </a:fld>
            <a:endParaRPr lang="en-US"/>
          </a:p>
        </p:txBody>
      </p:sp>
    </p:spTree>
    <p:extLst>
      <p:ext uri="{BB962C8B-B14F-4D97-AF65-F5344CB8AC3E}">
        <p14:creationId xmlns:p14="http://schemas.microsoft.com/office/powerpoint/2010/main" xmlns="" val="3371256391"/>
      </p:ext>
    </p:extLst>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E-Resource Pricing M</a:t>
            </a:r>
            <a:r>
              <a:rPr lang="en-US" sz="3200" b="1" dirty="0" smtClean="0">
                <a:solidFill>
                  <a:srgbClr val="C00000"/>
                </a:solidFill>
              </a:rPr>
              <a:t>odels</a:t>
            </a:r>
            <a:endParaRPr lang="en-IN" sz="3200" dirty="0">
              <a:solidFill>
                <a:srgbClr val="C00000"/>
              </a:solidFill>
            </a:endParaRPr>
          </a:p>
        </p:txBody>
      </p:sp>
      <p:sp>
        <p:nvSpPr>
          <p:cNvPr id="3" name="Content Placeholder 2"/>
          <p:cNvSpPr>
            <a:spLocks noGrp="1"/>
          </p:cNvSpPr>
          <p:nvPr>
            <p:ph sz="quarter" idx="1"/>
          </p:nvPr>
        </p:nvSpPr>
        <p:spPr>
          <a:xfrm>
            <a:off x="533400" y="1600200"/>
            <a:ext cx="8232648" cy="4495800"/>
          </a:xfrm>
        </p:spPr>
        <p:txBody>
          <a:bodyPr/>
          <a:lstStyle/>
          <a:p>
            <a:pPr>
              <a:spcBef>
                <a:spcPts val="300"/>
              </a:spcBef>
            </a:pPr>
            <a:r>
              <a:rPr lang="en-US" sz="2200" dirty="0" smtClean="0"/>
              <a:t>No standard pricing model; consortia have to negotiate with the publishers to arrive at mutually agreed prices and T&amp;C;</a:t>
            </a:r>
          </a:p>
          <a:p>
            <a:pPr>
              <a:spcBef>
                <a:spcPts val="300"/>
              </a:spcBef>
            </a:pPr>
            <a:r>
              <a:rPr lang="en-IN" sz="2200" dirty="0" smtClean="0"/>
              <a:t>Different </a:t>
            </a:r>
            <a:r>
              <a:rPr lang="en-IN" sz="2200" dirty="0"/>
              <a:t>publishers are offering different pricing </a:t>
            </a:r>
            <a:r>
              <a:rPr lang="en-IN" sz="2200" dirty="0" smtClean="0"/>
              <a:t>models;</a:t>
            </a:r>
          </a:p>
          <a:p>
            <a:pPr>
              <a:spcBef>
                <a:spcPts val="300"/>
              </a:spcBef>
            </a:pPr>
            <a:r>
              <a:rPr lang="en-US" sz="2200" dirty="0"/>
              <a:t>S</a:t>
            </a:r>
            <a:r>
              <a:rPr lang="en-US" sz="2200" dirty="0" smtClean="0"/>
              <a:t>ubscription </a:t>
            </a:r>
            <a:r>
              <a:rPr lang="en-US" sz="2200" dirty="0"/>
              <a:t>rates depending upon various factors like :</a:t>
            </a:r>
          </a:p>
          <a:p>
            <a:pPr lvl="2">
              <a:spcBef>
                <a:spcPts val="0"/>
              </a:spcBef>
            </a:pPr>
            <a:r>
              <a:rPr lang="en-US" sz="2000" dirty="0"/>
              <a:t>number of users, </a:t>
            </a:r>
          </a:p>
          <a:p>
            <a:pPr lvl="2">
              <a:spcBef>
                <a:spcPts val="0"/>
              </a:spcBef>
            </a:pPr>
            <a:r>
              <a:rPr lang="en-US" sz="2000" dirty="0"/>
              <a:t>availing of inter-library loan, </a:t>
            </a:r>
          </a:p>
          <a:p>
            <a:pPr lvl="2">
              <a:spcBef>
                <a:spcPts val="0"/>
              </a:spcBef>
            </a:pPr>
            <a:r>
              <a:rPr lang="en-US" sz="2000" dirty="0"/>
              <a:t>duration of subscription, </a:t>
            </a:r>
          </a:p>
          <a:p>
            <a:pPr lvl="2">
              <a:spcBef>
                <a:spcPts val="0"/>
              </a:spcBef>
            </a:pPr>
            <a:r>
              <a:rPr lang="en-US" sz="2000" dirty="0"/>
              <a:t>level of use, </a:t>
            </a:r>
          </a:p>
          <a:p>
            <a:pPr lvl="2">
              <a:spcBef>
                <a:spcPts val="0"/>
              </a:spcBef>
            </a:pPr>
            <a:r>
              <a:rPr lang="en-US" sz="2000" dirty="0"/>
              <a:t>on standalone system, </a:t>
            </a:r>
          </a:p>
          <a:p>
            <a:pPr lvl="2">
              <a:spcBef>
                <a:spcPts val="0"/>
              </a:spcBef>
            </a:pPr>
            <a:r>
              <a:rPr lang="en-US" sz="2000" dirty="0"/>
              <a:t>on Local Area Network, with IP address or on Proxy Server etc. </a:t>
            </a:r>
          </a:p>
          <a:p>
            <a:pPr marL="0" indent="0">
              <a:buNone/>
            </a:pPr>
            <a:endParaRPr lang="en-IN" dirty="0"/>
          </a:p>
        </p:txBody>
      </p:sp>
      <p:sp>
        <p:nvSpPr>
          <p:cNvPr id="5" name="Footer Placeholder 4"/>
          <p:cNvSpPr>
            <a:spLocks noGrp="1"/>
          </p:cNvSpPr>
          <p:nvPr>
            <p:ph type="ftr" sz="quarter" idx="11"/>
          </p:nvPr>
        </p:nvSpPr>
        <p:spPr>
          <a:xfrm>
            <a:off x="904328" y="6294437"/>
            <a:ext cx="7490792" cy="365125"/>
          </a:xfrm>
        </p:spPr>
        <p:txBody>
          <a:bodyPr/>
          <a:lstStyle/>
          <a:p>
            <a:pPr>
              <a:defRPr/>
            </a:pPr>
            <a:r>
              <a:rPr lang="en-IN" sz="1200" dirty="0" smtClean="0"/>
              <a:t>19th National Convention on Knowledge, Library  and Information Networking </a:t>
            </a:r>
          </a:p>
          <a:p>
            <a:pPr>
              <a:defRPr/>
            </a:pPr>
            <a:r>
              <a:rPr lang="en-IN" sz="1200" dirty="0" smtClean="0"/>
              <a:t>(NACLIN 2016)   </a:t>
            </a:r>
            <a:endParaRPr lang="en-US" sz="1200"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16</a:t>
            </a:fld>
            <a:endParaRPr lang="en-US"/>
          </a:p>
        </p:txBody>
      </p:sp>
    </p:spTree>
    <p:extLst>
      <p:ext uri="{BB962C8B-B14F-4D97-AF65-F5344CB8AC3E}">
        <p14:creationId xmlns:p14="http://schemas.microsoft.com/office/powerpoint/2010/main" xmlns="" val="299941680"/>
      </p:ext>
    </p:extLst>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E-Resource Pricing M</a:t>
            </a:r>
            <a:r>
              <a:rPr lang="en-US" sz="3200" b="1" dirty="0" smtClean="0">
                <a:solidFill>
                  <a:srgbClr val="C00000"/>
                </a:solidFill>
              </a:rPr>
              <a:t>odels</a:t>
            </a:r>
            <a:endParaRPr lang="en-IN" sz="3200" dirty="0">
              <a:solidFill>
                <a:srgbClr val="C00000"/>
              </a:solidFill>
            </a:endParaRPr>
          </a:p>
        </p:txBody>
      </p:sp>
      <p:sp>
        <p:nvSpPr>
          <p:cNvPr id="3" name="Content Placeholder 2"/>
          <p:cNvSpPr>
            <a:spLocks noGrp="1"/>
          </p:cNvSpPr>
          <p:nvPr>
            <p:ph sz="quarter" idx="1"/>
          </p:nvPr>
        </p:nvSpPr>
        <p:spPr>
          <a:xfrm>
            <a:off x="395536" y="1600200"/>
            <a:ext cx="8568952" cy="4495800"/>
          </a:xfrm>
        </p:spPr>
        <p:txBody>
          <a:bodyPr/>
          <a:lstStyle/>
          <a:p>
            <a:pPr lvl="0">
              <a:spcBef>
                <a:spcPts val="0"/>
              </a:spcBef>
            </a:pPr>
            <a:r>
              <a:rPr lang="en-US" sz="2100" dirty="0" smtClean="0"/>
              <a:t>Print </a:t>
            </a:r>
            <a:r>
              <a:rPr lang="en-US" sz="2100" dirty="0"/>
              <a:t>+ e-journals, only e-journals</a:t>
            </a:r>
          </a:p>
          <a:p>
            <a:pPr lvl="0">
              <a:spcBef>
                <a:spcPts val="0"/>
              </a:spcBef>
            </a:pPr>
            <a:r>
              <a:rPr lang="en-US" sz="2100" dirty="0"/>
              <a:t>List price, List price  &amp; discount</a:t>
            </a:r>
          </a:p>
          <a:p>
            <a:pPr lvl="0">
              <a:spcBef>
                <a:spcPts val="0"/>
              </a:spcBef>
            </a:pPr>
            <a:r>
              <a:rPr lang="en-US" sz="2100" dirty="0"/>
              <a:t>Select title, Subject bundle, Entire package</a:t>
            </a:r>
          </a:p>
          <a:p>
            <a:pPr lvl="0">
              <a:spcBef>
                <a:spcPts val="0"/>
              </a:spcBef>
            </a:pPr>
            <a:r>
              <a:rPr lang="en-US" sz="2100" dirty="0"/>
              <a:t>Core collection+ subject collection+ </a:t>
            </a:r>
            <a:r>
              <a:rPr lang="en-US" sz="2100" dirty="0" smtClean="0"/>
              <a:t>content/access </a:t>
            </a:r>
            <a:r>
              <a:rPr lang="en-US" sz="2100" dirty="0"/>
              <a:t>fee</a:t>
            </a:r>
          </a:p>
          <a:p>
            <a:pPr lvl="0">
              <a:spcBef>
                <a:spcPts val="0"/>
              </a:spcBef>
            </a:pPr>
            <a:r>
              <a:rPr lang="en-US" sz="2100" dirty="0"/>
              <a:t>Membership based pricing</a:t>
            </a:r>
          </a:p>
          <a:p>
            <a:pPr lvl="0">
              <a:spcBef>
                <a:spcPts val="0"/>
              </a:spcBef>
            </a:pPr>
            <a:r>
              <a:rPr lang="en-US" sz="2100" dirty="0"/>
              <a:t>Tier based </a:t>
            </a:r>
            <a:r>
              <a:rPr lang="en-US" sz="2100" dirty="0" smtClean="0"/>
              <a:t>pricing-number </a:t>
            </a:r>
            <a:r>
              <a:rPr lang="en-US" sz="2100" dirty="0"/>
              <a:t>of users &amp; level </a:t>
            </a:r>
            <a:r>
              <a:rPr lang="en-US" sz="2100" dirty="0" smtClean="0"/>
              <a:t>(FTE</a:t>
            </a:r>
            <a:r>
              <a:rPr lang="en-US" sz="2100" dirty="0"/>
              <a:t>), number of concurrent users</a:t>
            </a:r>
          </a:p>
          <a:p>
            <a:pPr lvl="0">
              <a:spcBef>
                <a:spcPts val="0"/>
              </a:spcBef>
            </a:pPr>
            <a:r>
              <a:rPr lang="en-US" sz="2100" dirty="0"/>
              <a:t>Flat fee, cross sharing, core collection &amp; custom collection</a:t>
            </a:r>
          </a:p>
          <a:p>
            <a:pPr lvl="0">
              <a:spcBef>
                <a:spcPts val="0"/>
              </a:spcBef>
            </a:pPr>
            <a:r>
              <a:rPr lang="en-US" sz="2100" dirty="0"/>
              <a:t>Usage based model</a:t>
            </a:r>
          </a:p>
          <a:p>
            <a:pPr lvl="0">
              <a:spcBef>
                <a:spcPts val="0"/>
              </a:spcBef>
            </a:pPr>
            <a:r>
              <a:rPr lang="en-US" sz="2100" dirty="0"/>
              <a:t>Single year, multi year, pro-rata pricing </a:t>
            </a:r>
          </a:p>
          <a:p>
            <a:pPr lvl="0">
              <a:spcBef>
                <a:spcPts val="0"/>
              </a:spcBef>
            </a:pPr>
            <a:r>
              <a:rPr lang="en-US" sz="2100" dirty="0"/>
              <a:t>Single location, satellite locations, multi location</a:t>
            </a:r>
          </a:p>
          <a:p>
            <a:pPr lvl="0">
              <a:spcBef>
                <a:spcPts val="0"/>
              </a:spcBef>
            </a:pPr>
            <a:r>
              <a:rPr lang="en-US" sz="2100" dirty="0"/>
              <a:t>Consortium </a:t>
            </a:r>
            <a:r>
              <a:rPr lang="en-US" sz="2100" dirty="0" smtClean="0"/>
              <a:t>prices - </a:t>
            </a:r>
            <a:r>
              <a:rPr lang="en-US" sz="2100" dirty="0"/>
              <a:t>depends on numbers</a:t>
            </a:r>
          </a:p>
          <a:p>
            <a:pPr lvl="0">
              <a:spcBef>
                <a:spcPts val="0"/>
              </a:spcBef>
            </a:pPr>
            <a:r>
              <a:rPr lang="en-US" sz="2100" dirty="0"/>
              <a:t>Subscription model, with perpetual access, entire back files, select year files</a:t>
            </a:r>
          </a:p>
          <a:p>
            <a:pPr lvl="0">
              <a:spcBef>
                <a:spcPts val="0"/>
              </a:spcBef>
            </a:pPr>
            <a:r>
              <a:rPr lang="en-US" sz="2100" dirty="0"/>
              <a:t>Pay per article or collection of articles (number of download</a:t>
            </a:r>
            <a:r>
              <a:rPr lang="en-US" sz="2100" dirty="0" smtClean="0"/>
              <a:t>)</a:t>
            </a:r>
            <a:endParaRPr lang="en-US" sz="2100" dirty="0"/>
          </a:p>
        </p:txBody>
      </p:sp>
      <p:sp>
        <p:nvSpPr>
          <p:cNvPr id="5" name="Footer Placeholder 4"/>
          <p:cNvSpPr>
            <a:spLocks noGrp="1"/>
          </p:cNvSpPr>
          <p:nvPr>
            <p:ph type="ftr" sz="quarter" idx="11"/>
          </p:nvPr>
        </p:nvSpPr>
        <p:spPr>
          <a:xfrm>
            <a:off x="1275256" y="6180137"/>
            <a:ext cx="7490792" cy="365125"/>
          </a:xfrm>
        </p:spPr>
        <p:txBody>
          <a:bodyPr/>
          <a:lstStyle/>
          <a:p>
            <a:pPr>
              <a:defRPr/>
            </a:pPr>
            <a:r>
              <a:rPr lang="en-IN" sz="1200" dirty="0" smtClean="0"/>
              <a:t>19th National Convention on Knowledge, Library  and Information Networking </a:t>
            </a:r>
          </a:p>
          <a:p>
            <a:pPr>
              <a:defRPr/>
            </a:pPr>
            <a:r>
              <a:rPr lang="en-IN" sz="1200" dirty="0" smtClean="0"/>
              <a:t>(NACLIN 2016)   </a:t>
            </a:r>
            <a:endParaRPr lang="en-US" sz="1200"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17</a:t>
            </a:fld>
            <a:endParaRPr lang="en-US"/>
          </a:p>
        </p:txBody>
      </p:sp>
    </p:spTree>
    <p:extLst>
      <p:ext uri="{BB962C8B-B14F-4D97-AF65-F5344CB8AC3E}">
        <p14:creationId xmlns:p14="http://schemas.microsoft.com/office/powerpoint/2010/main" xmlns="" val="1460069943"/>
      </p:ext>
    </p:extLst>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204864"/>
            <a:ext cx="8515672" cy="964704"/>
          </a:xfrm>
        </p:spPr>
        <p:txBody>
          <a:bodyPr/>
          <a:lstStyle/>
          <a:p>
            <a:pPr lvl="0" algn="ctr"/>
            <a:r>
              <a:rPr lang="en-US" sz="2400" b="1" dirty="0"/>
              <a:t>Library Consortia - Major Issues and Challenges</a:t>
            </a:r>
            <a:endParaRPr lang="en-IN" dirty="0"/>
          </a:p>
        </p:txBody>
      </p:sp>
      <p:sp>
        <p:nvSpPr>
          <p:cNvPr id="3" name="Subtitle 2"/>
          <p:cNvSpPr>
            <a:spLocks noGrp="1"/>
          </p:cNvSpPr>
          <p:nvPr>
            <p:ph type="subTitle" idx="1"/>
          </p:nvPr>
        </p:nvSpPr>
        <p:spPr>
          <a:xfrm>
            <a:off x="2267744" y="6309320"/>
            <a:ext cx="6705600" cy="685800"/>
          </a:xfrm>
        </p:spPr>
        <p:txBody>
          <a:bodyPr>
            <a:normAutofit/>
          </a:bodyPr>
          <a:lstStyle/>
          <a:p>
            <a:pPr algn="r"/>
            <a:r>
              <a:rPr lang="en-IN" sz="1600" dirty="0" smtClean="0"/>
              <a:t>19th National Convention on Knowledge, Library  and Information Networking (NACLIN 2016)</a:t>
            </a:r>
            <a:r>
              <a:rPr lang="en-IN" sz="2000" dirty="0" smtClean="0"/>
              <a:t> </a:t>
            </a:r>
          </a:p>
          <a:p>
            <a:endParaRPr lang="en-IN" sz="2000" dirty="0"/>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18</a:t>
            </a:fld>
            <a:endParaRPr lang="en-US"/>
          </a:p>
        </p:txBody>
      </p:sp>
    </p:spTree>
    <p:extLst>
      <p:ext uri="{BB962C8B-B14F-4D97-AF65-F5344CB8AC3E}">
        <p14:creationId xmlns:p14="http://schemas.microsoft.com/office/powerpoint/2010/main" xmlns="" val="3544231630"/>
      </p:ext>
    </p:extLst>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279832" cy="990600"/>
          </a:xfrm>
        </p:spPr>
        <p:txBody>
          <a:bodyPr/>
          <a:lstStyle/>
          <a:p>
            <a:pPr lvl="0"/>
            <a:r>
              <a:rPr lang="en-US" sz="3000" b="1" dirty="0">
                <a:solidFill>
                  <a:srgbClr val="C00000"/>
                </a:solidFill>
              </a:rPr>
              <a:t>Library Consortia - Major Issues and Challenges</a:t>
            </a:r>
            <a:endParaRPr lang="en-IN" sz="3000" dirty="0">
              <a:solidFill>
                <a:srgbClr val="C00000"/>
              </a:solidFill>
            </a:endParaRPr>
          </a:p>
        </p:txBody>
      </p:sp>
      <p:sp>
        <p:nvSpPr>
          <p:cNvPr id="3" name="Content Placeholder 2"/>
          <p:cNvSpPr>
            <a:spLocks noGrp="1"/>
          </p:cNvSpPr>
          <p:nvPr>
            <p:ph sz="quarter" idx="1"/>
          </p:nvPr>
        </p:nvSpPr>
        <p:spPr/>
        <p:txBody>
          <a:bodyPr/>
          <a:lstStyle/>
          <a:p>
            <a:pPr lvl="1" algn="just"/>
            <a:r>
              <a:rPr lang="en-US" sz="2400" b="1" dirty="0">
                <a:solidFill>
                  <a:srgbClr val="0000CC"/>
                </a:solidFill>
              </a:rPr>
              <a:t>Identification of </a:t>
            </a:r>
            <a:r>
              <a:rPr lang="en-US" sz="2400" b="1" dirty="0" smtClean="0">
                <a:solidFill>
                  <a:srgbClr val="0000CC"/>
                </a:solidFill>
              </a:rPr>
              <a:t>E-resources</a:t>
            </a:r>
            <a:endParaRPr lang="en-IN" sz="2400" dirty="0">
              <a:solidFill>
                <a:srgbClr val="0000CC"/>
              </a:solidFill>
            </a:endParaRPr>
          </a:p>
          <a:p>
            <a:pPr lvl="1" algn="just"/>
            <a:r>
              <a:rPr lang="en-IN" sz="2400" b="1" dirty="0">
                <a:solidFill>
                  <a:srgbClr val="0000CC"/>
                </a:solidFill>
              </a:rPr>
              <a:t>Pricing of E-resources </a:t>
            </a:r>
            <a:endParaRPr lang="en-IN" sz="2400" b="1" dirty="0" smtClean="0">
              <a:solidFill>
                <a:srgbClr val="0000CC"/>
              </a:solidFill>
            </a:endParaRPr>
          </a:p>
          <a:p>
            <a:pPr lvl="1" algn="just"/>
            <a:r>
              <a:rPr lang="en-US" sz="2400" b="1" dirty="0">
                <a:solidFill>
                  <a:srgbClr val="0000CC"/>
                </a:solidFill>
              </a:rPr>
              <a:t>Negotiations</a:t>
            </a:r>
            <a:endParaRPr lang="en-IN" sz="2400" dirty="0">
              <a:solidFill>
                <a:srgbClr val="0000CC"/>
              </a:solidFill>
            </a:endParaRPr>
          </a:p>
          <a:p>
            <a:pPr lvl="1" algn="just"/>
            <a:r>
              <a:rPr lang="en-IN" sz="2400" b="1" dirty="0">
                <a:solidFill>
                  <a:srgbClr val="0000CC"/>
                </a:solidFill>
              </a:rPr>
              <a:t>Print dependent subscription </a:t>
            </a:r>
            <a:endParaRPr lang="en-IN" sz="2400" dirty="0">
              <a:solidFill>
                <a:srgbClr val="0000CC"/>
              </a:solidFill>
            </a:endParaRPr>
          </a:p>
          <a:p>
            <a:pPr lvl="1" algn="just"/>
            <a:r>
              <a:rPr lang="en-US" sz="2400" b="1" dirty="0">
                <a:solidFill>
                  <a:srgbClr val="0000CC"/>
                </a:solidFill>
              </a:rPr>
              <a:t>Taxation Issues</a:t>
            </a:r>
            <a:endParaRPr lang="en-IN" sz="2400" dirty="0">
              <a:solidFill>
                <a:srgbClr val="0000CC"/>
              </a:solidFill>
            </a:endParaRPr>
          </a:p>
          <a:p>
            <a:pPr lvl="1" algn="just"/>
            <a:r>
              <a:rPr lang="en-US" sz="2400" b="1" dirty="0">
                <a:solidFill>
                  <a:srgbClr val="0000CC"/>
                </a:solidFill>
              </a:rPr>
              <a:t>Archival Issues</a:t>
            </a:r>
            <a:endParaRPr lang="en-IN" sz="2400" dirty="0">
              <a:solidFill>
                <a:srgbClr val="0000CC"/>
              </a:solidFill>
            </a:endParaRPr>
          </a:p>
          <a:p>
            <a:pPr lvl="1" algn="just"/>
            <a:r>
              <a:rPr lang="en-US" sz="2400" b="1" dirty="0">
                <a:solidFill>
                  <a:srgbClr val="0000CC"/>
                </a:solidFill>
              </a:rPr>
              <a:t>Continuity/Perpetuity</a:t>
            </a:r>
            <a:endParaRPr lang="en-IN" sz="2400" dirty="0">
              <a:solidFill>
                <a:srgbClr val="0000CC"/>
              </a:solidFill>
            </a:endParaRPr>
          </a:p>
          <a:p>
            <a:pPr lvl="1" algn="just"/>
            <a:r>
              <a:rPr lang="en-US" sz="2400" b="1" dirty="0">
                <a:solidFill>
                  <a:srgbClr val="0000CC"/>
                </a:solidFill>
              </a:rPr>
              <a:t>Access Management</a:t>
            </a:r>
            <a:endParaRPr lang="en-IN" sz="2400" dirty="0">
              <a:solidFill>
                <a:srgbClr val="0000CC"/>
              </a:solidFill>
            </a:endParaRPr>
          </a:p>
          <a:p>
            <a:pPr lvl="1" algn="just"/>
            <a:r>
              <a:rPr lang="en-US" sz="2400" b="1" dirty="0">
                <a:solidFill>
                  <a:srgbClr val="0000CC"/>
                </a:solidFill>
              </a:rPr>
              <a:t>Usage and usability </a:t>
            </a:r>
            <a:r>
              <a:rPr lang="en-US" sz="2400" b="1" dirty="0" smtClean="0">
                <a:solidFill>
                  <a:srgbClr val="0000CC"/>
                </a:solidFill>
              </a:rPr>
              <a:t>Issues</a:t>
            </a:r>
            <a:endParaRPr lang="en-IN" sz="2400" dirty="0">
              <a:solidFill>
                <a:srgbClr val="0000CC"/>
              </a:solidFill>
            </a:endParaRPr>
          </a:p>
          <a:p>
            <a:pPr lvl="1" algn="just"/>
            <a:endParaRPr lang="en-IN" sz="1400" dirty="0"/>
          </a:p>
        </p:txBody>
      </p:sp>
      <p:sp>
        <p:nvSpPr>
          <p:cNvPr id="5" name="Footer Placeholder 4"/>
          <p:cNvSpPr>
            <a:spLocks noGrp="1"/>
          </p:cNvSpPr>
          <p:nvPr>
            <p:ph type="ftr" sz="quarter" idx="11"/>
          </p:nvPr>
        </p:nvSpPr>
        <p:spPr>
          <a:xfrm>
            <a:off x="971164" y="6294437"/>
            <a:ext cx="7562800"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19</a:t>
            </a:fld>
            <a:endParaRPr lang="en-US"/>
          </a:p>
        </p:txBody>
      </p:sp>
    </p:spTree>
    <p:extLst>
      <p:ext uri="{BB962C8B-B14F-4D97-AF65-F5344CB8AC3E}">
        <p14:creationId xmlns:p14="http://schemas.microsoft.com/office/powerpoint/2010/main" xmlns="" val="411096712"/>
      </p:ext>
    </p:extLst>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12775" y="228600"/>
            <a:ext cx="8153400" cy="990600"/>
          </a:xfrm>
        </p:spPr>
        <p:txBody>
          <a:bodyPr/>
          <a:lstStyle/>
          <a:p>
            <a:r>
              <a:rPr lang="en-IN" altLang="en-US" sz="3600" b="1" dirty="0" smtClean="0">
                <a:solidFill>
                  <a:srgbClr val="C00000"/>
                </a:solidFill>
              </a:rPr>
              <a:t>Outline</a:t>
            </a:r>
          </a:p>
        </p:txBody>
      </p:sp>
      <p:sp>
        <p:nvSpPr>
          <p:cNvPr id="10243" name="Content Placeholder 2"/>
          <p:cNvSpPr>
            <a:spLocks noGrp="1"/>
          </p:cNvSpPr>
          <p:nvPr>
            <p:ph sz="quarter" idx="1"/>
          </p:nvPr>
        </p:nvSpPr>
        <p:spPr>
          <a:xfrm>
            <a:off x="381000" y="1600200"/>
            <a:ext cx="8385175" cy="4495800"/>
          </a:xfrm>
        </p:spPr>
        <p:txBody>
          <a:bodyPr/>
          <a:lstStyle/>
          <a:p>
            <a:pPr lvl="0"/>
            <a:r>
              <a:rPr lang="en-IN" sz="2000" b="1" dirty="0" smtClean="0">
                <a:solidFill>
                  <a:schemeClr val="tx2"/>
                </a:solidFill>
              </a:rPr>
              <a:t>Emergence </a:t>
            </a:r>
            <a:r>
              <a:rPr lang="en-IN" sz="2000" b="1" dirty="0">
                <a:solidFill>
                  <a:schemeClr val="tx2"/>
                </a:solidFill>
              </a:rPr>
              <a:t>of Library Consortia in India </a:t>
            </a:r>
            <a:endParaRPr lang="en-IN" sz="2000" dirty="0">
              <a:solidFill>
                <a:schemeClr val="tx2"/>
              </a:solidFill>
            </a:endParaRPr>
          </a:p>
          <a:p>
            <a:pPr lvl="0"/>
            <a:r>
              <a:rPr lang="en-IN" sz="2000" b="1" dirty="0">
                <a:solidFill>
                  <a:schemeClr val="tx2"/>
                </a:solidFill>
              </a:rPr>
              <a:t>Consortia approach to E-resource Subscriptions </a:t>
            </a:r>
            <a:r>
              <a:rPr lang="en-IN" sz="2000" b="1" dirty="0" smtClean="0">
                <a:solidFill>
                  <a:schemeClr val="tx2"/>
                </a:solidFill>
              </a:rPr>
              <a:t>- Benefits</a:t>
            </a:r>
            <a:endParaRPr lang="en-IN" sz="2000" dirty="0">
              <a:solidFill>
                <a:schemeClr val="tx2"/>
              </a:solidFill>
            </a:endParaRPr>
          </a:p>
          <a:p>
            <a:pPr lvl="0"/>
            <a:r>
              <a:rPr lang="en-US" sz="2000" b="1" dirty="0">
                <a:solidFill>
                  <a:schemeClr val="tx2"/>
                </a:solidFill>
              </a:rPr>
              <a:t>E-Resource Pricing M</a:t>
            </a:r>
            <a:r>
              <a:rPr lang="en-US" sz="2000" b="1" dirty="0" smtClean="0">
                <a:solidFill>
                  <a:schemeClr val="tx2"/>
                </a:solidFill>
              </a:rPr>
              <a:t>odels</a:t>
            </a:r>
            <a:endParaRPr lang="en-IN" sz="2000" dirty="0">
              <a:solidFill>
                <a:schemeClr val="tx2"/>
              </a:solidFill>
            </a:endParaRPr>
          </a:p>
          <a:p>
            <a:pPr lvl="0"/>
            <a:r>
              <a:rPr lang="en-US" sz="2000" b="1" dirty="0">
                <a:solidFill>
                  <a:schemeClr val="tx2"/>
                </a:solidFill>
              </a:rPr>
              <a:t>Library Consortia - Major Issues and </a:t>
            </a:r>
            <a:r>
              <a:rPr lang="en-US" sz="2000" b="1" dirty="0" smtClean="0">
                <a:solidFill>
                  <a:schemeClr val="tx2"/>
                </a:solidFill>
              </a:rPr>
              <a:t>Challenges</a:t>
            </a:r>
            <a:endParaRPr lang="en-IN" sz="2000" dirty="0">
              <a:solidFill>
                <a:schemeClr val="tx2"/>
              </a:solidFill>
            </a:endParaRPr>
          </a:p>
          <a:p>
            <a:pPr lvl="0"/>
            <a:r>
              <a:rPr lang="en-US" sz="2000" b="1" dirty="0">
                <a:solidFill>
                  <a:schemeClr val="tx2"/>
                </a:solidFill>
              </a:rPr>
              <a:t>New Trends in Managing </a:t>
            </a:r>
            <a:r>
              <a:rPr lang="en-US" sz="2000" b="1" dirty="0" smtClean="0">
                <a:solidFill>
                  <a:schemeClr val="tx2"/>
                </a:solidFill>
              </a:rPr>
              <a:t>Library Consortia</a:t>
            </a:r>
            <a:endParaRPr lang="en-IN" sz="2000" dirty="0">
              <a:solidFill>
                <a:schemeClr val="tx2"/>
              </a:solidFill>
            </a:endParaRPr>
          </a:p>
          <a:p>
            <a:pPr lvl="0"/>
            <a:r>
              <a:rPr lang="en-US" sz="2000" b="1" dirty="0">
                <a:solidFill>
                  <a:schemeClr val="tx2"/>
                </a:solidFill>
              </a:rPr>
              <a:t>Model License </a:t>
            </a:r>
            <a:r>
              <a:rPr lang="en-US" sz="2000" b="1" dirty="0" smtClean="0">
                <a:solidFill>
                  <a:schemeClr val="tx2"/>
                </a:solidFill>
              </a:rPr>
              <a:t>Agreement</a:t>
            </a:r>
          </a:p>
          <a:p>
            <a:r>
              <a:rPr lang="en-IN" sz="2000" b="1" dirty="0">
                <a:solidFill>
                  <a:schemeClr val="tx2"/>
                </a:solidFill>
              </a:rPr>
              <a:t>Major Points of Negotiations with </a:t>
            </a:r>
            <a:r>
              <a:rPr lang="en-IN" sz="2000" b="1" dirty="0" smtClean="0">
                <a:solidFill>
                  <a:schemeClr val="tx2"/>
                </a:solidFill>
              </a:rPr>
              <a:t>Publishers</a:t>
            </a:r>
            <a:endParaRPr lang="en-IN" sz="2000" dirty="0">
              <a:solidFill>
                <a:schemeClr val="tx2"/>
              </a:solidFill>
            </a:endParaRPr>
          </a:p>
          <a:p>
            <a:r>
              <a:rPr lang="en-US" sz="2000" b="1" dirty="0">
                <a:solidFill>
                  <a:schemeClr val="tx2"/>
                </a:solidFill>
              </a:rPr>
              <a:t>Some of the T</a:t>
            </a:r>
            <a:r>
              <a:rPr lang="en-US" sz="2000" b="1" dirty="0" smtClean="0">
                <a:solidFill>
                  <a:schemeClr val="tx2"/>
                </a:solidFill>
              </a:rPr>
              <a:t>ips </a:t>
            </a:r>
            <a:r>
              <a:rPr lang="en-US" sz="2000" b="1" dirty="0">
                <a:solidFill>
                  <a:schemeClr val="tx2"/>
                </a:solidFill>
              </a:rPr>
              <a:t>for </a:t>
            </a:r>
            <a:r>
              <a:rPr lang="en-US" sz="2000" b="1" dirty="0" smtClean="0">
                <a:solidFill>
                  <a:schemeClr val="tx2"/>
                </a:solidFill>
              </a:rPr>
              <a:t>Successful </a:t>
            </a:r>
            <a:r>
              <a:rPr lang="en-US" sz="2000" b="1" dirty="0">
                <a:solidFill>
                  <a:schemeClr val="tx2"/>
                </a:solidFill>
              </a:rPr>
              <a:t>N</a:t>
            </a:r>
            <a:r>
              <a:rPr lang="en-US" sz="2000" b="1" dirty="0" smtClean="0">
                <a:solidFill>
                  <a:schemeClr val="tx2"/>
                </a:solidFill>
              </a:rPr>
              <a:t>egotiation</a:t>
            </a:r>
            <a:r>
              <a:rPr lang="en-US" sz="2000" dirty="0" smtClean="0">
                <a:solidFill>
                  <a:schemeClr val="tx2"/>
                </a:solidFill>
              </a:rPr>
              <a:t>(</a:t>
            </a:r>
            <a:r>
              <a:rPr lang="en-US" sz="2000" b="1" dirty="0" smtClean="0">
                <a:solidFill>
                  <a:schemeClr val="tx2"/>
                </a:solidFill>
              </a:rPr>
              <a:t>tested </a:t>
            </a:r>
            <a:r>
              <a:rPr lang="en-US" sz="2000" b="1" dirty="0">
                <a:solidFill>
                  <a:schemeClr val="tx2"/>
                </a:solidFill>
              </a:rPr>
              <a:t>and </a:t>
            </a:r>
            <a:r>
              <a:rPr lang="en-US" sz="2000" b="1" dirty="0" smtClean="0">
                <a:solidFill>
                  <a:schemeClr val="tx2"/>
                </a:solidFill>
              </a:rPr>
              <a:t>practiced</a:t>
            </a:r>
            <a:r>
              <a:rPr lang="en-US" sz="2000" dirty="0" smtClean="0">
                <a:solidFill>
                  <a:schemeClr val="tx2"/>
                </a:solidFill>
              </a:rPr>
              <a:t>)</a:t>
            </a:r>
            <a:endParaRPr lang="en-IN" sz="2000" dirty="0">
              <a:solidFill>
                <a:schemeClr val="tx2"/>
              </a:solidFill>
            </a:endParaRPr>
          </a:p>
          <a:p>
            <a:pPr marL="319088" lvl="1" indent="-319088">
              <a:spcBef>
                <a:spcPts val="700"/>
              </a:spcBef>
              <a:buClr>
                <a:schemeClr val="accent2"/>
              </a:buClr>
              <a:buSzPct val="60000"/>
              <a:buFont typeface="Wingdings" pitchFamily="2" charset="2"/>
              <a:buChar char=""/>
            </a:pPr>
            <a:r>
              <a:rPr lang="en-US" altLang="en-US" sz="2000" b="1" dirty="0" smtClean="0">
                <a:solidFill>
                  <a:schemeClr val="tx2"/>
                </a:solidFill>
              </a:rPr>
              <a:t>Summing-up</a:t>
            </a:r>
          </a:p>
          <a:p>
            <a:pPr marL="319088" lvl="1" indent="-319088">
              <a:spcBef>
                <a:spcPts val="700"/>
              </a:spcBef>
              <a:buClr>
                <a:schemeClr val="accent2"/>
              </a:buClr>
              <a:buSzPct val="60000"/>
              <a:buFont typeface="Wingdings" pitchFamily="2" charset="2"/>
              <a:buChar char=""/>
            </a:pPr>
            <a:r>
              <a:rPr lang="en-US" altLang="en-US" sz="2000" b="1" dirty="0" smtClean="0">
                <a:solidFill>
                  <a:schemeClr val="tx2"/>
                </a:solidFill>
              </a:rPr>
              <a:t>Resources for references</a:t>
            </a:r>
          </a:p>
        </p:txBody>
      </p:sp>
      <p:sp>
        <p:nvSpPr>
          <p:cNvPr id="8" name="Footer Placeholder 7"/>
          <p:cNvSpPr>
            <a:spLocks noGrp="1"/>
          </p:cNvSpPr>
          <p:nvPr>
            <p:ph type="ftr" sz="quarter" idx="11"/>
          </p:nvPr>
        </p:nvSpPr>
        <p:spPr>
          <a:xfrm>
            <a:off x="1979712" y="6294437"/>
            <a:ext cx="6914728" cy="365125"/>
          </a:xfrm>
        </p:spPr>
        <p:txBody>
          <a:bodyPr/>
          <a:lstStyle/>
          <a:p>
            <a:pPr>
              <a:defRPr/>
            </a:pPr>
            <a:r>
              <a:rPr lang="en-IN" sz="1200" dirty="0" smtClean="0"/>
              <a:t>19th National Convention on Knowledge, Library  and Information Networking </a:t>
            </a:r>
          </a:p>
          <a:p>
            <a:pPr>
              <a:defRPr/>
            </a:pPr>
            <a:r>
              <a:rPr lang="en-IN" sz="1200" dirty="0" smtClean="0"/>
              <a:t>(NACLIN 2016)   </a:t>
            </a:r>
            <a:endParaRPr lang="en-US" sz="1200" dirty="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a:t>
            </a:fld>
            <a:endParaRPr lang="en-US"/>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892480" cy="990600"/>
          </a:xfrm>
        </p:spPr>
        <p:txBody>
          <a:bodyPr/>
          <a:lstStyle/>
          <a:p>
            <a:pPr marL="366713" lvl="1" indent="0"/>
            <a:r>
              <a:rPr lang="en-US" sz="2800" b="1" dirty="0" smtClean="0"/>
              <a:t>  </a:t>
            </a:r>
            <a:r>
              <a:rPr lang="en-US" sz="3200" b="1" dirty="0" smtClean="0">
                <a:solidFill>
                  <a:srgbClr val="C00000"/>
                </a:solidFill>
              </a:rPr>
              <a:t>Identification of E-resources</a:t>
            </a:r>
            <a:endParaRPr lang="en-IN" sz="2400" dirty="0">
              <a:solidFill>
                <a:srgbClr val="C00000"/>
              </a:solidFill>
            </a:endParaRPr>
          </a:p>
        </p:txBody>
      </p:sp>
      <p:sp>
        <p:nvSpPr>
          <p:cNvPr id="3" name="Content Placeholder 2"/>
          <p:cNvSpPr>
            <a:spLocks noGrp="1"/>
          </p:cNvSpPr>
          <p:nvPr>
            <p:ph sz="quarter" idx="1"/>
          </p:nvPr>
        </p:nvSpPr>
        <p:spPr>
          <a:xfrm>
            <a:off x="0" y="1571612"/>
            <a:ext cx="8514528" cy="4495800"/>
          </a:xfrm>
        </p:spPr>
        <p:txBody>
          <a:bodyPr/>
          <a:lstStyle/>
          <a:p>
            <a:pPr lvl="1" algn="just"/>
            <a:r>
              <a:rPr lang="en-US" sz="2400" dirty="0" smtClean="0"/>
              <a:t>Identification of most </a:t>
            </a:r>
            <a:r>
              <a:rPr lang="en-US" sz="2400" dirty="0"/>
              <a:t>suitable e-resource </a:t>
            </a:r>
            <a:r>
              <a:rPr lang="en-US" sz="2400" dirty="0" smtClean="0"/>
              <a:t>with limited allocated budget;</a:t>
            </a:r>
          </a:p>
          <a:p>
            <a:pPr lvl="1" algn="just"/>
            <a:r>
              <a:rPr lang="en-US" sz="2400" dirty="0" smtClean="0"/>
              <a:t>Every </a:t>
            </a:r>
            <a:r>
              <a:rPr lang="en-US" sz="2400" dirty="0"/>
              <a:t>member have their own requirement </a:t>
            </a:r>
            <a:r>
              <a:rPr lang="en-US" sz="2400" dirty="0" smtClean="0"/>
              <a:t>and wish-</a:t>
            </a:r>
            <a:r>
              <a:rPr lang="en-US" sz="2400" dirty="0"/>
              <a:t>l</a:t>
            </a:r>
            <a:r>
              <a:rPr lang="en-US" sz="2400" dirty="0" smtClean="0"/>
              <a:t>ist of e-resources;</a:t>
            </a:r>
            <a:endParaRPr lang="en-US" sz="2400" dirty="0"/>
          </a:p>
          <a:p>
            <a:pPr lvl="1" algn="just"/>
            <a:r>
              <a:rPr lang="en-US" sz="2400" dirty="0"/>
              <a:t>I</a:t>
            </a:r>
            <a:r>
              <a:rPr lang="en-US" sz="2400" dirty="0" smtClean="0"/>
              <a:t>t </a:t>
            </a:r>
            <a:r>
              <a:rPr lang="en-US" sz="2400" dirty="0"/>
              <a:t>is difficult to the consortia to arrive at a consensus over the e-resources to be </a:t>
            </a:r>
            <a:r>
              <a:rPr lang="en-US" sz="2400" dirty="0" smtClean="0"/>
              <a:t>subscribed</a:t>
            </a:r>
            <a:r>
              <a:rPr lang="en-US" sz="2400" dirty="0"/>
              <a:t>;</a:t>
            </a:r>
            <a:endParaRPr lang="en-US" sz="2400" dirty="0" smtClean="0"/>
          </a:p>
          <a:p>
            <a:pPr lvl="1" algn="just"/>
            <a:r>
              <a:rPr lang="en-IN" sz="2400" dirty="0" smtClean="0"/>
              <a:t>Needs of the members </a:t>
            </a:r>
            <a:r>
              <a:rPr lang="en-IN" sz="2400" dirty="0"/>
              <a:t>can be fulfilled only if the consortia has sufficient </a:t>
            </a:r>
            <a:r>
              <a:rPr lang="en-IN" sz="2400" dirty="0" smtClean="0"/>
              <a:t>budget; </a:t>
            </a:r>
          </a:p>
          <a:p>
            <a:pPr lvl="1" algn="just"/>
            <a:r>
              <a:rPr lang="en-IN" sz="2400" dirty="0" smtClean="0"/>
              <a:t>In </a:t>
            </a:r>
            <a:r>
              <a:rPr lang="en-IN" sz="2400" dirty="0"/>
              <a:t>case of budget crunch, this issue becomes the prominent one.</a:t>
            </a:r>
          </a:p>
          <a:p>
            <a:endParaRPr lang="en-IN" dirty="0"/>
          </a:p>
        </p:txBody>
      </p:sp>
      <p:sp>
        <p:nvSpPr>
          <p:cNvPr id="5" name="Footer Placeholder 4"/>
          <p:cNvSpPr>
            <a:spLocks noGrp="1"/>
          </p:cNvSpPr>
          <p:nvPr>
            <p:ph type="ftr" sz="quarter" idx="11"/>
          </p:nvPr>
        </p:nvSpPr>
        <p:spPr>
          <a:xfrm>
            <a:off x="1071538" y="6143644"/>
            <a:ext cx="7562800" cy="365125"/>
          </a:xfrm>
        </p:spPr>
        <p:txBody>
          <a:bodyPr/>
          <a:lstStyle/>
          <a:p>
            <a:pPr>
              <a:defRPr/>
            </a:pPr>
            <a:r>
              <a:rPr lang="en-IN" dirty="0" smtClean="0"/>
              <a:t>19th National Convention on Knowledge, Library  and Information Networking (NACLIN 2016)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20</a:t>
            </a:fld>
            <a:endParaRPr lang="en-US"/>
          </a:p>
        </p:txBody>
      </p:sp>
    </p:spTree>
    <p:extLst>
      <p:ext uri="{BB962C8B-B14F-4D97-AF65-F5344CB8AC3E}">
        <p14:creationId xmlns:p14="http://schemas.microsoft.com/office/powerpoint/2010/main" xmlns="" val="1195033991"/>
      </p:ext>
    </p:extLst>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28600"/>
            <a:ext cx="8606760" cy="990600"/>
          </a:xfrm>
        </p:spPr>
        <p:txBody>
          <a:bodyPr/>
          <a:lstStyle/>
          <a:p>
            <a:pPr marL="366713" lvl="1" indent="0"/>
            <a:r>
              <a:rPr lang="en-IN" sz="3200" b="1" dirty="0" smtClean="0">
                <a:solidFill>
                  <a:srgbClr val="C00000"/>
                </a:solidFill>
              </a:rPr>
              <a:t>Pricing of E-resources </a:t>
            </a:r>
            <a:endParaRPr lang="en-IN" sz="2800" dirty="0">
              <a:solidFill>
                <a:srgbClr val="C00000"/>
              </a:solidFill>
            </a:endParaRPr>
          </a:p>
        </p:txBody>
      </p:sp>
      <p:sp>
        <p:nvSpPr>
          <p:cNvPr id="3" name="Content Placeholder 2"/>
          <p:cNvSpPr>
            <a:spLocks noGrp="1"/>
          </p:cNvSpPr>
          <p:nvPr>
            <p:ph sz="quarter" idx="1"/>
          </p:nvPr>
        </p:nvSpPr>
        <p:spPr>
          <a:xfrm>
            <a:off x="0" y="1600200"/>
            <a:ext cx="8766048" cy="4495800"/>
          </a:xfrm>
        </p:spPr>
        <p:txBody>
          <a:bodyPr/>
          <a:lstStyle/>
          <a:p>
            <a:pPr lvl="1" algn="just">
              <a:spcBef>
                <a:spcPts val="300"/>
              </a:spcBef>
            </a:pPr>
            <a:r>
              <a:rPr lang="en-IN" sz="2200" dirty="0" smtClean="0"/>
              <a:t>Pricing of e-resources is not </a:t>
            </a:r>
            <a:r>
              <a:rPr lang="en-IN" sz="2200" dirty="0"/>
              <a:t>fixed as in case of printed </a:t>
            </a:r>
            <a:r>
              <a:rPr lang="en-IN" sz="2200" dirty="0" smtClean="0"/>
              <a:t>material</a:t>
            </a:r>
            <a:r>
              <a:rPr lang="en-IN" sz="2200" dirty="0"/>
              <a:t>;</a:t>
            </a:r>
            <a:endParaRPr lang="en-IN" sz="2200" dirty="0" smtClean="0"/>
          </a:p>
          <a:p>
            <a:pPr lvl="1" algn="just">
              <a:spcBef>
                <a:spcPts val="300"/>
              </a:spcBef>
            </a:pPr>
            <a:r>
              <a:rPr lang="en-US" sz="2200" dirty="0" smtClean="0"/>
              <a:t>No </a:t>
            </a:r>
            <a:r>
              <a:rPr lang="en-US" sz="2200" dirty="0"/>
              <a:t>standard practices or processes being followed by majority of the </a:t>
            </a:r>
            <a:r>
              <a:rPr lang="en-US" sz="2200" dirty="0" smtClean="0"/>
              <a:t>publishers;</a:t>
            </a:r>
          </a:p>
          <a:p>
            <a:pPr lvl="1" algn="just">
              <a:spcBef>
                <a:spcPts val="300"/>
              </a:spcBef>
            </a:pPr>
            <a:r>
              <a:rPr lang="en-IN" sz="2200" dirty="0" smtClean="0"/>
              <a:t>Different publishers have different pricing policies and models which go on changing from time to time; </a:t>
            </a:r>
          </a:p>
          <a:p>
            <a:pPr lvl="1" algn="just">
              <a:spcBef>
                <a:spcPts val="300"/>
              </a:spcBef>
            </a:pPr>
            <a:r>
              <a:rPr lang="en-IN" sz="2200" dirty="0" smtClean="0"/>
              <a:t>Difficult to remain in touch with changing policies and models which may further vary from publisher to publisher also;</a:t>
            </a:r>
          </a:p>
          <a:p>
            <a:pPr lvl="1" algn="just">
              <a:spcBef>
                <a:spcPts val="300"/>
              </a:spcBef>
            </a:pPr>
            <a:r>
              <a:rPr lang="en-US" sz="2200" dirty="0"/>
              <a:t>Base price quoted for calculation of consortia deal often is worked out for developed countries and publishers are quoting the same price structure for Indian consortia</a:t>
            </a:r>
            <a:r>
              <a:rPr lang="en-US" sz="2200" dirty="0" smtClean="0"/>
              <a:t>;</a:t>
            </a:r>
          </a:p>
          <a:p>
            <a:pPr lvl="1" algn="just">
              <a:spcBef>
                <a:spcPts val="300"/>
              </a:spcBef>
            </a:pPr>
            <a:r>
              <a:rPr lang="en-US" altLang="en-US" sz="2200" dirty="0"/>
              <a:t>Concept of </a:t>
            </a:r>
            <a:r>
              <a:rPr lang="en-US" altLang="en-US" sz="2200" b="1" dirty="0" smtClean="0"/>
              <a:t>list price </a:t>
            </a:r>
            <a:r>
              <a:rPr lang="en-US" altLang="en-US" sz="2200" dirty="0"/>
              <a:t>for e-resources has become essentially </a:t>
            </a:r>
            <a:r>
              <a:rPr lang="en-US" altLang="en-US" sz="2200" dirty="0" smtClean="0"/>
              <a:t>meaningless;</a:t>
            </a:r>
            <a:endParaRPr lang="en-US" altLang="en-US" sz="2200" dirty="0"/>
          </a:p>
          <a:p>
            <a:pPr lvl="1" algn="just">
              <a:spcBef>
                <a:spcPts val="0"/>
              </a:spcBef>
            </a:pPr>
            <a:endParaRPr lang="en-IN" sz="2100" dirty="0" smtClean="0"/>
          </a:p>
          <a:p>
            <a:pPr lvl="1" algn="just"/>
            <a:endParaRPr lang="en-IN" sz="2400" dirty="0" smtClean="0"/>
          </a:p>
          <a:p>
            <a:pPr marL="0" indent="0">
              <a:buNone/>
            </a:pPr>
            <a:endParaRPr lang="en-IN" sz="2800" dirty="0"/>
          </a:p>
        </p:txBody>
      </p:sp>
      <p:sp>
        <p:nvSpPr>
          <p:cNvPr id="5" name="Footer Placeholder 4"/>
          <p:cNvSpPr>
            <a:spLocks noGrp="1"/>
          </p:cNvSpPr>
          <p:nvPr>
            <p:ph type="ftr" sz="quarter" idx="11"/>
          </p:nvPr>
        </p:nvSpPr>
        <p:spPr>
          <a:xfrm>
            <a:off x="1182248" y="6294437"/>
            <a:ext cx="7562800" cy="365125"/>
          </a:xfrm>
        </p:spPr>
        <p:txBody>
          <a:bodyPr/>
          <a:lstStyle/>
          <a:p>
            <a:pPr>
              <a:defRPr/>
            </a:pPr>
            <a:r>
              <a:rPr lang="en-IN" dirty="0" smtClean="0"/>
              <a:t>19th National Convention on Knowledge, Library  and Information Networking (NACLIN 2016)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21</a:t>
            </a:fld>
            <a:endParaRPr lang="en-US"/>
          </a:p>
        </p:txBody>
      </p:sp>
    </p:spTree>
    <p:extLst>
      <p:ext uri="{BB962C8B-B14F-4D97-AF65-F5344CB8AC3E}">
        <p14:creationId xmlns:p14="http://schemas.microsoft.com/office/powerpoint/2010/main" xmlns="" val="3824147414"/>
      </p:ext>
    </p:extLst>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200" b="1" dirty="0">
                <a:solidFill>
                  <a:srgbClr val="C00000"/>
                </a:solidFill>
              </a:rPr>
              <a:t>Pricing of E-resources </a:t>
            </a:r>
            <a:endParaRPr lang="en-IN" sz="3200" dirty="0"/>
          </a:p>
        </p:txBody>
      </p:sp>
      <p:sp>
        <p:nvSpPr>
          <p:cNvPr id="3" name="Content Placeholder 2"/>
          <p:cNvSpPr>
            <a:spLocks noGrp="1"/>
          </p:cNvSpPr>
          <p:nvPr>
            <p:ph sz="quarter" idx="1"/>
          </p:nvPr>
        </p:nvSpPr>
        <p:spPr/>
        <p:txBody>
          <a:bodyPr/>
          <a:lstStyle/>
          <a:p>
            <a:pPr algn="just">
              <a:spcBef>
                <a:spcPts val="600"/>
              </a:spcBef>
            </a:pPr>
            <a:r>
              <a:rPr lang="en-US" sz="2200" dirty="0" smtClean="0"/>
              <a:t>In </a:t>
            </a:r>
            <a:r>
              <a:rPr lang="en-US" sz="2200" dirty="0"/>
              <a:t>general, the price rise per year is </a:t>
            </a:r>
            <a:r>
              <a:rPr lang="en-US" sz="2200" dirty="0" smtClean="0"/>
              <a:t>about 3-6</a:t>
            </a:r>
            <a:r>
              <a:rPr lang="en-US" sz="2200" dirty="0"/>
              <a:t>% from publishers, should have a cap on price </a:t>
            </a:r>
            <a:r>
              <a:rPr lang="en-US" sz="2200" dirty="0" smtClean="0"/>
              <a:t>rise;</a:t>
            </a:r>
          </a:p>
          <a:p>
            <a:pPr algn="just">
              <a:spcBef>
                <a:spcPts val="600"/>
              </a:spcBef>
            </a:pPr>
            <a:r>
              <a:rPr lang="en-US" sz="2200" dirty="0" smtClean="0"/>
              <a:t>Increase </a:t>
            </a:r>
            <a:r>
              <a:rPr lang="en-US" sz="2200" dirty="0"/>
              <a:t>in price due to </a:t>
            </a:r>
            <a:r>
              <a:rPr lang="en-US" sz="2200" dirty="0" smtClean="0"/>
              <a:t>inflation;</a:t>
            </a:r>
          </a:p>
          <a:p>
            <a:pPr algn="just">
              <a:spcBef>
                <a:spcPts val="600"/>
              </a:spcBef>
            </a:pPr>
            <a:r>
              <a:rPr lang="en-US" sz="2200" dirty="0" smtClean="0"/>
              <a:t>Fluctuation </a:t>
            </a:r>
            <a:r>
              <a:rPr lang="en-US" sz="2200" dirty="0"/>
              <a:t>in foreign currency impacted on budget in Indian rupees</a:t>
            </a:r>
            <a:r>
              <a:rPr lang="en-US" sz="2200" dirty="0" smtClean="0"/>
              <a:t>;</a:t>
            </a:r>
          </a:p>
          <a:p>
            <a:pPr algn="just">
              <a:spcBef>
                <a:spcPts val="600"/>
              </a:spcBef>
            </a:pPr>
            <a:r>
              <a:rPr lang="en-US" altLang="en-US" sz="2200" dirty="0"/>
              <a:t>While making deals, publisher typically seek to maximize their income, whilst libraries/consortia typically strive to optimize their </a:t>
            </a:r>
            <a:r>
              <a:rPr lang="en-US" altLang="en-US" sz="2200" dirty="0" smtClean="0"/>
              <a:t>costs</a:t>
            </a:r>
            <a:r>
              <a:rPr lang="en-US" altLang="en-US" sz="2200" dirty="0"/>
              <a:t>;</a:t>
            </a:r>
          </a:p>
          <a:p>
            <a:pPr marL="0" indent="0" algn="just">
              <a:spcBef>
                <a:spcPts val="600"/>
              </a:spcBef>
              <a:buNone/>
            </a:pPr>
            <a:endParaRPr lang="en-US" altLang="en-US" sz="2100" dirty="0"/>
          </a:p>
          <a:p>
            <a:pPr algn="just">
              <a:spcBef>
                <a:spcPts val="600"/>
              </a:spcBef>
            </a:pPr>
            <a:endParaRPr lang="en-US" altLang="en-US" sz="2000" dirty="0"/>
          </a:p>
        </p:txBody>
      </p:sp>
      <p:sp>
        <p:nvSpPr>
          <p:cNvPr id="4" name="Footer Placeholder 3"/>
          <p:cNvSpPr>
            <a:spLocks noGrp="1"/>
          </p:cNvSpPr>
          <p:nvPr>
            <p:ph type="ftr" sz="quarter" idx="11"/>
          </p:nvPr>
        </p:nvSpPr>
        <p:spPr>
          <a:xfrm>
            <a:off x="609600" y="6248400"/>
            <a:ext cx="7922840" cy="365125"/>
          </a:xfrm>
        </p:spPr>
        <p:txBody>
          <a:bodyPr/>
          <a:lstStyle/>
          <a:p>
            <a:pPr>
              <a:defRPr/>
            </a:pPr>
            <a:r>
              <a:rPr lang="en-IN" sz="1200" dirty="0" smtClean="0"/>
              <a:t>19th National Convention on Knowledge, Library  and Information Networking</a:t>
            </a:r>
          </a:p>
          <a:p>
            <a:pPr>
              <a:defRPr/>
            </a:pPr>
            <a:r>
              <a:rPr lang="en-IN" sz="1200" dirty="0" smtClean="0"/>
              <a:t> (NACLIN 2016) </a:t>
            </a:r>
            <a:r>
              <a:rPr lang="en-IN" dirty="0" smtClean="0"/>
              <a:t>  </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22</a:t>
            </a:fld>
            <a:endParaRPr lang="en-US"/>
          </a:p>
        </p:txBody>
      </p:sp>
    </p:spTree>
    <p:extLst>
      <p:ext uri="{BB962C8B-B14F-4D97-AF65-F5344CB8AC3E}">
        <p14:creationId xmlns:p14="http://schemas.microsoft.com/office/powerpoint/2010/main" xmlns="" val="4164421343"/>
      </p:ext>
    </p:extLst>
  </p:cSld>
  <p:clrMapOvr>
    <a:masterClrMapping/>
  </p:clrMapOvr>
  <p:transition spd="slow">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28600"/>
            <a:ext cx="8535322" cy="990600"/>
          </a:xfrm>
        </p:spPr>
        <p:txBody>
          <a:bodyPr/>
          <a:lstStyle/>
          <a:p>
            <a:pPr marL="366713" lvl="1" indent="0"/>
            <a:r>
              <a:rPr lang="en-IN" sz="3200" b="1" dirty="0" smtClean="0">
                <a:solidFill>
                  <a:srgbClr val="C00000"/>
                </a:solidFill>
              </a:rPr>
              <a:t>Print dependent subscription </a:t>
            </a:r>
            <a:endParaRPr lang="en-IN" sz="2800" dirty="0">
              <a:solidFill>
                <a:srgbClr val="C00000"/>
              </a:solidFill>
            </a:endParaRPr>
          </a:p>
        </p:txBody>
      </p:sp>
      <p:sp>
        <p:nvSpPr>
          <p:cNvPr id="3" name="Content Placeholder 2"/>
          <p:cNvSpPr>
            <a:spLocks noGrp="1"/>
          </p:cNvSpPr>
          <p:nvPr>
            <p:ph sz="quarter" idx="1"/>
          </p:nvPr>
        </p:nvSpPr>
        <p:spPr>
          <a:xfrm>
            <a:off x="107504" y="1600200"/>
            <a:ext cx="8658544" cy="4495800"/>
          </a:xfrm>
        </p:spPr>
        <p:txBody>
          <a:bodyPr/>
          <a:lstStyle/>
          <a:p>
            <a:pPr lvl="1" algn="just"/>
            <a:r>
              <a:rPr lang="en-IN" sz="2200" dirty="0" smtClean="0"/>
              <a:t>Some </a:t>
            </a:r>
            <a:r>
              <a:rPr lang="en-IN" sz="2200" dirty="0"/>
              <a:t>of the publishers like Elsevier’s Science Direct, AIP, </a:t>
            </a:r>
            <a:r>
              <a:rPr lang="en-IN" sz="2200" dirty="0" smtClean="0"/>
              <a:t>APS, Springer, etc. are </a:t>
            </a:r>
            <a:r>
              <a:rPr lang="en-IN" sz="2200" dirty="0"/>
              <a:t>still quoting the print dependent subscription rates </a:t>
            </a:r>
            <a:r>
              <a:rPr lang="en-IN" sz="2200" dirty="0" smtClean="0"/>
              <a:t>and insisting to maintain their print base/e-base subscription which </a:t>
            </a:r>
            <a:r>
              <a:rPr lang="en-IN" sz="2200" dirty="0"/>
              <a:t>create problem to the consortia as well as for the libraries to justify the rate of subscription. </a:t>
            </a:r>
          </a:p>
          <a:p>
            <a:pPr marL="0" indent="0">
              <a:buNone/>
            </a:pPr>
            <a:endParaRPr lang="en-IN" dirty="0"/>
          </a:p>
        </p:txBody>
      </p:sp>
      <p:sp>
        <p:nvSpPr>
          <p:cNvPr id="5" name="Footer Placeholder 4"/>
          <p:cNvSpPr>
            <a:spLocks noGrp="1"/>
          </p:cNvSpPr>
          <p:nvPr>
            <p:ph type="ftr" sz="quarter" idx="11"/>
          </p:nvPr>
        </p:nvSpPr>
        <p:spPr>
          <a:xfrm>
            <a:off x="1979712" y="6188074"/>
            <a:ext cx="6696744" cy="479425"/>
          </a:xfrm>
        </p:spPr>
        <p:txBody>
          <a:bodyPr/>
          <a:lstStyle/>
          <a:p>
            <a:pPr>
              <a:defRPr/>
            </a:pPr>
            <a:r>
              <a:rPr lang="en-IN" sz="1200" dirty="0" smtClean="0"/>
              <a:t>19th National Convention on Knowledge, Library  and Information Networking (NACLIN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23</a:t>
            </a:fld>
            <a:endParaRPr lang="en-US"/>
          </a:p>
        </p:txBody>
      </p:sp>
    </p:spTree>
    <p:extLst>
      <p:ext uri="{BB962C8B-B14F-4D97-AF65-F5344CB8AC3E}">
        <p14:creationId xmlns:p14="http://schemas.microsoft.com/office/powerpoint/2010/main" xmlns="" val="4070184850"/>
      </p:ext>
    </p:extLst>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892480" cy="990600"/>
          </a:xfrm>
        </p:spPr>
        <p:txBody>
          <a:bodyPr/>
          <a:lstStyle/>
          <a:p>
            <a:pPr marL="366713" lvl="1" indent="0"/>
            <a:r>
              <a:rPr lang="en-US" sz="3200" b="1" dirty="0" smtClean="0">
                <a:solidFill>
                  <a:srgbClr val="C00000"/>
                </a:solidFill>
              </a:rPr>
              <a:t> Negotiations</a:t>
            </a:r>
            <a:endParaRPr lang="en-IN" sz="2800" dirty="0">
              <a:solidFill>
                <a:srgbClr val="C00000"/>
              </a:solidFill>
            </a:endParaRPr>
          </a:p>
        </p:txBody>
      </p:sp>
      <p:sp>
        <p:nvSpPr>
          <p:cNvPr id="3" name="Content Placeholder 2"/>
          <p:cNvSpPr>
            <a:spLocks noGrp="1"/>
          </p:cNvSpPr>
          <p:nvPr>
            <p:ph sz="quarter" idx="1"/>
          </p:nvPr>
        </p:nvSpPr>
        <p:spPr>
          <a:xfrm>
            <a:off x="0" y="1600200"/>
            <a:ext cx="8766048" cy="4495800"/>
          </a:xfrm>
        </p:spPr>
        <p:txBody>
          <a:bodyPr/>
          <a:lstStyle/>
          <a:p>
            <a:pPr lvl="1" algn="just"/>
            <a:r>
              <a:rPr lang="en-IN" sz="2200" dirty="0" smtClean="0"/>
              <a:t>Publishers </a:t>
            </a:r>
            <a:r>
              <a:rPr lang="en-IN" sz="2200" dirty="0"/>
              <a:t>want to protect their own interest which may not suit the </a:t>
            </a:r>
            <a:r>
              <a:rPr lang="en-IN" sz="2200" dirty="0" smtClean="0"/>
              <a:t>consortia;</a:t>
            </a:r>
          </a:p>
          <a:p>
            <a:pPr lvl="1" algn="just"/>
            <a:r>
              <a:rPr lang="en-US" sz="2200" dirty="0" smtClean="0"/>
              <a:t>Negotiations </a:t>
            </a:r>
            <a:r>
              <a:rPr lang="en-US" sz="2200" dirty="0"/>
              <a:t>for subscription to e-resources, terms and conditions on purchases and legalities involved are done by </a:t>
            </a:r>
            <a:r>
              <a:rPr lang="en-US" sz="2200" dirty="0" smtClean="0"/>
              <a:t>Negotiation </a:t>
            </a:r>
            <a:r>
              <a:rPr lang="en-US" sz="2200" dirty="0"/>
              <a:t>C</a:t>
            </a:r>
            <a:r>
              <a:rPr lang="en-US" sz="2200" dirty="0" smtClean="0"/>
              <a:t>ommittees;</a:t>
            </a:r>
          </a:p>
          <a:p>
            <a:pPr lvl="1" algn="just"/>
            <a:r>
              <a:rPr lang="en-US" sz="2200" dirty="0" smtClean="0"/>
              <a:t>Committees </a:t>
            </a:r>
            <a:r>
              <a:rPr lang="en-US" sz="2200" dirty="0"/>
              <a:t>consisting </a:t>
            </a:r>
            <a:r>
              <a:rPr lang="en-US" sz="2200" dirty="0" smtClean="0"/>
              <a:t>the </a:t>
            </a:r>
            <a:r>
              <a:rPr lang="en-US" sz="2200" dirty="0"/>
              <a:t>experts in their respective subject fields and </a:t>
            </a:r>
            <a:endParaRPr lang="en-US" sz="2200" dirty="0" smtClean="0"/>
          </a:p>
          <a:p>
            <a:pPr lvl="1" algn="just"/>
            <a:r>
              <a:rPr lang="en-US" sz="2200" dirty="0" smtClean="0"/>
              <a:t>Committee members are </a:t>
            </a:r>
            <a:r>
              <a:rPr lang="en-US" sz="2200" dirty="0"/>
              <a:t>not acquainted with art of </a:t>
            </a:r>
            <a:r>
              <a:rPr lang="en-US" sz="2200" dirty="0" smtClean="0"/>
              <a:t>negotiation; </a:t>
            </a:r>
          </a:p>
          <a:p>
            <a:pPr lvl="1" algn="just"/>
            <a:r>
              <a:rPr lang="en-US" sz="2200" dirty="0"/>
              <a:t>C</a:t>
            </a:r>
            <a:r>
              <a:rPr lang="en-US" sz="2200" dirty="0" smtClean="0"/>
              <a:t>ommittees </a:t>
            </a:r>
            <a:r>
              <a:rPr lang="en-US" sz="2200" dirty="0"/>
              <a:t>do not have </a:t>
            </a:r>
            <a:r>
              <a:rPr lang="en-US" sz="2200" dirty="0" smtClean="0"/>
              <a:t>professional </a:t>
            </a:r>
            <a:r>
              <a:rPr lang="en-US" sz="2200" dirty="0"/>
              <a:t>negotiators. Moreover, most often, committees negotiate rates of annual subscription offered by the publisher and annual increase in rates of </a:t>
            </a:r>
            <a:r>
              <a:rPr lang="en-US" sz="2200" dirty="0" smtClean="0"/>
              <a:t>subscription; </a:t>
            </a:r>
          </a:p>
          <a:p>
            <a:pPr lvl="1" algn="just"/>
            <a:r>
              <a:rPr lang="en-US" sz="2200" dirty="0" smtClean="0"/>
              <a:t>Other </a:t>
            </a:r>
            <a:r>
              <a:rPr lang="en-US" sz="2200" dirty="0"/>
              <a:t>terms and conditions of subscription are not even </a:t>
            </a:r>
            <a:r>
              <a:rPr lang="en-US" sz="2200" dirty="0" smtClean="0"/>
              <a:t>discussed; </a:t>
            </a:r>
          </a:p>
          <a:p>
            <a:pPr lvl="1" algn="just"/>
            <a:r>
              <a:rPr lang="en-US" sz="2200" dirty="0" smtClean="0"/>
              <a:t>Most of the time consortia </a:t>
            </a:r>
            <a:r>
              <a:rPr lang="en-US" sz="2200" dirty="0"/>
              <a:t>sign agreement </a:t>
            </a:r>
            <a:r>
              <a:rPr lang="en-US" sz="2200" dirty="0" smtClean="0"/>
              <a:t>which is prepared </a:t>
            </a:r>
            <a:r>
              <a:rPr lang="en-US" sz="2200" dirty="0"/>
              <a:t>by the publishers without getting the terms and conditions vetted legally.</a:t>
            </a:r>
            <a:endParaRPr lang="en-IN" sz="2200" dirty="0"/>
          </a:p>
          <a:p>
            <a:pPr marL="0" indent="0">
              <a:buNone/>
            </a:pPr>
            <a:endParaRPr lang="en-IN" dirty="0"/>
          </a:p>
        </p:txBody>
      </p:sp>
      <p:sp>
        <p:nvSpPr>
          <p:cNvPr id="5" name="Footer Placeholder 4"/>
          <p:cNvSpPr>
            <a:spLocks noGrp="1"/>
          </p:cNvSpPr>
          <p:nvPr>
            <p:ph type="ftr" sz="quarter" idx="11"/>
          </p:nvPr>
        </p:nvSpPr>
        <p:spPr>
          <a:xfrm>
            <a:off x="1182336" y="6294437"/>
            <a:ext cx="7562800"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24</a:t>
            </a:fld>
            <a:endParaRPr lang="en-US"/>
          </a:p>
        </p:txBody>
      </p:sp>
    </p:spTree>
    <p:extLst>
      <p:ext uri="{BB962C8B-B14F-4D97-AF65-F5344CB8AC3E}">
        <p14:creationId xmlns:p14="http://schemas.microsoft.com/office/powerpoint/2010/main" xmlns="" val="1856075682"/>
      </p:ext>
    </p:extLst>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accent2">
                    <a:lumMod val="75000"/>
                  </a:schemeClr>
                </a:solidFill>
              </a:rPr>
              <a:t/>
            </a:r>
            <a:br>
              <a:rPr lang="en-US" sz="3200" b="1" dirty="0" smtClean="0">
                <a:solidFill>
                  <a:schemeClr val="accent2">
                    <a:lumMod val="75000"/>
                  </a:schemeClr>
                </a:solidFill>
              </a:rPr>
            </a:br>
            <a:r>
              <a:rPr lang="en-US" sz="3200" b="1" dirty="0" smtClean="0">
                <a:solidFill>
                  <a:schemeClr val="accent2">
                    <a:lumMod val="75000"/>
                  </a:schemeClr>
                </a:solidFill>
              </a:rPr>
              <a:t/>
            </a:r>
            <a:br>
              <a:rPr lang="en-US" sz="3200" b="1" dirty="0" smtClean="0">
                <a:solidFill>
                  <a:schemeClr val="accent2">
                    <a:lumMod val="75000"/>
                  </a:schemeClr>
                </a:solidFill>
              </a:rPr>
            </a:br>
            <a:r>
              <a:rPr lang="en-US" sz="3200" b="1" dirty="0" smtClean="0">
                <a:solidFill>
                  <a:srgbClr val="C00000"/>
                </a:solidFill>
              </a:rPr>
              <a:t>Taxation </a:t>
            </a:r>
            <a:r>
              <a:rPr lang="en-US" sz="3200" b="1" dirty="0">
                <a:solidFill>
                  <a:srgbClr val="C00000"/>
                </a:solidFill>
              </a:rPr>
              <a:t>I</a:t>
            </a:r>
            <a:r>
              <a:rPr lang="en-US" sz="3200" b="1" dirty="0" smtClean="0">
                <a:solidFill>
                  <a:srgbClr val="C00000"/>
                </a:solidFill>
              </a:rPr>
              <a:t>ssues</a:t>
            </a:r>
            <a:r>
              <a:rPr lang="en-US" b="1" dirty="0">
                <a:solidFill>
                  <a:schemeClr val="accent2">
                    <a:lumMod val="75000"/>
                  </a:schemeClr>
                </a:solidFill>
              </a:rPr>
              <a:t/>
            </a:r>
            <a:br>
              <a:rPr lang="en-US" b="1" dirty="0">
                <a:solidFill>
                  <a:schemeClr val="accent2">
                    <a:lumMod val="75000"/>
                  </a:schemeClr>
                </a:solidFill>
              </a:rPr>
            </a:br>
            <a:endParaRPr lang="en-US" dirty="0"/>
          </a:p>
        </p:txBody>
      </p:sp>
      <p:sp>
        <p:nvSpPr>
          <p:cNvPr id="3" name="Content Placeholder 2"/>
          <p:cNvSpPr>
            <a:spLocks noGrp="1"/>
          </p:cNvSpPr>
          <p:nvPr>
            <p:ph sz="quarter" idx="1"/>
          </p:nvPr>
        </p:nvSpPr>
        <p:spPr/>
        <p:txBody>
          <a:bodyPr/>
          <a:lstStyle/>
          <a:p>
            <a:pPr marL="0" indent="0" algn="just">
              <a:buNone/>
            </a:pPr>
            <a:r>
              <a:rPr lang="en-US" sz="2200" b="1" i="1" dirty="0" smtClean="0">
                <a:solidFill>
                  <a:srgbClr val="C00000"/>
                </a:solidFill>
              </a:rPr>
              <a:t>Tax </a:t>
            </a:r>
            <a:r>
              <a:rPr lang="en-US" sz="2200" b="1" i="1" dirty="0">
                <a:solidFill>
                  <a:srgbClr val="C00000"/>
                </a:solidFill>
              </a:rPr>
              <a:t>Deducted at Source</a:t>
            </a:r>
            <a:r>
              <a:rPr lang="en-US" sz="2200" b="1" dirty="0">
                <a:solidFill>
                  <a:srgbClr val="C00000"/>
                </a:solidFill>
              </a:rPr>
              <a:t> (</a:t>
            </a:r>
            <a:r>
              <a:rPr lang="en-US" sz="2200" b="1" i="1" dirty="0">
                <a:solidFill>
                  <a:srgbClr val="C00000"/>
                </a:solidFill>
              </a:rPr>
              <a:t>TDS</a:t>
            </a:r>
            <a:r>
              <a:rPr lang="en-US" sz="2200" b="1" dirty="0" smtClean="0">
                <a:solidFill>
                  <a:srgbClr val="C00000"/>
                </a:solidFill>
              </a:rPr>
              <a:t>)</a:t>
            </a:r>
          </a:p>
          <a:p>
            <a:pPr algn="just"/>
            <a:r>
              <a:rPr lang="en-US" sz="2200" dirty="0" smtClean="0"/>
              <a:t>Consortia/Libraries </a:t>
            </a:r>
            <a:r>
              <a:rPr lang="en-US" sz="2200" dirty="0"/>
              <a:t>will have to </a:t>
            </a:r>
            <a:r>
              <a:rPr lang="en-US" sz="2200" dirty="0" smtClean="0"/>
              <a:t>deduct TDS when </a:t>
            </a:r>
            <a:r>
              <a:rPr lang="en-US" sz="2200" dirty="0"/>
              <a:t>they make payment for purchase of e-books/e-journals as they may be considered as software/electronic data. </a:t>
            </a:r>
            <a:endParaRPr lang="en-US" sz="2200" dirty="0" smtClean="0"/>
          </a:p>
          <a:p>
            <a:pPr algn="just"/>
            <a:r>
              <a:rPr lang="en-US" sz="2200" dirty="0" smtClean="0"/>
              <a:t>This </a:t>
            </a:r>
            <a:r>
              <a:rPr lang="en-US" sz="2200" dirty="0"/>
              <a:t>has come into effect since July 2012. </a:t>
            </a:r>
            <a:endParaRPr lang="en-US" sz="2200" dirty="0" smtClean="0"/>
          </a:p>
          <a:p>
            <a:pPr algn="just"/>
            <a:r>
              <a:rPr lang="en-US" sz="2200" dirty="0" smtClean="0"/>
              <a:t>There is </a:t>
            </a:r>
            <a:r>
              <a:rPr lang="en-US" sz="2200" dirty="0"/>
              <a:t>no clarity on whether the law considers e-books/e-journals as equivalent to software. </a:t>
            </a:r>
            <a:endParaRPr lang="en-US" sz="2200" dirty="0" smtClean="0"/>
          </a:p>
          <a:p>
            <a:pPr lvl="0" algn="just"/>
            <a:r>
              <a:rPr lang="en-US" sz="2200" dirty="0" smtClean="0"/>
              <a:t>There is a needs to insist on the Government for policy clarification on this matter and request for exemption of e-resources of educational nature from TDS deduction.</a:t>
            </a:r>
          </a:p>
          <a:p>
            <a:pPr algn="just"/>
            <a:endParaRPr lang="en-US" sz="2400" dirty="0"/>
          </a:p>
        </p:txBody>
      </p:sp>
      <p:sp>
        <p:nvSpPr>
          <p:cNvPr id="5" name="Footer Placeholder 4"/>
          <p:cNvSpPr>
            <a:spLocks noGrp="1"/>
          </p:cNvSpPr>
          <p:nvPr>
            <p:ph type="ftr" sz="quarter" idx="11"/>
          </p:nvPr>
        </p:nvSpPr>
        <p:spPr>
          <a:xfrm>
            <a:off x="2423666" y="6248400"/>
            <a:ext cx="6319854" cy="609600"/>
          </a:xfrm>
        </p:spPr>
        <p:txBody>
          <a:bodyPr/>
          <a:lstStyle/>
          <a:p>
            <a:pPr>
              <a:defRPr/>
            </a:pPr>
            <a:r>
              <a:rPr lang="en-IN" sz="1200" dirty="0" smtClean="0"/>
              <a:t>19th National Convention on Knowledge, Library  and Information Networking (NACLIN 2016)</a:t>
            </a:r>
            <a:r>
              <a:rPr lang="en-IN" sz="1100" dirty="0" smtClean="0"/>
              <a:t>   </a:t>
            </a:r>
            <a:endParaRPr lang="en-US" sz="1100"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25</a:t>
            </a:fld>
            <a:endParaRPr lang="en-US"/>
          </a:p>
        </p:txBody>
      </p:sp>
    </p:spTree>
    <p:extLst>
      <p:ext uri="{BB962C8B-B14F-4D97-AF65-F5344CB8AC3E}">
        <p14:creationId xmlns:p14="http://schemas.microsoft.com/office/powerpoint/2010/main" xmlns="" val="2804730434"/>
      </p:ext>
    </p:extLst>
  </p:cSld>
  <p:clrMapOvr>
    <a:masterClrMapping/>
  </p:clrMapOvr>
  <p:transition spd="slow">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892480" cy="990600"/>
          </a:xfrm>
        </p:spPr>
        <p:txBody>
          <a:bodyPr/>
          <a:lstStyle/>
          <a:p>
            <a:pPr marL="366713" lvl="1" indent="0">
              <a:spcBef>
                <a:spcPts val="0"/>
              </a:spcBef>
            </a:pPr>
            <a:r>
              <a:rPr lang="en-US" sz="3200" b="1" dirty="0" smtClean="0">
                <a:solidFill>
                  <a:srgbClr val="C00000"/>
                </a:solidFill>
              </a:rPr>
              <a:t>Archival Issues</a:t>
            </a:r>
            <a:endParaRPr lang="en-IN" sz="2800" dirty="0">
              <a:solidFill>
                <a:srgbClr val="C00000"/>
              </a:solidFill>
            </a:endParaRPr>
          </a:p>
        </p:txBody>
      </p:sp>
      <p:sp>
        <p:nvSpPr>
          <p:cNvPr id="3" name="Content Placeholder 2"/>
          <p:cNvSpPr>
            <a:spLocks noGrp="1"/>
          </p:cNvSpPr>
          <p:nvPr>
            <p:ph sz="quarter" idx="1"/>
          </p:nvPr>
        </p:nvSpPr>
        <p:spPr>
          <a:xfrm>
            <a:off x="0" y="1600200"/>
            <a:ext cx="8766048" cy="4648200"/>
          </a:xfrm>
        </p:spPr>
        <p:txBody>
          <a:bodyPr/>
          <a:lstStyle/>
          <a:p>
            <a:pPr lvl="1" algn="just">
              <a:spcBef>
                <a:spcPts val="0"/>
              </a:spcBef>
            </a:pPr>
            <a:r>
              <a:rPr lang="en-US" sz="2200" dirty="0" smtClean="0"/>
              <a:t>Online resources are remotely located which often remain under  ownership of publishers or vendors</a:t>
            </a:r>
            <a:r>
              <a:rPr lang="en-US" sz="2200" dirty="0"/>
              <a:t>;</a:t>
            </a:r>
            <a:endParaRPr lang="en-US" sz="2200" dirty="0" smtClean="0"/>
          </a:p>
          <a:p>
            <a:pPr lvl="1" algn="just">
              <a:spcBef>
                <a:spcPts val="0"/>
              </a:spcBef>
            </a:pPr>
            <a:r>
              <a:rPr lang="en-US" sz="2200" dirty="0" smtClean="0"/>
              <a:t>Publishers offer access to subscribed e-resources for the period of subscription; </a:t>
            </a:r>
          </a:p>
          <a:p>
            <a:pPr lvl="1" algn="just">
              <a:spcBef>
                <a:spcPts val="0"/>
              </a:spcBef>
            </a:pPr>
            <a:r>
              <a:rPr lang="en-US" sz="2200" dirty="0" smtClean="0"/>
              <a:t>Access gets terminated as soon as the subscription period is over;</a:t>
            </a:r>
          </a:p>
          <a:p>
            <a:pPr lvl="1" algn="just">
              <a:spcBef>
                <a:spcPts val="0"/>
              </a:spcBef>
            </a:pPr>
            <a:r>
              <a:rPr lang="en-US" sz="2200" dirty="0" smtClean="0"/>
              <a:t>Most of  the publishers offer access to e-journal archives for the period for which subscription was paid for free or for a fee;</a:t>
            </a:r>
          </a:p>
          <a:p>
            <a:pPr lvl="1" algn="just">
              <a:spcBef>
                <a:spcPts val="0"/>
              </a:spcBef>
            </a:pPr>
            <a:r>
              <a:rPr lang="en-US" sz="2200" dirty="0" smtClean="0"/>
              <a:t>Publishers, most often demand a fee for using their access platform for accessing archives after termination of subscription</a:t>
            </a:r>
            <a:r>
              <a:rPr lang="en-US" sz="2200" dirty="0"/>
              <a:t>;</a:t>
            </a:r>
            <a:endParaRPr lang="en-US" sz="2200" dirty="0" smtClean="0"/>
          </a:p>
          <a:p>
            <a:pPr lvl="1" algn="just">
              <a:spcBef>
                <a:spcPts val="0"/>
              </a:spcBef>
            </a:pPr>
            <a:r>
              <a:rPr lang="en-US" sz="2200" dirty="0" smtClean="0"/>
              <a:t>Maintenance fee, platform fee and license charges has to be paid, in case responsibility of archiving is assigned to the publisher which is not fixed and vary publisher to publisher;</a:t>
            </a:r>
          </a:p>
        </p:txBody>
      </p:sp>
      <p:sp>
        <p:nvSpPr>
          <p:cNvPr id="5" name="Footer Placeholder 4"/>
          <p:cNvSpPr>
            <a:spLocks noGrp="1"/>
          </p:cNvSpPr>
          <p:nvPr>
            <p:ph type="ftr" sz="quarter" idx="11"/>
          </p:nvPr>
        </p:nvSpPr>
        <p:spPr>
          <a:xfrm>
            <a:off x="1203248" y="6264275"/>
            <a:ext cx="7562800"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26</a:t>
            </a:fld>
            <a:endParaRPr lang="en-US"/>
          </a:p>
        </p:txBody>
      </p:sp>
    </p:spTree>
    <p:extLst>
      <p:ext uri="{BB962C8B-B14F-4D97-AF65-F5344CB8AC3E}">
        <p14:creationId xmlns:p14="http://schemas.microsoft.com/office/powerpoint/2010/main" xmlns="" val="3662717411"/>
      </p:ext>
    </p:extLst>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C00000"/>
                </a:solidFill>
              </a:rPr>
              <a:t>Archival Issues</a:t>
            </a:r>
            <a:endParaRPr lang="en-IN" sz="3200" dirty="0"/>
          </a:p>
        </p:txBody>
      </p:sp>
      <p:sp>
        <p:nvSpPr>
          <p:cNvPr id="3" name="Content Placeholder 2"/>
          <p:cNvSpPr>
            <a:spLocks noGrp="1"/>
          </p:cNvSpPr>
          <p:nvPr>
            <p:ph sz="quarter" idx="1"/>
          </p:nvPr>
        </p:nvSpPr>
        <p:spPr>
          <a:xfrm>
            <a:off x="0" y="1600200"/>
            <a:ext cx="8892480" cy="4495800"/>
          </a:xfrm>
        </p:spPr>
        <p:txBody>
          <a:bodyPr/>
          <a:lstStyle/>
          <a:p>
            <a:pPr lvl="1" algn="just">
              <a:spcBef>
                <a:spcPts val="300"/>
              </a:spcBef>
            </a:pPr>
            <a:r>
              <a:rPr lang="en-US" sz="2100" dirty="0" smtClean="0"/>
              <a:t>Archiving </a:t>
            </a:r>
            <a:r>
              <a:rPr lang="en-US" sz="2100" dirty="0" err="1" smtClean="0"/>
              <a:t>backfiles</a:t>
            </a:r>
            <a:r>
              <a:rPr lang="en-US" sz="2100" dirty="0" smtClean="0"/>
              <a:t> is also a issue;</a:t>
            </a:r>
          </a:p>
          <a:p>
            <a:pPr lvl="1" algn="just">
              <a:spcBef>
                <a:spcPts val="300"/>
              </a:spcBef>
            </a:pPr>
            <a:r>
              <a:rPr lang="en-US" sz="2100" dirty="0" smtClean="0"/>
              <a:t>Decision </a:t>
            </a:r>
            <a:r>
              <a:rPr lang="en-US" sz="2100" dirty="0"/>
              <a:t>has to be taken whether, archival responsibility would remain with the publishers or consortia will make its own arrangement; </a:t>
            </a:r>
          </a:p>
          <a:p>
            <a:pPr lvl="1" algn="just">
              <a:spcBef>
                <a:spcPts val="300"/>
              </a:spcBef>
            </a:pPr>
            <a:r>
              <a:rPr lang="en-US" sz="2100" dirty="0" smtClean="0"/>
              <a:t>If the responsibility of archiving is assigned to the publisher, consortia shall have to pay maintenance and license charges for back issues;</a:t>
            </a:r>
          </a:p>
          <a:p>
            <a:pPr lvl="1" algn="just">
              <a:spcBef>
                <a:spcPts val="300"/>
              </a:spcBef>
            </a:pPr>
            <a:r>
              <a:rPr lang="en-US" sz="2000" dirty="0"/>
              <a:t>Timely care in its maintenance and migration from old platform to new one is a issue from time to </a:t>
            </a:r>
            <a:r>
              <a:rPr lang="en-US" sz="2000" dirty="0" smtClean="0"/>
              <a:t>time;</a:t>
            </a:r>
            <a:endParaRPr lang="en-US" sz="2000" dirty="0"/>
          </a:p>
          <a:p>
            <a:pPr lvl="1" algn="just">
              <a:spcBef>
                <a:spcPts val="300"/>
              </a:spcBef>
            </a:pPr>
            <a:r>
              <a:rPr lang="en-US" sz="2100" dirty="0" smtClean="0"/>
              <a:t>This is an area which needs utmost attention and unfortunately this is yet to be attended by the consortia in India</a:t>
            </a:r>
            <a:r>
              <a:rPr lang="en-US" sz="2100" dirty="0"/>
              <a:t>;</a:t>
            </a:r>
            <a:endParaRPr lang="en-US" sz="2100" dirty="0" smtClean="0"/>
          </a:p>
          <a:p>
            <a:pPr lvl="1" algn="just">
              <a:spcBef>
                <a:spcPts val="300"/>
              </a:spcBef>
            </a:pPr>
            <a:r>
              <a:rPr lang="en-US" sz="2100" dirty="0" smtClean="0"/>
              <a:t>Most of the consortia do not have any archival policy or solution for their subscribed resources because of  paucity of funds and technical know-how;</a:t>
            </a:r>
            <a:endParaRPr lang="en-IN" sz="2100" dirty="0" smtClean="0"/>
          </a:p>
          <a:p>
            <a:endParaRPr lang="en-IN" dirty="0"/>
          </a:p>
        </p:txBody>
      </p:sp>
      <p:sp>
        <p:nvSpPr>
          <p:cNvPr id="4" name="Footer Placeholder 3"/>
          <p:cNvSpPr>
            <a:spLocks noGrp="1"/>
          </p:cNvSpPr>
          <p:nvPr>
            <p:ph type="ftr" sz="quarter" idx="11"/>
          </p:nvPr>
        </p:nvSpPr>
        <p:spPr>
          <a:xfrm>
            <a:off x="2411760" y="6186953"/>
            <a:ext cx="6213401" cy="482407"/>
          </a:xfrm>
        </p:spPr>
        <p:txBody>
          <a:bodyPr/>
          <a:lstStyle/>
          <a:p>
            <a:pPr>
              <a:defRPr/>
            </a:pPr>
            <a:r>
              <a:rPr lang="en-IN" sz="1200" dirty="0" smtClean="0"/>
              <a:t>19th National Convention on Knowledge, Library  and Information Networking (NACLIN 2016)</a:t>
            </a:r>
            <a:r>
              <a:rPr lang="en-IN" dirty="0" smtClean="0"/>
              <a:t>   </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27</a:t>
            </a:fld>
            <a:endParaRPr lang="en-US"/>
          </a:p>
        </p:txBody>
      </p:sp>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892480" cy="990600"/>
          </a:xfrm>
        </p:spPr>
        <p:txBody>
          <a:bodyPr/>
          <a:lstStyle/>
          <a:p>
            <a:pPr marL="366713" lvl="1" indent="0"/>
            <a:r>
              <a:rPr lang="en-US" sz="3200" b="1" dirty="0" smtClean="0">
                <a:solidFill>
                  <a:srgbClr val="C00000"/>
                </a:solidFill>
              </a:rPr>
              <a:t> Continuity/Perpetuity</a:t>
            </a:r>
            <a:endParaRPr lang="en-IN" sz="2800" dirty="0">
              <a:solidFill>
                <a:srgbClr val="C00000"/>
              </a:solidFill>
            </a:endParaRPr>
          </a:p>
        </p:txBody>
      </p:sp>
      <p:sp>
        <p:nvSpPr>
          <p:cNvPr id="3" name="Content Placeholder 2"/>
          <p:cNvSpPr>
            <a:spLocks noGrp="1"/>
          </p:cNvSpPr>
          <p:nvPr>
            <p:ph sz="quarter" idx="1"/>
          </p:nvPr>
        </p:nvSpPr>
        <p:spPr>
          <a:xfrm>
            <a:off x="107504" y="1600200"/>
            <a:ext cx="8658544" cy="4495800"/>
          </a:xfrm>
        </p:spPr>
        <p:txBody>
          <a:bodyPr/>
          <a:lstStyle/>
          <a:p>
            <a:pPr lvl="1" algn="just"/>
            <a:r>
              <a:rPr lang="en-US" sz="2200" dirty="0" smtClean="0"/>
              <a:t>Consortium </a:t>
            </a:r>
            <a:r>
              <a:rPr lang="en-US" sz="2200" dirty="0"/>
              <a:t>need to subscribe </a:t>
            </a:r>
            <a:r>
              <a:rPr lang="en-US" sz="2200" dirty="0" smtClean="0"/>
              <a:t>e-resources </a:t>
            </a:r>
            <a:r>
              <a:rPr lang="en-US" sz="2200" dirty="0"/>
              <a:t>in </a:t>
            </a:r>
            <a:r>
              <a:rPr lang="en-US" sz="2200" dirty="0" err="1" smtClean="0"/>
              <a:t>perpetuality</a:t>
            </a:r>
            <a:r>
              <a:rPr lang="en-US" sz="2200" dirty="0" smtClean="0"/>
              <a:t> </a:t>
            </a:r>
            <a:r>
              <a:rPr lang="en-US" sz="2200" dirty="0"/>
              <a:t>since journals and databases are published in perpetuity. </a:t>
            </a:r>
            <a:endParaRPr lang="en-US" sz="2200" dirty="0" smtClean="0"/>
          </a:p>
          <a:p>
            <a:pPr lvl="1" algn="just"/>
            <a:r>
              <a:rPr lang="en-US" sz="2200" dirty="0" smtClean="0"/>
              <a:t>It </a:t>
            </a:r>
            <a:r>
              <a:rPr lang="en-US" sz="2200" dirty="0"/>
              <a:t>is difficult for most of the </a:t>
            </a:r>
            <a:r>
              <a:rPr lang="en-US" sz="2200" dirty="0" smtClean="0"/>
              <a:t>consortia </a:t>
            </a:r>
            <a:r>
              <a:rPr lang="en-US" sz="2200" dirty="0"/>
              <a:t>to convince their concerned </a:t>
            </a:r>
            <a:r>
              <a:rPr lang="en-US" sz="2200" dirty="0" smtClean="0"/>
              <a:t>ministry/funding agency </a:t>
            </a:r>
            <a:r>
              <a:rPr lang="en-US" sz="2200" dirty="0"/>
              <a:t>about continuation of an initiative indefinitely. </a:t>
            </a:r>
            <a:endParaRPr lang="en-US" sz="2200" dirty="0" smtClean="0"/>
          </a:p>
          <a:p>
            <a:pPr lvl="1" algn="just"/>
            <a:r>
              <a:rPr lang="en-US" sz="2200" dirty="0" smtClean="0"/>
              <a:t>As </a:t>
            </a:r>
            <a:r>
              <a:rPr lang="en-US" sz="2200" dirty="0"/>
              <a:t>such, continuation of a </a:t>
            </a:r>
            <a:r>
              <a:rPr lang="en-US" sz="2200" dirty="0" smtClean="0"/>
              <a:t>consortium </a:t>
            </a:r>
            <a:r>
              <a:rPr lang="en-US" sz="2200" dirty="0"/>
              <a:t>in perpetuity becomes questionable.</a:t>
            </a:r>
            <a:endParaRPr lang="en-IN" sz="2200" dirty="0"/>
          </a:p>
          <a:p>
            <a:pPr marL="0" indent="0">
              <a:buNone/>
            </a:pPr>
            <a:endParaRPr lang="en-IN" dirty="0"/>
          </a:p>
        </p:txBody>
      </p:sp>
      <p:sp>
        <p:nvSpPr>
          <p:cNvPr id="5" name="Footer Placeholder 4"/>
          <p:cNvSpPr>
            <a:spLocks noGrp="1"/>
          </p:cNvSpPr>
          <p:nvPr>
            <p:ph type="ftr" sz="quarter" idx="11"/>
          </p:nvPr>
        </p:nvSpPr>
        <p:spPr>
          <a:xfrm>
            <a:off x="1321256" y="6294437"/>
            <a:ext cx="7562800"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28</a:t>
            </a:fld>
            <a:endParaRPr lang="en-US"/>
          </a:p>
        </p:txBody>
      </p:sp>
    </p:spTree>
    <p:extLst>
      <p:ext uri="{BB962C8B-B14F-4D97-AF65-F5344CB8AC3E}">
        <p14:creationId xmlns:p14="http://schemas.microsoft.com/office/powerpoint/2010/main" xmlns="" val="2430450371"/>
      </p:ext>
    </p:extLst>
  </p:cSld>
  <p:clrMapOvr>
    <a:masterClrMapping/>
  </p:clrMapOvr>
  <p:transition spd="slow">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smtClean="0">
                <a:solidFill>
                  <a:srgbClr val="C00000"/>
                </a:solidFill>
              </a:rPr>
              <a:t>E-resource Management/Access Issues</a:t>
            </a:r>
            <a:endParaRPr lang="en-US" sz="3000" b="1" dirty="0">
              <a:solidFill>
                <a:srgbClr val="C00000"/>
              </a:solidFill>
            </a:endParaRPr>
          </a:p>
        </p:txBody>
      </p:sp>
      <p:sp>
        <p:nvSpPr>
          <p:cNvPr id="3" name="Content Placeholder 2"/>
          <p:cNvSpPr>
            <a:spLocks noGrp="1"/>
          </p:cNvSpPr>
          <p:nvPr>
            <p:ph sz="quarter" idx="1"/>
          </p:nvPr>
        </p:nvSpPr>
        <p:spPr>
          <a:xfrm>
            <a:off x="533400" y="1600200"/>
            <a:ext cx="8232648" cy="4495800"/>
          </a:xfrm>
        </p:spPr>
        <p:txBody>
          <a:bodyPr/>
          <a:lstStyle/>
          <a:p>
            <a:pPr algn="just"/>
            <a:r>
              <a:rPr lang="en-US" sz="2400" dirty="0" smtClean="0"/>
              <a:t>E-resources are scattered on different websites/platform which is not convenient to the users for browsing and searching. </a:t>
            </a:r>
            <a:endParaRPr lang="en-IN" sz="2400" dirty="0" smtClean="0"/>
          </a:p>
          <a:p>
            <a:pPr algn="just"/>
            <a:r>
              <a:rPr lang="en-US" sz="2500" dirty="0" smtClean="0"/>
              <a:t>Users </a:t>
            </a:r>
            <a:r>
              <a:rPr lang="en-US" sz="2500" dirty="0"/>
              <a:t>neither have time nor patience for visiting number of locations of websites or platforms</a:t>
            </a:r>
            <a:r>
              <a:rPr lang="en-US" sz="2500" dirty="0" smtClean="0"/>
              <a:t>.</a:t>
            </a:r>
            <a:endParaRPr lang="en-IN" sz="2500" dirty="0" smtClean="0"/>
          </a:p>
          <a:p>
            <a:pPr lvl="0" algn="just"/>
            <a:r>
              <a:rPr lang="en-US" sz="2500" dirty="0" smtClean="0"/>
              <a:t>All resources need to be integrated for access with a single stroke of key/single window search. </a:t>
            </a:r>
          </a:p>
          <a:p>
            <a:pPr marL="0" lvl="0" indent="0" algn="just">
              <a:buNone/>
            </a:pPr>
            <a:endParaRPr lang="en-US" sz="2500" dirty="0" smtClean="0"/>
          </a:p>
          <a:p>
            <a:pPr>
              <a:buNone/>
            </a:pPr>
            <a:endParaRPr lang="en-US" b="1" dirty="0" smtClean="0">
              <a:solidFill>
                <a:schemeClr val="accent2">
                  <a:lumMod val="75000"/>
                </a:schemeClr>
              </a:solidFill>
            </a:endParaRPr>
          </a:p>
          <a:p>
            <a:endParaRPr lang="en-IN" dirty="0"/>
          </a:p>
        </p:txBody>
      </p:sp>
      <p:sp>
        <p:nvSpPr>
          <p:cNvPr id="10" name="Footer Placeholder 9"/>
          <p:cNvSpPr>
            <a:spLocks noGrp="1"/>
          </p:cNvSpPr>
          <p:nvPr>
            <p:ph type="ftr" sz="quarter" idx="11"/>
          </p:nvPr>
        </p:nvSpPr>
        <p:spPr>
          <a:xfrm>
            <a:off x="3021667" y="6294437"/>
            <a:ext cx="5762600" cy="365125"/>
          </a:xfrm>
        </p:spPr>
        <p:txBody>
          <a:bodyPr/>
          <a:lstStyle/>
          <a:p>
            <a:pPr>
              <a:defRPr/>
            </a:pPr>
            <a:r>
              <a:rPr lang="en-IN" sz="1100" dirty="0" smtClean="0"/>
              <a:t>19th National Convention on Knowledge, Library  and Information Networking (NACLIN 2016)   </a:t>
            </a:r>
            <a:endParaRPr lang="en-US" sz="1100" dirty="0"/>
          </a:p>
        </p:txBody>
      </p:sp>
      <p:sp>
        <p:nvSpPr>
          <p:cNvPr id="11" name="Slide Number Placeholder 10"/>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29</a:t>
            </a:fld>
            <a:endParaRPr lang="en-US"/>
          </a:p>
        </p:txBody>
      </p:sp>
    </p:spTree>
    <p:extLst>
      <p:ext uri="{BB962C8B-B14F-4D97-AF65-F5344CB8AC3E}">
        <p14:creationId xmlns:p14="http://schemas.microsoft.com/office/powerpoint/2010/main" xmlns="" val="888339203"/>
      </p:ext>
    </p:extLst>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200" b="1" dirty="0">
                <a:solidFill>
                  <a:srgbClr val="C00000"/>
                </a:solidFill>
              </a:rPr>
              <a:t>Introduction</a:t>
            </a:r>
          </a:p>
        </p:txBody>
      </p:sp>
      <p:sp>
        <p:nvSpPr>
          <p:cNvPr id="3" name="Content Placeholder 2"/>
          <p:cNvSpPr>
            <a:spLocks noGrp="1"/>
          </p:cNvSpPr>
          <p:nvPr>
            <p:ph sz="quarter" idx="1"/>
          </p:nvPr>
        </p:nvSpPr>
        <p:spPr>
          <a:xfrm>
            <a:off x="179512" y="1628800"/>
            <a:ext cx="8640960" cy="5443538"/>
          </a:xfrm>
        </p:spPr>
        <p:txBody>
          <a:bodyPr/>
          <a:lstStyle/>
          <a:p>
            <a:pPr lvl="0" algn="just"/>
            <a:r>
              <a:rPr lang="en-US" sz="2100" dirty="0"/>
              <a:t>The Higher education system in India is large and complex. </a:t>
            </a:r>
            <a:endParaRPr lang="en-IN" sz="2100" dirty="0"/>
          </a:p>
          <a:p>
            <a:pPr lvl="0" algn="just"/>
            <a:r>
              <a:rPr lang="en-US" sz="2100" dirty="0"/>
              <a:t>India has the third largest higher education system in the world, behind China and the United States comprising of </a:t>
            </a:r>
            <a:endParaRPr lang="en-IN" sz="2100" dirty="0"/>
          </a:p>
          <a:p>
            <a:pPr lvl="1" algn="just"/>
            <a:r>
              <a:rPr lang="en-US" sz="1800" dirty="0"/>
              <a:t>795 universities, </a:t>
            </a:r>
            <a:endParaRPr lang="en-IN" sz="1800" dirty="0"/>
          </a:p>
          <a:p>
            <a:pPr lvl="1" algn="just"/>
            <a:r>
              <a:rPr lang="en-US" sz="1800" dirty="0"/>
              <a:t>39,671 affiliated colleges, </a:t>
            </a:r>
            <a:endParaRPr lang="en-IN" sz="1800" dirty="0"/>
          </a:p>
          <a:p>
            <a:pPr lvl="1" algn="just"/>
            <a:r>
              <a:rPr lang="en-US" sz="1800" dirty="0"/>
              <a:t>10,15,696 teaching faculty and </a:t>
            </a:r>
            <a:endParaRPr lang="en-IN" sz="1800" dirty="0"/>
          </a:p>
          <a:p>
            <a:pPr lvl="1" algn="just"/>
            <a:r>
              <a:rPr lang="en-US" sz="1800" dirty="0"/>
              <a:t>2,37,64,960 students including 29,34,989 post-graduate and 2,00,730 research scholars. </a:t>
            </a:r>
            <a:endParaRPr lang="en-IN" sz="1800" dirty="0"/>
          </a:p>
          <a:p>
            <a:pPr lvl="0" algn="just"/>
            <a:r>
              <a:rPr lang="en-US" sz="2100" dirty="0" smtClean="0"/>
              <a:t>Total </a:t>
            </a:r>
            <a:r>
              <a:rPr lang="en-US" sz="2100" dirty="0"/>
              <a:t>enrollment has increased from </a:t>
            </a:r>
            <a:r>
              <a:rPr lang="en-US" sz="2100" dirty="0" smtClean="0"/>
              <a:t>2 </a:t>
            </a:r>
            <a:r>
              <a:rPr lang="en-US" sz="2100" dirty="0"/>
              <a:t>lakhs in 1947 to 238 lakhs in 2013-14. </a:t>
            </a:r>
            <a:endParaRPr lang="en-US" sz="2100" dirty="0" smtClean="0"/>
          </a:p>
          <a:p>
            <a:pPr lvl="0" algn="just"/>
            <a:r>
              <a:rPr lang="en-US" sz="2100" dirty="0" smtClean="0"/>
              <a:t>Colleges</a:t>
            </a:r>
            <a:r>
              <a:rPr lang="en-US" sz="2100" dirty="0"/>
              <a:t>, affiliated to 194 affiliating universities, constitute the bulk of the higher education system in India contributing around 86.48% of the total </a:t>
            </a:r>
            <a:r>
              <a:rPr lang="en-US" sz="2100" dirty="0" smtClean="0"/>
              <a:t>enrollment.</a:t>
            </a:r>
            <a:endParaRPr lang="en-IN" sz="2000" dirty="0" smtClean="0"/>
          </a:p>
          <a:p>
            <a:pPr lvl="0" algn="just">
              <a:buNone/>
            </a:pPr>
            <a:r>
              <a:rPr lang="en-IN" sz="1800" b="1" dirty="0" smtClean="0">
                <a:solidFill>
                  <a:srgbClr val="0000CC"/>
                </a:solidFill>
              </a:rPr>
              <a:t>Source </a:t>
            </a:r>
            <a:r>
              <a:rPr lang="en-IN" sz="1800" dirty="0" smtClean="0">
                <a:solidFill>
                  <a:srgbClr val="0000CC"/>
                </a:solidFill>
              </a:rPr>
              <a:t>: National Institutional Ranking Framework (NIRF) University Ranking, 2015</a:t>
            </a:r>
          </a:p>
          <a:p>
            <a:pPr lvl="1" algn="just"/>
            <a:endParaRPr lang="en-IN" sz="1700" dirty="0" smtClean="0"/>
          </a:p>
          <a:p>
            <a:pPr marL="366713" lvl="1" indent="0" algn="just">
              <a:buNone/>
            </a:pPr>
            <a:endParaRPr lang="en-IN" sz="1700" dirty="0" smtClean="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a:t>
            </a:fld>
            <a:endParaRPr lang="en-US"/>
          </a:p>
        </p:txBody>
      </p:sp>
    </p:spTree>
    <p:extLst>
      <p:ext uri="{BB962C8B-B14F-4D97-AF65-F5344CB8AC3E}">
        <p14:creationId xmlns:p14="http://schemas.microsoft.com/office/powerpoint/2010/main" xmlns="" val="3249552461"/>
      </p:ext>
    </p:extLst>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28600"/>
            <a:ext cx="8606760" cy="990600"/>
          </a:xfrm>
        </p:spPr>
        <p:txBody>
          <a:bodyPr/>
          <a:lstStyle/>
          <a:p>
            <a:pPr marL="366713" lvl="1" indent="0"/>
            <a:r>
              <a:rPr lang="en-US" sz="3200" b="1" dirty="0" smtClean="0">
                <a:solidFill>
                  <a:srgbClr val="C00000"/>
                </a:solidFill>
              </a:rPr>
              <a:t>Access Management</a:t>
            </a:r>
            <a:endParaRPr lang="en-IN" sz="2800" dirty="0">
              <a:solidFill>
                <a:srgbClr val="C00000"/>
              </a:solidFill>
            </a:endParaRPr>
          </a:p>
        </p:txBody>
      </p:sp>
      <p:sp>
        <p:nvSpPr>
          <p:cNvPr id="3" name="Content Placeholder 2"/>
          <p:cNvSpPr>
            <a:spLocks noGrp="1"/>
          </p:cNvSpPr>
          <p:nvPr>
            <p:ph sz="quarter" idx="1"/>
          </p:nvPr>
        </p:nvSpPr>
        <p:spPr>
          <a:xfrm>
            <a:off x="107504" y="1600200"/>
            <a:ext cx="8607900" cy="4495800"/>
          </a:xfrm>
        </p:spPr>
        <p:txBody>
          <a:bodyPr/>
          <a:lstStyle/>
          <a:p>
            <a:pPr lvl="1" algn="just">
              <a:spcBef>
                <a:spcPts val="300"/>
              </a:spcBef>
            </a:pPr>
            <a:r>
              <a:rPr lang="en-US" sz="2200" dirty="0" smtClean="0"/>
              <a:t>There </a:t>
            </a:r>
            <a:r>
              <a:rPr lang="en-US" sz="2200" dirty="0"/>
              <a:t>are various access methods offered by publishers towards accessing their resources and it varies case to case. </a:t>
            </a:r>
            <a:endParaRPr lang="en-US" sz="2200" dirty="0" smtClean="0"/>
          </a:p>
          <a:p>
            <a:pPr lvl="1" algn="just">
              <a:spcBef>
                <a:spcPts val="300"/>
              </a:spcBef>
            </a:pPr>
            <a:r>
              <a:rPr lang="en-US" sz="2200" dirty="0" smtClean="0"/>
              <a:t>Proxy </a:t>
            </a:r>
            <a:r>
              <a:rPr lang="en-US" sz="2200" dirty="0"/>
              <a:t>server and setting up of VPN is being used by some of the consortia, whereas some consortia are using </a:t>
            </a:r>
            <a:r>
              <a:rPr lang="en-US" sz="2200" dirty="0" err="1"/>
              <a:t>Ezproxy</a:t>
            </a:r>
            <a:r>
              <a:rPr lang="en-US" sz="2200" dirty="0"/>
              <a:t> as temporary solution to provide off-campus access to </a:t>
            </a:r>
            <a:r>
              <a:rPr lang="en-US" sz="2200" dirty="0" smtClean="0"/>
              <a:t>subscribed </a:t>
            </a:r>
            <a:r>
              <a:rPr lang="en-US" sz="2200" dirty="0"/>
              <a:t>content. </a:t>
            </a:r>
            <a:endParaRPr lang="en-US" sz="2200" dirty="0" smtClean="0"/>
          </a:p>
          <a:p>
            <a:pPr lvl="1" algn="just">
              <a:spcBef>
                <a:spcPts val="300"/>
              </a:spcBef>
            </a:pPr>
            <a:r>
              <a:rPr lang="en-US" sz="2200" dirty="0" smtClean="0"/>
              <a:t>Proxy </a:t>
            </a:r>
            <a:r>
              <a:rPr lang="en-US" sz="2200" dirty="0"/>
              <a:t>server and setting up of VPN can, at best be considered as temporary solution with several inherent problems</a:t>
            </a:r>
            <a:r>
              <a:rPr lang="en-US" sz="2200" dirty="0" smtClean="0"/>
              <a:t>.</a:t>
            </a:r>
            <a:endParaRPr lang="en-IN" sz="2200" dirty="0"/>
          </a:p>
        </p:txBody>
      </p:sp>
      <p:sp>
        <p:nvSpPr>
          <p:cNvPr id="5" name="Footer Placeholder 4"/>
          <p:cNvSpPr>
            <a:spLocks noGrp="1"/>
          </p:cNvSpPr>
          <p:nvPr>
            <p:ph type="ftr" sz="quarter" idx="11"/>
          </p:nvPr>
        </p:nvSpPr>
        <p:spPr>
          <a:xfrm>
            <a:off x="1144180" y="6302057"/>
            <a:ext cx="7562800" cy="349885"/>
          </a:xfrm>
        </p:spPr>
        <p:txBody>
          <a:bodyPr/>
          <a:lstStyle/>
          <a:p>
            <a:pPr>
              <a:defRPr/>
            </a:pPr>
            <a:r>
              <a:rPr lang="en-IN" sz="1200" dirty="0" smtClean="0"/>
              <a:t>19th National Convention on Knowledge, Library  and Information Networking</a:t>
            </a:r>
          </a:p>
          <a:p>
            <a:pPr>
              <a:defRPr/>
            </a:pPr>
            <a:r>
              <a:rPr lang="en-IN" sz="1200" dirty="0" smtClean="0"/>
              <a:t> (NACLIN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30</a:t>
            </a:fld>
            <a:endParaRPr lang="en-US"/>
          </a:p>
        </p:txBody>
      </p:sp>
    </p:spTree>
    <p:extLst>
      <p:ext uri="{BB962C8B-B14F-4D97-AF65-F5344CB8AC3E}">
        <p14:creationId xmlns:p14="http://schemas.microsoft.com/office/powerpoint/2010/main" xmlns="" val="4212838326"/>
      </p:ext>
    </p:extLst>
  </p:cSld>
  <p:clrMapOvr>
    <a:masterClrMapping/>
  </p:clrMapOvr>
  <p:transition spd="slow">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28600"/>
            <a:ext cx="8606760" cy="990600"/>
          </a:xfrm>
        </p:spPr>
        <p:txBody>
          <a:bodyPr/>
          <a:lstStyle/>
          <a:p>
            <a:pPr marL="366713" lvl="1" indent="0"/>
            <a:r>
              <a:rPr lang="en-US" sz="3200" b="1" dirty="0" smtClean="0">
                <a:solidFill>
                  <a:srgbClr val="C00000"/>
                </a:solidFill>
              </a:rPr>
              <a:t>Usage and usability Issues</a:t>
            </a:r>
            <a:endParaRPr lang="en-IN" sz="2800" dirty="0">
              <a:solidFill>
                <a:srgbClr val="C00000"/>
              </a:solidFill>
            </a:endParaRPr>
          </a:p>
        </p:txBody>
      </p:sp>
      <p:sp>
        <p:nvSpPr>
          <p:cNvPr id="3" name="Content Placeholder 2"/>
          <p:cNvSpPr>
            <a:spLocks noGrp="1"/>
          </p:cNvSpPr>
          <p:nvPr>
            <p:ph sz="quarter" idx="1"/>
          </p:nvPr>
        </p:nvSpPr>
        <p:spPr>
          <a:xfrm>
            <a:off x="107504" y="1600200"/>
            <a:ext cx="8658544" cy="4495800"/>
          </a:xfrm>
        </p:spPr>
        <p:txBody>
          <a:bodyPr/>
          <a:lstStyle/>
          <a:p>
            <a:pPr lvl="1" algn="just"/>
            <a:r>
              <a:rPr lang="en-US" sz="2200" dirty="0" smtClean="0"/>
              <a:t>ROI of consortia </a:t>
            </a:r>
            <a:r>
              <a:rPr lang="en-US" sz="2200" dirty="0"/>
              <a:t>is measured in terms of </a:t>
            </a:r>
            <a:r>
              <a:rPr lang="en-US" sz="2200" dirty="0" smtClean="0"/>
              <a:t>increased usage </a:t>
            </a:r>
            <a:r>
              <a:rPr lang="en-US" sz="2200" dirty="0"/>
              <a:t>of </a:t>
            </a:r>
            <a:r>
              <a:rPr lang="en-US" sz="2200" dirty="0" smtClean="0"/>
              <a:t>e-resources </a:t>
            </a:r>
            <a:r>
              <a:rPr lang="en-US" sz="2200" dirty="0"/>
              <a:t>which is ultimately reflected in the scientific productivity of </a:t>
            </a:r>
            <a:r>
              <a:rPr lang="en-US" sz="2200" dirty="0" smtClean="0"/>
              <a:t> </a:t>
            </a:r>
            <a:r>
              <a:rPr lang="en-US" sz="2200" dirty="0"/>
              <a:t>member institutes. </a:t>
            </a:r>
            <a:endParaRPr lang="en-US" sz="2200" dirty="0" smtClean="0"/>
          </a:p>
          <a:p>
            <a:pPr lvl="1" algn="just"/>
            <a:r>
              <a:rPr lang="en-US" sz="2200" dirty="0" smtClean="0"/>
              <a:t>Usage is </a:t>
            </a:r>
            <a:r>
              <a:rPr lang="en-US" sz="2200" dirty="0"/>
              <a:t>one of the most important parameters to judge effectiveness of </a:t>
            </a:r>
            <a:r>
              <a:rPr lang="en-US" sz="2200" dirty="0" smtClean="0"/>
              <a:t>consortia as </a:t>
            </a:r>
            <a:r>
              <a:rPr lang="en-US" sz="2200" dirty="0"/>
              <a:t>well as e-resource. </a:t>
            </a:r>
            <a:endParaRPr lang="en-US" sz="2200" dirty="0" smtClean="0"/>
          </a:p>
          <a:p>
            <a:pPr lvl="1" algn="just"/>
            <a:r>
              <a:rPr lang="en-US" sz="2200" dirty="0" smtClean="0"/>
              <a:t>Manual </a:t>
            </a:r>
            <a:r>
              <a:rPr lang="en-US" sz="2200" dirty="0"/>
              <a:t>compilation and analysis of usage statistics is a time-consuming process for a consortium having large number of member institutions. </a:t>
            </a:r>
            <a:endParaRPr lang="en-US" sz="2200" dirty="0" smtClean="0"/>
          </a:p>
          <a:p>
            <a:pPr lvl="1" algn="just"/>
            <a:r>
              <a:rPr lang="en-IN" sz="2200" dirty="0" smtClean="0"/>
              <a:t>Consortium </a:t>
            </a:r>
            <a:r>
              <a:rPr lang="en-IN" sz="2200" dirty="0"/>
              <a:t>should </a:t>
            </a:r>
            <a:r>
              <a:rPr lang="en-IN" sz="2200" dirty="0" smtClean="0"/>
              <a:t>have the provision to harvest </a:t>
            </a:r>
            <a:r>
              <a:rPr lang="en-IN" sz="2200" dirty="0"/>
              <a:t>the usage statistics from </a:t>
            </a:r>
            <a:r>
              <a:rPr lang="en-IN" sz="2200" dirty="0" smtClean="0"/>
              <a:t>publisher </a:t>
            </a:r>
            <a:r>
              <a:rPr lang="en-IN" sz="2200" dirty="0"/>
              <a:t>website directly to remove the human intervention of data </a:t>
            </a:r>
            <a:r>
              <a:rPr lang="en-IN" sz="2200" dirty="0" smtClean="0"/>
              <a:t>manipulation.</a:t>
            </a:r>
            <a:endParaRPr lang="en-IN" sz="2200" dirty="0"/>
          </a:p>
        </p:txBody>
      </p:sp>
      <p:sp>
        <p:nvSpPr>
          <p:cNvPr id="5" name="Footer Placeholder 4"/>
          <p:cNvSpPr>
            <a:spLocks noGrp="1"/>
          </p:cNvSpPr>
          <p:nvPr>
            <p:ph type="ftr" sz="quarter" idx="11"/>
          </p:nvPr>
        </p:nvSpPr>
        <p:spPr>
          <a:xfrm>
            <a:off x="1171200" y="6180137"/>
            <a:ext cx="7562800"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31</a:t>
            </a:fld>
            <a:endParaRPr lang="en-US"/>
          </a:p>
        </p:txBody>
      </p:sp>
    </p:spTree>
    <p:extLst>
      <p:ext uri="{BB962C8B-B14F-4D97-AF65-F5344CB8AC3E}">
        <p14:creationId xmlns:p14="http://schemas.microsoft.com/office/powerpoint/2010/main" xmlns="" val="3909626968"/>
      </p:ext>
    </p:extLst>
  </p:cSld>
  <p:clrMapOvr>
    <a:masterClrMapping/>
  </p:clrMapOvr>
  <p:transition spd="slow">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rgbClr val="C00000"/>
                </a:solidFill>
              </a:rPr>
              <a:t>Legal issues</a:t>
            </a:r>
          </a:p>
        </p:txBody>
      </p:sp>
      <p:sp>
        <p:nvSpPr>
          <p:cNvPr id="3" name="Content Placeholder 2"/>
          <p:cNvSpPr>
            <a:spLocks noGrp="1"/>
          </p:cNvSpPr>
          <p:nvPr>
            <p:ph sz="quarter" idx="1"/>
          </p:nvPr>
        </p:nvSpPr>
        <p:spPr>
          <a:xfrm>
            <a:off x="611560" y="1556792"/>
            <a:ext cx="8153400" cy="4495800"/>
          </a:xfrm>
        </p:spPr>
        <p:txBody>
          <a:bodyPr/>
          <a:lstStyle/>
          <a:p>
            <a:pPr algn="just">
              <a:spcBef>
                <a:spcPts val="600"/>
              </a:spcBef>
            </a:pPr>
            <a:r>
              <a:rPr lang="en-IN" sz="2400" dirty="0" smtClean="0"/>
              <a:t>Licence Terms and conditions - </a:t>
            </a:r>
            <a:r>
              <a:rPr lang="en-US" altLang="en-US" sz="2400" dirty="0"/>
              <a:t>Publisher license </a:t>
            </a:r>
            <a:r>
              <a:rPr lang="en-US" altLang="en-US" sz="2400" dirty="0" smtClean="0"/>
              <a:t>includes useful </a:t>
            </a:r>
            <a:r>
              <a:rPr lang="en-US" altLang="en-US" sz="2400" dirty="0"/>
              <a:t>rights but also with significant restrictions &amp; responsibilities.</a:t>
            </a:r>
          </a:p>
          <a:p>
            <a:pPr algn="just">
              <a:spcBef>
                <a:spcPts val="600"/>
              </a:spcBef>
            </a:pPr>
            <a:r>
              <a:rPr lang="en-US" altLang="en-US" sz="2400" dirty="0"/>
              <a:t>Thorough understanding of license language &amp; its impact on access has become critical for libraries.</a:t>
            </a:r>
          </a:p>
          <a:p>
            <a:pPr algn="just"/>
            <a:r>
              <a:rPr lang="en-IN" sz="2400" dirty="0" smtClean="0"/>
              <a:t>Legal </a:t>
            </a:r>
            <a:r>
              <a:rPr lang="en-IN" sz="2400" dirty="0"/>
              <a:t>issues </a:t>
            </a:r>
            <a:r>
              <a:rPr lang="en-IN" sz="2400" dirty="0" smtClean="0"/>
              <a:t>should </a:t>
            </a:r>
            <a:r>
              <a:rPr lang="en-IN" sz="2400" dirty="0"/>
              <a:t>be addressed in licensing </a:t>
            </a:r>
            <a:r>
              <a:rPr lang="en-IN" sz="2400" dirty="0" smtClean="0"/>
              <a:t>agreement</a:t>
            </a:r>
            <a:r>
              <a:rPr lang="en-IN" sz="2400" dirty="0"/>
              <a:t>:</a:t>
            </a:r>
            <a:endParaRPr lang="en-IN" sz="2400" dirty="0" smtClean="0"/>
          </a:p>
          <a:p>
            <a:pPr lvl="1" algn="just"/>
            <a:r>
              <a:rPr lang="en-IN" sz="2100" dirty="0" smtClean="0"/>
              <a:t>Terms of payment </a:t>
            </a:r>
          </a:p>
          <a:p>
            <a:pPr lvl="1" algn="just"/>
            <a:r>
              <a:rPr lang="en-IN" sz="2100" dirty="0"/>
              <a:t>Grace </a:t>
            </a:r>
            <a:r>
              <a:rPr lang="en-IN" sz="2100" dirty="0" smtClean="0"/>
              <a:t>period</a:t>
            </a:r>
          </a:p>
          <a:p>
            <a:pPr lvl="1" algn="just"/>
            <a:r>
              <a:rPr lang="en-IN" sz="2100" dirty="0"/>
              <a:t>Governing </a:t>
            </a:r>
            <a:r>
              <a:rPr lang="en-IN" sz="2100" dirty="0" smtClean="0"/>
              <a:t>laws</a:t>
            </a:r>
          </a:p>
          <a:p>
            <a:pPr lvl="1" algn="just"/>
            <a:r>
              <a:rPr lang="en-IN" sz="2100" dirty="0"/>
              <a:t>Resource providers authority to provide access</a:t>
            </a:r>
            <a:r>
              <a:rPr lang="en-IN" sz="2100" dirty="0" smtClean="0"/>
              <a:t> </a:t>
            </a:r>
            <a:endParaRPr lang="en-US" sz="1100" b="1" dirty="0" smtClean="0">
              <a:solidFill>
                <a:schemeClr val="accent2">
                  <a:lumMod val="75000"/>
                </a:schemeClr>
              </a:solidFill>
            </a:endParaRPr>
          </a:p>
          <a:p>
            <a:pPr lvl="1">
              <a:buNone/>
            </a:pPr>
            <a:endParaRPr lang="en-US" sz="1100" b="1" dirty="0">
              <a:solidFill>
                <a:schemeClr val="accent2">
                  <a:lumMod val="75000"/>
                </a:schemeClr>
              </a:solidFill>
            </a:endParaRPr>
          </a:p>
          <a:p>
            <a:pPr lvl="1">
              <a:buNone/>
            </a:pPr>
            <a:r>
              <a:rPr lang="en-US" sz="1200" b="1" dirty="0" smtClean="0">
                <a:solidFill>
                  <a:srgbClr val="0033CC"/>
                </a:solidFill>
              </a:rPr>
              <a:t>                                                                                               Details discussion under License Agreement….next slides</a:t>
            </a:r>
          </a:p>
          <a:p>
            <a:pPr>
              <a:buNone/>
            </a:pPr>
            <a:endParaRPr lang="en-US" b="1" dirty="0" smtClean="0">
              <a:solidFill>
                <a:schemeClr val="accent2">
                  <a:lumMod val="75000"/>
                </a:schemeClr>
              </a:solidFill>
            </a:endParaRPr>
          </a:p>
          <a:p>
            <a:endParaRPr lang="en-IN" dirty="0"/>
          </a:p>
        </p:txBody>
      </p:sp>
      <p:sp>
        <p:nvSpPr>
          <p:cNvPr id="10" name="Footer Placeholder 9"/>
          <p:cNvSpPr>
            <a:spLocks noGrp="1"/>
          </p:cNvSpPr>
          <p:nvPr>
            <p:ph type="ftr" sz="quarter" idx="11"/>
          </p:nvPr>
        </p:nvSpPr>
        <p:spPr>
          <a:xfrm>
            <a:off x="2570312" y="6143700"/>
            <a:ext cx="6194648" cy="492968"/>
          </a:xfrm>
        </p:spPr>
        <p:txBody>
          <a:bodyPr/>
          <a:lstStyle/>
          <a:p>
            <a:pPr>
              <a:defRPr/>
            </a:pPr>
            <a:r>
              <a:rPr lang="en-IN" sz="1200" dirty="0" smtClean="0"/>
              <a:t>19th National Convention on Knowledge, Library  and Information Networking (NACLIN 2016) </a:t>
            </a:r>
            <a:r>
              <a:rPr lang="en-IN" sz="1100" dirty="0" smtClean="0"/>
              <a:t>  </a:t>
            </a:r>
            <a:endParaRPr lang="en-US" sz="1100" dirty="0"/>
          </a:p>
        </p:txBody>
      </p:sp>
      <p:sp>
        <p:nvSpPr>
          <p:cNvPr id="11" name="Slide Number Placeholder 10"/>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32</a:t>
            </a:fld>
            <a:endParaRPr lang="en-US"/>
          </a:p>
        </p:txBody>
      </p:sp>
    </p:spTree>
  </p:cSld>
  <p:clrMapOvr>
    <a:masterClrMapping/>
  </p:clrMapOvr>
  <p:transition spd="slow">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700808"/>
            <a:ext cx="8391277" cy="4585871"/>
          </a:xfrm>
          <a:prstGeom prst="rect">
            <a:avLst/>
          </a:prstGeom>
        </p:spPr>
        <p:txBody>
          <a:bodyPr wrap="square">
            <a:spAutoFit/>
          </a:bodyPr>
          <a:lstStyle/>
          <a:p>
            <a:pPr marL="342900" indent="-342900" algn="just">
              <a:spcBef>
                <a:spcPts val="600"/>
              </a:spcBef>
              <a:buFont typeface="Arial" pitchFamily="34" charset="0"/>
              <a:buChar char="•"/>
              <a:defRPr/>
            </a:pPr>
            <a:r>
              <a:rPr lang="en-US" dirty="0" smtClean="0">
                <a:latin typeface="+mj-lt"/>
                <a:ea typeface="Tahoma" pitchFamily="34" charset="0"/>
                <a:cs typeface="Tahoma" pitchFamily="34" charset="0"/>
              </a:rPr>
              <a:t>Most of the publishers put a clause in the license agreement that </a:t>
            </a:r>
            <a:r>
              <a:rPr lang="en-US" dirty="0">
                <a:latin typeface="+mj-lt"/>
                <a:ea typeface="Tahoma" pitchFamily="34" charset="0"/>
                <a:cs typeface="Tahoma" pitchFamily="34" charset="0"/>
              </a:rPr>
              <a:t>in case of any </a:t>
            </a:r>
            <a:r>
              <a:rPr lang="en-US" dirty="0" smtClean="0">
                <a:latin typeface="+mj-lt"/>
                <a:ea typeface="Tahoma" pitchFamily="34" charset="0"/>
                <a:cs typeface="Tahoma" pitchFamily="34" charset="0"/>
              </a:rPr>
              <a:t>dispute, </a:t>
            </a:r>
            <a:r>
              <a:rPr lang="en-US" b="1" dirty="0" smtClean="0">
                <a:latin typeface="+mj-lt"/>
                <a:ea typeface="Tahoma" pitchFamily="34" charset="0"/>
                <a:cs typeface="Tahoma" pitchFamily="34" charset="0"/>
              </a:rPr>
              <a:t>litigation suit will be settled in the courts of their own country. </a:t>
            </a:r>
          </a:p>
          <a:p>
            <a:pPr marL="342900" indent="-342900" algn="just">
              <a:spcBef>
                <a:spcPts val="600"/>
              </a:spcBef>
              <a:buFont typeface="Arial" pitchFamily="34" charset="0"/>
              <a:buChar char="•"/>
              <a:defRPr/>
            </a:pPr>
            <a:r>
              <a:rPr lang="en-US" dirty="0" smtClean="0">
                <a:latin typeface="+mj-lt"/>
                <a:ea typeface="Tahoma" pitchFamily="34" charset="0"/>
                <a:cs typeface="Tahoma" pitchFamily="34" charset="0"/>
              </a:rPr>
              <a:t>Some are agreed on </a:t>
            </a:r>
            <a:r>
              <a:rPr lang="en-US" b="1" dirty="0" smtClean="0">
                <a:latin typeface="+mj-lt"/>
                <a:ea typeface="Tahoma" pitchFamily="34" charset="0"/>
                <a:cs typeface="Tahoma" pitchFamily="34" charset="0"/>
              </a:rPr>
              <a:t>reciprocal arbitration clause </a:t>
            </a:r>
            <a:r>
              <a:rPr lang="en-US" dirty="0" smtClean="0">
                <a:latin typeface="+mj-lt"/>
                <a:ea typeface="Tahoma" pitchFamily="34" charset="0"/>
                <a:cs typeface="Tahoma" pitchFamily="34" charset="0"/>
              </a:rPr>
              <a:t>(court of law of respective countries). At this point of time, one has to </a:t>
            </a:r>
            <a:r>
              <a:rPr lang="en-US" b="1" dirty="0" smtClean="0">
                <a:latin typeface="+mj-lt"/>
                <a:ea typeface="Tahoma" pitchFamily="34" charset="0"/>
                <a:cs typeface="Tahoma" pitchFamily="34" charset="0"/>
              </a:rPr>
              <a:t>deliberate and insist on settling the issues in the courts of our own country.</a:t>
            </a:r>
          </a:p>
          <a:p>
            <a:pPr marL="342900" indent="-342900" algn="just">
              <a:spcBef>
                <a:spcPts val="600"/>
              </a:spcBef>
              <a:buFont typeface="Arial" pitchFamily="34" charset="0"/>
              <a:buChar char="•"/>
              <a:defRPr/>
            </a:pPr>
            <a:r>
              <a:rPr lang="en-US" dirty="0">
                <a:latin typeface="+mj-lt"/>
              </a:rPr>
              <a:t>B</a:t>
            </a:r>
            <a:r>
              <a:rPr lang="en-US" dirty="0" smtClean="0">
                <a:latin typeface="+mj-lt"/>
              </a:rPr>
              <a:t>ody in India for settling the dispute to arbitration is </a:t>
            </a:r>
            <a:r>
              <a:rPr lang="en-US" b="1" u="sng" dirty="0" smtClean="0">
                <a:latin typeface="+mj-lt"/>
              </a:rPr>
              <a:t>International Center for Alternative Dispute Resolution (ICADR), </a:t>
            </a:r>
            <a:r>
              <a:rPr lang="en-US" dirty="0" smtClean="0">
                <a:latin typeface="+mj-lt"/>
              </a:rPr>
              <a:t>New Delhi.</a:t>
            </a:r>
          </a:p>
          <a:p>
            <a:pPr algn="just">
              <a:spcBef>
                <a:spcPts val="600"/>
              </a:spcBef>
              <a:defRPr/>
            </a:pPr>
            <a:endParaRPr lang="en-US" sz="3200" b="1" dirty="0">
              <a:solidFill>
                <a:schemeClr val="bg2"/>
              </a:solidFill>
              <a:latin typeface="+mn-lt"/>
              <a:ea typeface="Tahoma" pitchFamily="34" charset="0"/>
              <a:cs typeface="Tahoma" pitchFamily="34" charset="0"/>
            </a:endParaRPr>
          </a:p>
        </p:txBody>
      </p:sp>
      <p:sp>
        <p:nvSpPr>
          <p:cNvPr id="5" name="Title 4"/>
          <p:cNvSpPr>
            <a:spLocks noGrp="1"/>
          </p:cNvSpPr>
          <p:nvPr>
            <p:ph type="title"/>
          </p:nvPr>
        </p:nvSpPr>
        <p:spPr>
          <a:xfrm>
            <a:off x="612648" y="476672"/>
            <a:ext cx="8153400" cy="742528"/>
          </a:xfrm>
        </p:spPr>
        <p:txBody>
          <a:bodyPr/>
          <a:lstStyle/>
          <a:p>
            <a:r>
              <a:rPr lang="en-US" sz="3200" b="1" dirty="0" smtClean="0">
                <a:solidFill>
                  <a:srgbClr val="C00000"/>
                </a:solidFill>
              </a:rPr>
              <a:t>Arbitration</a:t>
            </a:r>
            <a:endParaRPr lang="en-US" sz="3200" b="1" dirty="0">
              <a:solidFill>
                <a:srgbClr val="C00000"/>
              </a:solidFill>
            </a:endParaRPr>
          </a:p>
        </p:txBody>
      </p:sp>
      <p:sp>
        <p:nvSpPr>
          <p:cNvPr id="12" name="Footer Placeholder 11"/>
          <p:cNvSpPr>
            <a:spLocks noGrp="1"/>
          </p:cNvSpPr>
          <p:nvPr>
            <p:ph type="ftr" sz="quarter" idx="11"/>
          </p:nvPr>
        </p:nvSpPr>
        <p:spPr>
          <a:xfrm>
            <a:off x="2483769" y="6260944"/>
            <a:ext cx="6303044" cy="420960"/>
          </a:xfrm>
        </p:spPr>
        <p:txBody>
          <a:bodyPr/>
          <a:lstStyle/>
          <a:p>
            <a:pPr>
              <a:defRPr/>
            </a:pPr>
            <a:r>
              <a:rPr lang="en-IN" sz="1200" dirty="0" smtClean="0"/>
              <a:t>19th National Convention on Knowledge, Library  and Information Networking (NACLIN 2016) </a:t>
            </a:r>
            <a:r>
              <a:rPr lang="en-IN" sz="1100" dirty="0" smtClean="0"/>
              <a:t>  </a:t>
            </a:r>
            <a:endParaRPr lang="en-US" sz="1100" dirty="0"/>
          </a:p>
        </p:txBody>
      </p:sp>
      <p:sp>
        <p:nvSpPr>
          <p:cNvPr id="13" name="Slide Number Placeholder 12"/>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33</a:t>
            </a:fld>
            <a:endParaRPr lang="en-US"/>
          </a:p>
        </p:txBody>
      </p:sp>
    </p:spTree>
    <p:extLst>
      <p:ext uri="{BB962C8B-B14F-4D97-AF65-F5344CB8AC3E}">
        <p14:creationId xmlns:p14="http://schemas.microsoft.com/office/powerpoint/2010/main" xmlns="" val="2584711155"/>
      </p:ext>
    </p:extLst>
  </p:cSld>
  <p:clrMapOvr>
    <a:masterClrMapping/>
  </p:clrMapOvr>
  <p:transition spd="slow">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C00000"/>
                </a:solidFill>
              </a:rPr>
              <a:t>Some other </a:t>
            </a:r>
            <a:r>
              <a:rPr lang="en-US" sz="3200" b="1" dirty="0">
                <a:solidFill>
                  <a:srgbClr val="C00000"/>
                </a:solidFill>
              </a:rPr>
              <a:t>issues</a:t>
            </a:r>
          </a:p>
        </p:txBody>
      </p:sp>
      <p:sp>
        <p:nvSpPr>
          <p:cNvPr id="3" name="Content Placeholder 2"/>
          <p:cNvSpPr>
            <a:spLocks noGrp="1"/>
          </p:cNvSpPr>
          <p:nvPr>
            <p:ph sz="quarter" idx="1"/>
          </p:nvPr>
        </p:nvSpPr>
        <p:spPr>
          <a:xfrm>
            <a:off x="533400" y="1600200"/>
            <a:ext cx="8232648" cy="4495800"/>
          </a:xfrm>
        </p:spPr>
        <p:txBody>
          <a:bodyPr/>
          <a:lstStyle/>
          <a:p>
            <a:pPr lvl="0" algn="just"/>
            <a:r>
              <a:rPr lang="en-US" sz="2400" dirty="0" smtClean="0"/>
              <a:t>Overlapping of journals in different packages,</a:t>
            </a:r>
          </a:p>
          <a:p>
            <a:pPr lvl="0" algn="just"/>
            <a:r>
              <a:rPr lang="en-US" sz="2400" dirty="0" smtClean="0"/>
              <a:t>Different terms and conditions of accessing, downloading and printing of subscribed content..</a:t>
            </a:r>
          </a:p>
          <a:p>
            <a:pPr lvl="1" algn="just"/>
            <a:r>
              <a:rPr lang="en-US" sz="2100" dirty="0" smtClean="0"/>
              <a:t>may not be allowed to download whole issue of the journal, </a:t>
            </a:r>
          </a:p>
          <a:p>
            <a:pPr lvl="1" algn="just"/>
            <a:r>
              <a:rPr lang="en-US" sz="2100" dirty="0" smtClean="0"/>
              <a:t>may not send article through e-mail, </a:t>
            </a:r>
          </a:p>
          <a:p>
            <a:pPr lvl="1" algn="just"/>
            <a:r>
              <a:rPr lang="en-US" sz="2100" dirty="0" smtClean="0"/>
              <a:t>may not store articles for future use, etc. </a:t>
            </a:r>
            <a:r>
              <a:rPr lang="en-IN" sz="2100" dirty="0" smtClean="0"/>
              <a:t> </a:t>
            </a:r>
          </a:p>
          <a:p>
            <a:pPr algn="just"/>
            <a:r>
              <a:rPr lang="en-US" sz="2400" dirty="0"/>
              <a:t>Discontinuation of access during subscription period because of serial downloading -- No proper definition of serial/access downloading.</a:t>
            </a:r>
          </a:p>
          <a:p>
            <a:pPr algn="just"/>
            <a:r>
              <a:rPr lang="en-US" sz="2400" dirty="0"/>
              <a:t>Some publishers do not prorate subscription rates.</a:t>
            </a:r>
          </a:p>
          <a:p>
            <a:pPr marL="0" indent="0" algn="just">
              <a:buNone/>
            </a:pPr>
            <a:endParaRPr lang="en-IN" sz="2400" dirty="0" smtClean="0"/>
          </a:p>
          <a:p>
            <a:pPr>
              <a:buNone/>
            </a:pPr>
            <a:endParaRPr lang="en-US" b="1" u="sng" dirty="0" smtClean="0">
              <a:solidFill>
                <a:schemeClr val="accent2">
                  <a:lumMod val="75000"/>
                </a:schemeClr>
              </a:solidFill>
            </a:endParaRPr>
          </a:p>
          <a:p>
            <a:pPr>
              <a:buNone/>
            </a:pPr>
            <a:endParaRPr lang="en-US" b="1" dirty="0" smtClean="0">
              <a:solidFill>
                <a:schemeClr val="accent2">
                  <a:lumMod val="75000"/>
                </a:schemeClr>
              </a:solidFill>
            </a:endParaRPr>
          </a:p>
          <a:p>
            <a:pPr>
              <a:buNone/>
            </a:pPr>
            <a:endParaRPr lang="en-US" b="1" dirty="0" smtClean="0">
              <a:solidFill>
                <a:schemeClr val="accent2">
                  <a:lumMod val="75000"/>
                </a:schemeClr>
              </a:solidFill>
            </a:endParaRPr>
          </a:p>
          <a:p>
            <a:endParaRPr lang="en-IN" dirty="0"/>
          </a:p>
        </p:txBody>
      </p:sp>
      <p:sp>
        <p:nvSpPr>
          <p:cNvPr id="10" name="Footer Placeholder 9"/>
          <p:cNvSpPr>
            <a:spLocks noGrp="1"/>
          </p:cNvSpPr>
          <p:nvPr>
            <p:ph type="ftr" sz="quarter" idx="11"/>
          </p:nvPr>
        </p:nvSpPr>
        <p:spPr>
          <a:xfrm>
            <a:off x="2699792" y="6294437"/>
            <a:ext cx="5834608" cy="365125"/>
          </a:xfrm>
        </p:spPr>
        <p:txBody>
          <a:bodyPr/>
          <a:lstStyle/>
          <a:p>
            <a:pPr>
              <a:defRPr/>
            </a:pPr>
            <a:r>
              <a:rPr lang="en-IN" sz="1100" dirty="0" smtClean="0"/>
              <a:t>19th National Convention on Knowledge, Library  and Information Networking (NACLIN 2016)   </a:t>
            </a:r>
            <a:endParaRPr lang="en-US" sz="1100" dirty="0"/>
          </a:p>
        </p:txBody>
      </p:sp>
      <p:sp>
        <p:nvSpPr>
          <p:cNvPr id="11" name="Slide Number Placeholder 10"/>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34</a:t>
            </a:fld>
            <a:endParaRPr lang="en-US"/>
          </a:p>
        </p:txBody>
      </p:sp>
    </p:spTree>
    <p:extLst>
      <p:ext uri="{BB962C8B-B14F-4D97-AF65-F5344CB8AC3E}">
        <p14:creationId xmlns:p14="http://schemas.microsoft.com/office/powerpoint/2010/main" xmlns="" val="1936768140"/>
      </p:ext>
    </p:extLst>
  </p:cSld>
  <p:clrMapOvr>
    <a:masterClrMapping/>
  </p:clrMapOvr>
  <p:transition spd="slow">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204864"/>
            <a:ext cx="8515672" cy="964704"/>
          </a:xfrm>
        </p:spPr>
        <p:txBody>
          <a:bodyPr/>
          <a:lstStyle/>
          <a:p>
            <a:pPr lvl="0" algn="ctr"/>
            <a:r>
              <a:rPr lang="en-US" sz="2800" b="1" dirty="0"/>
              <a:t>New Trends in Managing Consortia</a:t>
            </a:r>
            <a:endParaRPr lang="en-IN" sz="4800" dirty="0"/>
          </a:p>
        </p:txBody>
      </p:sp>
      <p:sp>
        <p:nvSpPr>
          <p:cNvPr id="3" name="Subtitle 2"/>
          <p:cNvSpPr>
            <a:spLocks noGrp="1"/>
          </p:cNvSpPr>
          <p:nvPr>
            <p:ph type="subTitle" idx="1"/>
          </p:nvPr>
        </p:nvSpPr>
        <p:spPr>
          <a:xfrm>
            <a:off x="2339752" y="6237312"/>
            <a:ext cx="6705600" cy="685800"/>
          </a:xfrm>
        </p:spPr>
        <p:txBody>
          <a:bodyPr>
            <a:normAutofit/>
          </a:bodyPr>
          <a:lstStyle/>
          <a:p>
            <a:pPr algn="r"/>
            <a:r>
              <a:rPr lang="en-IN" sz="1600" dirty="0"/>
              <a:t>19th National Convention on Knowledge, Library  and Information Networking (NACLIN 2016)</a:t>
            </a:r>
            <a:r>
              <a:rPr lang="en-IN" sz="2000" dirty="0"/>
              <a:t> </a:t>
            </a:r>
          </a:p>
          <a:p>
            <a:endParaRPr lang="en-IN" dirty="0"/>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35</a:t>
            </a:fld>
            <a:endParaRPr lang="en-US"/>
          </a:p>
        </p:txBody>
      </p:sp>
    </p:spTree>
    <p:extLst>
      <p:ext uri="{BB962C8B-B14F-4D97-AF65-F5344CB8AC3E}">
        <p14:creationId xmlns:p14="http://schemas.microsoft.com/office/powerpoint/2010/main" xmlns="" val="1264329674"/>
      </p:ext>
    </p:extLst>
  </p:cSld>
  <p:clrMapOvr>
    <a:masterClrMapping/>
  </p:clrMapOvr>
  <p:transition spd="slow">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New Trends in Managing Consortia</a:t>
            </a:r>
            <a:endParaRPr lang="en-IN" sz="3200" dirty="0">
              <a:solidFill>
                <a:srgbClr val="C00000"/>
              </a:solidFill>
            </a:endParaRPr>
          </a:p>
        </p:txBody>
      </p:sp>
      <p:sp>
        <p:nvSpPr>
          <p:cNvPr id="3" name="Content Placeholder 2"/>
          <p:cNvSpPr>
            <a:spLocks noGrp="1"/>
          </p:cNvSpPr>
          <p:nvPr>
            <p:ph sz="quarter" idx="1"/>
          </p:nvPr>
        </p:nvSpPr>
        <p:spPr>
          <a:xfrm>
            <a:off x="285720" y="1600200"/>
            <a:ext cx="8358246" cy="4495800"/>
          </a:xfrm>
        </p:spPr>
        <p:txBody>
          <a:bodyPr/>
          <a:lstStyle/>
          <a:p>
            <a:pPr lvl="0" algn="just">
              <a:spcBef>
                <a:spcPts val="400"/>
              </a:spcBef>
            </a:pPr>
            <a:r>
              <a:rPr lang="en-IN" sz="2100" b="1" dirty="0"/>
              <a:t>Resource Selection Committee (RSC</a:t>
            </a:r>
            <a:r>
              <a:rPr lang="en-IN" sz="2100" dirty="0"/>
              <a:t>) which is looking after requirement and demand of </a:t>
            </a:r>
            <a:r>
              <a:rPr lang="en-IN" sz="2100" dirty="0" smtClean="0"/>
              <a:t>e-resources </a:t>
            </a:r>
            <a:r>
              <a:rPr lang="en-IN" sz="2100" dirty="0"/>
              <a:t>of the </a:t>
            </a:r>
            <a:r>
              <a:rPr lang="en-IN" sz="2100" dirty="0" smtClean="0"/>
              <a:t>members.</a:t>
            </a:r>
            <a:endParaRPr lang="en-US" sz="2100" dirty="0"/>
          </a:p>
          <a:p>
            <a:pPr lvl="0" algn="just">
              <a:spcBef>
                <a:spcPts val="400"/>
              </a:spcBef>
            </a:pPr>
            <a:r>
              <a:rPr lang="en-IN" sz="2100" dirty="0"/>
              <a:t>RSC select and evaluate the e-resources </a:t>
            </a:r>
            <a:r>
              <a:rPr lang="en-IN" sz="2100" dirty="0" smtClean="0"/>
              <a:t>subscribed </a:t>
            </a:r>
            <a:r>
              <a:rPr lang="en-IN" sz="2100" dirty="0"/>
              <a:t>by the </a:t>
            </a:r>
            <a:r>
              <a:rPr lang="en-IN" sz="2100" dirty="0" smtClean="0"/>
              <a:t>consortia </a:t>
            </a:r>
            <a:r>
              <a:rPr lang="en-IN" sz="2100" dirty="0"/>
              <a:t>on the basis of usage.</a:t>
            </a:r>
            <a:endParaRPr lang="en-US" sz="2100" dirty="0"/>
          </a:p>
          <a:p>
            <a:pPr lvl="0" algn="just">
              <a:spcBef>
                <a:spcPts val="400"/>
              </a:spcBef>
            </a:pPr>
            <a:r>
              <a:rPr lang="en-IN" sz="2100" dirty="0"/>
              <a:t>N</a:t>
            </a:r>
            <a:r>
              <a:rPr lang="en-IN" sz="2100" dirty="0" smtClean="0"/>
              <a:t>ew </a:t>
            </a:r>
            <a:r>
              <a:rPr lang="en-IN" sz="2100" dirty="0"/>
              <a:t>e-resources are added and </a:t>
            </a:r>
            <a:r>
              <a:rPr lang="en-IN" sz="2100" dirty="0" smtClean="0"/>
              <a:t>others </a:t>
            </a:r>
            <a:r>
              <a:rPr lang="en-IN" sz="2100" dirty="0"/>
              <a:t>discontinued after due evaluation.</a:t>
            </a:r>
            <a:endParaRPr lang="en-US" sz="2100" dirty="0"/>
          </a:p>
          <a:p>
            <a:pPr lvl="0" algn="just">
              <a:spcBef>
                <a:spcPts val="400"/>
              </a:spcBef>
            </a:pPr>
            <a:r>
              <a:rPr lang="en-US" sz="2100" b="1" dirty="0"/>
              <a:t>Pre-negotiation meetings and discussion</a:t>
            </a:r>
            <a:r>
              <a:rPr lang="en-US" sz="2100" dirty="0"/>
              <a:t> with the members of negotiation committee to form strategy for negotiation. </a:t>
            </a:r>
          </a:p>
          <a:p>
            <a:pPr lvl="0" algn="just">
              <a:spcBef>
                <a:spcPts val="400"/>
              </a:spcBef>
            </a:pPr>
            <a:r>
              <a:rPr lang="en-US" sz="2100" b="1" dirty="0"/>
              <a:t>Formation of guidelines for negotiation </a:t>
            </a:r>
            <a:r>
              <a:rPr lang="en-US" sz="2100" dirty="0"/>
              <a:t>to reach equilibrium between what the publisher charges and what the libraries are willing to pay. </a:t>
            </a:r>
          </a:p>
          <a:p>
            <a:pPr lvl="0" algn="just">
              <a:spcBef>
                <a:spcPts val="400"/>
              </a:spcBef>
            </a:pPr>
            <a:r>
              <a:rPr lang="en-US" sz="2100" dirty="0"/>
              <a:t>Some of the consortia are </a:t>
            </a:r>
            <a:r>
              <a:rPr lang="en-US" sz="2100" b="1" dirty="0"/>
              <a:t>hiring the services of professional </a:t>
            </a:r>
            <a:r>
              <a:rPr lang="en-US" sz="2100" b="1" dirty="0" smtClean="0"/>
              <a:t>negotiators</a:t>
            </a:r>
            <a:r>
              <a:rPr lang="en-US" sz="2100" dirty="0" smtClean="0"/>
              <a:t>.</a:t>
            </a:r>
          </a:p>
          <a:p>
            <a:pPr algn="just">
              <a:spcBef>
                <a:spcPts val="400"/>
              </a:spcBef>
            </a:pPr>
            <a:r>
              <a:rPr lang="en-US" sz="2100" dirty="0" smtClean="0"/>
              <a:t>Negotiate not only the rates of subscription but also terms and conditions of subscription and legal issues involved. </a:t>
            </a:r>
          </a:p>
          <a:p>
            <a:pPr lvl="0" algn="just"/>
            <a:endParaRPr lang="en-US" sz="2200" dirty="0" smtClean="0"/>
          </a:p>
          <a:p>
            <a:endParaRPr lang="en-IN"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36</a:t>
            </a:fld>
            <a:endParaRPr lang="en-US"/>
          </a:p>
        </p:txBody>
      </p:sp>
    </p:spTree>
    <p:extLst>
      <p:ext uri="{BB962C8B-B14F-4D97-AF65-F5344CB8AC3E}">
        <p14:creationId xmlns:p14="http://schemas.microsoft.com/office/powerpoint/2010/main" xmlns="" val="1682160314"/>
      </p:ext>
    </p:extLst>
  </p:cSld>
  <p:clrMapOvr>
    <a:masterClrMapping/>
  </p:clrMapOvr>
  <p:transition spd="slow">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New Trends in Managing Consortia</a:t>
            </a:r>
            <a:endParaRPr lang="en-IN" sz="3200" dirty="0">
              <a:solidFill>
                <a:srgbClr val="C00000"/>
              </a:solidFill>
            </a:endParaRPr>
          </a:p>
        </p:txBody>
      </p:sp>
      <p:sp>
        <p:nvSpPr>
          <p:cNvPr id="3" name="Content Placeholder 2"/>
          <p:cNvSpPr>
            <a:spLocks noGrp="1"/>
          </p:cNvSpPr>
          <p:nvPr>
            <p:ph sz="quarter" idx="1"/>
          </p:nvPr>
        </p:nvSpPr>
        <p:spPr>
          <a:xfrm>
            <a:off x="357158" y="1600200"/>
            <a:ext cx="8408890" cy="4495800"/>
          </a:xfrm>
        </p:spPr>
        <p:txBody>
          <a:bodyPr/>
          <a:lstStyle/>
          <a:p>
            <a:pPr lvl="0" algn="just">
              <a:spcBef>
                <a:spcPts val="300"/>
              </a:spcBef>
            </a:pPr>
            <a:r>
              <a:rPr lang="en-IN" sz="2200" dirty="0" smtClean="0"/>
              <a:t>E-resources </a:t>
            </a:r>
            <a:r>
              <a:rPr lang="en-IN" sz="2200" dirty="0"/>
              <a:t>available through the Consortium are governed by license agreements. Now, the Consortium takes utmost care to protect the rights of the users as well as the members before signing an agreement. </a:t>
            </a:r>
            <a:endParaRPr lang="en-US" sz="2200" dirty="0"/>
          </a:p>
          <a:p>
            <a:pPr lvl="0" algn="just">
              <a:spcBef>
                <a:spcPts val="300"/>
              </a:spcBef>
            </a:pPr>
            <a:r>
              <a:rPr lang="en-US" sz="2200" dirty="0" smtClean="0"/>
              <a:t>Consortia </a:t>
            </a:r>
            <a:r>
              <a:rPr lang="en-US" sz="2200" dirty="0"/>
              <a:t>sign License agreement after getting vetted legally by the experts before placing the order for e-resources. </a:t>
            </a:r>
          </a:p>
          <a:p>
            <a:pPr lvl="0" algn="just">
              <a:spcBef>
                <a:spcPts val="300"/>
              </a:spcBef>
            </a:pPr>
            <a:r>
              <a:rPr lang="en-IN" sz="2200" dirty="0"/>
              <a:t>For document delivery and inter-library loan, J-Gate Custom Content for Consortium (JCCC), designed especially for the consortium, provides content-level access to all the electronic journals subscribed by all its members. </a:t>
            </a:r>
            <a:endParaRPr lang="en-US" sz="2200" dirty="0"/>
          </a:p>
          <a:p>
            <a:pPr lvl="0" algn="just">
              <a:spcBef>
                <a:spcPts val="300"/>
              </a:spcBef>
            </a:pPr>
            <a:r>
              <a:rPr lang="en-US" sz="2200" dirty="0"/>
              <a:t>Different consortia are trying to resolve the taxation </a:t>
            </a:r>
            <a:r>
              <a:rPr lang="en-US" sz="2200" dirty="0" smtClean="0"/>
              <a:t>issues with </a:t>
            </a:r>
            <a:r>
              <a:rPr lang="en-US" sz="2200" dirty="0"/>
              <a:t>the help of concerned ministries as well as by taxation experts. </a:t>
            </a:r>
          </a:p>
          <a:p>
            <a:pPr marL="0" indent="0">
              <a:buNone/>
            </a:pPr>
            <a:endParaRPr lang="en-IN" dirty="0"/>
          </a:p>
        </p:txBody>
      </p:sp>
      <p:sp>
        <p:nvSpPr>
          <p:cNvPr id="5" name="Footer Placeholder 4"/>
          <p:cNvSpPr>
            <a:spLocks noGrp="1"/>
          </p:cNvSpPr>
          <p:nvPr>
            <p:ph type="ftr" sz="quarter" idx="11"/>
          </p:nvPr>
        </p:nvSpPr>
        <p:spPr>
          <a:xfrm>
            <a:off x="1131240" y="6294437"/>
            <a:ext cx="7634808"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37</a:t>
            </a:fld>
            <a:endParaRPr lang="en-US"/>
          </a:p>
        </p:txBody>
      </p:sp>
    </p:spTree>
    <p:extLst>
      <p:ext uri="{BB962C8B-B14F-4D97-AF65-F5344CB8AC3E}">
        <p14:creationId xmlns:p14="http://schemas.microsoft.com/office/powerpoint/2010/main" xmlns="" val="3617984648"/>
      </p:ext>
    </p:extLst>
  </p:cSld>
  <p:clrMapOvr>
    <a:masterClrMapping/>
  </p:clrMapOvr>
  <p:transition spd="slow">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New Trends in Managing Consortia</a:t>
            </a:r>
            <a:endParaRPr lang="en-IN" sz="3200" dirty="0">
              <a:solidFill>
                <a:srgbClr val="C00000"/>
              </a:solidFill>
            </a:endParaRPr>
          </a:p>
        </p:txBody>
      </p:sp>
      <p:sp>
        <p:nvSpPr>
          <p:cNvPr id="3" name="Content Placeholder 2"/>
          <p:cNvSpPr>
            <a:spLocks noGrp="1"/>
          </p:cNvSpPr>
          <p:nvPr>
            <p:ph sz="quarter" idx="1"/>
          </p:nvPr>
        </p:nvSpPr>
        <p:spPr>
          <a:xfrm>
            <a:off x="428596" y="1600200"/>
            <a:ext cx="8337452" cy="4495800"/>
          </a:xfrm>
        </p:spPr>
        <p:txBody>
          <a:bodyPr/>
          <a:lstStyle/>
          <a:p>
            <a:pPr lvl="0" algn="just"/>
            <a:r>
              <a:rPr lang="en-US" sz="2200" dirty="0"/>
              <a:t>Now, </a:t>
            </a:r>
            <a:r>
              <a:rPr lang="en-IN" sz="2200" dirty="0"/>
              <a:t>consortia are insisting on the Government for policy clarification on this matter and request for exemption of e-resources of educational nature from TDS deduction.</a:t>
            </a:r>
            <a:endParaRPr lang="en-US" sz="2200" dirty="0"/>
          </a:p>
          <a:p>
            <a:pPr lvl="0" algn="just"/>
            <a:r>
              <a:rPr lang="en-IN" sz="2200" dirty="0"/>
              <a:t>Most of the consortia have provision to provide archival access to subscribed content through publisher’s website and some are working on this issue to get the proper solution of archival of subscribed contents. </a:t>
            </a:r>
            <a:endParaRPr lang="en-US" sz="2200" dirty="0"/>
          </a:p>
          <a:p>
            <a:pPr lvl="0" algn="just"/>
            <a:r>
              <a:rPr lang="en-IN" sz="2200" dirty="0"/>
              <a:t>Archival solution </a:t>
            </a:r>
            <a:r>
              <a:rPr lang="en-IN" sz="2200" dirty="0" smtClean="0"/>
              <a:t>to subscribed </a:t>
            </a:r>
            <a:r>
              <a:rPr lang="en-IN" sz="2200" dirty="0"/>
              <a:t>content after termination of subscription </a:t>
            </a:r>
            <a:r>
              <a:rPr lang="en-IN" sz="2200" dirty="0" smtClean="0"/>
              <a:t>can </a:t>
            </a:r>
            <a:r>
              <a:rPr lang="en-IN" sz="2200" dirty="0"/>
              <a:t>be achieved either by local hosting of subscribed content on behalf of all </a:t>
            </a:r>
            <a:r>
              <a:rPr lang="en-IN" sz="2200" dirty="0" smtClean="0"/>
              <a:t>members </a:t>
            </a:r>
            <a:r>
              <a:rPr lang="en-IN" sz="2200" dirty="0"/>
              <a:t>or by signing-up agreements with organizations with Portico, CLOCKSS, LOCKSS. </a:t>
            </a:r>
            <a:r>
              <a:rPr lang="en-IN" sz="2200" dirty="0" smtClean="0"/>
              <a:t>The MCIT Library consortium has Portico as solution for archival access.</a:t>
            </a:r>
            <a:endParaRPr lang="en-US" sz="2200" dirty="0"/>
          </a:p>
          <a:p>
            <a:endParaRPr lang="en-IN" dirty="0"/>
          </a:p>
        </p:txBody>
      </p:sp>
      <p:sp>
        <p:nvSpPr>
          <p:cNvPr id="5" name="Footer Placeholder 4"/>
          <p:cNvSpPr>
            <a:spLocks noGrp="1"/>
          </p:cNvSpPr>
          <p:nvPr>
            <p:ph type="ftr" sz="quarter" idx="11"/>
          </p:nvPr>
        </p:nvSpPr>
        <p:spPr>
          <a:xfrm>
            <a:off x="871944" y="6294437"/>
            <a:ext cx="7634808"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38</a:t>
            </a:fld>
            <a:endParaRPr lang="en-US"/>
          </a:p>
        </p:txBody>
      </p:sp>
    </p:spTree>
    <p:extLst>
      <p:ext uri="{BB962C8B-B14F-4D97-AF65-F5344CB8AC3E}">
        <p14:creationId xmlns:p14="http://schemas.microsoft.com/office/powerpoint/2010/main" xmlns="" val="3320385399"/>
      </p:ext>
    </p:extLst>
  </p:cSld>
  <p:clrMapOvr>
    <a:masterClrMapping/>
  </p:clrMapOvr>
  <p:transition spd="slow">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New Trends in Managing Consortia</a:t>
            </a:r>
            <a:endParaRPr lang="en-IN" sz="3200" dirty="0">
              <a:solidFill>
                <a:srgbClr val="C00000"/>
              </a:solidFill>
            </a:endParaRPr>
          </a:p>
        </p:txBody>
      </p:sp>
      <p:sp>
        <p:nvSpPr>
          <p:cNvPr id="3" name="Content Placeholder 2"/>
          <p:cNvSpPr>
            <a:spLocks noGrp="1"/>
          </p:cNvSpPr>
          <p:nvPr>
            <p:ph sz="quarter" idx="1"/>
          </p:nvPr>
        </p:nvSpPr>
        <p:spPr>
          <a:xfrm>
            <a:off x="357158" y="1600200"/>
            <a:ext cx="8408890" cy="4495800"/>
          </a:xfrm>
        </p:spPr>
        <p:txBody>
          <a:bodyPr/>
          <a:lstStyle/>
          <a:p>
            <a:pPr lvl="0" algn="just"/>
            <a:r>
              <a:rPr lang="en-IN" sz="2200" dirty="0"/>
              <a:t>e-</a:t>
            </a:r>
            <a:r>
              <a:rPr lang="en-IN" sz="2200" dirty="0" err="1"/>
              <a:t>Shodh</a:t>
            </a:r>
            <a:r>
              <a:rPr lang="en-IN" sz="2200" dirty="0"/>
              <a:t> Sindhu consortia is working for the solution to archive back issues in their local </a:t>
            </a:r>
            <a:r>
              <a:rPr lang="en-IN" sz="2200" dirty="0" smtClean="0"/>
              <a:t>server </a:t>
            </a:r>
            <a:r>
              <a:rPr lang="en-IN" sz="2200" dirty="0"/>
              <a:t>for certainty of all time availability, as the above mentioned solutions are very expensive.</a:t>
            </a:r>
            <a:endParaRPr lang="en-US" sz="2200" dirty="0"/>
          </a:p>
          <a:p>
            <a:pPr lvl="0" algn="just"/>
            <a:r>
              <a:rPr lang="en-US" sz="2200" dirty="0" smtClean="0"/>
              <a:t>Federated </a:t>
            </a:r>
            <a:r>
              <a:rPr lang="en-US" sz="2200" dirty="0"/>
              <a:t>search and </a:t>
            </a:r>
            <a:r>
              <a:rPr lang="en-US" sz="2200" dirty="0" smtClean="0"/>
              <a:t>discovery services for single window search interface for subscribed resources. </a:t>
            </a:r>
          </a:p>
          <a:p>
            <a:pPr lvl="0" algn="just"/>
            <a:r>
              <a:rPr lang="en-US" sz="2200" dirty="0" smtClean="0"/>
              <a:t>Off-campus access/remote access tools to access subscribed content. </a:t>
            </a:r>
          </a:p>
          <a:p>
            <a:pPr lvl="0" algn="just"/>
            <a:r>
              <a:rPr lang="en-US" sz="2200" dirty="0" smtClean="0"/>
              <a:t>Shibboleth-based Access Management System is being implemented by the </a:t>
            </a:r>
            <a:r>
              <a:rPr lang="en-US" sz="2200" dirty="0" err="1" smtClean="0"/>
              <a:t>eShodh</a:t>
            </a:r>
            <a:r>
              <a:rPr lang="en-US" sz="2200" dirty="0" smtClean="0"/>
              <a:t> </a:t>
            </a:r>
            <a:r>
              <a:rPr lang="en-US" sz="2200" dirty="0" err="1" smtClean="0"/>
              <a:t>Sindhu</a:t>
            </a:r>
            <a:r>
              <a:rPr lang="en-US" sz="2200" dirty="0" smtClean="0"/>
              <a:t>. </a:t>
            </a:r>
          </a:p>
          <a:p>
            <a:pPr algn="just"/>
            <a:r>
              <a:rPr lang="en-IN" sz="2200" dirty="0" smtClean="0"/>
              <a:t>Some of the consortia are using a custom made web interface called e-RAMS to provide and deliver statistics of usage to members. </a:t>
            </a:r>
          </a:p>
          <a:p>
            <a:pPr lvl="0" algn="just"/>
            <a:endParaRPr lang="en-US" sz="2200" dirty="0" smtClean="0"/>
          </a:p>
          <a:p>
            <a:pPr lvl="0" algn="just"/>
            <a:endParaRPr lang="en-US" sz="2400" dirty="0" smtClean="0"/>
          </a:p>
          <a:p>
            <a:pPr marL="0" indent="0">
              <a:buNone/>
            </a:pPr>
            <a:endParaRPr lang="en-IN" dirty="0"/>
          </a:p>
        </p:txBody>
      </p:sp>
      <p:sp>
        <p:nvSpPr>
          <p:cNvPr id="5" name="Footer Placeholder 4"/>
          <p:cNvSpPr>
            <a:spLocks noGrp="1"/>
          </p:cNvSpPr>
          <p:nvPr>
            <p:ph type="ftr" sz="quarter" idx="11"/>
          </p:nvPr>
        </p:nvSpPr>
        <p:spPr>
          <a:xfrm>
            <a:off x="1131240" y="6294437"/>
            <a:ext cx="7634808"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39</a:t>
            </a:fld>
            <a:endParaRPr lang="en-US"/>
          </a:p>
        </p:txBody>
      </p:sp>
    </p:spTree>
    <p:extLst>
      <p:ext uri="{BB962C8B-B14F-4D97-AF65-F5344CB8AC3E}">
        <p14:creationId xmlns:p14="http://schemas.microsoft.com/office/powerpoint/2010/main" xmlns="" val="489277836"/>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153400" cy="990600"/>
          </a:xfrm>
        </p:spPr>
        <p:txBody>
          <a:bodyPr/>
          <a:lstStyle/>
          <a:p>
            <a:r>
              <a:rPr lang="en-IN" sz="3200" b="1" dirty="0">
                <a:solidFill>
                  <a:srgbClr val="C00000"/>
                </a:solidFill>
              </a:rPr>
              <a:t>Introduction</a:t>
            </a:r>
            <a:r>
              <a:rPr lang="en-IN" sz="3200" dirty="0"/>
              <a:t/>
            </a:r>
            <a:br>
              <a:rPr lang="en-IN" sz="3200" dirty="0"/>
            </a:br>
            <a:r>
              <a:rPr lang="en-IN" sz="3200" b="1" dirty="0" smtClean="0">
                <a:solidFill>
                  <a:srgbClr val="0000CC"/>
                </a:solidFill>
              </a:rPr>
              <a:t> </a:t>
            </a:r>
            <a:endParaRPr lang="en-IN" dirty="0"/>
          </a:p>
        </p:txBody>
      </p:sp>
      <p:sp>
        <p:nvSpPr>
          <p:cNvPr id="3" name="Content Placeholder 2"/>
          <p:cNvSpPr>
            <a:spLocks noGrp="1"/>
          </p:cNvSpPr>
          <p:nvPr>
            <p:ph sz="quarter" idx="1"/>
          </p:nvPr>
        </p:nvSpPr>
        <p:spPr>
          <a:xfrm>
            <a:off x="-108520" y="1600200"/>
            <a:ext cx="8874568" cy="4495800"/>
          </a:xfrm>
        </p:spPr>
        <p:txBody>
          <a:bodyPr/>
          <a:lstStyle/>
          <a:p>
            <a:pPr lvl="1" algn="just"/>
            <a:r>
              <a:rPr lang="en-US" sz="2000" dirty="0"/>
              <a:t>E</a:t>
            </a:r>
            <a:r>
              <a:rPr lang="en-US" sz="2000" dirty="0" smtClean="0"/>
              <a:t>ducational </a:t>
            </a:r>
            <a:r>
              <a:rPr lang="en-US" sz="2000" dirty="0"/>
              <a:t>institutions in India, especially </a:t>
            </a:r>
            <a:r>
              <a:rPr lang="en-US" sz="2000" dirty="0" smtClean="0"/>
              <a:t>universities and colleges, </a:t>
            </a:r>
            <a:r>
              <a:rPr lang="en-US" sz="2000" dirty="0"/>
              <a:t>face acute shortage of funds to subscribe to international scholarly journals. </a:t>
            </a:r>
            <a:endParaRPr lang="en-IN" sz="2000" dirty="0"/>
          </a:p>
          <a:p>
            <a:pPr lvl="1" algn="just"/>
            <a:r>
              <a:rPr lang="en-US" sz="2000" dirty="0"/>
              <a:t>It is estimated that a typical university in India subscribes to less than two hundred international journals. </a:t>
            </a:r>
            <a:endParaRPr lang="en-IN" sz="2000" dirty="0"/>
          </a:p>
          <a:p>
            <a:pPr lvl="1" algn="just"/>
            <a:r>
              <a:rPr lang="en-US" sz="2000" dirty="0"/>
              <a:t>S</a:t>
            </a:r>
            <a:r>
              <a:rPr lang="en-US" sz="2000" dirty="0" smtClean="0"/>
              <a:t>ome </a:t>
            </a:r>
            <a:r>
              <a:rPr lang="en-US" sz="2000" dirty="0"/>
              <a:t>of the Indian universities do not subscribe </a:t>
            </a:r>
            <a:r>
              <a:rPr lang="en-US" sz="2000" dirty="0" smtClean="0"/>
              <a:t>any </a:t>
            </a:r>
            <a:r>
              <a:rPr lang="en-US" sz="2000" dirty="0"/>
              <a:t>international journals at all. </a:t>
            </a:r>
            <a:endParaRPr lang="en-IN" sz="2000" dirty="0"/>
          </a:p>
          <a:p>
            <a:pPr lvl="1" algn="just"/>
            <a:r>
              <a:rPr lang="en-US" sz="2000" dirty="0"/>
              <a:t>While there are around 50,000 scholarly journals, all the institutions in India put together had combined subscriptions to only around </a:t>
            </a:r>
            <a:r>
              <a:rPr lang="en-US" sz="2000" dirty="0" smtClean="0"/>
              <a:t>1500 </a:t>
            </a:r>
            <a:r>
              <a:rPr lang="en-US" sz="2000" dirty="0"/>
              <a:t>journals in print till Govt.-funded consortia came into picture. </a:t>
            </a:r>
            <a:endParaRPr lang="en-IN" sz="2000" dirty="0"/>
          </a:p>
          <a:p>
            <a:pPr lvl="1" algn="just"/>
            <a:r>
              <a:rPr lang="en-US" sz="2000" dirty="0"/>
              <a:t>Many smaller colleges and institutions subscribe to fewer than hundred journals. </a:t>
            </a:r>
            <a:endParaRPr lang="en-US" sz="2000" dirty="0" smtClean="0"/>
          </a:p>
          <a:p>
            <a:pPr lvl="1" algn="just"/>
            <a:r>
              <a:rPr lang="en-US" sz="2000" dirty="0" smtClean="0"/>
              <a:t>Most of the colleges </a:t>
            </a:r>
            <a:r>
              <a:rPr lang="en-US" sz="2000" dirty="0"/>
              <a:t>do not have financial resources to </a:t>
            </a:r>
            <a:r>
              <a:rPr lang="en-US" sz="2000" dirty="0" smtClean="0"/>
              <a:t>subscribe any </a:t>
            </a:r>
            <a:r>
              <a:rPr lang="en-US" sz="2000" dirty="0"/>
              <a:t>international </a:t>
            </a:r>
            <a:r>
              <a:rPr lang="en-US" sz="2000" dirty="0" smtClean="0"/>
              <a:t>journal, </a:t>
            </a:r>
            <a:r>
              <a:rPr lang="en-US" sz="2000" dirty="0"/>
              <a:t>their subscription list includes few Indian journals and a few popular magazines.</a:t>
            </a:r>
            <a:endParaRPr lang="en-IN" sz="2000" dirty="0"/>
          </a:p>
          <a:p>
            <a:pPr marL="0" indent="0">
              <a:buNone/>
            </a:pPr>
            <a:endParaRPr lang="en-IN" dirty="0"/>
          </a:p>
        </p:txBody>
      </p:sp>
      <p:sp>
        <p:nvSpPr>
          <p:cNvPr id="5" name="Footer Placeholder 4"/>
          <p:cNvSpPr>
            <a:spLocks noGrp="1"/>
          </p:cNvSpPr>
          <p:nvPr>
            <p:ph type="ftr" sz="quarter" idx="11"/>
          </p:nvPr>
        </p:nvSpPr>
        <p:spPr>
          <a:xfrm>
            <a:off x="609600" y="6248400"/>
            <a:ext cx="7922840"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a:t>
            </a:fld>
            <a:endParaRPr lang="en-US"/>
          </a:p>
        </p:txBody>
      </p:sp>
    </p:spTree>
    <p:extLst>
      <p:ext uri="{BB962C8B-B14F-4D97-AF65-F5344CB8AC3E}">
        <p14:creationId xmlns:p14="http://schemas.microsoft.com/office/powerpoint/2010/main" xmlns="" val="600688833"/>
      </p:ext>
    </p:extLst>
  </p:cSld>
  <p:clrMapOvr>
    <a:masterClrMapping/>
  </p:clrMapOvr>
  <p:transition spd="slow">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New Trends in Managing Consortia</a:t>
            </a:r>
            <a:endParaRPr lang="en-IN" sz="3200" dirty="0">
              <a:solidFill>
                <a:srgbClr val="C00000"/>
              </a:solidFill>
            </a:endParaRPr>
          </a:p>
        </p:txBody>
      </p:sp>
      <p:sp>
        <p:nvSpPr>
          <p:cNvPr id="3" name="Content Placeholder 2"/>
          <p:cNvSpPr>
            <a:spLocks noGrp="1"/>
          </p:cNvSpPr>
          <p:nvPr>
            <p:ph sz="quarter" idx="1"/>
          </p:nvPr>
        </p:nvSpPr>
        <p:spPr>
          <a:xfrm>
            <a:off x="395536" y="1600200"/>
            <a:ext cx="8370512" cy="4495800"/>
          </a:xfrm>
        </p:spPr>
        <p:txBody>
          <a:bodyPr/>
          <a:lstStyle/>
          <a:p>
            <a:pPr algn="just"/>
            <a:r>
              <a:rPr lang="en-IN" sz="2200" dirty="0" smtClean="0"/>
              <a:t>Publishers also provide User ID and Password to the members for accessing the statistics of usage of their resources directly from publisher’s website.</a:t>
            </a:r>
          </a:p>
          <a:p>
            <a:pPr algn="just"/>
            <a:r>
              <a:rPr lang="en-US" sz="2200" dirty="0" smtClean="0"/>
              <a:t>INFLIBNET Centre, Gandhi Nagar has developed a usage portal '</a:t>
            </a:r>
            <a:r>
              <a:rPr lang="en-US" sz="2200" dirty="0" err="1" smtClean="0"/>
              <a:t>InfiStates</a:t>
            </a:r>
            <a:r>
              <a:rPr lang="en-US" sz="2200" dirty="0" smtClean="0"/>
              <a:t>' using COUNTER and SUSHI standards for automatic harvesting of usage statistics as well as for providing usage statistics with graphic representation for the members of e-</a:t>
            </a:r>
            <a:r>
              <a:rPr lang="en-US" sz="2200" dirty="0" err="1" smtClean="0"/>
              <a:t>Shodh</a:t>
            </a:r>
            <a:r>
              <a:rPr lang="en-US" sz="2200" dirty="0" smtClean="0"/>
              <a:t> </a:t>
            </a:r>
            <a:r>
              <a:rPr lang="en-US" sz="2200" dirty="0" err="1" smtClean="0"/>
              <a:t>Sindhu</a:t>
            </a:r>
            <a:r>
              <a:rPr lang="en-US" sz="2200" dirty="0" smtClean="0"/>
              <a:t> Consortia. This initiative can be extended to all consortia. </a:t>
            </a:r>
          </a:p>
          <a:p>
            <a:pPr lvl="0" algn="just"/>
            <a:r>
              <a:rPr lang="en-IN" sz="2200" dirty="0" smtClean="0"/>
              <a:t>“Cost Recovery” and “Average Cost of article per download” are used effectively to judge cost effectiveness of e-resources. </a:t>
            </a:r>
          </a:p>
          <a:p>
            <a:pPr algn="just"/>
            <a:endParaRPr lang="en-US" sz="2200" dirty="0" smtClean="0"/>
          </a:p>
          <a:p>
            <a:pPr lvl="0" algn="just">
              <a:buNone/>
            </a:pPr>
            <a:endParaRPr lang="en-IN" sz="1600" dirty="0"/>
          </a:p>
        </p:txBody>
      </p:sp>
      <p:sp>
        <p:nvSpPr>
          <p:cNvPr id="5" name="Footer Placeholder 4"/>
          <p:cNvSpPr>
            <a:spLocks noGrp="1"/>
          </p:cNvSpPr>
          <p:nvPr>
            <p:ph type="ftr" sz="quarter" idx="11"/>
          </p:nvPr>
        </p:nvSpPr>
        <p:spPr>
          <a:xfrm>
            <a:off x="1115960" y="6294437"/>
            <a:ext cx="7634808"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40</a:t>
            </a:fld>
            <a:endParaRPr lang="en-US"/>
          </a:p>
        </p:txBody>
      </p:sp>
    </p:spTree>
    <p:extLst>
      <p:ext uri="{BB962C8B-B14F-4D97-AF65-F5344CB8AC3E}">
        <p14:creationId xmlns:p14="http://schemas.microsoft.com/office/powerpoint/2010/main" xmlns="" val="2823585321"/>
      </p:ext>
    </p:extLst>
  </p:cSld>
  <p:clrMapOvr>
    <a:masterClrMapping/>
  </p:clrMapOvr>
  <p:transition spd="slow">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a:solidFill>
                  <a:srgbClr val="C00000"/>
                </a:solidFill>
              </a:rPr>
              <a:t>New Trends in Managing Consortia</a:t>
            </a:r>
            <a:endParaRPr lang="en-IN" sz="3200" dirty="0">
              <a:solidFill>
                <a:srgbClr val="C00000"/>
              </a:solidFill>
            </a:endParaRPr>
          </a:p>
        </p:txBody>
      </p:sp>
      <p:sp>
        <p:nvSpPr>
          <p:cNvPr id="3" name="Content Placeholder 2"/>
          <p:cNvSpPr>
            <a:spLocks noGrp="1"/>
          </p:cNvSpPr>
          <p:nvPr>
            <p:ph sz="quarter" idx="1"/>
          </p:nvPr>
        </p:nvSpPr>
        <p:spPr/>
        <p:txBody>
          <a:bodyPr/>
          <a:lstStyle/>
          <a:p>
            <a:pPr lvl="0" algn="just">
              <a:spcBef>
                <a:spcPts val="300"/>
              </a:spcBef>
            </a:pPr>
            <a:r>
              <a:rPr lang="en-IN" sz="2200" dirty="0" smtClean="0"/>
              <a:t>Several steps are taken to ensure utilization of resources among all members to justify the amount of money spent for the e-resources. </a:t>
            </a:r>
            <a:endParaRPr lang="en-US" sz="2200" dirty="0" smtClean="0"/>
          </a:p>
          <a:p>
            <a:pPr lvl="0" algn="just">
              <a:spcBef>
                <a:spcPts val="300"/>
              </a:spcBef>
            </a:pPr>
            <a:r>
              <a:rPr lang="en-IN" sz="2200" dirty="0" smtClean="0"/>
              <a:t>Usage </a:t>
            </a:r>
            <a:r>
              <a:rPr lang="en-IN" sz="2200" dirty="0"/>
              <a:t>of e-resources is continuously monitored which help in taking decisions. </a:t>
            </a:r>
            <a:endParaRPr lang="en-US" sz="2200" dirty="0"/>
          </a:p>
          <a:p>
            <a:pPr lvl="0" algn="just">
              <a:spcBef>
                <a:spcPts val="300"/>
              </a:spcBef>
            </a:pPr>
            <a:r>
              <a:rPr lang="en-IN" sz="2200" dirty="0"/>
              <a:t>Soft-copies of tutorials are made available through consortium website. </a:t>
            </a:r>
            <a:endParaRPr lang="en-US" sz="2200" dirty="0"/>
          </a:p>
          <a:p>
            <a:pPr lvl="0" algn="just">
              <a:spcBef>
                <a:spcPts val="300"/>
              </a:spcBef>
            </a:pPr>
            <a:r>
              <a:rPr lang="en-IN" sz="2200" dirty="0"/>
              <a:t>Website also provides links to web based online tutorials available for these resources. The members are informed to utilize the e-resources in case of there is poor usage of e-resource. </a:t>
            </a:r>
            <a:endParaRPr lang="en-US" sz="2200" dirty="0"/>
          </a:p>
          <a:p>
            <a:pPr algn="just"/>
            <a:endParaRPr lang="en-IN" sz="1600" dirty="0"/>
          </a:p>
        </p:txBody>
      </p:sp>
      <p:sp>
        <p:nvSpPr>
          <p:cNvPr id="5" name="Footer Placeholder 4"/>
          <p:cNvSpPr>
            <a:spLocks noGrp="1"/>
          </p:cNvSpPr>
          <p:nvPr>
            <p:ph type="ftr" sz="quarter" idx="11"/>
          </p:nvPr>
        </p:nvSpPr>
        <p:spPr>
          <a:xfrm>
            <a:off x="1131240" y="6477000"/>
            <a:ext cx="7634808" cy="365125"/>
          </a:xfrm>
        </p:spPr>
        <p:txBody>
          <a:bodyPr/>
          <a:lstStyle/>
          <a:p>
            <a:pPr>
              <a:defRPr/>
            </a:pPr>
            <a:r>
              <a:rPr lang="en-IN" sz="1200" dirty="0" smtClean="0"/>
              <a:t>19th National Convention on Knowledge, Library  and Information Networking </a:t>
            </a:r>
          </a:p>
          <a:p>
            <a:pPr>
              <a:defRPr/>
            </a:pPr>
            <a:r>
              <a:rPr lang="en-IN" sz="1200" dirty="0" smtClean="0"/>
              <a:t>(NACLIN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41</a:t>
            </a:fld>
            <a:endParaRPr lang="en-US"/>
          </a:p>
        </p:txBody>
      </p:sp>
    </p:spTree>
    <p:extLst>
      <p:ext uri="{BB962C8B-B14F-4D97-AF65-F5344CB8AC3E}">
        <p14:creationId xmlns:p14="http://schemas.microsoft.com/office/powerpoint/2010/main" xmlns="" val="2823585321"/>
      </p:ext>
    </p:extLst>
  </p:cSld>
  <p:clrMapOvr>
    <a:masterClrMapping/>
  </p:clrMapOvr>
  <p:transition spd="slow">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204864"/>
            <a:ext cx="8515672" cy="964704"/>
          </a:xfrm>
        </p:spPr>
        <p:txBody>
          <a:bodyPr/>
          <a:lstStyle/>
          <a:p>
            <a:pPr lvl="0" algn="ctr"/>
            <a:r>
              <a:rPr lang="en-US" sz="4000" b="1" dirty="0"/>
              <a:t>Model License Agreement</a:t>
            </a:r>
            <a:endParaRPr lang="en-IN" sz="6600" dirty="0"/>
          </a:p>
        </p:txBody>
      </p:sp>
      <p:sp>
        <p:nvSpPr>
          <p:cNvPr id="3" name="Subtitle 2"/>
          <p:cNvSpPr>
            <a:spLocks noGrp="1"/>
          </p:cNvSpPr>
          <p:nvPr>
            <p:ph type="subTitle" idx="1"/>
          </p:nvPr>
        </p:nvSpPr>
        <p:spPr>
          <a:xfrm>
            <a:off x="2339752" y="6237312"/>
            <a:ext cx="6705600" cy="685800"/>
          </a:xfrm>
        </p:spPr>
        <p:txBody>
          <a:bodyPr>
            <a:normAutofit/>
          </a:bodyPr>
          <a:lstStyle/>
          <a:p>
            <a:pPr algn="r"/>
            <a:r>
              <a:rPr lang="en-IN" sz="1600" dirty="0"/>
              <a:t>19th National Convention on Knowledge, Library  and Information Networking (NACLIN 2016)</a:t>
            </a:r>
            <a:r>
              <a:rPr lang="en-IN" sz="2000" dirty="0"/>
              <a:t> </a:t>
            </a:r>
          </a:p>
          <a:p>
            <a:endParaRPr lang="en-IN" dirty="0"/>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42</a:t>
            </a:fld>
            <a:endParaRPr lang="en-US"/>
          </a:p>
        </p:txBody>
      </p:sp>
    </p:spTree>
    <p:extLst>
      <p:ext uri="{BB962C8B-B14F-4D97-AF65-F5344CB8AC3E}">
        <p14:creationId xmlns:p14="http://schemas.microsoft.com/office/powerpoint/2010/main" xmlns="" val="4058805427"/>
      </p:ext>
    </p:extLst>
  </p:cSld>
  <p:clrMapOvr>
    <a:masterClrMapping/>
  </p:clrMapOvr>
  <p:transition spd="slow">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b="1" dirty="0" smtClean="0">
                <a:solidFill>
                  <a:srgbClr val="C00000"/>
                </a:solidFill>
              </a:rPr>
              <a:t>License Terms and Agreement</a:t>
            </a:r>
            <a:endParaRPr lang="en-US" sz="3200" b="1" dirty="0">
              <a:solidFill>
                <a:srgbClr val="C00000"/>
              </a:solidFill>
            </a:endParaRPr>
          </a:p>
        </p:txBody>
      </p:sp>
      <p:sp>
        <p:nvSpPr>
          <p:cNvPr id="3" name="Content Placeholder 2"/>
          <p:cNvSpPr>
            <a:spLocks noGrp="1"/>
          </p:cNvSpPr>
          <p:nvPr>
            <p:ph sz="quarter" idx="1"/>
          </p:nvPr>
        </p:nvSpPr>
        <p:spPr>
          <a:xfrm>
            <a:off x="428596" y="1700808"/>
            <a:ext cx="8336364" cy="4495800"/>
          </a:xfrm>
        </p:spPr>
        <p:txBody>
          <a:bodyPr/>
          <a:lstStyle/>
          <a:p>
            <a:pPr algn="just"/>
            <a:r>
              <a:rPr lang="en-IN" sz="2000" dirty="0"/>
              <a:t>Consortia licensing </a:t>
            </a:r>
            <a:r>
              <a:rPr lang="en-IN" sz="2000" dirty="0" smtClean="0"/>
              <a:t>- a </a:t>
            </a:r>
            <a:r>
              <a:rPr lang="en-IN" sz="2000" dirty="0"/>
              <a:t>legal process of acquiring usage rights of the intellectual property governed by the copyright laws for a community of members. </a:t>
            </a:r>
            <a:endParaRPr lang="en-IN" sz="2000" dirty="0" smtClean="0"/>
          </a:p>
          <a:p>
            <a:pPr algn="just"/>
            <a:r>
              <a:rPr lang="en-IN" sz="2000" dirty="0" smtClean="0"/>
              <a:t>Publishers </a:t>
            </a:r>
            <a:r>
              <a:rPr lang="en-IN" sz="2000" dirty="0"/>
              <a:t>and consortium sign license agreement which is binding both the parties. </a:t>
            </a:r>
            <a:endParaRPr lang="en-IN" sz="2000" dirty="0" smtClean="0"/>
          </a:p>
          <a:p>
            <a:pPr algn="just"/>
            <a:r>
              <a:rPr lang="en-IN" sz="2000" dirty="0" smtClean="0"/>
              <a:t>All terms </a:t>
            </a:r>
            <a:r>
              <a:rPr lang="en-IN" sz="2000" dirty="0"/>
              <a:t>and conditions for subscribing these resources are spelled out in license agreements that are signed with each publisher by the Consortium on behalf of its members. </a:t>
            </a:r>
            <a:endParaRPr lang="en-IN" sz="2000" dirty="0" smtClean="0"/>
          </a:p>
          <a:p>
            <a:pPr algn="just"/>
            <a:r>
              <a:rPr lang="en-IN" sz="2000" dirty="0" smtClean="0"/>
              <a:t>Consortium </a:t>
            </a:r>
            <a:r>
              <a:rPr lang="en-IN" sz="2000" dirty="0"/>
              <a:t>should take utmost care to incorporate </a:t>
            </a:r>
            <a:r>
              <a:rPr lang="en-IN" sz="2000" dirty="0" smtClean="0"/>
              <a:t>all terms </a:t>
            </a:r>
            <a:r>
              <a:rPr lang="en-IN" sz="2000" dirty="0"/>
              <a:t>and conditions </a:t>
            </a:r>
            <a:r>
              <a:rPr lang="en-IN" sz="2000" dirty="0" smtClean="0"/>
              <a:t>and </a:t>
            </a:r>
            <a:r>
              <a:rPr lang="en-IN" sz="2000" dirty="0"/>
              <a:t>protect the rights of the users as well as the members before signing an agreement. </a:t>
            </a:r>
            <a:endParaRPr lang="en-IN" sz="2000" dirty="0" smtClean="0"/>
          </a:p>
          <a:p>
            <a:pPr algn="just"/>
            <a:r>
              <a:rPr lang="en-IN" sz="2000" dirty="0" smtClean="0"/>
              <a:t>Terms </a:t>
            </a:r>
            <a:r>
              <a:rPr lang="en-IN" sz="2000" dirty="0"/>
              <a:t>and conditions of e-resources varies amongst various publishers. </a:t>
            </a:r>
            <a:endParaRPr lang="en-IN" sz="2000" dirty="0" smtClean="0"/>
          </a:p>
          <a:p>
            <a:pPr algn="just"/>
            <a:endParaRPr lang="en-IN" dirty="0"/>
          </a:p>
        </p:txBody>
      </p:sp>
      <p:sp>
        <p:nvSpPr>
          <p:cNvPr id="5" name="Footer Placeholder 4"/>
          <p:cNvSpPr>
            <a:spLocks noGrp="1"/>
          </p:cNvSpPr>
          <p:nvPr>
            <p:ph type="ftr" sz="quarter" idx="11"/>
          </p:nvPr>
        </p:nvSpPr>
        <p:spPr>
          <a:xfrm>
            <a:off x="1928794" y="6143644"/>
            <a:ext cx="6715172" cy="357190"/>
          </a:xfrm>
        </p:spPr>
        <p:txBody>
          <a:bodyPr/>
          <a:lstStyle/>
          <a:p>
            <a:pPr>
              <a:defRPr/>
            </a:pPr>
            <a:r>
              <a:rPr lang="en-IN" sz="1200" dirty="0" smtClean="0"/>
              <a:t>19th National Convention on Knowledge, Library  and Information Networking (NACLIN 2016) </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43</a:t>
            </a:fld>
            <a:endParaRPr lang="en-US"/>
          </a:p>
        </p:txBody>
      </p:sp>
    </p:spTree>
    <p:extLst>
      <p:ext uri="{BB962C8B-B14F-4D97-AF65-F5344CB8AC3E}">
        <p14:creationId xmlns:p14="http://schemas.microsoft.com/office/powerpoint/2010/main" xmlns="" val="1223839811"/>
      </p:ext>
    </p:extLst>
  </p:cSld>
  <p:clrMapOvr>
    <a:masterClrMapping/>
  </p:clrMapOvr>
  <p:transition spd="slow">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altLang="en-US" sz="3200" b="1" dirty="0" smtClean="0">
                <a:solidFill>
                  <a:srgbClr val="C00000"/>
                </a:solidFill>
              </a:rPr>
              <a:t>Model License : Major clauses…</a:t>
            </a:r>
            <a:endParaRPr lang="en-US" sz="3200" b="1" dirty="0">
              <a:solidFill>
                <a:srgbClr val="C00000"/>
              </a:solidFill>
            </a:endParaRPr>
          </a:p>
        </p:txBody>
      </p:sp>
      <p:sp>
        <p:nvSpPr>
          <p:cNvPr id="3" name="Content Placeholder 2"/>
          <p:cNvSpPr>
            <a:spLocks noGrp="1"/>
          </p:cNvSpPr>
          <p:nvPr>
            <p:ph sz="quarter" idx="1"/>
          </p:nvPr>
        </p:nvSpPr>
        <p:spPr>
          <a:xfrm>
            <a:off x="683568" y="1700808"/>
            <a:ext cx="8153400" cy="4495800"/>
          </a:xfrm>
        </p:spPr>
        <p:txBody>
          <a:bodyPr/>
          <a:lstStyle/>
          <a:p>
            <a:pPr lvl="0">
              <a:spcBef>
                <a:spcPts val="0"/>
              </a:spcBef>
            </a:pPr>
            <a:r>
              <a:rPr lang="en-US" sz="1800" b="1" dirty="0" smtClean="0"/>
              <a:t>Introduction</a:t>
            </a:r>
            <a:endParaRPr lang="en-IN" sz="1800" b="1" dirty="0" smtClean="0"/>
          </a:p>
          <a:p>
            <a:pPr lvl="0">
              <a:spcBef>
                <a:spcPts val="0"/>
              </a:spcBef>
            </a:pPr>
            <a:r>
              <a:rPr lang="en-IN" sz="1800" b="1" dirty="0" smtClean="0"/>
              <a:t>Definitions </a:t>
            </a:r>
            <a:r>
              <a:rPr lang="en-IN" sz="1800" b="1" dirty="0"/>
              <a:t>of Terms  </a:t>
            </a:r>
            <a:r>
              <a:rPr lang="en-IN" sz="1800" dirty="0"/>
              <a:t>  </a:t>
            </a:r>
            <a:endParaRPr lang="en-US" sz="1800" dirty="0"/>
          </a:p>
          <a:p>
            <a:pPr lvl="0">
              <a:spcBef>
                <a:spcPts val="0"/>
              </a:spcBef>
            </a:pPr>
            <a:r>
              <a:rPr lang="en-IN" sz="1800" b="1" dirty="0"/>
              <a:t>Grant of License</a:t>
            </a:r>
            <a:endParaRPr lang="en-US" sz="1800" dirty="0"/>
          </a:p>
          <a:p>
            <a:pPr lvl="0">
              <a:spcBef>
                <a:spcPts val="0"/>
              </a:spcBef>
            </a:pPr>
            <a:r>
              <a:rPr lang="en-IN" sz="1800" b="1" dirty="0"/>
              <a:t>Permitted Usage  </a:t>
            </a:r>
            <a:r>
              <a:rPr lang="en-IN" sz="1800" dirty="0"/>
              <a:t> </a:t>
            </a:r>
            <a:endParaRPr lang="en-US" sz="1800" dirty="0"/>
          </a:p>
          <a:p>
            <a:pPr lvl="0">
              <a:spcBef>
                <a:spcPts val="0"/>
              </a:spcBef>
            </a:pPr>
            <a:r>
              <a:rPr lang="en-IN" sz="1800" b="1" dirty="0"/>
              <a:t>Restrictions  </a:t>
            </a:r>
            <a:endParaRPr lang="en-US" sz="1800" dirty="0"/>
          </a:p>
          <a:p>
            <a:pPr lvl="0">
              <a:spcBef>
                <a:spcPts val="0"/>
              </a:spcBef>
            </a:pPr>
            <a:r>
              <a:rPr lang="en-IN" sz="1800" b="1" dirty="0"/>
              <a:t>Responsibility of Licensor </a:t>
            </a:r>
            <a:r>
              <a:rPr lang="en-IN" sz="1800" dirty="0"/>
              <a:t> </a:t>
            </a:r>
            <a:endParaRPr lang="en-US" sz="1800" dirty="0"/>
          </a:p>
          <a:p>
            <a:pPr lvl="0">
              <a:spcBef>
                <a:spcPts val="0"/>
              </a:spcBef>
            </a:pPr>
            <a:r>
              <a:rPr lang="en-IN" sz="1800" b="1" dirty="0"/>
              <a:t>Responsibility of Licensee  </a:t>
            </a:r>
            <a:r>
              <a:rPr lang="en-IN" sz="1800" dirty="0"/>
              <a:t> </a:t>
            </a:r>
            <a:endParaRPr lang="en-US" sz="1800" dirty="0"/>
          </a:p>
          <a:p>
            <a:pPr lvl="0">
              <a:spcBef>
                <a:spcPts val="0"/>
              </a:spcBef>
            </a:pPr>
            <a:r>
              <a:rPr lang="en-IN" sz="1800" b="1" dirty="0"/>
              <a:t>Mutual Responsibilities  </a:t>
            </a:r>
            <a:endParaRPr lang="en-US" sz="1800" dirty="0"/>
          </a:p>
          <a:p>
            <a:pPr lvl="0">
              <a:spcBef>
                <a:spcPts val="0"/>
              </a:spcBef>
            </a:pPr>
            <a:r>
              <a:rPr lang="en-IN" sz="1800" b="1" dirty="0"/>
              <a:t>Fees and Payment  </a:t>
            </a:r>
            <a:endParaRPr lang="en-US" sz="1800" dirty="0"/>
          </a:p>
          <a:p>
            <a:pPr lvl="0">
              <a:spcBef>
                <a:spcPts val="0"/>
              </a:spcBef>
            </a:pPr>
            <a:r>
              <a:rPr lang="en-IN" sz="1800" b="1" dirty="0"/>
              <a:t>Term and Termination  </a:t>
            </a:r>
            <a:endParaRPr lang="en-US" sz="1800" dirty="0"/>
          </a:p>
          <a:p>
            <a:pPr lvl="0">
              <a:spcBef>
                <a:spcPts val="0"/>
              </a:spcBef>
            </a:pPr>
            <a:r>
              <a:rPr lang="en-IN" sz="1800" b="1" dirty="0"/>
              <a:t>Acknowledgement and Protection of Intellectual Property Rights</a:t>
            </a:r>
            <a:endParaRPr lang="en-US" sz="1800" dirty="0"/>
          </a:p>
          <a:p>
            <a:pPr lvl="0">
              <a:spcBef>
                <a:spcPts val="0"/>
              </a:spcBef>
            </a:pPr>
            <a:r>
              <a:rPr lang="en-IN" sz="1800" b="1" dirty="0" smtClean="0"/>
              <a:t>Representation and Warranties </a:t>
            </a:r>
          </a:p>
          <a:p>
            <a:pPr lvl="0">
              <a:spcBef>
                <a:spcPts val="0"/>
              </a:spcBef>
            </a:pPr>
            <a:r>
              <a:rPr lang="en-IN" sz="1800" b="1" dirty="0" smtClean="0"/>
              <a:t>Force </a:t>
            </a:r>
            <a:r>
              <a:rPr lang="en-IN" sz="1800" b="1" dirty="0"/>
              <a:t>Majeure</a:t>
            </a:r>
            <a:endParaRPr lang="en-US" sz="1800" dirty="0"/>
          </a:p>
          <a:p>
            <a:pPr lvl="0">
              <a:spcBef>
                <a:spcPts val="0"/>
              </a:spcBef>
            </a:pPr>
            <a:r>
              <a:rPr lang="en-IN" sz="1800" b="1" dirty="0"/>
              <a:t>Governing Laws and Dispute Resolution</a:t>
            </a:r>
            <a:endParaRPr lang="en-US" sz="1800" dirty="0"/>
          </a:p>
          <a:p>
            <a:pPr lvl="0">
              <a:spcBef>
                <a:spcPts val="0"/>
              </a:spcBef>
            </a:pPr>
            <a:r>
              <a:rPr lang="en-IN" sz="1800" b="1" dirty="0"/>
              <a:t>Notices</a:t>
            </a:r>
            <a:endParaRPr lang="en-US" sz="1800" dirty="0"/>
          </a:p>
          <a:p>
            <a:pPr lvl="0">
              <a:spcBef>
                <a:spcPts val="0"/>
              </a:spcBef>
            </a:pPr>
            <a:r>
              <a:rPr lang="en-IN" sz="1800" b="1" dirty="0"/>
              <a:t>Some of the General Clause</a:t>
            </a:r>
            <a:endParaRPr lang="en-US" sz="1800" dirty="0"/>
          </a:p>
          <a:p>
            <a:pPr marL="0" indent="0">
              <a:buNone/>
            </a:pPr>
            <a:endParaRPr lang="en-IN" dirty="0"/>
          </a:p>
        </p:txBody>
      </p:sp>
      <p:sp>
        <p:nvSpPr>
          <p:cNvPr id="5" name="Footer Placeholder 4"/>
          <p:cNvSpPr>
            <a:spLocks noGrp="1"/>
          </p:cNvSpPr>
          <p:nvPr>
            <p:ph type="ftr" sz="quarter" idx="11"/>
          </p:nvPr>
        </p:nvSpPr>
        <p:spPr>
          <a:xfrm>
            <a:off x="1979712" y="6237312"/>
            <a:ext cx="6480720" cy="365125"/>
          </a:xfrm>
        </p:spPr>
        <p:txBody>
          <a:bodyPr/>
          <a:lstStyle/>
          <a:p>
            <a:pPr>
              <a:defRPr/>
            </a:pPr>
            <a:r>
              <a:rPr lang="en-IN" sz="1200" dirty="0" smtClean="0"/>
              <a:t>19th National Convention on Knowledge, Library  and Information Networking (NACLIN 2016)   </a:t>
            </a:r>
            <a:endParaRPr lang="en-US" sz="1200"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44</a:t>
            </a:fld>
            <a:endParaRPr lang="en-US"/>
          </a:p>
        </p:txBody>
      </p:sp>
    </p:spTree>
    <p:extLst>
      <p:ext uri="{BB962C8B-B14F-4D97-AF65-F5344CB8AC3E}">
        <p14:creationId xmlns:p14="http://schemas.microsoft.com/office/powerpoint/2010/main" xmlns="" val="1242598032"/>
      </p:ext>
    </p:extLst>
  </p:cSld>
  <p:clrMapOvr>
    <a:masterClrMapping/>
  </p:clrMapOvr>
  <p:transition spd="slow">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609600" y="1524000"/>
            <a:ext cx="8534400" cy="5334000"/>
          </a:xfrm>
        </p:spPr>
        <p:txBody>
          <a:bodyPr/>
          <a:lstStyle/>
          <a:p>
            <a:pPr>
              <a:spcBef>
                <a:spcPts val="400"/>
              </a:spcBef>
              <a:defRPr/>
            </a:pPr>
            <a:r>
              <a:rPr lang="en-US" altLang="en-US" sz="2400" dirty="0" smtClean="0">
                <a:solidFill>
                  <a:srgbClr val="C00000"/>
                </a:solidFill>
              </a:rPr>
              <a:t>INTRODUCTION </a:t>
            </a:r>
          </a:p>
          <a:p>
            <a:pPr lvl="1">
              <a:spcBef>
                <a:spcPts val="400"/>
              </a:spcBef>
              <a:defRPr/>
            </a:pPr>
            <a:r>
              <a:rPr lang="en-US" altLang="en-US" sz="2100" dirty="0" smtClean="0">
                <a:solidFill>
                  <a:srgbClr val="C00000"/>
                </a:solidFill>
              </a:rPr>
              <a:t> </a:t>
            </a:r>
            <a:r>
              <a:rPr lang="en-US" altLang="en-US" sz="2400" dirty="0" smtClean="0"/>
              <a:t>Licensor, Licensee, effective date</a:t>
            </a:r>
          </a:p>
          <a:p>
            <a:pPr>
              <a:spcBef>
                <a:spcPts val="400"/>
              </a:spcBef>
              <a:defRPr/>
            </a:pPr>
            <a:r>
              <a:rPr lang="en-US" altLang="en-US" sz="2400" dirty="0" smtClean="0">
                <a:solidFill>
                  <a:srgbClr val="C00000"/>
                </a:solidFill>
              </a:rPr>
              <a:t>DEFINITION</a:t>
            </a:r>
            <a:endParaRPr lang="en-US" altLang="en-US" sz="2400" dirty="0" smtClean="0"/>
          </a:p>
          <a:p>
            <a:pPr marL="0" indent="0">
              <a:spcBef>
                <a:spcPts val="400"/>
              </a:spcBef>
              <a:buFont typeface="Wingdings" pitchFamily="2" charset="2"/>
              <a:buNone/>
              <a:defRPr/>
            </a:pPr>
            <a:r>
              <a:rPr lang="en-US" altLang="en-US" sz="2400" dirty="0"/>
              <a:t> </a:t>
            </a:r>
            <a:r>
              <a:rPr lang="en-US" altLang="en-US" sz="2400" dirty="0" smtClean="0"/>
              <a:t>   - Key Terms used </a:t>
            </a:r>
          </a:p>
          <a:p>
            <a:pPr>
              <a:spcBef>
                <a:spcPts val="400"/>
              </a:spcBef>
              <a:defRPr/>
            </a:pPr>
            <a:r>
              <a:rPr lang="en-US" altLang="en-US" sz="2400" dirty="0" smtClean="0">
                <a:solidFill>
                  <a:srgbClr val="C00000"/>
                </a:solidFill>
              </a:rPr>
              <a:t>GRANT OF LICENSE</a:t>
            </a:r>
          </a:p>
          <a:p>
            <a:pPr lvl="1">
              <a:spcBef>
                <a:spcPts val="400"/>
              </a:spcBef>
              <a:defRPr/>
            </a:pPr>
            <a:r>
              <a:rPr lang="en-US" altLang="en-US" sz="2400" dirty="0" smtClean="0"/>
              <a:t>Nature of materials</a:t>
            </a:r>
          </a:p>
          <a:p>
            <a:pPr lvl="1">
              <a:spcBef>
                <a:spcPts val="400"/>
              </a:spcBef>
              <a:defRPr/>
            </a:pPr>
            <a:r>
              <a:rPr lang="en-US" altLang="en-US" sz="2400" dirty="0" smtClean="0"/>
              <a:t>Grant of license</a:t>
            </a:r>
          </a:p>
          <a:p>
            <a:pPr lvl="1">
              <a:spcBef>
                <a:spcPts val="400"/>
              </a:spcBef>
              <a:defRPr/>
            </a:pPr>
            <a:r>
              <a:rPr lang="en-US" altLang="en-US" sz="2400" dirty="0" smtClean="0"/>
              <a:t>Ownership of intellectual property</a:t>
            </a:r>
          </a:p>
          <a:p>
            <a:pPr>
              <a:spcBef>
                <a:spcPts val="400"/>
              </a:spcBef>
              <a:defRPr/>
            </a:pPr>
            <a:r>
              <a:rPr lang="en-US" altLang="en-US" sz="2400" dirty="0" smtClean="0">
                <a:solidFill>
                  <a:srgbClr val="C00000"/>
                </a:solidFill>
              </a:rPr>
              <a:t>FEES</a:t>
            </a:r>
          </a:p>
          <a:p>
            <a:pPr lvl="1">
              <a:spcBef>
                <a:spcPts val="400"/>
              </a:spcBef>
              <a:defRPr/>
            </a:pPr>
            <a:r>
              <a:rPr lang="en-US" altLang="en-US" sz="2400" dirty="0" smtClean="0"/>
              <a:t>Fees, payment, price cap, etc</a:t>
            </a:r>
          </a:p>
          <a:p>
            <a:pPr lvl="1">
              <a:spcBef>
                <a:spcPts val="400"/>
              </a:spcBef>
              <a:defRPr/>
            </a:pPr>
            <a:r>
              <a:rPr lang="en-US" altLang="en-US" sz="2400" dirty="0" smtClean="0"/>
              <a:t>Notice of price increases</a:t>
            </a:r>
          </a:p>
          <a:p>
            <a:pPr lvl="1">
              <a:spcBef>
                <a:spcPts val="400"/>
              </a:spcBef>
              <a:buFont typeface="Wingdings 2" pitchFamily="18" charset="2"/>
              <a:buNone/>
              <a:defRPr/>
            </a:pPr>
            <a:endParaRPr lang="en-US" altLang="en-US" sz="1600" dirty="0" smtClean="0"/>
          </a:p>
        </p:txBody>
      </p:sp>
      <p:sp>
        <p:nvSpPr>
          <p:cNvPr id="33795" name="Title 3"/>
          <p:cNvSpPr>
            <a:spLocks noGrp="1"/>
          </p:cNvSpPr>
          <p:nvPr>
            <p:ph type="title"/>
          </p:nvPr>
        </p:nvSpPr>
        <p:spPr>
          <a:xfrm>
            <a:off x="533400" y="0"/>
            <a:ext cx="8305800" cy="1295400"/>
          </a:xfrm>
        </p:spPr>
        <p:txBody>
          <a:bodyPr/>
          <a:lstStyle/>
          <a:p>
            <a:r>
              <a:rPr lang="en-US" altLang="en-US" sz="3600" dirty="0" smtClean="0"/>
              <a:t/>
            </a:r>
            <a:br>
              <a:rPr lang="en-US" altLang="en-US" sz="3600" dirty="0" smtClean="0"/>
            </a:br>
            <a:endParaRPr lang="en-US" altLang="en-US" sz="3600" dirty="0" smtClean="0"/>
          </a:p>
        </p:txBody>
      </p:sp>
      <p:sp>
        <p:nvSpPr>
          <p:cNvPr id="33796" name="Title 1"/>
          <p:cNvSpPr txBox="1">
            <a:spLocks/>
          </p:cNvSpPr>
          <p:nvPr/>
        </p:nvSpPr>
        <p:spPr bwMode="auto">
          <a:xfrm>
            <a:off x="612775" y="228600"/>
            <a:ext cx="8153400" cy="990600"/>
          </a:xfrm>
          <a:prstGeom prst="rect">
            <a:avLst/>
          </a:prstGeom>
          <a:noFill/>
          <a:ln w="9525">
            <a:noFill/>
            <a:miter lim="800000"/>
            <a:headEnd/>
            <a:tailEnd/>
          </a:ln>
        </p:spPr>
        <p:txBody>
          <a:bodyPr anchor="ctr"/>
          <a:lstStyle/>
          <a:p>
            <a:r>
              <a:rPr lang="en-US" altLang="en-US" sz="3600" b="1" dirty="0">
                <a:solidFill>
                  <a:schemeClr val="tx2"/>
                </a:solidFill>
                <a:latin typeface="Tw Cen MT" pitchFamily="34" charset="0"/>
              </a:rPr>
              <a:t>Model License…</a:t>
            </a:r>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45</a:t>
            </a:fld>
            <a:endParaRPr lang="en-US"/>
          </a:p>
        </p:txBody>
      </p:sp>
      <p:sp>
        <p:nvSpPr>
          <p:cNvPr id="3" name="Footer Placeholder 2"/>
          <p:cNvSpPr>
            <a:spLocks noGrp="1"/>
          </p:cNvSpPr>
          <p:nvPr>
            <p:ph type="ftr" sz="quarter" idx="11"/>
          </p:nvPr>
        </p:nvSpPr>
        <p:spPr>
          <a:xfrm>
            <a:off x="2285984" y="6286521"/>
            <a:ext cx="6286544" cy="285752"/>
          </a:xfrm>
        </p:spPr>
        <p:txBody>
          <a:bodyPr/>
          <a:lstStyle/>
          <a:p>
            <a:pPr>
              <a:defRPr/>
            </a:pPr>
            <a:r>
              <a:rPr lang="en-IN" dirty="0" smtClean="0"/>
              <a:t>1</a:t>
            </a:r>
            <a:r>
              <a:rPr lang="en-IN" sz="1200" dirty="0" smtClean="0"/>
              <a:t>9th National Convention on Knowledge, Library  and Information Networking (NACLIN 2016)   </a:t>
            </a:r>
            <a:endParaRPr lang="en-US" sz="1200" dirty="0"/>
          </a:p>
        </p:txBody>
      </p:sp>
    </p:spTree>
    <p:extLst>
      <p:ext uri="{BB962C8B-B14F-4D97-AF65-F5344CB8AC3E}">
        <p14:creationId xmlns:p14="http://schemas.microsoft.com/office/powerpoint/2010/main" xmlns="" val="1874402435"/>
      </p:ext>
    </p:extLst>
  </p:cSld>
  <p:clrMapOvr>
    <a:masterClrMapping/>
  </p:clrMapOvr>
  <p:transition spd="slow">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3" name="Content Placeholder 2"/>
          <p:cNvSpPr>
            <a:spLocks noGrp="1"/>
          </p:cNvSpPr>
          <p:nvPr>
            <p:ph sz="quarter" idx="1"/>
          </p:nvPr>
        </p:nvSpPr>
        <p:spPr>
          <a:xfrm>
            <a:off x="612775" y="1600200"/>
            <a:ext cx="8226425" cy="5105400"/>
          </a:xfrm>
        </p:spPr>
        <p:txBody>
          <a:bodyPr/>
          <a:lstStyle/>
          <a:p>
            <a:pPr>
              <a:defRPr/>
            </a:pPr>
            <a:r>
              <a:rPr lang="en-US" sz="2400" dirty="0" smtClean="0">
                <a:solidFill>
                  <a:srgbClr val="C00000"/>
                </a:solidFill>
              </a:rPr>
              <a:t>AUTHORIZED USERS AND USES</a:t>
            </a:r>
          </a:p>
          <a:p>
            <a:pPr marL="800100" lvl="1" indent="-342900">
              <a:buFont typeface="Courier New" pitchFamily="49" charset="0"/>
              <a:buChar char="o"/>
              <a:defRPr/>
            </a:pPr>
            <a:r>
              <a:rPr lang="en-US" sz="2400" b="1" dirty="0" smtClean="0"/>
              <a:t>Authorized </a:t>
            </a:r>
            <a:r>
              <a:rPr lang="en-US" sz="2400" b="1" dirty="0" smtClean="0">
                <a:solidFill>
                  <a:srgbClr val="0033CC"/>
                </a:solidFill>
              </a:rPr>
              <a:t>Users</a:t>
            </a:r>
            <a:r>
              <a:rPr lang="en-US" sz="2400" b="1" dirty="0" smtClean="0"/>
              <a:t> (regardless of physical location)</a:t>
            </a:r>
          </a:p>
          <a:p>
            <a:pPr lvl="2">
              <a:buFont typeface="Wingdings" pitchFamily="2" charset="2"/>
              <a:buChar char="§"/>
              <a:defRPr/>
            </a:pPr>
            <a:r>
              <a:rPr lang="en-US" sz="2400" dirty="0" smtClean="0"/>
              <a:t>fulltime &amp; part-time students</a:t>
            </a:r>
          </a:p>
          <a:p>
            <a:pPr lvl="2">
              <a:buFont typeface="Wingdings" pitchFamily="2" charset="2"/>
              <a:buChar char="§"/>
              <a:defRPr/>
            </a:pPr>
            <a:r>
              <a:rPr lang="en-US" sz="2400" dirty="0" smtClean="0"/>
              <a:t>Licensee's fulltime &amp; part-time employees</a:t>
            </a:r>
          </a:p>
          <a:p>
            <a:pPr lvl="2">
              <a:buFont typeface="Wingdings" pitchFamily="2" charset="2"/>
              <a:buChar char="§"/>
              <a:defRPr/>
            </a:pPr>
            <a:r>
              <a:rPr lang="en-US" sz="2400" dirty="0" smtClean="0"/>
              <a:t>Other valid ID holders, alumni</a:t>
            </a:r>
          </a:p>
          <a:p>
            <a:pPr lvl="2">
              <a:buFont typeface="Wingdings" pitchFamily="2" charset="2"/>
              <a:buChar char="§"/>
              <a:defRPr/>
            </a:pPr>
            <a:r>
              <a:rPr lang="en-US" sz="2400" dirty="0" smtClean="0"/>
              <a:t>Users not affiliated- walk in users</a:t>
            </a:r>
          </a:p>
          <a:p>
            <a:pPr lvl="1">
              <a:buFont typeface="Courier New" pitchFamily="49" charset="0"/>
              <a:buChar char="o"/>
              <a:defRPr/>
            </a:pPr>
            <a:r>
              <a:rPr lang="en-US" sz="2400" b="1" dirty="0" smtClean="0"/>
              <a:t>Authorized </a:t>
            </a:r>
            <a:r>
              <a:rPr lang="en-US" sz="2400" b="1" dirty="0" smtClean="0">
                <a:solidFill>
                  <a:srgbClr val="0033CC"/>
                </a:solidFill>
              </a:rPr>
              <a:t>Uses</a:t>
            </a:r>
            <a:r>
              <a:rPr lang="en-US" sz="2400" b="1" dirty="0" smtClean="0"/>
              <a:t>…</a:t>
            </a:r>
          </a:p>
          <a:p>
            <a:pPr lvl="2">
              <a:buFont typeface="Wingdings" pitchFamily="2" charset="2"/>
              <a:buChar char="§"/>
              <a:defRPr/>
            </a:pPr>
            <a:r>
              <a:rPr lang="en-US" sz="2400" dirty="0" smtClean="0"/>
              <a:t>Usage rights</a:t>
            </a:r>
          </a:p>
          <a:p>
            <a:pPr lvl="2">
              <a:buFont typeface="Wingdings" pitchFamily="2" charset="2"/>
              <a:buChar char="§"/>
              <a:defRPr/>
            </a:pPr>
            <a:r>
              <a:rPr lang="en-US" sz="2400" dirty="0" smtClean="0"/>
              <a:t>Interlibrary Loan</a:t>
            </a:r>
          </a:p>
          <a:p>
            <a:pPr lvl="2">
              <a:buFont typeface="Wingdings" pitchFamily="2" charset="2"/>
              <a:buChar char="§"/>
              <a:defRPr/>
            </a:pPr>
            <a:r>
              <a:rPr lang="en-US" sz="2400" dirty="0" smtClean="0"/>
              <a:t>Course reserves</a:t>
            </a:r>
          </a:p>
          <a:p>
            <a:pPr lvl="2">
              <a:buFont typeface="Wingdings" pitchFamily="2" charset="2"/>
              <a:buChar char="§"/>
              <a:defRPr/>
            </a:pPr>
            <a:r>
              <a:rPr lang="en-US" sz="2400" dirty="0" smtClean="0"/>
              <a:t>Course packs</a:t>
            </a:r>
          </a:p>
          <a:p>
            <a:pPr lvl="2">
              <a:buFont typeface="Calibri" pitchFamily="34" charset="0"/>
              <a:buChar char="―"/>
              <a:defRPr/>
            </a:pPr>
            <a:endParaRPr lang="en-US" sz="2400" dirty="0" smtClean="0"/>
          </a:p>
          <a:p>
            <a:pPr marL="800100" lvl="1" indent="-342900">
              <a:buFont typeface="Courier New" pitchFamily="49" charset="0"/>
              <a:buChar char="o"/>
              <a:defRPr/>
            </a:pPr>
            <a:endParaRPr lang="en-US" sz="1800" dirty="0" smtClean="0"/>
          </a:p>
          <a:p>
            <a:pPr>
              <a:defRPr/>
            </a:pPr>
            <a:endParaRPr lang="en-US" dirty="0"/>
          </a:p>
        </p:txBody>
      </p:sp>
      <p:sp>
        <p:nvSpPr>
          <p:cNvPr id="10" name="Slide Number Placeholder 9"/>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46</a:t>
            </a:fld>
            <a:endParaRPr lang="en-US"/>
          </a:p>
        </p:txBody>
      </p:sp>
      <p:sp>
        <p:nvSpPr>
          <p:cNvPr id="4" name="Footer Placeholder 3"/>
          <p:cNvSpPr>
            <a:spLocks noGrp="1"/>
          </p:cNvSpPr>
          <p:nvPr>
            <p:ph type="ftr" sz="quarter" idx="11"/>
          </p:nvPr>
        </p:nvSpPr>
        <p:spPr>
          <a:xfrm>
            <a:off x="1785918" y="6248400"/>
            <a:ext cx="6748482" cy="609600"/>
          </a:xfrm>
        </p:spPr>
        <p:txBody>
          <a:bodyPr/>
          <a:lstStyle/>
          <a:p>
            <a:pPr>
              <a:defRPr/>
            </a:pPr>
            <a:r>
              <a:rPr lang="en-IN" sz="1200" dirty="0" smtClean="0"/>
              <a:t>19th National Convention on Knowledge, Library  and Information Networking (NACLIN 2016)   </a:t>
            </a:r>
            <a:endParaRPr lang="en-US" sz="1200" dirty="0"/>
          </a:p>
        </p:txBody>
      </p:sp>
    </p:spTree>
    <p:extLst>
      <p:ext uri="{BB962C8B-B14F-4D97-AF65-F5344CB8AC3E}">
        <p14:creationId xmlns:p14="http://schemas.microsoft.com/office/powerpoint/2010/main" xmlns="" val="4187608087"/>
      </p:ext>
    </p:extLst>
  </p:cSld>
  <p:clrMapOvr>
    <a:masterClrMapping/>
  </p:clrMapOvr>
  <p:transition spd="slow">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457200" y="1524000"/>
            <a:ext cx="8458200" cy="5181600"/>
          </a:xfrm>
        </p:spPr>
        <p:txBody>
          <a:bodyPr/>
          <a:lstStyle/>
          <a:p>
            <a:pPr marL="800100" lvl="1" indent="-342900">
              <a:buFont typeface="Courier New" pitchFamily="49" charset="0"/>
              <a:buChar char="o"/>
              <a:defRPr/>
            </a:pPr>
            <a:r>
              <a:rPr lang="en-US" sz="2400" b="1" dirty="0" smtClean="0"/>
              <a:t>Authorized </a:t>
            </a:r>
            <a:r>
              <a:rPr lang="en-US" sz="2400" b="1" dirty="0" smtClean="0">
                <a:solidFill>
                  <a:srgbClr val="0033CC"/>
                </a:solidFill>
              </a:rPr>
              <a:t>Uses</a:t>
            </a:r>
          </a:p>
          <a:p>
            <a:pPr lvl="2">
              <a:buFont typeface="Wingdings" pitchFamily="2" charset="2"/>
              <a:buChar char="§"/>
              <a:defRPr/>
            </a:pPr>
            <a:r>
              <a:rPr lang="en-US" sz="2400" dirty="0" smtClean="0"/>
              <a:t>Education, teaching &amp; research</a:t>
            </a:r>
          </a:p>
          <a:p>
            <a:pPr lvl="2">
              <a:buFont typeface="Wingdings" pitchFamily="2" charset="2"/>
              <a:buChar char="§"/>
              <a:defRPr/>
            </a:pPr>
            <a:r>
              <a:rPr lang="en-US" sz="2400" dirty="0" smtClean="0"/>
              <a:t>Scholarly sharing</a:t>
            </a:r>
          </a:p>
          <a:p>
            <a:pPr lvl="2">
              <a:buFont typeface="Wingdings" pitchFamily="2" charset="2"/>
              <a:buChar char="§"/>
              <a:defRPr/>
            </a:pPr>
            <a:r>
              <a:rPr lang="en-US" sz="2400" dirty="0" smtClean="0"/>
              <a:t>Scholarly citation</a:t>
            </a:r>
          </a:p>
          <a:p>
            <a:pPr lvl="2">
              <a:buFont typeface="Wingdings" pitchFamily="2" charset="2"/>
              <a:buChar char="§"/>
              <a:defRPr/>
            </a:pPr>
            <a:r>
              <a:rPr lang="en-US" sz="2400" dirty="0"/>
              <a:t>Electronic </a:t>
            </a:r>
            <a:r>
              <a:rPr lang="en-US" sz="2400" dirty="0" smtClean="0"/>
              <a:t>links</a:t>
            </a:r>
          </a:p>
          <a:p>
            <a:pPr lvl="2">
              <a:buFont typeface="Wingdings" pitchFamily="2" charset="2"/>
              <a:buChar char="§"/>
              <a:defRPr/>
            </a:pPr>
            <a:r>
              <a:rPr lang="en-US" sz="2400" dirty="0" smtClean="0"/>
              <a:t>Bibliographic citations</a:t>
            </a:r>
          </a:p>
          <a:p>
            <a:pPr lvl="2">
              <a:buFont typeface="Wingdings" pitchFamily="2" charset="2"/>
              <a:buChar char="§"/>
              <a:defRPr/>
            </a:pPr>
            <a:r>
              <a:rPr lang="en-US" sz="2400" dirty="0" smtClean="0"/>
              <a:t>Text &amp; data </a:t>
            </a:r>
            <a:r>
              <a:rPr lang="en-US" sz="2400" dirty="0"/>
              <a:t>m</a:t>
            </a:r>
            <a:r>
              <a:rPr lang="en-US" sz="2400" dirty="0" smtClean="0"/>
              <a:t>ining</a:t>
            </a:r>
          </a:p>
          <a:p>
            <a:pPr lvl="2">
              <a:buFont typeface="Wingdings" pitchFamily="2" charset="2"/>
              <a:buChar char="§"/>
              <a:defRPr/>
            </a:pPr>
            <a:r>
              <a:rPr lang="en-US" sz="2400" dirty="0" smtClean="0"/>
              <a:t>Caching</a:t>
            </a:r>
          </a:p>
          <a:p>
            <a:pPr lvl="2">
              <a:buFont typeface="Wingdings" pitchFamily="2" charset="2"/>
              <a:buChar char="§"/>
              <a:defRPr/>
            </a:pPr>
            <a:r>
              <a:rPr lang="en-US" sz="2400" dirty="0" smtClean="0"/>
              <a:t>Backup copy</a:t>
            </a:r>
            <a:endParaRPr lang="en-US" sz="1200" dirty="0" smtClean="0"/>
          </a:p>
          <a:p>
            <a:pPr lvl="1">
              <a:buFont typeface="Courier New" pitchFamily="49" charset="0"/>
              <a:buChar char="o"/>
              <a:defRPr/>
            </a:pPr>
            <a:r>
              <a:rPr lang="en-US" sz="2400" smtClean="0"/>
              <a:t>No diminution of rights</a:t>
            </a:r>
          </a:p>
          <a:p>
            <a:pPr lvl="1">
              <a:buFont typeface="Courier New" pitchFamily="49" charset="0"/>
              <a:buChar char="o"/>
              <a:defRPr/>
            </a:pPr>
            <a:r>
              <a:rPr lang="en-US" sz="2400" smtClean="0"/>
              <a:t>Authors’ own works</a:t>
            </a:r>
          </a:p>
          <a:p>
            <a:pPr lvl="2">
              <a:buFont typeface="Wingdings" pitchFamily="2" charset="2"/>
              <a:buNone/>
              <a:defRPr/>
            </a:pPr>
            <a:endParaRPr lang="en-US" sz="1200" dirty="0" smtClean="0"/>
          </a:p>
          <a:p>
            <a:pPr>
              <a:buFont typeface="Wingdings" pitchFamily="2" charset="2"/>
              <a:buNone/>
              <a:defRPr/>
            </a:pPr>
            <a:endParaRPr lang="en-US" dirty="0" smtClean="0"/>
          </a:p>
        </p:txBody>
      </p:sp>
      <p:sp>
        <p:nvSpPr>
          <p:cNvPr id="35843"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47</a:t>
            </a:fld>
            <a:endParaRPr lang="en-US"/>
          </a:p>
        </p:txBody>
      </p:sp>
      <p:sp>
        <p:nvSpPr>
          <p:cNvPr id="6" name="Footer Placeholder 3"/>
          <p:cNvSpPr>
            <a:spLocks noGrp="1"/>
          </p:cNvSpPr>
          <p:nvPr>
            <p:ph type="ftr" sz="quarter" idx="11"/>
          </p:nvPr>
        </p:nvSpPr>
        <p:spPr>
          <a:xfrm>
            <a:off x="1785918" y="6248400"/>
            <a:ext cx="6748482" cy="609600"/>
          </a:xfrm>
        </p:spPr>
        <p:txBody>
          <a:bodyPr/>
          <a:lstStyle/>
          <a:p>
            <a:pPr>
              <a:defRPr/>
            </a:pPr>
            <a:r>
              <a:rPr lang="en-IN" sz="1200" dirty="0" smtClean="0"/>
              <a:t>19th National Convention on Knowledge, Library  and Information Networking (NACLIN 2016)   </a:t>
            </a:r>
            <a:endParaRPr lang="en-US" sz="1200" dirty="0"/>
          </a:p>
        </p:txBody>
      </p:sp>
    </p:spTree>
    <p:extLst>
      <p:ext uri="{BB962C8B-B14F-4D97-AF65-F5344CB8AC3E}">
        <p14:creationId xmlns:p14="http://schemas.microsoft.com/office/powerpoint/2010/main" xmlns="" val="3728134280"/>
      </p:ext>
    </p:extLst>
  </p:cSld>
  <p:clrMapOvr>
    <a:masterClrMapping/>
  </p:clrMapOvr>
  <p:transition spd="slow">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36867" name="Content Placeholder 2"/>
          <p:cNvSpPr>
            <a:spLocks noGrp="1"/>
          </p:cNvSpPr>
          <p:nvPr>
            <p:ph sz="quarter" idx="1"/>
          </p:nvPr>
        </p:nvSpPr>
        <p:spPr>
          <a:xfrm>
            <a:off x="612775" y="1447800"/>
            <a:ext cx="8153400" cy="5334000"/>
          </a:xfrm>
        </p:spPr>
        <p:txBody>
          <a:bodyPr/>
          <a:lstStyle/>
          <a:p>
            <a:r>
              <a:rPr lang="en-US" altLang="en-US" sz="2400" dirty="0" smtClean="0">
                <a:solidFill>
                  <a:srgbClr val="C00000"/>
                </a:solidFill>
              </a:rPr>
              <a:t>DELIVERY &amp; ACCESS</a:t>
            </a:r>
          </a:p>
          <a:p>
            <a:pPr lvl="1">
              <a:buFont typeface="Courier New" pitchFamily="49" charset="0"/>
              <a:buChar char="o"/>
            </a:pPr>
            <a:r>
              <a:rPr lang="en-US" altLang="en-US" sz="2400" dirty="0" smtClean="0"/>
              <a:t>Delivery- content hosting</a:t>
            </a:r>
          </a:p>
          <a:p>
            <a:pPr lvl="1">
              <a:buFont typeface="Courier New" pitchFamily="49" charset="0"/>
              <a:buChar char="o"/>
            </a:pPr>
            <a:r>
              <a:rPr lang="en-US" altLang="en-US" sz="2400" dirty="0" smtClean="0"/>
              <a:t>Access &amp; Authentication</a:t>
            </a:r>
          </a:p>
          <a:p>
            <a:pPr lvl="2">
              <a:buFont typeface="Courier New" pitchFamily="49" charset="0"/>
              <a:buChar char="o"/>
            </a:pPr>
            <a:r>
              <a:rPr lang="en-US" altLang="en-US" sz="2100" dirty="0" smtClean="0"/>
              <a:t>IP addresses, Proxy servers, Passwords, Any other</a:t>
            </a:r>
          </a:p>
          <a:p>
            <a:pPr lvl="1">
              <a:buFont typeface="Courier New" pitchFamily="49" charset="0"/>
              <a:buChar char="o"/>
            </a:pPr>
            <a:r>
              <a:rPr lang="en-US" altLang="en-US" sz="2400" dirty="0" smtClean="0"/>
              <a:t>Remote access/off campus access</a:t>
            </a:r>
          </a:p>
          <a:p>
            <a:pPr lvl="1">
              <a:buFont typeface="Courier New" pitchFamily="49" charset="0"/>
              <a:buChar char="o"/>
            </a:pPr>
            <a:r>
              <a:rPr lang="en-US" altLang="en-US" sz="2400" dirty="0" smtClean="0"/>
              <a:t>Restrictions</a:t>
            </a:r>
          </a:p>
          <a:p>
            <a:pPr lvl="2">
              <a:buFont typeface="Courier New" pitchFamily="49" charset="0"/>
              <a:buChar char="o"/>
            </a:pPr>
            <a:r>
              <a:rPr lang="en-US" altLang="en-US" sz="2100" dirty="0" smtClean="0"/>
              <a:t>Unauthorized use</a:t>
            </a:r>
          </a:p>
          <a:p>
            <a:pPr lvl="2">
              <a:buFont typeface="Courier New" pitchFamily="49" charset="0"/>
              <a:buChar char="o"/>
            </a:pPr>
            <a:r>
              <a:rPr lang="en-US" altLang="en-US" sz="2100" dirty="0" smtClean="0"/>
              <a:t>Modification of licensed materials</a:t>
            </a:r>
          </a:p>
          <a:p>
            <a:pPr lvl="2">
              <a:buFont typeface="Courier New" pitchFamily="49" charset="0"/>
              <a:buChar char="o"/>
            </a:pPr>
            <a:r>
              <a:rPr lang="en-US" altLang="en-US" sz="2100" dirty="0" smtClean="0"/>
              <a:t>Removal of copyright or trademark notice</a:t>
            </a:r>
          </a:p>
          <a:p>
            <a:pPr lvl="2">
              <a:buFont typeface="Courier New" pitchFamily="49" charset="0"/>
              <a:buChar char="o"/>
            </a:pPr>
            <a:r>
              <a:rPr lang="en-US" altLang="en-US" sz="2100" dirty="0" smtClean="0"/>
              <a:t>Commercial purpose</a:t>
            </a:r>
          </a:p>
          <a:p>
            <a:pPr lvl="2">
              <a:buFont typeface="Courier New" pitchFamily="49" charset="0"/>
              <a:buChar char="o"/>
            </a:pPr>
            <a:endParaRPr lang="en-US" altLang="en-US" sz="2100" dirty="0" smtClean="0"/>
          </a:p>
          <a:p>
            <a:pPr lvl="2">
              <a:buFont typeface="Courier New" pitchFamily="49" charset="0"/>
              <a:buChar char="o"/>
            </a:pPr>
            <a:endParaRPr lang="en-US" altLang="en-US" sz="2100" dirty="0" smtClean="0"/>
          </a:p>
          <a:p>
            <a:endParaRPr lang="en-US" altLang="en-US" dirty="0" smtClean="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48</a:t>
            </a:fld>
            <a:endParaRPr lang="en-US"/>
          </a:p>
        </p:txBody>
      </p:sp>
      <p:sp>
        <p:nvSpPr>
          <p:cNvPr id="3" name="Footer Placeholder 2"/>
          <p:cNvSpPr>
            <a:spLocks noGrp="1"/>
          </p:cNvSpPr>
          <p:nvPr>
            <p:ph type="ftr" sz="quarter" idx="11"/>
          </p:nvPr>
        </p:nvSpPr>
        <p:spPr>
          <a:xfrm>
            <a:off x="2051720" y="6237312"/>
            <a:ext cx="6338664" cy="420960"/>
          </a:xfrm>
        </p:spPr>
        <p:txBody>
          <a:bodyPr/>
          <a:lstStyle/>
          <a:p>
            <a:pPr>
              <a:defRPr/>
            </a:pPr>
            <a:r>
              <a:rPr lang="en-IN" sz="1200" dirty="0" smtClean="0"/>
              <a:t>19th National Convention on Knowledge, Library  and Information Networking (NACLIN 2016) </a:t>
            </a:r>
            <a:r>
              <a:rPr lang="en-IN" dirty="0" smtClean="0"/>
              <a:t>  </a:t>
            </a:r>
            <a:endParaRPr lang="en-US" dirty="0"/>
          </a:p>
        </p:txBody>
      </p:sp>
    </p:spTree>
    <p:extLst>
      <p:ext uri="{BB962C8B-B14F-4D97-AF65-F5344CB8AC3E}">
        <p14:creationId xmlns:p14="http://schemas.microsoft.com/office/powerpoint/2010/main" xmlns="" val="4007470769"/>
      </p:ext>
    </p:extLst>
  </p:cSld>
  <p:clrMapOvr>
    <a:masterClrMapping/>
  </p:clrMapOvr>
  <p:transition spd="slow">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457200" y="1524000"/>
            <a:ext cx="8382000" cy="5257800"/>
          </a:xfrm>
        </p:spPr>
        <p:txBody>
          <a:bodyPr/>
          <a:lstStyle/>
          <a:p>
            <a:r>
              <a:rPr lang="en-US" altLang="en-US" sz="2400" dirty="0" smtClean="0">
                <a:solidFill>
                  <a:srgbClr val="C00000"/>
                </a:solidFill>
              </a:rPr>
              <a:t>PERFORMANCE OBLIGATIONS</a:t>
            </a:r>
          </a:p>
          <a:p>
            <a:pPr lvl="1">
              <a:buFont typeface="Courier New" pitchFamily="49" charset="0"/>
              <a:buChar char="o"/>
            </a:pPr>
            <a:r>
              <a:rPr lang="en-US" altLang="en-US" sz="2400" dirty="0" smtClean="0">
                <a:solidFill>
                  <a:srgbClr val="FF0000"/>
                </a:solidFill>
              </a:rPr>
              <a:t>Licensor</a:t>
            </a:r>
            <a:r>
              <a:rPr lang="en-US" altLang="en-US" sz="2400" dirty="0" smtClean="0"/>
              <a:t> performance obligations…</a:t>
            </a:r>
          </a:p>
          <a:p>
            <a:pPr lvl="2">
              <a:buFont typeface="Wingdings" pitchFamily="2" charset="2"/>
              <a:buChar char="§"/>
            </a:pPr>
            <a:r>
              <a:rPr lang="en-US" altLang="en-US" sz="2400" dirty="0" smtClean="0"/>
              <a:t>Availability of licensed materials</a:t>
            </a:r>
          </a:p>
          <a:p>
            <a:pPr lvl="2">
              <a:buFont typeface="Wingdings" pitchFamily="2" charset="2"/>
              <a:buChar char="§"/>
            </a:pPr>
            <a:r>
              <a:rPr lang="en-US" altLang="en-US" sz="2400" dirty="0" smtClean="0"/>
              <a:t>Discovery of licensed materials</a:t>
            </a:r>
          </a:p>
          <a:p>
            <a:pPr lvl="2">
              <a:buFont typeface="Wingdings" pitchFamily="2" charset="2"/>
              <a:buChar char="§"/>
            </a:pPr>
            <a:r>
              <a:rPr lang="en-US" altLang="en-US" sz="2400" dirty="0" smtClean="0"/>
              <a:t>Persistent linking</a:t>
            </a:r>
          </a:p>
          <a:p>
            <a:pPr lvl="2">
              <a:buFont typeface="Wingdings" pitchFamily="2" charset="2"/>
              <a:buChar char="§"/>
            </a:pPr>
            <a:r>
              <a:rPr lang="en-US" altLang="en-US" sz="2400" dirty="0" smtClean="0"/>
              <a:t>Online terms &amp; conditions</a:t>
            </a:r>
          </a:p>
          <a:p>
            <a:pPr lvl="2">
              <a:buFont typeface="Wingdings" pitchFamily="2" charset="2"/>
              <a:buChar char="§"/>
            </a:pPr>
            <a:r>
              <a:rPr lang="en-US" altLang="en-US" sz="2400" dirty="0" smtClean="0"/>
              <a:t>Disabilities compliance</a:t>
            </a:r>
          </a:p>
          <a:p>
            <a:pPr lvl="2">
              <a:buFont typeface="Wingdings" pitchFamily="2" charset="2"/>
              <a:buChar char="§"/>
            </a:pPr>
            <a:r>
              <a:rPr lang="en-US" altLang="en-US" sz="2400" dirty="0" smtClean="0"/>
              <a:t>Documentation, Support, Training, Updates</a:t>
            </a:r>
          </a:p>
          <a:p>
            <a:pPr lvl="2">
              <a:buFont typeface="Wingdings" pitchFamily="2" charset="2"/>
              <a:buChar char="§"/>
            </a:pPr>
            <a:r>
              <a:rPr lang="en-US" altLang="en-US" sz="2400" dirty="0" smtClean="0"/>
              <a:t>Quality of service</a:t>
            </a:r>
          </a:p>
          <a:p>
            <a:pPr lvl="2">
              <a:buFont typeface="Wingdings" pitchFamily="2" charset="2"/>
              <a:buChar char="§"/>
            </a:pPr>
            <a:r>
              <a:rPr lang="en-US" altLang="en-US" sz="2400" dirty="0" smtClean="0"/>
              <a:t>Problems with licensed materials</a:t>
            </a:r>
          </a:p>
          <a:p>
            <a:pPr lvl="2">
              <a:buFont typeface="Wingdings" pitchFamily="2" charset="2"/>
              <a:buChar char="§"/>
            </a:pPr>
            <a:r>
              <a:rPr lang="en-US" altLang="en-US" sz="2400" dirty="0" smtClean="0"/>
              <a:t>Transfer or acquisition of titles</a:t>
            </a:r>
          </a:p>
          <a:p>
            <a:pPr lvl="2">
              <a:buFont typeface="Wingdings" pitchFamily="2" charset="2"/>
              <a:buChar char="§"/>
            </a:pPr>
            <a:endParaRPr lang="en-US" altLang="en-US" sz="2400" dirty="0" smtClean="0"/>
          </a:p>
        </p:txBody>
      </p:sp>
      <p:sp>
        <p:nvSpPr>
          <p:cNvPr id="37891"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49</a:t>
            </a:fld>
            <a:endParaRPr lang="en-US"/>
          </a:p>
        </p:txBody>
      </p:sp>
      <p:sp>
        <p:nvSpPr>
          <p:cNvPr id="6" name="Footer Placeholder 2"/>
          <p:cNvSpPr>
            <a:spLocks noGrp="1"/>
          </p:cNvSpPr>
          <p:nvPr>
            <p:ph type="ftr" sz="quarter" idx="11"/>
          </p:nvPr>
        </p:nvSpPr>
        <p:spPr>
          <a:xfrm>
            <a:off x="2051720" y="6237312"/>
            <a:ext cx="6338664" cy="420960"/>
          </a:xfrm>
        </p:spPr>
        <p:txBody>
          <a:bodyPr/>
          <a:lstStyle/>
          <a:p>
            <a:pPr>
              <a:defRPr/>
            </a:pPr>
            <a:r>
              <a:rPr lang="en-IN" sz="1200" dirty="0" smtClean="0"/>
              <a:t>19th National Convention on Knowledge, Library  and Information Networking (NACLIN 2016) </a:t>
            </a:r>
            <a:r>
              <a:rPr lang="en-IN" dirty="0" smtClean="0"/>
              <a:t>  </a:t>
            </a:r>
            <a:endParaRPr lang="en-US" dirty="0"/>
          </a:p>
        </p:txBody>
      </p:sp>
    </p:spTree>
    <p:extLst>
      <p:ext uri="{BB962C8B-B14F-4D97-AF65-F5344CB8AC3E}">
        <p14:creationId xmlns:p14="http://schemas.microsoft.com/office/powerpoint/2010/main" xmlns="" val="873731409"/>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153400" cy="990600"/>
          </a:xfrm>
        </p:spPr>
        <p:txBody>
          <a:bodyPr/>
          <a:lstStyle/>
          <a:p>
            <a:r>
              <a:rPr lang="en-IN" sz="3200" b="1" dirty="0">
                <a:solidFill>
                  <a:srgbClr val="C00000"/>
                </a:solidFill>
              </a:rPr>
              <a:t>Introduction</a:t>
            </a:r>
            <a:r>
              <a:rPr lang="en-IN" sz="3200" dirty="0"/>
              <a:t/>
            </a:r>
            <a:br>
              <a:rPr lang="en-IN" sz="3200" dirty="0"/>
            </a:br>
            <a:r>
              <a:rPr lang="en-IN" sz="3200" b="1" dirty="0" smtClean="0">
                <a:solidFill>
                  <a:srgbClr val="0000CC"/>
                </a:solidFill>
              </a:rPr>
              <a:t> </a:t>
            </a:r>
            <a:endParaRPr lang="en-IN" dirty="0"/>
          </a:p>
        </p:txBody>
      </p:sp>
      <p:sp>
        <p:nvSpPr>
          <p:cNvPr id="3" name="Content Placeholder 2"/>
          <p:cNvSpPr>
            <a:spLocks noGrp="1"/>
          </p:cNvSpPr>
          <p:nvPr>
            <p:ph sz="quarter" idx="1"/>
          </p:nvPr>
        </p:nvSpPr>
        <p:spPr>
          <a:xfrm>
            <a:off x="0" y="1600200"/>
            <a:ext cx="8892480" cy="4495800"/>
          </a:xfrm>
        </p:spPr>
        <p:txBody>
          <a:bodyPr/>
          <a:lstStyle/>
          <a:p>
            <a:pPr lvl="1" algn="just"/>
            <a:r>
              <a:rPr lang="en-IN" sz="2000" dirty="0"/>
              <a:t>D</a:t>
            </a:r>
            <a:r>
              <a:rPr lang="en-IN" sz="2000" dirty="0" smtClean="0"/>
              <a:t>ifferent </a:t>
            </a:r>
            <a:r>
              <a:rPr lang="en-IN" sz="2000" dirty="0"/>
              <a:t>Library consortia in India have successfully infused a new culture of electronic access to selected scholarly electronic journals and databases in different disciplines amongst academic community in </a:t>
            </a:r>
            <a:r>
              <a:rPr lang="en-IN" sz="2000" dirty="0" smtClean="0"/>
              <a:t>institutions </a:t>
            </a:r>
            <a:r>
              <a:rPr lang="en-IN" sz="2000" dirty="0"/>
              <a:t>and universities. </a:t>
            </a:r>
          </a:p>
          <a:p>
            <a:pPr lvl="1" algn="just"/>
            <a:r>
              <a:rPr lang="en-IN" sz="2000" dirty="0" smtClean="0"/>
              <a:t>Consortium </a:t>
            </a:r>
            <a:r>
              <a:rPr lang="en-IN" sz="2000" dirty="0"/>
              <a:t>certainly benefited the higher education system in India immensely. </a:t>
            </a:r>
          </a:p>
          <a:p>
            <a:pPr lvl="1" algn="just"/>
            <a:r>
              <a:rPr lang="en-IN" sz="2000" dirty="0" smtClean="0"/>
              <a:t>Consortium efforts, lead </a:t>
            </a:r>
            <a:r>
              <a:rPr lang="en-IN" sz="2000" dirty="0"/>
              <a:t>to increase in </a:t>
            </a:r>
            <a:r>
              <a:rPr lang="en-IN" sz="2000" dirty="0" smtClean="0"/>
              <a:t>productivity </a:t>
            </a:r>
            <a:r>
              <a:rPr lang="en-IN" sz="2000" dirty="0"/>
              <a:t>of scientific research output both in quality and quantity. </a:t>
            </a:r>
          </a:p>
          <a:p>
            <a:pPr lvl="1" algn="just"/>
            <a:r>
              <a:rPr lang="en-IN" sz="2000" dirty="0" smtClean="0"/>
              <a:t>Research </a:t>
            </a:r>
            <a:r>
              <a:rPr lang="en-IN" sz="2000" dirty="0"/>
              <a:t>productivity of scientists and researchers in beneficiary institutions/universities </a:t>
            </a:r>
            <a:r>
              <a:rPr lang="en-IN" sz="2000" dirty="0" smtClean="0"/>
              <a:t>increased </a:t>
            </a:r>
            <a:r>
              <a:rPr lang="en-IN" sz="2000" dirty="0"/>
              <a:t>with increase in availability and accessibility of qualitative information resources. </a:t>
            </a:r>
            <a:endParaRPr lang="en-IN" sz="2000" dirty="0" smtClean="0"/>
          </a:p>
          <a:p>
            <a:pPr lvl="1" algn="just"/>
            <a:r>
              <a:rPr lang="en-IN" sz="2000" dirty="0"/>
              <a:t>Q</a:t>
            </a:r>
            <a:r>
              <a:rPr lang="en-IN" sz="2000" dirty="0" smtClean="0"/>
              <a:t>uality </a:t>
            </a:r>
            <a:r>
              <a:rPr lang="en-IN" sz="2000" dirty="0"/>
              <a:t>of teaching, research and publications of scientists and scholars are impacted with accessibility and availability of </a:t>
            </a:r>
            <a:r>
              <a:rPr lang="en-IN" sz="2000" dirty="0" smtClean="0"/>
              <a:t>e-resources</a:t>
            </a:r>
            <a:r>
              <a:rPr lang="en-IN" sz="2000" dirty="0"/>
              <a:t>.</a:t>
            </a:r>
          </a:p>
          <a:p>
            <a:pPr lvl="1" algn="just"/>
            <a:endParaRPr lang="en-IN" sz="2000" dirty="0"/>
          </a:p>
          <a:p>
            <a:pPr lvl="1" algn="just"/>
            <a:endParaRPr lang="en-IN" sz="2000" dirty="0"/>
          </a:p>
          <a:p>
            <a:pPr lvl="1" algn="just"/>
            <a:endParaRPr lang="en-IN" sz="2000" dirty="0"/>
          </a:p>
        </p:txBody>
      </p:sp>
      <p:sp>
        <p:nvSpPr>
          <p:cNvPr id="5" name="Footer Placeholder 4"/>
          <p:cNvSpPr>
            <a:spLocks noGrp="1"/>
          </p:cNvSpPr>
          <p:nvPr>
            <p:ph type="ftr" sz="quarter" idx="11"/>
          </p:nvPr>
        </p:nvSpPr>
        <p:spPr>
          <a:xfrm>
            <a:off x="609600" y="6248400"/>
            <a:ext cx="7922840" cy="365125"/>
          </a:xfrm>
        </p:spPr>
        <p:txBody>
          <a:bodyPr/>
          <a:lstStyle/>
          <a:p>
            <a:pPr>
              <a:defRPr/>
            </a:pPr>
            <a:r>
              <a:rPr lang="en-IN" sz="1200" dirty="0" smtClean="0"/>
              <a:t>19th National Convention on Knowledge, Library  and Information Networking </a:t>
            </a:r>
          </a:p>
          <a:p>
            <a:pPr>
              <a:defRPr/>
            </a:pPr>
            <a:r>
              <a:rPr lang="en-IN" sz="1200" dirty="0" smtClean="0"/>
              <a:t>(NACLIN 2016)</a:t>
            </a:r>
            <a:r>
              <a:rPr lang="en-IN" dirty="0" smtClean="0"/>
              <a:t>   </a:t>
            </a:r>
            <a:endParaRPr lang="en-US"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a:t>
            </a:fld>
            <a:endParaRPr lang="en-US"/>
          </a:p>
        </p:txBody>
      </p:sp>
    </p:spTree>
    <p:extLst>
      <p:ext uri="{BB962C8B-B14F-4D97-AF65-F5344CB8AC3E}">
        <p14:creationId xmlns:p14="http://schemas.microsoft.com/office/powerpoint/2010/main" xmlns="" val="883398505"/>
      </p:ext>
    </p:extLst>
  </p:cSld>
  <p:clrMapOvr>
    <a:masterClrMapping/>
  </p:clrMapOvr>
  <p:transition spd="slow">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38915" name="Content Placeholder 2"/>
          <p:cNvSpPr>
            <a:spLocks noGrp="1"/>
          </p:cNvSpPr>
          <p:nvPr>
            <p:ph sz="quarter" idx="1"/>
          </p:nvPr>
        </p:nvSpPr>
        <p:spPr>
          <a:xfrm>
            <a:off x="0" y="1600200"/>
            <a:ext cx="8915401" cy="5029200"/>
          </a:xfrm>
        </p:spPr>
        <p:txBody>
          <a:bodyPr/>
          <a:lstStyle/>
          <a:p>
            <a:pPr lvl="1">
              <a:buFont typeface="Courier New" pitchFamily="49" charset="0"/>
              <a:buChar char="o"/>
            </a:pPr>
            <a:r>
              <a:rPr lang="en-US" altLang="en-US" sz="2400" dirty="0" smtClean="0">
                <a:solidFill>
                  <a:srgbClr val="FF0000"/>
                </a:solidFill>
              </a:rPr>
              <a:t>Licensor</a:t>
            </a:r>
            <a:r>
              <a:rPr lang="en-US" altLang="en-US" sz="2400" dirty="0" smtClean="0"/>
              <a:t> Performance Obligations </a:t>
            </a:r>
          </a:p>
          <a:p>
            <a:pPr lvl="2">
              <a:buFont typeface="Wingdings" pitchFamily="2" charset="2"/>
              <a:buChar char="§"/>
            </a:pPr>
            <a:r>
              <a:rPr lang="en-US" altLang="en-US" sz="2400" dirty="0" smtClean="0"/>
              <a:t>Completeness of content</a:t>
            </a:r>
          </a:p>
          <a:p>
            <a:pPr lvl="2">
              <a:buFont typeface="Wingdings" pitchFamily="2" charset="2"/>
              <a:buChar char="§"/>
            </a:pPr>
            <a:r>
              <a:rPr lang="en-US" altLang="en-US" sz="2400" dirty="0" smtClean="0"/>
              <a:t>Notification of modifications of licensed materials</a:t>
            </a:r>
          </a:p>
          <a:p>
            <a:pPr lvl="2">
              <a:buFont typeface="Wingdings" pitchFamily="2" charset="2"/>
              <a:buChar char="§"/>
            </a:pPr>
            <a:r>
              <a:rPr lang="en-US" altLang="en-US" sz="2400" dirty="0" smtClean="0"/>
              <a:t>Withdrawal of licensed materials</a:t>
            </a:r>
          </a:p>
          <a:p>
            <a:pPr lvl="2">
              <a:buFont typeface="Wingdings" pitchFamily="2" charset="2"/>
              <a:buChar char="§"/>
            </a:pPr>
            <a:r>
              <a:rPr lang="en-US" altLang="en-US" sz="2400" dirty="0" smtClean="0"/>
              <a:t>Itemized holdings list</a:t>
            </a:r>
          </a:p>
          <a:p>
            <a:pPr lvl="2">
              <a:buFont typeface="Wingdings" pitchFamily="2" charset="2"/>
              <a:buChar char="§"/>
            </a:pPr>
            <a:r>
              <a:rPr lang="en-US" altLang="en-US" sz="2400" dirty="0" smtClean="0"/>
              <a:t>Usage statistics- COUNTER code of practices</a:t>
            </a:r>
          </a:p>
          <a:p>
            <a:pPr lvl="2">
              <a:buFont typeface="Wingdings" pitchFamily="2" charset="2"/>
              <a:buChar char="§"/>
            </a:pPr>
            <a:r>
              <a:rPr lang="en-US" altLang="en-US" sz="2400" dirty="0" smtClean="0"/>
              <a:t>Confidentiality of personally identifiable information</a:t>
            </a:r>
          </a:p>
          <a:p>
            <a:pPr lvl="2">
              <a:buFont typeface="Wingdings" pitchFamily="2" charset="2"/>
              <a:buChar char="§"/>
            </a:pPr>
            <a:r>
              <a:rPr lang="en-US" altLang="en-US" sz="2400" dirty="0" smtClean="0"/>
              <a:t>Notice of the use of digital rights management technology</a:t>
            </a:r>
          </a:p>
          <a:p>
            <a:pPr lvl="2">
              <a:buFont typeface="Wingdings" pitchFamily="2" charset="2"/>
              <a:buChar char="§"/>
            </a:pPr>
            <a:r>
              <a:rPr lang="en-US" altLang="en-US" sz="2400" dirty="0" smtClean="0"/>
              <a:t>Use of watermarking technology	</a:t>
            </a:r>
          </a:p>
          <a:p>
            <a:pPr lvl="2">
              <a:buFont typeface="Wingdings" pitchFamily="2" charset="2"/>
              <a:buChar char="§"/>
            </a:pPr>
            <a:r>
              <a:rPr lang="en-US" altLang="en-US" sz="2400" dirty="0" smtClean="0"/>
              <a:t>Open Access option</a:t>
            </a:r>
            <a:br>
              <a:rPr lang="en-US" altLang="en-US" sz="2400" dirty="0" smtClean="0"/>
            </a:br>
            <a:r>
              <a:rPr lang="en-US" altLang="en-US" sz="2400" dirty="0" smtClean="0"/>
              <a:t/>
            </a:r>
            <a:br>
              <a:rPr lang="en-US" altLang="en-US" sz="2400" dirty="0" smtClean="0"/>
            </a:br>
            <a:r>
              <a:rPr lang="en-US" altLang="en-US" sz="1400" dirty="0" smtClean="0"/>
              <a:t/>
            </a:r>
            <a:br>
              <a:rPr lang="en-US" altLang="en-US" sz="1400" dirty="0" smtClean="0"/>
            </a:br>
            <a:endParaRPr lang="en-US" altLang="en-US" sz="1400" dirty="0" smtClean="0"/>
          </a:p>
          <a:p>
            <a:endParaRPr lang="en-US" altLang="en-US" dirty="0" smtClean="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50</a:t>
            </a:fld>
            <a:endParaRPr lang="en-US"/>
          </a:p>
        </p:txBody>
      </p:sp>
      <p:sp>
        <p:nvSpPr>
          <p:cNvPr id="3" name="Footer Placeholder 2"/>
          <p:cNvSpPr>
            <a:spLocks noGrp="1"/>
          </p:cNvSpPr>
          <p:nvPr>
            <p:ph type="ftr" sz="quarter" idx="11"/>
          </p:nvPr>
        </p:nvSpPr>
        <p:spPr>
          <a:xfrm>
            <a:off x="1979712" y="6332537"/>
            <a:ext cx="6338664" cy="381000"/>
          </a:xfrm>
        </p:spPr>
        <p:txBody>
          <a:bodyPr/>
          <a:lstStyle/>
          <a:p>
            <a:pPr>
              <a:defRPr/>
            </a:pPr>
            <a:r>
              <a:rPr lang="en-IN" sz="1200" dirty="0" smtClean="0"/>
              <a:t>19th National Convention on Knowledge, Library  and Information Networking (NACLIN 2016)</a:t>
            </a:r>
            <a:r>
              <a:rPr lang="en-IN" dirty="0" smtClean="0"/>
              <a:t>   </a:t>
            </a:r>
            <a:endParaRPr lang="en-US" dirty="0"/>
          </a:p>
        </p:txBody>
      </p:sp>
    </p:spTree>
    <p:extLst>
      <p:ext uri="{BB962C8B-B14F-4D97-AF65-F5344CB8AC3E}">
        <p14:creationId xmlns:p14="http://schemas.microsoft.com/office/powerpoint/2010/main" xmlns="" val="1634355867"/>
      </p:ext>
    </p:extLst>
  </p:cSld>
  <p:clrMapOvr>
    <a:masterClrMapping/>
  </p:clrMapOvr>
  <p:transition spd="slow">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39939" name="Content Placeholder 2"/>
          <p:cNvSpPr>
            <a:spLocks noGrp="1"/>
          </p:cNvSpPr>
          <p:nvPr>
            <p:ph sz="quarter" idx="1"/>
          </p:nvPr>
        </p:nvSpPr>
        <p:spPr>
          <a:xfrm>
            <a:off x="231775" y="1524000"/>
            <a:ext cx="8836025" cy="5334000"/>
          </a:xfrm>
        </p:spPr>
        <p:txBody>
          <a:bodyPr/>
          <a:lstStyle/>
          <a:p>
            <a:pPr lvl="1">
              <a:buFont typeface="Courier New" pitchFamily="49" charset="0"/>
              <a:buChar char="o"/>
            </a:pPr>
            <a:r>
              <a:rPr lang="en-US" altLang="en-US" sz="2400" dirty="0" smtClean="0">
                <a:solidFill>
                  <a:srgbClr val="FF0000"/>
                </a:solidFill>
              </a:rPr>
              <a:t>Licensee</a:t>
            </a:r>
            <a:r>
              <a:rPr lang="en-US" altLang="en-US" sz="2400" dirty="0" smtClean="0"/>
              <a:t> Performance Obligations</a:t>
            </a:r>
          </a:p>
          <a:p>
            <a:pPr lvl="2">
              <a:buFont typeface="Calibri" pitchFamily="34" charset="0"/>
              <a:buChar char="―"/>
            </a:pPr>
            <a:r>
              <a:rPr lang="en-US" altLang="en-US" sz="2400" dirty="0" smtClean="0"/>
              <a:t>License terms notice</a:t>
            </a:r>
          </a:p>
          <a:p>
            <a:pPr lvl="2">
              <a:buFont typeface="Calibri" pitchFamily="34" charset="0"/>
              <a:buChar char="―"/>
            </a:pPr>
            <a:r>
              <a:rPr lang="en-US" altLang="en-US" sz="2400" dirty="0" smtClean="0"/>
              <a:t>Protection from unauthorized use</a:t>
            </a:r>
          </a:p>
          <a:p>
            <a:pPr lvl="2">
              <a:buFont typeface="Calibri" pitchFamily="34" charset="0"/>
              <a:buChar char="―"/>
            </a:pPr>
            <a:r>
              <a:rPr lang="en-US" altLang="en-US" sz="2400" dirty="0" smtClean="0"/>
              <a:t>Maintaining confidentiality of access passwords</a:t>
            </a:r>
          </a:p>
          <a:p>
            <a:pPr lvl="2">
              <a:buFont typeface="Wingdings" pitchFamily="2" charset="2"/>
              <a:buNone/>
            </a:pPr>
            <a:endParaRPr lang="en-US" altLang="en-US" sz="2400" dirty="0" smtClean="0"/>
          </a:p>
          <a:p>
            <a:pPr lvl="1">
              <a:buFont typeface="Courier New" pitchFamily="49" charset="0"/>
              <a:buChar char="o"/>
            </a:pPr>
            <a:r>
              <a:rPr lang="en-US" altLang="en-US" sz="2400" dirty="0" smtClean="0">
                <a:solidFill>
                  <a:srgbClr val="FF0000"/>
                </a:solidFill>
              </a:rPr>
              <a:t>Mutua</a:t>
            </a:r>
            <a:r>
              <a:rPr lang="en-US" altLang="en-US" sz="2400" dirty="0" smtClean="0"/>
              <a:t>l Performance Obligations</a:t>
            </a:r>
          </a:p>
          <a:p>
            <a:pPr lvl="2">
              <a:buFont typeface="Calibri" pitchFamily="34" charset="0"/>
              <a:buChar char="―"/>
            </a:pPr>
            <a:r>
              <a:rPr lang="en-US" altLang="en-US" sz="2400" dirty="0" smtClean="0"/>
              <a:t>Notification of unauthorized use</a:t>
            </a:r>
          </a:p>
          <a:p>
            <a:endParaRPr lang="en-US" altLang="en-US" dirty="0" smtClean="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51</a:t>
            </a:fld>
            <a:endParaRPr lang="en-US"/>
          </a:p>
        </p:txBody>
      </p:sp>
      <p:sp>
        <p:nvSpPr>
          <p:cNvPr id="3" name="Footer Placeholder 2"/>
          <p:cNvSpPr>
            <a:spLocks noGrp="1"/>
          </p:cNvSpPr>
          <p:nvPr>
            <p:ph type="ftr" sz="quarter" idx="11"/>
          </p:nvPr>
        </p:nvSpPr>
        <p:spPr>
          <a:xfrm>
            <a:off x="2051720" y="6309320"/>
            <a:ext cx="6554688" cy="420960"/>
          </a:xfrm>
        </p:spPr>
        <p:txBody>
          <a:bodyPr/>
          <a:lstStyle/>
          <a:p>
            <a:pPr>
              <a:defRPr/>
            </a:pPr>
            <a:r>
              <a:rPr lang="en-IN" sz="1200" dirty="0" smtClean="0"/>
              <a:t>19th National Convention on Knowledge, Library  and Information Networking (NACLIN 2016)   </a:t>
            </a:r>
            <a:endParaRPr lang="en-US" sz="1200" dirty="0"/>
          </a:p>
        </p:txBody>
      </p:sp>
    </p:spTree>
    <p:extLst>
      <p:ext uri="{BB962C8B-B14F-4D97-AF65-F5344CB8AC3E}">
        <p14:creationId xmlns:p14="http://schemas.microsoft.com/office/powerpoint/2010/main" xmlns="" val="3838964411"/>
      </p:ext>
    </p:extLst>
  </p:cSld>
  <p:clrMapOvr>
    <a:masterClrMapping/>
  </p:clrMapOvr>
  <p:transition spd="slow">
    <p:cu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533400" y="1524000"/>
            <a:ext cx="8229600" cy="5334000"/>
          </a:xfrm>
        </p:spPr>
        <p:txBody>
          <a:bodyPr/>
          <a:lstStyle/>
          <a:p>
            <a:r>
              <a:rPr lang="en-US" altLang="en-US" sz="2400" dirty="0" smtClean="0">
                <a:solidFill>
                  <a:srgbClr val="C00000"/>
                </a:solidFill>
              </a:rPr>
              <a:t>TERM, RENEWAL &amp; TERMINATION</a:t>
            </a:r>
          </a:p>
          <a:p>
            <a:pPr lvl="1">
              <a:buFont typeface="Courier New" pitchFamily="49" charset="0"/>
              <a:buChar char="o"/>
            </a:pPr>
            <a:r>
              <a:rPr lang="en-US" altLang="en-US" sz="2400" dirty="0" smtClean="0"/>
              <a:t>Agreement term-validity</a:t>
            </a:r>
          </a:p>
          <a:p>
            <a:pPr lvl="1">
              <a:buFont typeface="Courier New" pitchFamily="49" charset="0"/>
              <a:buChar char="o"/>
            </a:pPr>
            <a:r>
              <a:rPr lang="en-US" altLang="en-US" sz="2400" dirty="0" smtClean="0"/>
              <a:t>Renewal</a:t>
            </a:r>
          </a:p>
          <a:p>
            <a:pPr lvl="1">
              <a:buFont typeface="Courier New" pitchFamily="49" charset="0"/>
              <a:buChar char="o"/>
            </a:pPr>
            <a:r>
              <a:rPr lang="en-US" altLang="en-US" sz="2400" dirty="0" smtClean="0"/>
              <a:t>Early termination for financial hardship</a:t>
            </a:r>
          </a:p>
          <a:p>
            <a:pPr lvl="1">
              <a:buFont typeface="Courier New" pitchFamily="49" charset="0"/>
              <a:buChar char="o"/>
            </a:pPr>
            <a:r>
              <a:rPr lang="en-US" altLang="en-US" sz="2400" dirty="0" smtClean="0"/>
              <a:t>Termination for breach</a:t>
            </a:r>
          </a:p>
          <a:p>
            <a:pPr lvl="1">
              <a:buFont typeface="Courier New" pitchFamily="49" charset="0"/>
              <a:buChar char="o"/>
            </a:pPr>
            <a:r>
              <a:rPr lang="en-US" altLang="en-US" sz="2400" dirty="0" smtClean="0"/>
              <a:t>Refunds</a:t>
            </a:r>
          </a:p>
          <a:p>
            <a:r>
              <a:rPr lang="en-US" altLang="en-US" sz="2400" dirty="0" smtClean="0">
                <a:solidFill>
                  <a:srgbClr val="C00000"/>
                </a:solidFill>
              </a:rPr>
              <a:t>DISPUTE RESOLUTION</a:t>
            </a:r>
          </a:p>
          <a:p>
            <a:pPr lvl="1">
              <a:buFont typeface="Courier New" pitchFamily="49" charset="0"/>
              <a:buChar char="o"/>
            </a:pPr>
            <a:r>
              <a:rPr lang="en-US" altLang="en-US" sz="2400" dirty="0" smtClean="0"/>
              <a:t>Dispute resolution</a:t>
            </a:r>
          </a:p>
          <a:p>
            <a:pPr lvl="1">
              <a:buFont typeface="Wingdings 2" pitchFamily="18" charset="2"/>
              <a:buNone/>
            </a:pPr>
            <a:endParaRPr lang="en-US" altLang="en-US" sz="1600" dirty="0" smtClean="0"/>
          </a:p>
        </p:txBody>
      </p:sp>
      <p:sp>
        <p:nvSpPr>
          <p:cNvPr id="40963"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52</a:t>
            </a:fld>
            <a:endParaRPr lang="en-US"/>
          </a:p>
        </p:txBody>
      </p:sp>
      <p:sp>
        <p:nvSpPr>
          <p:cNvPr id="6" name="Footer Placeholder 2"/>
          <p:cNvSpPr>
            <a:spLocks noGrp="1"/>
          </p:cNvSpPr>
          <p:nvPr>
            <p:ph type="ftr" sz="quarter" idx="11"/>
          </p:nvPr>
        </p:nvSpPr>
        <p:spPr>
          <a:xfrm>
            <a:off x="2051720" y="6237312"/>
            <a:ext cx="6338664" cy="420960"/>
          </a:xfrm>
        </p:spPr>
        <p:txBody>
          <a:bodyPr/>
          <a:lstStyle/>
          <a:p>
            <a:pPr>
              <a:defRPr/>
            </a:pPr>
            <a:r>
              <a:rPr lang="en-IN" sz="1200" dirty="0" smtClean="0"/>
              <a:t>19th National Convention on Knowledge, Library  and Information Networking (NACLIN 2016) </a:t>
            </a:r>
            <a:r>
              <a:rPr lang="en-IN" dirty="0" smtClean="0"/>
              <a:t>  </a:t>
            </a:r>
            <a:endParaRPr lang="en-US" dirty="0"/>
          </a:p>
        </p:txBody>
      </p:sp>
    </p:spTree>
    <p:extLst>
      <p:ext uri="{BB962C8B-B14F-4D97-AF65-F5344CB8AC3E}">
        <p14:creationId xmlns:p14="http://schemas.microsoft.com/office/powerpoint/2010/main" xmlns="" val="4097858389"/>
      </p:ext>
    </p:extLst>
  </p:cSld>
  <p:clrMapOvr>
    <a:masterClrMapping/>
  </p:clrMapOvr>
  <p:transition spd="slow">
    <p:cu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41987" name="Content Placeholder 2"/>
          <p:cNvSpPr>
            <a:spLocks noGrp="1"/>
          </p:cNvSpPr>
          <p:nvPr>
            <p:ph sz="quarter" idx="1"/>
          </p:nvPr>
        </p:nvSpPr>
        <p:spPr>
          <a:xfrm>
            <a:off x="533400" y="1524000"/>
            <a:ext cx="8229600" cy="4800600"/>
          </a:xfrm>
        </p:spPr>
        <p:txBody>
          <a:bodyPr/>
          <a:lstStyle/>
          <a:p>
            <a:r>
              <a:rPr lang="en-US" altLang="en-US" sz="2400" smtClean="0">
                <a:solidFill>
                  <a:srgbClr val="C00000"/>
                </a:solidFill>
              </a:rPr>
              <a:t>PERPETUAL LICENSE &amp; ARCHIVES</a:t>
            </a:r>
          </a:p>
          <a:p>
            <a:pPr lvl="1">
              <a:buFont typeface="Courier New" pitchFamily="49" charset="0"/>
              <a:buChar char="o"/>
            </a:pPr>
            <a:r>
              <a:rPr lang="en-US" altLang="en-US" sz="2400" smtClean="0"/>
              <a:t>Perpetual license</a:t>
            </a:r>
          </a:p>
          <a:p>
            <a:pPr lvl="1">
              <a:buFont typeface="Courier New" pitchFamily="49" charset="0"/>
              <a:buChar char="o"/>
            </a:pPr>
            <a:r>
              <a:rPr lang="en-US" altLang="en-US" sz="2400" smtClean="0"/>
              <a:t>Archival copy</a:t>
            </a:r>
          </a:p>
          <a:p>
            <a:pPr lvl="1">
              <a:buFont typeface="Courier New" pitchFamily="49" charset="0"/>
              <a:buChar char="o"/>
            </a:pPr>
            <a:r>
              <a:rPr lang="en-US" altLang="en-US" sz="2400" smtClean="0"/>
              <a:t>Third party archiving services</a:t>
            </a:r>
          </a:p>
          <a:p>
            <a:r>
              <a:rPr lang="en-US" altLang="en-US" sz="2400" smtClean="0">
                <a:solidFill>
                  <a:srgbClr val="C00000"/>
                </a:solidFill>
              </a:rPr>
              <a:t>WARRANTIES &amp; INDEMNIFICATION</a:t>
            </a:r>
          </a:p>
          <a:p>
            <a:pPr lvl="1">
              <a:buFont typeface="Courier New" pitchFamily="49" charset="0"/>
              <a:buChar char="o"/>
            </a:pPr>
            <a:r>
              <a:rPr lang="en-US" altLang="en-US" sz="2400" smtClean="0"/>
              <a:t>Warranties</a:t>
            </a:r>
          </a:p>
          <a:p>
            <a:pPr lvl="1">
              <a:buFont typeface="Courier New" pitchFamily="49" charset="0"/>
              <a:buChar char="o"/>
            </a:pPr>
            <a:r>
              <a:rPr lang="en-US" altLang="en-US" sz="2400" smtClean="0"/>
              <a:t>Warranty disclaimers</a:t>
            </a:r>
          </a:p>
          <a:p>
            <a:pPr lvl="1">
              <a:buFont typeface="Courier New" pitchFamily="49" charset="0"/>
              <a:buChar char="o"/>
            </a:pPr>
            <a:r>
              <a:rPr lang="en-US" altLang="en-US" sz="2400" smtClean="0"/>
              <a:t>Indemnities</a:t>
            </a:r>
          </a:p>
          <a:p>
            <a:endParaRPr lang="en-US" altLang="en-US" smtClean="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53</a:t>
            </a:fld>
            <a:endParaRPr lang="en-US"/>
          </a:p>
        </p:txBody>
      </p:sp>
      <p:sp>
        <p:nvSpPr>
          <p:cNvPr id="6" name="Footer Placeholder 2"/>
          <p:cNvSpPr>
            <a:spLocks noGrp="1"/>
          </p:cNvSpPr>
          <p:nvPr>
            <p:ph type="ftr" sz="quarter" idx="11"/>
          </p:nvPr>
        </p:nvSpPr>
        <p:spPr>
          <a:xfrm>
            <a:off x="2051720" y="6237312"/>
            <a:ext cx="6338664" cy="420960"/>
          </a:xfrm>
        </p:spPr>
        <p:txBody>
          <a:bodyPr/>
          <a:lstStyle/>
          <a:p>
            <a:pPr>
              <a:defRPr/>
            </a:pPr>
            <a:r>
              <a:rPr lang="en-IN" sz="1200" dirty="0" smtClean="0"/>
              <a:t>19th National Convention on Knowledge, Library  and Information Networking (NACLIN 2016) </a:t>
            </a:r>
            <a:r>
              <a:rPr lang="en-IN" dirty="0" smtClean="0"/>
              <a:t>  </a:t>
            </a:r>
            <a:endParaRPr lang="en-US" dirty="0"/>
          </a:p>
        </p:txBody>
      </p:sp>
    </p:spTree>
    <p:extLst>
      <p:ext uri="{BB962C8B-B14F-4D97-AF65-F5344CB8AC3E}">
        <p14:creationId xmlns:p14="http://schemas.microsoft.com/office/powerpoint/2010/main" xmlns="" val="3109074883"/>
      </p:ext>
    </p:extLst>
  </p:cSld>
  <p:clrMapOvr>
    <a:masterClrMapping/>
  </p:clrMapOvr>
  <p:transition spd="slow">
    <p:cu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p:cNvSpPr>
            <a:spLocks noGrp="1"/>
          </p:cNvSpPr>
          <p:nvPr>
            <p:ph idx="1"/>
          </p:nvPr>
        </p:nvSpPr>
        <p:spPr>
          <a:xfrm>
            <a:off x="457200" y="1524000"/>
            <a:ext cx="8305800" cy="5334000"/>
          </a:xfrm>
        </p:spPr>
        <p:txBody>
          <a:bodyPr/>
          <a:lstStyle/>
          <a:p>
            <a:r>
              <a:rPr lang="en-US" altLang="en-US" sz="2400" smtClean="0">
                <a:solidFill>
                  <a:srgbClr val="C00000"/>
                </a:solidFill>
              </a:rPr>
              <a:t>MISCELLANEOUS PROVISIONS</a:t>
            </a:r>
          </a:p>
          <a:p>
            <a:pPr lvl="1">
              <a:buFont typeface="Courier New" pitchFamily="49" charset="0"/>
              <a:buChar char="o"/>
            </a:pPr>
            <a:r>
              <a:rPr lang="en-US" altLang="en-US" sz="2400" smtClean="0"/>
              <a:t>Assignment &amp; transfer</a:t>
            </a:r>
          </a:p>
          <a:p>
            <a:pPr lvl="1">
              <a:buFont typeface="Courier New" pitchFamily="49" charset="0"/>
              <a:buChar char="o"/>
            </a:pPr>
            <a:r>
              <a:rPr lang="en-US" altLang="en-US" sz="2400" smtClean="0">
                <a:solidFill>
                  <a:srgbClr val="C00000"/>
                </a:solidFill>
              </a:rPr>
              <a:t>Governing law</a:t>
            </a:r>
          </a:p>
          <a:p>
            <a:pPr lvl="1">
              <a:buFont typeface="Courier New" pitchFamily="49" charset="0"/>
              <a:buChar char="o"/>
            </a:pPr>
            <a:r>
              <a:rPr lang="en-US" altLang="en-US" sz="2400" smtClean="0"/>
              <a:t>Force Majeure</a:t>
            </a:r>
          </a:p>
          <a:p>
            <a:pPr lvl="1">
              <a:buFont typeface="Courier New" pitchFamily="49" charset="0"/>
              <a:buChar char="o"/>
            </a:pPr>
            <a:r>
              <a:rPr lang="en-US" altLang="en-US" sz="2400" smtClean="0"/>
              <a:t>Entire agreement</a:t>
            </a:r>
          </a:p>
          <a:p>
            <a:pPr lvl="1">
              <a:buFont typeface="Courier New" pitchFamily="49" charset="0"/>
              <a:buChar char="o"/>
            </a:pPr>
            <a:r>
              <a:rPr lang="en-US" altLang="en-US" sz="2400" smtClean="0"/>
              <a:t>Amendment</a:t>
            </a:r>
          </a:p>
          <a:p>
            <a:pPr lvl="1">
              <a:buFont typeface="Courier New" pitchFamily="49" charset="0"/>
              <a:buChar char="o"/>
            </a:pPr>
            <a:r>
              <a:rPr lang="en-US" altLang="en-US" sz="2400" smtClean="0"/>
              <a:t>Severability</a:t>
            </a:r>
          </a:p>
          <a:p>
            <a:pPr lvl="1">
              <a:buFont typeface="Courier New" pitchFamily="49" charset="0"/>
              <a:buChar char="o"/>
            </a:pPr>
            <a:r>
              <a:rPr lang="en-US" altLang="en-US" sz="2400" smtClean="0"/>
              <a:t>Waiver of contractual right</a:t>
            </a:r>
          </a:p>
          <a:p>
            <a:pPr lvl="1">
              <a:buFont typeface="Courier New" pitchFamily="49" charset="0"/>
              <a:buChar char="o"/>
            </a:pPr>
            <a:r>
              <a:rPr lang="en-US" altLang="en-US" sz="2400" smtClean="0"/>
              <a:t>Notices</a:t>
            </a:r>
          </a:p>
          <a:p>
            <a:pPr lvl="1">
              <a:buFont typeface="Courier New" pitchFamily="49" charset="0"/>
              <a:buChar char="o"/>
            </a:pPr>
            <a:r>
              <a:rPr lang="en-US" altLang="en-US" sz="2400" smtClean="0"/>
              <a:t>Survivability</a:t>
            </a:r>
          </a:p>
        </p:txBody>
      </p:sp>
      <p:sp>
        <p:nvSpPr>
          <p:cNvPr id="43011" name="Title 1"/>
          <p:cNvSpPr>
            <a:spLocks noGrp="1"/>
          </p:cNvSpPr>
          <p:nvPr>
            <p:ph type="title"/>
          </p:nvPr>
        </p:nvSpPr>
        <p:spPr>
          <a:xfrm>
            <a:off x="612775" y="228600"/>
            <a:ext cx="8153400" cy="990600"/>
          </a:xfrm>
        </p:spPr>
        <p:txBody>
          <a:bodyPr/>
          <a:lstStyle/>
          <a:p>
            <a:r>
              <a:rPr lang="en-US" altLang="en-US" sz="3600" b="1" dirty="0" smtClean="0"/>
              <a:t>Model License…</a:t>
            </a:r>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54</a:t>
            </a:fld>
            <a:endParaRPr lang="en-US"/>
          </a:p>
        </p:txBody>
      </p:sp>
      <p:sp>
        <p:nvSpPr>
          <p:cNvPr id="6" name="Footer Placeholder 2"/>
          <p:cNvSpPr>
            <a:spLocks noGrp="1"/>
          </p:cNvSpPr>
          <p:nvPr>
            <p:ph type="ftr" sz="quarter" idx="11"/>
          </p:nvPr>
        </p:nvSpPr>
        <p:spPr>
          <a:xfrm>
            <a:off x="2051720" y="6237312"/>
            <a:ext cx="6338664" cy="420960"/>
          </a:xfrm>
        </p:spPr>
        <p:txBody>
          <a:bodyPr/>
          <a:lstStyle/>
          <a:p>
            <a:pPr>
              <a:defRPr/>
            </a:pPr>
            <a:r>
              <a:rPr lang="en-IN" sz="1200" dirty="0" smtClean="0"/>
              <a:t>19th National Convention on Knowledge, Library  and Information Networking (NACLIN 2016) </a:t>
            </a:r>
            <a:r>
              <a:rPr lang="en-IN" dirty="0" smtClean="0"/>
              <a:t>  </a:t>
            </a:r>
            <a:endParaRPr lang="en-US" dirty="0"/>
          </a:p>
        </p:txBody>
      </p:sp>
    </p:spTree>
    <p:extLst>
      <p:ext uri="{BB962C8B-B14F-4D97-AF65-F5344CB8AC3E}">
        <p14:creationId xmlns:p14="http://schemas.microsoft.com/office/powerpoint/2010/main" xmlns="" val="1928756472"/>
      </p:ext>
    </p:extLst>
  </p:cSld>
  <p:clrMapOvr>
    <a:masterClrMapping/>
  </p:clrMapOvr>
  <p:transition spd="slow">
    <p:cu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12775" y="228600"/>
            <a:ext cx="8153400" cy="990600"/>
          </a:xfrm>
        </p:spPr>
        <p:txBody>
          <a:bodyPr/>
          <a:lstStyle/>
          <a:p>
            <a:r>
              <a:rPr lang="en-US" altLang="en-US" sz="3200" b="1" dirty="0" smtClean="0">
                <a:solidFill>
                  <a:srgbClr val="C00000"/>
                </a:solidFill>
              </a:rPr>
              <a:t>License Terms &amp; Agreements : Resources</a:t>
            </a:r>
            <a:endParaRPr lang="en-IN" altLang="en-US" sz="3200" b="1" dirty="0" smtClean="0">
              <a:solidFill>
                <a:srgbClr val="C00000"/>
              </a:solidFill>
            </a:endParaRPr>
          </a:p>
        </p:txBody>
      </p:sp>
      <p:sp>
        <p:nvSpPr>
          <p:cNvPr id="21507" name="Content Placeholder 2"/>
          <p:cNvSpPr>
            <a:spLocks noGrp="1"/>
          </p:cNvSpPr>
          <p:nvPr>
            <p:ph sz="quarter" idx="1"/>
          </p:nvPr>
        </p:nvSpPr>
        <p:spPr>
          <a:xfrm>
            <a:off x="612775" y="1524000"/>
            <a:ext cx="8378825" cy="4572000"/>
          </a:xfrm>
        </p:spPr>
        <p:txBody>
          <a:bodyPr/>
          <a:lstStyle/>
          <a:p>
            <a:pPr algn="just"/>
            <a:r>
              <a:rPr lang="en-US" altLang="en-US" sz="2600" dirty="0" smtClean="0"/>
              <a:t>Model licenses- </a:t>
            </a:r>
            <a:r>
              <a:rPr lang="en-US" altLang="en-US" sz="2600" dirty="0" err="1" smtClean="0"/>
              <a:t>Liblicense</a:t>
            </a:r>
            <a:r>
              <a:rPr lang="en-US" altLang="en-US" sz="2600" dirty="0" smtClean="0"/>
              <a:t> (CRL), JISC, CDL &amp; others</a:t>
            </a:r>
          </a:p>
          <a:p>
            <a:pPr algn="just"/>
            <a:r>
              <a:rPr lang="en-US" altLang="en-US" sz="2600" dirty="0" smtClean="0"/>
              <a:t>SERU- Shared Electronic Resource Understanding (NISO)</a:t>
            </a:r>
          </a:p>
          <a:p>
            <a:pPr algn="just"/>
            <a:r>
              <a:rPr lang="en-US" altLang="en-US" sz="2600" dirty="0" smtClean="0"/>
              <a:t>Key Issues for E-Resource Collection Development (IFLA)</a:t>
            </a:r>
          </a:p>
          <a:p>
            <a:pPr algn="just"/>
            <a:r>
              <a:rPr lang="en-US" altLang="en-US" sz="2600" dirty="0" smtClean="0"/>
              <a:t>INFLIBNET Terms &amp; Conditions</a:t>
            </a:r>
          </a:p>
          <a:p>
            <a:pPr algn="just"/>
            <a:r>
              <a:rPr lang="en-US" altLang="en-US" sz="2600" dirty="0" smtClean="0"/>
              <a:t>Vast amount of professional literature</a:t>
            </a:r>
          </a:p>
          <a:p>
            <a:pPr algn="just"/>
            <a:r>
              <a:rPr lang="en-US" altLang="en-US" sz="2600" dirty="0" smtClean="0"/>
              <a:t>Prepare a comprehensive checklist &amp; use it during negotiation appropriately</a:t>
            </a:r>
            <a:endParaRPr lang="en-IN" altLang="en-US" sz="2600" dirty="0" smtClean="0"/>
          </a:p>
        </p:txBody>
      </p:sp>
      <p:sp>
        <p:nvSpPr>
          <p:cNvPr id="8" name="Footer Placeholder 7"/>
          <p:cNvSpPr>
            <a:spLocks noGrp="1"/>
          </p:cNvSpPr>
          <p:nvPr>
            <p:ph type="ftr" sz="quarter" idx="11"/>
          </p:nvPr>
        </p:nvSpPr>
        <p:spPr>
          <a:xfrm>
            <a:off x="2339752" y="6237312"/>
            <a:ext cx="6194648" cy="365125"/>
          </a:xfrm>
        </p:spPr>
        <p:txBody>
          <a:bodyPr/>
          <a:lstStyle/>
          <a:p>
            <a:pPr>
              <a:defRPr/>
            </a:pPr>
            <a:r>
              <a:rPr lang="en-IN" sz="1100" dirty="0" smtClean="0"/>
              <a:t>19th National Convention on Knowledge, Library  and Information Networking (NACLIN 2016)   </a:t>
            </a:r>
            <a:endParaRPr lang="en-US" sz="1100" dirty="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55</a:t>
            </a:fld>
            <a:endParaRPr lang="en-US"/>
          </a:p>
        </p:txBody>
      </p:sp>
    </p:spTree>
    <p:extLst>
      <p:ext uri="{BB962C8B-B14F-4D97-AF65-F5344CB8AC3E}">
        <p14:creationId xmlns:p14="http://schemas.microsoft.com/office/powerpoint/2010/main" xmlns="" val="2755483367"/>
      </p:ext>
    </p:extLst>
  </p:cSld>
  <p:clrMapOvr>
    <a:masterClrMapping/>
  </p:clrMapOvr>
  <p:transition spd="slow">
    <p:cu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8001000" cy="1828800"/>
          </a:xfrm>
        </p:spPr>
        <p:txBody>
          <a:bodyPr/>
          <a:lstStyle/>
          <a:p>
            <a:pPr algn="ctr"/>
            <a:r>
              <a:rPr lang="en-US" altLang="en-US" sz="5400" b="1" dirty="0" smtClean="0"/>
              <a:t>Negotiation</a:t>
            </a:r>
          </a:p>
        </p:txBody>
      </p:sp>
      <p:sp>
        <p:nvSpPr>
          <p:cNvPr id="9" name="Footer Placeholder 8"/>
          <p:cNvSpPr>
            <a:spLocks noGrp="1"/>
          </p:cNvSpPr>
          <p:nvPr>
            <p:ph type="ftr" sz="quarter" idx="11"/>
          </p:nvPr>
        </p:nvSpPr>
        <p:spPr>
          <a:xfrm>
            <a:off x="2915816" y="6237312"/>
            <a:ext cx="5867400" cy="365125"/>
          </a:xfrm>
        </p:spPr>
        <p:txBody>
          <a:bodyPr/>
          <a:lstStyle/>
          <a:p>
            <a:pPr>
              <a:defRPr/>
            </a:pPr>
            <a:r>
              <a:rPr lang="en-IN" sz="1100" smtClean="0"/>
              <a:t>19th National Convention on Knowledge, Library  and Information Networking (NACLIN 2016)   </a:t>
            </a:r>
            <a:endParaRPr lang="en-US" sz="1100" dirty="0"/>
          </a:p>
        </p:txBody>
      </p:sp>
      <p:sp>
        <p:nvSpPr>
          <p:cNvPr id="10" name="Slide Number Placeholder 9"/>
          <p:cNvSpPr>
            <a:spLocks noGrp="1"/>
          </p:cNvSpPr>
          <p:nvPr>
            <p:ph type="sldNum" sz="quarter" idx="12"/>
          </p:nvPr>
        </p:nvSpPr>
        <p:spPr/>
        <p:txBody>
          <a:bodyPr/>
          <a:lstStyle/>
          <a:p>
            <a:pPr>
              <a:defRPr/>
            </a:pPr>
            <a:fld id="{CE3AA166-AF4A-45D0-AAC8-CEC6C697897F}" type="slidenum">
              <a:rPr lang="en-US" smtClean="0"/>
              <a:pPr>
                <a:defRPr/>
              </a:pPr>
              <a:t>56</a:t>
            </a:fld>
            <a:endParaRPr lang="en-US"/>
          </a:p>
        </p:txBody>
      </p:sp>
    </p:spTree>
    <p:extLst>
      <p:ext uri="{BB962C8B-B14F-4D97-AF65-F5344CB8AC3E}">
        <p14:creationId xmlns:p14="http://schemas.microsoft.com/office/powerpoint/2010/main" xmlns="" val="2175200150"/>
      </p:ext>
    </p:extLst>
  </p:cSld>
  <p:clrMapOvr>
    <a:masterClrMapping/>
  </p:clrMapOvr>
  <p:transition spd="slow">
    <p:cu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12775" y="228600"/>
            <a:ext cx="8153400" cy="990600"/>
          </a:xfrm>
        </p:spPr>
        <p:txBody>
          <a:bodyPr/>
          <a:lstStyle/>
          <a:p>
            <a:r>
              <a:rPr lang="en-US" altLang="en-US" sz="3600" b="1" dirty="0" smtClean="0">
                <a:solidFill>
                  <a:srgbClr val="C00000"/>
                </a:solidFill>
              </a:rPr>
              <a:t>Negotiation</a:t>
            </a:r>
          </a:p>
        </p:txBody>
      </p:sp>
      <p:sp>
        <p:nvSpPr>
          <p:cNvPr id="22531" name="Content Placeholder 2"/>
          <p:cNvSpPr>
            <a:spLocks noGrp="1"/>
          </p:cNvSpPr>
          <p:nvPr>
            <p:ph sz="quarter" idx="1"/>
          </p:nvPr>
        </p:nvSpPr>
        <p:spPr>
          <a:xfrm>
            <a:off x="612775" y="1600200"/>
            <a:ext cx="8153400" cy="4495800"/>
          </a:xfrm>
        </p:spPr>
        <p:txBody>
          <a:bodyPr/>
          <a:lstStyle/>
          <a:p>
            <a:pPr algn="just"/>
            <a:r>
              <a:rPr lang="en-US" altLang="en-US" sz="2400" dirty="0" smtClean="0"/>
              <a:t>To hold a discussion to reach an agreement on a particular matter.</a:t>
            </a:r>
          </a:p>
          <a:p>
            <a:pPr algn="just"/>
            <a:r>
              <a:rPr lang="en-US" altLang="en-US" sz="2400" dirty="0" smtClean="0"/>
              <a:t>A process, generally consisting of </a:t>
            </a:r>
            <a:r>
              <a:rPr lang="en-US" altLang="en-US" sz="2400" i="1" dirty="0" smtClean="0">
                <a:solidFill>
                  <a:schemeClr val="accent2">
                    <a:lumMod val="75000"/>
                  </a:schemeClr>
                </a:solidFill>
              </a:rPr>
              <a:t>communication, discussion </a:t>
            </a:r>
            <a:r>
              <a:rPr lang="en-US" altLang="en-US" sz="2400" dirty="0" smtClean="0"/>
              <a:t>or </a:t>
            </a:r>
            <a:r>
              <a:rPr lang="en-US" altLang="en-US" sz="2400" i="1" dirty="0" smtClean="0">
                <a:solidFill>
                  <a:schemeClr val="accent2">
                    <a:lumMod val="75000"/>
                  </a:schemeClr>
                </a:solidFill>
              </a:rPr>
              <a:t>interaction involving two or more parties</a:t>
            </a:r>
            <a:r>
              <a:rPr lang="en-US" altLang="en-US" sz="2400" dirty="0" smtClean="0">
                <a:solidFill>
                  <a:schemeClr val="accent2">
                    <a:lumMod val="75000"/>
                  </a:schemeClr>
                </a:solidFill>
              </a:rPr>
              <a:t>. </a:t>
            </a:r>
            <a:r>
              <a:rPr lang="en-US" altLang="en-US" sz="2400" dirty="0" smtClean="0"/>
              <a:t>These parties have </a:t>
            </a:r>
            <a:r>
              <a:rPr lang="en-US" altLang="en-US" sz="2400" i="1" dirty="0" smtClean="0">
                <a:solidFill>
                  <a:schemeClr val="accent2">
                    <a:lumMod val="75000"/>
                  </a:schemeClr>
                </a:solidFill>
              </a:rPr>
              <a:t>conflicting goals or interests</a:t>
            </a:r>
            <a:r>
              <a:rPr lang="en-US" altLang="en-US" sz="2400" dirty="0" smtClean="0">
                <a:solidFill>
                  <a:schemeClr val="accent2">
                    <a:lumMod val="75000"/>
                  </a:schemeClr>
                </a:solidFill>
              </a:rPr>
              <a:t>, </a:t>
            </a:r>
            <a:r>
              <a:rPr lang="en-US" altLang="en-US" sz="2400" dirty="0" smtClean="0"/>
              <a:t>but the </a:t>
            </a:r>
            <a:r>
              <a:rPr lang="en-US" altLang="en-US" sz="2400" i="1" dirty="0" smtClean="0">
                <a:solidFill>
                  <a:schemeClr val="accent2">
                    <a:lumMod val="75000"/>
                  </a:schemeClr>
                </a:solidFill>
              </a:rPr>
              <a:t>objective is to reach an agreement .</a:t>
            </a:r>
          </a:p>
          <a:p>
            <a:pPr algn="just"/>
            <a:r>
              <a:rPr lang="en-US" altLang="en-US" sz="2400" dirty="0" smtClean="0"/>
              <a:t>Process is about </a:t>
            </a:r>
            <a:r>
              <a:rPr lang="en-US" altLang="en-US" sz="2400" i="1" dirty="0" smtClean="0">
                <a:solidFill>
                  <a:schemeClr val="accent2">
                    <a:lumMod val="75000"/>
                  </a:schemeClr>
                </a:solidFill>
              </a:rPr>
              <a:t>discussing what makes a sense to both parties </a:t>
            </a:r>
            <a:r>
              <a:rPr lang="en-US" altLang="en-US" sz="2400" dirty="0" smtClean="0">
                <a:solidFill>
                  <a:schemeClr val="accent2">
                    <a:lumMod val="75000"/>
                  </a:schemeClr>
                </a:solidFill>
              </a:rPr>
              <a:t>&amp; </a:t>
            </a:r>
            <a:r>
              <a:rPr lang="en-US" altLang="en-US" sz="2400" i="1" dirty="0" smtClean="0">
                <a:solidFill>
                  <a:schemeClr val="accent2">
                    <a:lumMod val="75000"/>
                  </a:schemeClr>
                </a:solidFill>
              </a:rPr>
              <a:t>finding a compromise to satisfy both parties - a win-win situation.</a:t>
            </a:r>
            <a:endParaRPr lang="en-US" altLang="en-US" sz="2400" dirty="0" smtClean="0"/>
          </a:p>
        </p:txBody>
      </p:sp>
      <p:sp>
        <p:nvSpPr>
          <p:cNvPr id="8" name="Footer Placeholder 7"/>
          <p:cNvSpPr>
            <a:spLocks noGrp="1"/>
          </p:cNvSpPr>
          <p:nvPr>
            <p:ph type="ftr" sz="quarter" idx="11"/>
          </p:nvPr>
        </p:nvSpPr>
        <p:spPr>
          <a:xfrm>
            <a:off x="2627784" y="6237312"/>
            <a:ext cx="5997377" cy="365125"/>
          </a:xfrm>
        </p:spPr>
        <p:txBody>
          <a:bodyPr/>
          <a:lstStyle/>
          <a:p>
            <a:pPr>
              <a:defRPr/>
            </a:pPr>
            <a:r>
              <a:rPr lang="en-IN" sz="1100" dirty="0" smtClean="0"/>
              <a:t>19th National Convention on Knowledge, Library  and Information Networking (NACLIN 2016)   </a:t>
            </a:r>
            <a:endParaRPr lang="en-US" sz="1100" dirty="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57</a:t>
            </a:fld>
            <a:endParaRPr lang="en-US"/>
          </a:p>
        </p:txBody>
      </p:sp>
    </p:spTree>
    <p:extLst>
      <p:ext uri="{BB962C8B-B14F-4D97-AF65-F5344CB8AC3E}">
        <p14:creationId xmlns:p14="http://schemas.microsoft.com/office/powerpoint/2010/main" xmlns="" val="3784847822"/>
      </p:ext>
    </p:extLst>
  </p:cSld>
  <p:clrMapOvr>
    <a:masterClrMapping/>
  </p:clrMapOvr>
  <p:transition spd="slow">
    <p:cut/>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12775" y="228600"/>
            <a:ext cx="8153400" cy="990600"/>
          </a:xfrm>
        </p:spPr>
        <p:txBody>
          <a:bodyPr/>
          <a:lstStyle/>
          <a:p>
            <a:r>
              <a:rPr lang="en-US" altLang="en-US" sz="3600" b="1" dirty="0" smtClean="0">
                <a:solidFill>
                  <a:srgbClr val="C00000"/>
                </a:solidFill>
              </a:rPr>
              <a:t>Negotiation - Types</a:t>
            </a:r>
            <a:endParaRPr lang="en-IN" altLang="en-US" sz="3600" b="1" dirty="0" smtClean="0">
              <a:solidFill>
                <a:srgbClr val="C00000"/>
              </a:solidFill>
            </a:endParaRPr>
          </a:p>
        </p:txBody>
      </p:sp>
      <p:sp>
        <p:nvSpPr>
          <p:cNvPr id="28675" name="Content Placeholder 2"/>
          <p:cNvSpPr>
            <a:spLocks noGrp="1"/>
          </p:cNvSpPr>
          <p:nvPr>
            <p:ph sz="quarter" idx="1"/>
          </p:nvPr>
        </p:nvSpPr>
        <p:spPr>
          <a:xfrm>
            <a:off x="395536" y="1524000"/>
            <a:ext cx="8370639" cy="5181600"/>
          </a:xfrm>
        </p:spPr>
        <p:txBody>
          <a:bodyPr/>
          <a:lstStyle/>
          <a:p>
            <a:pPr algn="just"/>
            <a:r>
              <a:rPr lang="en-US" altLang="en-US" sz="2300" b="1" dirty="0" smtClean="0">
                <a:solidFill>
                  <a:schemeClr val="accent2">
                    <a:lumMod val="75000"/>
                  </a:schemeClr>
                </a:solidFill>
              </a:rPr>
              <a:t>Soft negotiation : </a:t>
            </a:r>
            <a:r>
              <a:rPr lang="en-US" altLang="en-US" sz="2300" dirty="0" smtClean="0"/>
              <a:t>goal is agreement, insist on agreement, yield to pressure &amp;  accept one-sided losses to reach agreement.</a:t>
            </a:r>
          </a:p>
          <a:p>
            <a:pPr algn="just"/>
            <a:r>
              <a:rPr lang="en-US" altLang="en-US" sz="2300" b="1" dirty="0" smtClean="0">
                <a:solidFill>
                  <a:schemeClr val="accent2">
                    <a:lumMod val="75000"/>
                  </a:schemeClr>
                </a:solidFill>
              </a:rPr>
              <a:t>Hard negotiation :</a:t>
            </a:r>
            <a:r>
              <a:rPr lang="en-US" altLang="en-US" sz="2300" dirty="0" smtClean="0">
                <a:solidFill>
                  <a:schemeClr val="accent2">
                    <a:lumMod val="75000"/>
                  </a:schemeClr>
                </a:solidFill>
              </a:rPr>
              <a:t> </a:t>
            </a:r>
            <a:r>
              <a:rPr lang="en-US" altLang="en-US" sz="2300" dirty="0" smtClean="0"/>
              <a:t>goal is to win, insist on your position, people are adversaries &amp; untrustworthy, apply pressure, demand one-sided gains as the price of agreement.</a:t>
            </a:r>
          </a:p>
          <a:p>
            <a:pPr algn="just"/>
            <a:r>
              <a:rPr lang="en-US" altLang="en-US" sz="2300" b="1" dirty="0" smtClean="0">
                <a:solidFill>
                  <a:schemeClr val="accent2">
                    <a:lumMod val="75000"/>
                  </a:schemeClr>
                </a:solidFill>
              </a:rPr>
              <a:t>Principled negotiation : </a:t>
            </a:r>
            <a:r>
              <a:rPr lang="en-US" altLang="en-US" sz="2300" dirty="0" smtClean="0"/>
              <a:t>goal is a wise outcome; using objective criteria; problem solving; independent of trust; yield to principle, not pressure; be open to reason; </a:t>
            </a:r>
            <a:r>
              <a:rPr lang="en-US" altLang="en-US" sz="2300" dirty="0" smtClean="0">
                <a:solidFill>
                  <a:schemeClr val="accent2">
                    <a:lumMod val="50000"/>
                  </a:schemeClr>
                </a:solidFill>
              </a:rPr>
              <a:t>invent</a:t>
            </a:r>
            <a:r>
              <a:rPr lang="en-US" altLang="en-US" sz="2300" dirty="0" smtClean="0"/>
              <a:t> options for mutual gain.</a:t>
            </a:r>
          </a:p>
          <a:p>
            <a:pPr algn="just"/>
            <a:r>
              <a:rPr lang="en-US" altLang="en-US" sz="2300" b="1" dirty="0" smtClean="0">
                <a:solidFill>
                  <a:schemeClr val="accent2">
                    <a:lumMod val="75000"/>
                  </a:schemeClr>
                </a:solidFill>
              </a:rPr>
              <a:t>Assertive negotiation &amp; not aggressive : </a:t>
            </a:r>
            <a:r>
              <a:rPr lang="en-US" altLang="en-US" sz="2300" dirty="0" smtClean="0"/>
              <a:t>finding middle ground; solving  problem; limits are respected; win-win outcome; openness to reason.</a:t>
            </a:r>
          </a:p>
          <a:p>
            <a:endParaRPr lang="en-US" altLang="en-US" sz="2400" dirty="0" smtClean="0"/>
          </a:p>
          <a:p>
            <a:endParaRPr lang="en-US" altLang="en-US" sz="2400" dirty="0" smtClean="0"/>
          </a:p>
          <a:p>
            <a:endParaRPr lang="en-US" altLang="en-US" sz="2400" dirty="0" smtClean="0"/>
          </a:p>
          <a:p>
            <a:endParaRPr lang="en-IN" altLang="en-US" dirty="0" smtClean="0"/>
          </a:p>
        </p:txBody>
      </p:sp>
      <p:sp>
        <p:nvSpPr>
          <p:cNvPr id="8" name="Footer Placeholder 7"/>
          <p:cNvSpPr>
            <a:spLocks noGrp="1"/>
          </p:cNvSpPr>
          <p:nvPr>
            <p:ph type="ftr" sz="quarter" idx="11"/>
          </p:nvPr>
        </p:nvSpPr>
        <p:spPr>
          <a:xfrm>
            <a:off x="2483768" y="6381328"/>
            <a:ext cx="5906616" cy="365125"/>
          </a:xfrm>
        </p:spPr>
        <p:txBody>
          <a:bodyPr/>
          <a:lstStyle/>
          <a:p>
            <a:pPr>
              <a:defRPr/>
            </a:pPr>
            <a:r>
              <a:rPr lang="en-IN" sz="1100" dirty="0" smtClean="0"/>
              <a:t>19th National Convention on Knowledge, Library  and Information Networking (NACLIN 2016)   </a:t>
            </a:r>
            <a:endParaRPr lang="en-US" sz="1100" dirty="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58</a:t>
            </a:fld>
            <a:endParaRPr lang="en-US"/>
          </a:p>
        </p:txBody>
      </p:sp>
    </p:spTree>
    <p:extLst>
      <p:ext uri="{BB962C8B-B14F-4D97-AF65-F5344CB8AC3E}">
        <p14:creationId xmlns:p14="http://schemas.microsoft.com/office/powerpoint/2010/main" xmlns="" val="3938330200"/>
      </p:ext>
    </p:extLst>
  </p:cSld>
  <p:clrMapOvr>
    <a:masterClrMapping/>
  </p:clrMapOvr>
  <p:transition spd="slow">
    <p:cu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612775" y="228600"/>
            <a:ext cx="8153400" cy="990600"/>
          </a:xfrm>
        </p:spPr>
        <p:txBody>
          <a:bodyPr/>
          <a:lstStyle/>
          <a:p>
            <a:r>
              <a:rPr lang="en-US" altLang="en-US" sz="3600" b="1" dirty="0" smtClean="0">
                <a:solidFill>
                  <a:srgbClr val="C00000"/>
                </a:solidFill>
              </a:rPr>
              <a:t>What is to be negotiated?</a:t>
            </a:r>
          </a:p>
        </p:txBody>
      </p:sp>
      <p:sp>
        <p:nvSpPr>
          <p:cNvPr id="24579" name="Content Placeholder 2"/>
          <p:cNvSpPr>
            <a:spLocks noGrp="1"/>
          </p:cNvSpPr>
          <p:nvPr>
            <p:ph sz="quarter" idx="1"/>
          </p:nvPr>
        </p:nvSpPr>
        <p:spPr>
          <a:xfrm>
            <a:off x="612775" y="1600200"/>
            <a:ext cx="8153400" cy="4495800"/>
          </a:xfrm>
        </p:spPr>
        <p:txBody>
          <a:bodyPr/>
          <a:lstStyle/>
          <a:p>
            <a:pPr algn="just">
              <a:defRPr/>
            </a:pPr>
            <a:r>
              <a:rPr lang="en-US" altLang="en-US" sz="2400" b="1" dirty="0" smtClean="0">
                <a:solidFill>
                  <a:srgbClr val="0033CC"/>
                </a:solidFill>
              </a:rPr>
              <a:t>Price</a:t>
            </a:r>
            <a:r>
              <a:rPr lang="en-US" altLang="en-US" sz="2400" dirty="0" smtClean="0"/>
              <a:t> of e-resource being subscribed or considered for subscription -</a:t>
            </a:r>
          </a:p>
          <a:p>
            <a:pPr lvl="1" algn="just">
              <a:defRPr/>
            </a:pPr>
            <a:r>
              <a:rPr lang="en-US" altLang="en-US" sz="2400" dirty="0" smtClean="0"/>
              <a:t>To reach equilibrium between what the publisher charges and what the libraries are willing to pay</a:t>
            </a:r>
          </a:p>
          <a:p>
            <a:pPr algn="just">
              <a:defRPr/>
            </a:pPr>
            <a:r>
              <a:rPr lang="en-US" altLang="en-US" sz="2400" b="1" dirty="0" smtClean="0">
                <a:solidFill>
                  <a:srgbClr val="0033CC"/>
                </a:solidFill>
              </a:rPr>
              <a:t>Licensing terms for accessing an e-resources</a:t>
            </a:r>
          </a:p>
          <a:p>
            <a:pPr lvl="1" algn="just">
              <a:defRPr/>
            </a:pPr>
            <a:r>
              <a:rPr lang="en-US" altLang="en-US" sz="2400" dirty="0" smtClean="0"/>
              <a:t>To reach equilibrium between the ideal terms for the library &amp; ideal terms for publisher</a:t>
            </a:r>
          </a:p>
        </p:txBody>
      </p:sp>
      <p:sp>
        <p:nvSpPr>
          <p:cNvPr id="8" name="Footer Placeholder 7"/>
          <p:cNvSpPr>
            <a:spLocks noGrp="1"/>
          </p:cNvSpPr>
          <p:nvPr>
            <p:ph type="ftr" sz="quarter" idx="11"/>
          </p:nvPr>
        </p:nvSpPr>
        <p:spPr>
          <a:xfrm>
            <a:off x="2699792" y="6237312"/>
            <a:ext cx="5834608" cy="365125"/>
          </a:xfrm>
        </p:spPr>
        <p:txBody>
          <a:bodyPr/>
          <a:lstStyle/>
          <a:p>
            <a:pPr>
              <a:defRPr/>
            </a:pPr>
            <a:r>
              <a:rPr lang="en-IN" sz="1100" dirty="0" smtClean="0"/>
              <a:t>19th National Convention on Knowledge, Library  and Information Networking (NACLIN 2016)   </a:t>
            </a:r>
            <a:endParaRPr lang="en-US" sz="1100" dirty="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59</a:t>
            </a:fld>
            <a:endParaRPr lang="en-US"/>
          </a:p>
        </p:txBody>
      </p:sp>
    </p:spTree>
    <p:extLst>
      <p:ext uri="{BB962C8B-B14F-4D97-AF65-F5344CB8AC3E}">
        <p14:creationId xmlns:p14="http://schemas.microsoft.com/office/powerpoint/2010/main" xmlns="" val="580622505"/>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844824"/>
            <a:ext cx="7560840" cy="1828800"/>
          </a:xfrm>
        </p:spPr>
        <p:txBody>
          <a:bodyPr/>
          <a:lstStyle/>
          <a:p>
            <a:pPr lvl="0"/>
            <a:r>
              <a:rPr lang="en-IN" sz="2800" b="1" dirty="0"/>
              <a:t>Emergence of Library Consortia in India </a:t>
            </a:r>
            <a:r>
              <a:rPr lang="en-IN" dirty="0"/>
              <a:t/>
            </a:r>
            <a:br>
              <a:rPr lang="en-IN" dirty="0"/>
            </a:br>
            <a:endParaRPr lang="en-IN" dirty="0"/>
          </a:p>
        </p:txBody>
      </p:sp>
      <p:sp>
        <p:nvSpPr>
          <p:cNvPr id="3" name="Subtitle 2"/>
          <p:cNvSpPr>
            <a:spLocks noGrp="1"/>
          </p:cNvSpPr>
          <p:nvPr>
            <p:ph type="subTitle" idx="1"/>
          </p:nvPr>
        </p:nvSpPr>
        <p:spPr>
          <a:xfrm>
            <a:off x="2195736" y="6050037"/>
            <a:ext cx="6872064" cy="685800"/>
          </a:xfrm>
        </p:spPr>
        <p:txBody>
          <a:bodyPr>
            <a:noAutofit/>
          </a:bodyPr>
          <a:lstStyle/>
          <a:p>
            <a:pPr algn="r"/>
            <a:endParaRPr lang="en-IN" sz="1600" b="1" dirty="0" smtClean="0"/>
          </a:p>
          <a:p>
            <a:pPr algn="r"/>
            <a:r>
              <a:rPr lang="en-IN" sz="1400" b="1" dirty="0" smtClean="0"/>
              <a:t>19th</a:t>
            </a:r>
            <a:r>
              <a:rPr lang="en-IN" sz="1400" b="1" dirty="0"/>
              <a:t> National Convention on Knowledge, Library  and Information Networking </a:t>
            </a:r>
          </a:p>
          <a:p>
            <a:pPr algn="r"/>
            <a:r>
              <a:rPr lang="en-IN" sz="1400" b="1" dirty="0"/>
              <a:t>(NACLIN 2016)</a:t>
            </a:r>
          </a:p>
          <a:p>
            <a:pPr algn="r"/>
            <a:endParaRPr lang="en-IN" sz="1600" b="1" dirty="0"/>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6</a:t>
            </a:fld>
            <a:endParaRPr lang="en-US"/>
          </a:p>
        </p:txBody>
      </p:sp>
    </p:spTree>
    <p:extLst>
      <p:ext uri="{BB962C8B-B14F-4D97-AF65-F5344CB8AC3E}">
        <p14:creationId xmlns:p14="http://schemas.microsoft.com/office/powerpoint/2010/main" xmlns="" val="567176616"/>
      </p:ext>
    </p:extLst>
  </p:cSld>
  <p:clrMapOvr>
    <a:masterClrMapping/>
  </p:clrMapOvr>
  <p:transition spd="slow">
    <p:cu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800" b="1" dirty="0">
                <a:solidFill>
                  <a:srgbClr val="C00000"/>
                </a:solidFill>
              </a:rPr>
              <a:t>Major Points of Negotiations with publishers</a:t>
            </a:r>
            <a:endParaRPr lang="en-US" sz="2400" dirty="0">
              <a:solidFill>
                <a:srgbClr val="C00000"/>
              </a:solidFill>
            </a:endParaRPr>
          </a:p>
        </p:txBody>
      </p:sp>
      <p:sp>
        <p:nvSpPr>
          <p:cNvPr id="3" name="Content Placeholder 2"/>
          <p:cNvSpPr>
            <a:spLocks noGrp="1"/>
          </p:cNvSpPr>
          <p:nvPr>
            <p:ph sz="quarter" idx="1"/>
          </p:nvPr>
        </p:nvSpPr>
        <p:spPr>
          <a:xfrm>
            <a:off x="251520" y="1556792"/>
            <a:ext cx="8712968" cy="4495800"/>
          </a:xfrm>
        </p:spPr>
        <p:txBody>
          <a:bodyPr/>
          <a:lstStyle/>
          <a:p>
            <a:pPr lvl="1" algn="just">
              <a:spcBef>
                <a:spcPts val="200"/>
              </a:spcBef>
            </a:pPr>
            <a:r>
              <a:rPr lang="en-IN" sz="2000" b="1" dirty="0" smtClean="0"/>
              <a:t>Coverage : </a:t>
            </a:r>
            <a:r>
              <a:rPr lang="en-IN" sz="2000" dirty="0"/>
              <a:t>Total number of journals covered in a resource (Records in case of databases).</a:t>
            </a:r>
            <a:endParaRPr lang="en-US" sz="2000" dirty="0"/>
          </a:p>
          <a:p>
            <a:pPr lvl="1" algn="just">
              <a:spcBef>
                <a:spcPts val="200"/>
              </a:spcBef>
            </a:pPr>
            <a:r>
              <a:rPr lang="en-IN" sz="2000" b="1" dirty="0"/>
              <a:t>Journals </a:t>
            </a:r>
            <a:r>
              <a:rPr lang="en-IN" sz="2000" b="1" dirty="0" smtClean="0"/>
              <a:t>Offered : </a:t>
            </a:r>
            <a:r>
              <a:rPr lang="en-IN" sz="2000" dirty="0"/>
              <a:t>Total number of journals offered in the proposal.</a:t>
            </a:r>
            <a:endParaRPr lang="en-US" sz="2000" dirty="0"/>
          </a:p>
          <a:p>
            <a:pPr lvl="1" algn="just">
              <a:spcBef>
                <a:spcPts val="200"/>
              </a:spcBef>
            </a:pPr>
            <a:r>
              <a:rPr lang="en-IN" sz="2000" b="1" dirty="0"/>
              <a:t>Subscription </a:t>
            </a:r>
            <a:r>
              <a:rPr lang="en-IN" sz="2000" b="1" dirty="0" smtClean="0"/>
              <a:t>Rates : </a:t>
            </a:r>
            <a:r>
              <a:rPr lang="en-IN" sz="2000" dirty="0"/>
              <a:t>Rates of subscription as compare to its list price (in decreasing order with increase in no. of subscribers / members).</a:t>
            </a:r>
            <a:endParaRPr lang="en-US" sz="2000" dirty="0"/>
          </a:p>
          <a:p>
            <a:pPr lvl="1" algn="just">
              <a:spcBef>
                <a:spcPts val="200"/>
              </a:spcBef>
            </a:pPr>
            <a:r>
              <a:rPr lang="en-IN" sz="2000" dirty="0"/>
              <a:t>Dependency of subscription rates on print subscription.</a:t>
            </a:r>
            <a:endParaRPr lang="en-US" sz="2000" dirty="0"/>
          </a:p>
          <a:p>
            <a:pPr lvl="1" algn="just">
              <a:spcBef>
                <a:spcPts val="200"/>
              </a:spcBef>
            </a:pPr>
            <a:r>
              <a:rPr lang="en-IN" sz="2000" dirty="0"/>
              <a:t>Increase in rates of subscription in subsequent years.</a:t>
            </a:r>
            <a:endParaRPr lang="en-US" sz="2000" dirty="0"/>
          </a:p>
          <a:p>
            <a:pPr lvl="1" algn="just">
              <a:spcBef>
                <a:spcPts val="200"/>
              </a:spcBef>
            </a:pPr>
            <a:r>
              <a:rPr lang="en-IN" sz="2000" b="1" dirty="0" err="1" smtClean="0"/>
              <a:t>Backfiles</a:t>
            </a:r>
            <a:r>
              <a:rPr lang="en-IN" sz="2000" b="1" dirty="0" smtClean="0"/>
              <a:t> : </a:t>
            </a:r>
            <a:r>
              <a:rPr lang="en-IN" sz="2000" dirty="0"/>
              <a:t>Access to </a:t>
            </a:r>
            <a:r>
              <a:rPr lang="en-IN" sz="2000" dirty="0" err="1"/>
              <a:t>backfiles</a:t>
            </a:r>
            <a:r>
              <a:rPr lang="en-IN" sz="2000" dirty="0"/>
              <a:t> (no. of years</a:t>
            </a:r>
            <a:r>
              <a:rPr lang="en-IN" sz="2000" dirty="0" smtClean="0"/>
              <a:t>)/</a:t>
            </a:r>
            <a:r>
              <a:rPr lang="en-IN" sz="2000" dirty="0" err="1" smtClean="0"/>
              <a:t>backdata</a:t>
            </a:r>
            <a:r>
              <a:rPr lang="en-IN" sz="2000" dirty="0" smtClean="0"/>
              <a:t> </a:t>
            </a:r>
            <a:r>
              <a:rPr lang="en-IN" sz="2000" dirty="0"/>
              <a:t>offered.</a:t>
            </a:r>
            <a:endParaRPr lang="en-US" sz="2000" dirty="0"/>
          </a:p>
          <a:p>
            <a:pPr lvl="1" algn="just">
              <a:spcBef>
                <a:spcPts val="200"/>
              </a:spcBef>
            </a:pPr>
            <a:r>
              <a:rPr lang="en-IN" sz="2000" b="1" dirty="0"/>
              <a:t>Archival </a:t>
            </a:r>
            <a:r>
              <a:rPr lang="en-IN" sz="2000" b="1" dirty="0" smtClean="0"/>
              <a:t>Access : </a:t>
            </a:r>
            <a:r>
              <a:rPr lang="en-IN" sz="2000" dirty="0"/>
              <a:t>Perpetual </a:t>
            </a:r>
            <a:r>
              <a:rPr lang="en-IN" sz="2000" dirty="0" smtClean="0"/>
              <a:t>/CDs /Print/Other </a:t>
            </a:r>
            <a:r>
              <a:rPr lang="en-IN" sz="2000" dirty="0"/>
              <a:t>media.</a:t>
            </a:r>
            <a:endParaRPr lang="en-US" sz="2000" dirty="0"/>
          </a:p>
          <a:p>
            <a:pPr lvl="1" algn="just">
              <a:spcBef>
                <a:spcPts val="200"/>
              </a:spcBef>
            </a:pPr>
            <a:r>
              <a:rPr lang="en-IN" sz="2000" dirty="0"/>
              <a:t>Resource </a:t>
            </a:r>
            <a:r>
              <a:rPr lang="en-IN" sz="2000" dirty="0" smtClean="0"/>
              <a:t>Sharing/Inter </a:t>
            </a:r>
            <a:r>
              <a:rPr lang="en-IN" sz="2000" dirty="0"/>
              <a:t>Library Loan (ILL) using soft copy / print copy.</a:t>
            </a:r>
            <a:endParaRPr lang="en-US" sz="2000" dirty="0"/>
          </a:p>
          <a:p>
            <a:pPr lvl="1" algn="just">
              <a:spcBef>
                <a:spcPts val="200"/>
              </a:spcBef>
            </a:pPr>
            <a:r>
              <a:rPr lang="en-IN" sz="2000" b="1" dirty="0"/>
              <a:t>Open Access Policy: </a:t>
            </a:r>
            <a:r>
              <a:rPr lang="en-IN" sz="2000" dirty="0"/>
              <a:t>Policy regarding permitting self-archiving of articles by authors through institutional repositories.</a:t>
            </a:r>
            <a:endParaRPr lang="en-US" sz="2000" dirty="0"/>
          </a:p>
          <a:p>
            <a:pPr lvl="1" algn="just">
              <a:spcBef>
                <a:spcPts val="200"/>
              </a:spcBef>
            </a:pPr>
            <a:r>
              <a:rPr lang="en-IN" sz="2000" dirty="0"/>
              <a:t>Subscription on prorate basis / non-calendar year basis.</a:t>
            </a:r>
            <a:endParaRPr lang="en-US" sz="2000" dirty="0"/>
          </a:p>
          <a:p>
            <a:pPr lvl="1" algn="just">
              <a:spcBef>
                <a:spcPts val="200"/>
              </a:spcBef>
            </a:pPr>
            <a:r>
              <a:rPr lang="en-IN" sz="2000" b="1" dirty="0"/>
              <a:t>Trial </a:t>
            </a:r>
            <a:r>
              <a:rPr lang="en-IN" sz="2000" b="1" dirty="0" smtClean="0"/>
              <a:t>Access </a:t>
            </a:r>
            <a:r>
              <a:rPr lang="en-IN" sz="2000" dirty="0" smtClean="0"/>
              <a:t>: </a:t>
            </a:r>
            <a:r>
              <a:rPr lang="en-IN" sz="2000" dirty="0"/>
              <a:t>Is trial access available for new </a:t>
            </a:r>
            <a:r>
              <a:rPr lang="en-IN" sz="2000" dirty="0" smtClean="0"/>
              <a:t>members?</a:t>
            </a:r>
            <a:endParaRPr lang="en-US" sz="2000" dirty="0"/>
          </a:p>
          <a:p>
            <a:pPr lvl="1" algn="just">
              <a:spcBef>
                <a:spcPts val="200"/>
              </a:spcBef>
            </a:pPr>
            <a:r>
              <a:rPr lang="en-IN" sz="2000" dirty="0"/>
              <a:t>Acceptance of terms and conditions of subscription</a:t>
            </a:r>
            <a:r>
              <a:rPr lang="en-IN" sz="2000" dirty="0" smtClean="0"/>
              <a:t>.</a:t>
            </a:r>
            <a:endParaRPr lang="en-US" sz="2000" dirty="0"/>
          </a:p>
        </p:txBody>
      </p:sp>
      <p:sp>
        <p:nvSpPr>
          <p:cNvPr id="4" name="Footer Placeholder 3"/>
          <p:cNvSpPr>
            <a:spLocks noGrp="1"/>
          </p:cNvSpPr>
          <p:nvPr>
            <p:ph type="ftr" sz="quarter" idx="11"/>
          </p:nvPr>
        </p:nvSpPr>
        <p:spPr>
          <a:xfrm>
            <a:off x="2339752" y="6512267"/>
            <a:ext cx="6213401" cy="365125"/>
          </a:xfrm>
        </p:spPr>
        <p:txBody>
          <a:bodyPr/>
          <a:lstStyle/>
          <a:p>
            <a:pPr>
              <a:defRPr/>
            </a:pPr>
            <a:r>
              <a:rPr lang="en-IN" sz="1200" dirty="0" smtClean="0"/>
              <a:t>19th National Convention on Knowledge, Library  and Information Networking (NACLIN 2016)   </a:t>
            </a:r>
            <a:endParaRPr lang="en-US" sz="1200" dirty="0"/>
          </a:p>
        </p:txBody>
      </p:sp>
      <p:sp>
        <p:nvSpPr>
          <p:cNvPr id="5" name="Slide Number Placeholder 4"/>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60</a:t>
            </a:fld>
            <a:endParaRPr lang="en-US"/>
          </a:p>
        </p:txBody>
      </p:sp>
    </p:spTree>
    <p:extLst>
      <p:ext uri="{BB962C8B-B14F-4D97-AF65-F5344CB8AC3E}">
        <p14:creationId xmlns:p14="http://schemas.microsoft.com/office/powerpoint/2010/main" xmlns="" val="3186368440"/>
      </p:ext>
    </p:extLst>
  </p:cSld>
  <p:clrMapOvr>
    <a:masterClrMapping/>
  </p:clrMapOvr>
  <p:transition spd="slow">
    <p:cut/>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8001000" cy="1828800"/>
          </a:xfrm>
        </p:spPr>
        <p:txBody>
          <a:bodyPr/>
          <a:lstStyle/>
          <a:p>
            <a:pPr algn="ctr">
              <a:defRPr/>
            </a:pPr>
            <a:r>
              <a:rPr lang="en-US" b="1" dirty="0" smtClean="0">
                <a:solidFill>
                  <a:schemeClr val="tx1"/>
                </a:solidFill>
              </a:rPr>
              <a:t>Some Tips on Negotiations</a:t>
            </a:r>
            <a:r>
              <a:rPr lang="en-US" b="1" dirty="0" smtClean="0">
                <a:solidFill>
                  <a:schemeClr val="accent2">
                    <a:lumMod val="75000"/>
                  </a:schemeClr>
                </a:solidFill>
              </a:rPr>
              <a:t/>
            </a:r>
            <a:br>
              <a:rPr lang="en-US" b="1" dirty="0" smtClean="0">
                <a:solidFill>
                  <a:schemeClr val="accent2">
                    <a:lumMod val="75000"/>
                  </a:schemeClr>
                </a:solidFill>
              </a:rPr>
            </a:br>
            <a:r>
              <a:rPr lang="en-US" b="1" dirty="0" smtClean="0"/>
              <a:t>(tested &amp; practiced)</a:t>
            </a:r>
          </a:p>
        </p:txBody>
      </p:sp>
      <p:sp>
        <p:nvSpPr>
          <p:cNvPr id="9" name="Footer Placeholder 8"/>
          <p:cNvSpPr>
            <a:spLocks noGrp="1"/>
          </p:cNvSpPr>
          <p:nvPr>
            <p:ph type="ftr" sz="quarter" idx="11"/>
          </p:nvPr>
        </p:nvSpPr>
        <p:spPr>
          <a:xfrm>
            <a:off x="2771800" y="6237312"/>
            <a:ext cx="5867400" cy="365125"/>
          </a:xfrm>
        </p:spPr>
        <p:txBody>
          <a:bodyPr/>
          <a:lstStyle/>
          <a:p>
            <a:pPr>
              <a:defRPr/>
            </a:pPr>
            <a:r>
              <a:rPr lang="en-IN" sz="1100" smtClean="0"/>
              <a:t>19th National Convention on Knowledge, Library  and Information Networking (NACLIN 2016)   </a:t>
            </a:r>
            <a:endParaRPr lang="en-US" sz="1100" dirty="0"/>
          </a:p>
        </p:txBody>
      </p:sp>
      <p:sp>
        <p:nvSpPr>
          <p:cNvPr id="10" name="Slide Number Placeholder 9"/>
          <p:cNvSpPr>
            <a:spLocks noGrp="1"/>
          </p:cNvSpPr>
          <p:nvPr>
            <p:ph type="sldNum" sz="quarter" idx="12"/>
          </p:nvPr>
        </p:nvSpPr>
        <p:spPr/>
        <p:txBody>
          <a:bodyPr/>
          <a:lstStyle/>
          <a:p>
            <a:pPr>
              <a:defRPr/>
            </a:pPr>
            <a:fld id="{CE3AA166-AF4A-45D0-AAC8-CEC6C697897F}" type="slidenum">
              <a:rPr lang="en-US" smtClean="0"/>
              <a:pPr>
                <a:defRPr/>
              </a:pPr>
              <a:t>61</a:t>
            </a:fld>
            <a:endParaRPr lang="en-US"/>
          </a:p>
        </p:txBody>
      </p:sp>
    </p:spTree>
    <p:extLst>
      <p:ext uri="{BB962C8B-B14F-4D97-AF65-F5344CB8AC3E}">
        <p14:creationId xmlns:p14="http://schemas.microsoft.com/office/powerpoint/2010/main" xmlns="" val="65424077"/>
      </p:ext>
    </p:extLst>
  </p:cSld>
  <p:clrMapOvr>
    <a:masterClrMapping/>
  </p:clrMapOvr>
  <p:transition spd="slow">
    <p:cut/>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381000"/>
            <a:ext cx="8153400" cy="639763"/>
          </a:xfrm>
        </p:spPr>
        <p:txBody>
          <a:bodyPr/>
          <a:lstStyle/>
          <a:p>
            <a:r>
              <a:rPr lang="en-US" altLang="en-US" sz="3600" b="1" dirty="0" smtClean="0"/>
              <a:t/>
            </a:r>
            <a:br>
              <a:rPr lang="en-US" altLang="en-US" sz="3600" b="1" dirty="0" smtClean="0"/>
            </a:br>
            <a:r>
              <a:rPr lang="en-US" altLang="en-US" sz="3600" b="1" dirty="0" smtClean="0"/>
              <a:t>Before you begin negotiations</a:t>
            </a:r>
            <a:br>
              <a:rPr lang="en-US" altLang="en-US" sz="3600" b="1" dirty="0" smtClean="0"/>
            </a:br>
            <a:endParaRPr lang="en-US" altLang="en-US" sz="3600" b="1" dirty="0" smtClean="0"/>
          </a:p>
        </p:txBody>
      </p:sp>
      <p:sp>
        <p:nvSpPr>
          <p:cNvPr id="25603" name="Content Placeholder 2"/>
          <p:cNvSpPr>
            <a:spLocks noGrp="1"/>
          </p:cNvSpPr>
          <p:nvPr>
            <p:ph idx="1"/>
          </p:nvPr>
        </p:nvSpPr>
        <p:spPr>
          <a:xfrm>
            <a:off x="152400" y="1524000"/>
            <a:ext cx="8991600" cy="5181600"/>
          </a:xfrm>
        </p:spPr>
        <p:txBody>
          <a:bodyPr/>
          <a:lstStyle/>
          <a:p>
            <a:pPr lvl="1" algn="just"/>
            <a:r>
              <a:rPr lang="en-US" altLang="en-US" sz="2100" dirty="0"/>
              <a:t>D</a:t>
            </a:r>
            <a:r>
              <a:rPr lang="en-US" altLang="en-US" sz="2100" dirty="0" smtClean="0"/>
              <a:t>eal directly with the publisher, instead vendor, aggregators</a:t>
            </a:r>
          </a:p>
          <a:p>
            <a:pPr lvl="1"/>
            <a:r>
              <a:rPr lang="en-US" altLang="en-US" sz="2100" dirty="0" smtClean="0"/>
              <a:t>Be prepared with all the information required</a:t>
            </a:r>
          </a:p>
          <a:p>
            <a:pPr lvl="1"/>
            <a:r>
              <a:rPr lang="en-US" altLang="en-US" sz="2100" dirty="0" smtClean="0"/>
              <a:t>Know what you need- resource</a:t>
            </a:r>
          </a:p>
          <a:p>
            <a:pPr lvl="1"/>
            <a:r>
              <a:rPr lang="en-US" altLang="en-US" sz="2100" dirty="0" smtClean="0"/>
              <a:t>Know your budget &amp; price you can afford/willing to pay</a:t>
            </a:r>
          </a:p>
          <a:p>
            <a:pPr lvl="1"/>
            <a:r>
              <a:rPr lang="en-US" altLang="en-US" sz="2100" dirty="0" smtClean="0"/>
              <a:t>Be clear about what is sustainable price</a:t>
            </a:r>
          </a:p>
          <a:p>
            <a:pPr lvl="1"/>
            <a:r>
              <a:rPr lang="en-US" altLang="en-US" sz="2100" dirty="0" smtClean="0"/>
              <a:t>Who represents Library, publisher &amp; consortium</a:t>
            </a:r>
          </a:p>
          <a:p>
            <a:pPr lvl="1"/>
            <a:r>
              <a:rPr lang="en-US" altLang="en-US" sz="2100" dirty="0" smtClean="0"/>
              <a:t>Plan what to gain, be open &amp; but be flexible</a:t>
            </a:r>
          </a:p>
          <a:p>
            <a:pPr lvl="1"/>
            <a:r>
              <a:rPr lang="en-US" altLang="en-US" sz="2100" dirty="0" smtClean="0"/>
              <a:t>Try to understand publisher, market standing, values they stand for</a:t>
            </a:r>
          </a:p>
          <a:p>
            <a:pPr lvl="1"/>
            <a:r>
              <a:rPr lang="en-US" altLang="en-US" sz="2100" dirty="0" smtClean="0"/>
              <a:t>Have a trial access &amp; use data</a:t>
            </a:r>
          </a:p>
          <a:p>
            <a:pPr lvl="1"/>
            <a:r>
              <a:rPr lang="en-US" altLang="en-US" sz="2100" dirty="0" smtClean="0"/>
              <a:t>Get initial price quote- review, check with other libraries</a:t>
            </a:r>
          </a:p>
          <a:p>
            <a:pPr lvl="1"/>
            <a:r>
              <a:rPr lang="en-US" altLang="en-US" sz="2100" dirty="0" smtClean="0"/>
              <a:t>Get draft copy of the license &amp; thoroughly review  &amp; identify issues </a:t>
            </a:r>
          </a:p>
          <a:p>
            <a:pPr lvl="1" algn="just">
              <a:buFont typeface="Arial" charset="0"/>
              <a:buChar char="•"/>
            </a:pPr>
            <a:endParaRPr lang="en-US" altLang="en-US" sz="2000" dirty="0" smtClean="0"/>
          </a:p>
        </p:txBody>
      </p:sp>
      <p:sp>
        <p:nvSpPr>
          <p:cNvPr id="4" name="Content Placeholder 2"/>
          <p:cNvSpPr txBox="1">
            <a:spLocks/>
          </p:cNvSpPr>
          <p:nvPr/>
        </p:nvSpPr>
        <p:spPr>
          <a:xfrm>
            <a:off x="4800600" y="1265238"/>
            <a:ext cx="4114800" cy="4525962"/>
          </a:xfrm>
          <a:prstGeom prst="rect">
            <a:avLst/>
          </a:prstGeom>
        </p:spPr>
        <p:txBody>
          <a:bodyPr>
            <a:normAutofit/>
          </a:bodyPr>
          <a:lstStyle/>
          <a:p>
            <a:pPr marL="342900" indent="-342900" algn="just">
              <a:spcBef>
                <a:spcPct val="20000"/>
              </a:spcBef>
              <a:defRPr/>
            </a:pPr>
            <a:endParaRPr lang="en-US" dirty="0">
              <a:latin typeface="+mn-lt"/>
            </a:endParaRPr>
          </a:p>
        </p:txBody>
      </p:sp>
      <p:sp>
        <p:nvSpPr>
          <p:cNvPr id="10" name="Slide Number Placeholder 9"/>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62</a:t>
            </a:fld>
            <a:endParaRPr lang="en-US"/>
          </a:p>
        </p:txBody>
      </p:sp>
      <p:sp>
        <p:nvSpPr>
          <p:cNvPr id="3" name="Footer Placeholder 2"/>
          <p:cNvSpPr>
            <a:spLocks noGrp="1"/>
          </p:cNvSpPr>
          <p:nvPr>
            <p:ph type="ftr" sz="quarter" idx="11"/>
          </p:nvPr>
        </p:nvSpPr>
        <p:spPr>
          <a:xfrm>
            <a:off x="1979712" y="6309320"/>
            <a:ext cx="6554688" cy="365125"/>
          </a:xfrm>
        </p:spPr>
        <p:txBody>
          <a:bodyPr/>
          <a:lstStyle/>
          <a:p>
            <a:pPr>
              <a:defRPr/>
            </a:pPr>
            <a:r>
              <a:rPr lang="en-IN" sz="1200" dirty="0" smtClean="0"/>
              <a:t>19th National Convention on Knowledge, Library  and Information Networking (NACLIN 2016)   </a:t>
            </a:r>
            <a:endParaRPr lang="en-US" sz="1200" dirty="0"/>
          </a:p>
        </p:txBody>
      </p:sp>
    </p:spTree>
    <p:extLst>
      <p:ext uri="{BB962C8B-B14F-4D97-AF65-F5344CB8AC3E}">
        <p14:creationId xmlns:p14="http://schemas.microsoft.com/office/powerpoint/2010/main" xmlns="" val="3497227003"/>
      </p:ext>
    </p:extLst>
  </p:cSld>
  <p:clrMapOvr>
    <a:masterClrMapping/>
  </p:clrMapOvr>
  <p:transition spd="slow">
    <p:cut/>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2775" y="228600"/>
            <a:ext cx="8153400" cy="990600"/>
          </a:xfrm>
        </p:spPr>
        <p:txBody>
          <a:bodyPr/>
          <a:lstStyle/>
          <a:p>
            <a:r>
              <a:rPr lang="en-US" altLang="en-US" b="1" dirty="0" smtClean="0"/>
              <a:t/>
            </a:r>
            <a:br>
              <a:rPr lang="en-US" altLang="en-US" b="1" dirty="0" smtClean="0"/>
            </a:br>
            <a:r>
              <a:rPr lang="en-US" altLang="en-US" sz="3600" b="1" dirty="0" smtClean="0"/>
              <a:t>During negotiations</a:t>
            </a:r>
            <a:r>
              <a:rPr lang="en-US" altLang="en-US" sz="3200" b="1" dirty="0" smtClean="0"/>
              <a:t/>
            </a:r>
            <a:br>
              <a:rPr lang="en-US" altLang="en-US" sz="3200" b="1" dirty="0" smtClean="0"/>
            </a:br>
            <a:endParaRPr lang="en-US" altLang="en-US" dirty="0" smtClean="0"/>
          </a:p>
        </p:txBody>
      </p:sp>
      <p:sp>
        <p:nvSpPr>
          <p:cNvPr id="26627" name="Content Placeholder 2"/>
          <p:cNvSpPr>
            <a:spLocks noGrp="1"/>
          </p:cNvSpPr>
          <p:nvPr>
            <p:ph sz="quarter" idx="1"/>
          </p:nvPr>
        </p:nvSpPr>
        <p:spPr>
          <a:xfrm>
            <a:off x="152400" y="1600200"/>
            <a:ext cx="8524056" cy="4953000"/>
          </a:xfrm>
        </p:spPr>
        <p:txBody>
          <a:bodyPr/>
          <a:lstStyle/>
          <a:p>
            <a:pPr lvl="1" algn="just"/>
            <a:r>
              <a:rPr lang="en-US" altLang="en-US" sz="2400" dirty="0" smtClean="0"/>
              <a:t>Listen carefully &amp; actively &amp; be alert</a:t>
            </a:r>
          </a:p>
          <a:p>
            <a:pPr lvl="1" algn="just"/>
            <a:r>
              <a:rPr lang="en-US" altLang="en-US" sz="2400" dirty="0" smtClean="0"/>
              <a:t>Ask proactive questions, communicate clearly</a:t>
            </a:r>
          </a:p>
          <a:p>
            <a:pPr lvl="1" algn="just"/>
            <a:r>
              <a:rPr lang="en-US" altLang="en-US" sz="2400" dirty="0" smtClean="0"/>
              <a:t>Never assume anything- seek clarity</a:t>
            </a:r>
          </a:p>
          <a:p>
            <a:pPr lvl="1" algn="just"/>
            <a:r>
              <a:rPr lang="en-US" altLang="en-US" sz="2400" dirty="0" smtClean="0"/>
              <a:t>Be assertive-but not aggressive</a:t>
            </a:r>
          </a:p>
          <a:p>
            <a:pPr lvl="1" algn="just"/>
            <a:r>
              <a:rPr lang="en-US" altLang="en-US" sz="2400" dirty="0" smtClean="0"/>
              <a:t>Take notes, check them frequently, and use them often, do not miss out important points</a:t>
            </a:r>
          </a:p>
          <a:p>
            <a:pPr lvl="1" algn="just"/>
            <a:r>
              <a:rPr lang="en-US" altLang="en-US" sz="2400" dirty="0" smtClean="0"/>
              <a:t>Clear up any misunderstandings promptly then &amp; there only </a:t>
            </a:r>
          </a:p>
          <a:p>
            <a:pPr lvl="1" algn="just"/>
            <a:r>
              <a:rPr lang="en-US" altLang="en-US" sz="2400" dirty="0" smtClean="0"/>
              <a:t>Know when to take a break- if not leading anywhere</a:t>
            </a:r>
          </a:p>
          <a:p>
            <a:pPr lvl="1" algn="just"/>
            <a:r>
              <a:rPr lang="en-US" altLang="en-US" sz="2400" dirty="0" smtClean="0"/>
              <a:t>Know when to walk away- when not in agreement</a:t>
            </a:r>
          </a:p>
          <a:p>
            <a:endParaRPr lang="en-US" altLang="en-US" dirty="0" smtClean="0"/>
          </a:p>
        </p:txBody>
      </p:sp>
      <p:sp>
        <p:nvSpPr>
          <p:cNvPr id="8" name="Footer Placeholder 7"/>
          <p:cNvSpPr>
            <a:spLocks noGrp="1"/>
          </p:cNvSpPr>
          <p:nvPr>
            <p:ph type="ftr" sz="quarter" idx="11"/>
          </p:nvPr>
        </p:nvSpPr>
        <p:spPr>
          <a:xfrm>
            <a:off x="2750368" y="6272212"/>
            <a:ext cx="5906616" cy="365125"/>
          </a:xfrm>
        </p:spPr>
        <p:txBody>
          <a:bodyPr/>
          <a:lstStyle/>
          <a:p>
            <a:pPr>
              <a:defRPr/>
            </a:pPr>
            <a:r>
              <a:rPr lang="en-IN" sz="1100" dirty="0" smtClean="0"/>
              <a:t>19th National Convention on Knowledge, Library  and Information Networking (NACLIN 2016)   </a:t>
            </a:r>
            <a:endParaRPr lang="en-US" sz="1100" dirty="0"/>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63</a:t>
            </a:fld>
            <a:endParaRPr lang="en-US"/>
          </a:p>
        </p:txBody>
      </p:sp>
    </p:spTree>
    <p:extLst>
      <p:ext uri="{BB962C8B-B14F-4D97-AF65-F5344CB8AC3E}">
        <p14:creationId xmlns:p14="http://schemas.microsoft.com/office/powerpoint/2010/main" xmlns="" val="554201401"/>
      </p:ext>
    </p:extLst>
  </p:cSld>
  <p:clrMapOvr>
    <a:masterClrMapping/>
  </p:clrMapOvr>
  <p:transition spd="slow">
    <p:cu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304800"/>
            <a:ext cx="8153400" cy="914400"/>
          </a:xfrm>
        </p:spPr>
        <p:txBody>
          <a:bodyPr/>
          <a:lstStyle/>
          <a:p>
            <a:r>
              <a:rPr lang="en-US" altLang="en-US" sz="3600" b="1" dirty="0" smtClean="0"/>
              <a:t>Some more tips…</a:t>
            </a:r>
          </a:p>
        </p:txBody>
      </p:sp>
      <p:sp>
        <p:nvSpPr>
          <p:cNvPr id="27651" name="Content Placeholder 2"/>
          <p:cNvSpPr>
            <a:spLocks noGrp="1"/>
          </p:cNvSpPr>
          <p:nvPr>
            <p:ph idx="1"/>
          </p:nvPr>
        </p:nvSpPr>
        <p:spPr>
          <a:xfrm>
            <a:off x="152400" y="1524000"/>
            <a:ext cx="8839200" cy="5257800"/>
          </a:xfrm>
        </p:spPr>
        <p:txBody>
          <a:bodyPr/>
          <a:lstStyle/>
          <a:p>
            <a:pPr lvl="1"/>
            <a:r>
              <a:rPr lang="en-US" altLang="en-US" sz="2400" dirty="0" smtClean="0"/>
              <a:t>Negotiation is not an “I win-you lose”, should be win-win</a:t>
            </a:r>
          </a:p>
          <a:p>
            <a:pPr lvl="1"/>
            <a:r>
              <a:rPr lang="en-US" altLang="en-US" sz="2400" dirty="0" smtClean="0"/>
              <a:t>Avoid oral agreements</a:t>
            </a:r>
          </a:p>
          <a:p>
            <a:pPr lvl="1"/>
            <a:r>
              <a:rPr lang="en-US" altLang="en-US" sz="2400" dirty="0" smtClean="0"/>
              <a:t>Know what you can give up &amp; how much you can spend</a:t>
            </a:r>
          </a:p>
          <a:p>
            <a:pPr lvl="1"/>
            <a:r>
              <a:rPr lang="en-US" altLang="en-US" sz="2400" dirty="0" smtClean="0"/>
              <a:t>Plan your negotiations- timing, duration, people involved, moves</a:t>
            </a:r>
          </a:p>
          <a:p>
            <a:pPr lvl="1"/>
            <a:r>
              <a:rPr lang="en-US" altLang="en-US" sz="2400" dirty="0" smtClean="0"/>
              <a:t>Stay focused &amp; on track with your needs</a:t>
            </a:r>
          </a:p>
          <a:p>
            <a:pPr lvl="1"/>
            <a:r>
              <a:rPr lang="en-US" altLang="en-US" sz="2400" dirty="0" smtClean="0"/>
              <a:t>Need not be in a hurry to complete process</a:t>
            </a:r>
          </a:p>
          <a:p>
            <a:pPr lvl="1"/>
            <a:r>
              <a:rPr lang="en-US" altLang="en-US" sz="2400" dirty="0" smtClean="0"/>
              <a:t>Sign license agreement before ordering</a:t>
            </a:r>
          </a:p>
          <a:p>
            <a:pPr lvl="1">
              <a:buFont typeface="Wingdings 2" pitchFamily="18" charset="2"/>
              <a:buNone/>
            </a:pPr>
            <a:endParaRPr lang="en-US" altLang="en-US" sz="2400" dirty="0" smtClean="0"/>
          </a:p>
          <a:p>
            <a:pPr>
              <a:buFont typeface="Wingdings" pitchFamily="2" charset="2"/>
              <a:buNone/>
            </a:pPr>
            <a:endParaRPr lang="en-US" altLang="en-US" dirty="0" smtClean="0"/>
          </a:p>
        </p:txBody>
      </p:sp>
      <p:sp>
        <p:nvSpPr>
          <p:cNvPr id="4" name="Content Placeholder 2"/>
          <p:cNvSpPr txBox="1">
            <a:spLocks/>
          </p:cNvSpPr>
          <p:nvPr/>
        </p:nvSpPr>
        <p:spPr>
          <a:xfrm>
            <a:off x="4800600" y="914400"/>
            <a:ext cx="4191000" cy="5867400"/>
          </a:xfrm>
          <a:prstGeom prst="rect">
            <a:avLst/>
          </a:prstGeom>
        </p:spPr>
        <p:txBody>
          <a:bodyPr>
            <a:normAutofit/>
          </a:bodyPr>
          <a:lstStyle/>
          <a:p>
            <a:pPr marL="342900" indent="-342900" eaLnBrk="1" fontAlgn="auto" hangingPunct="1">
              <a:spcBef>
                <a:spcPct val="20000"/>
              </a:spcBef>
              <a:spcAft>
                <a:spcPts val="0"/>
              </a:spcAft>
              <a:buFont typeface="Arial" pitchFamily="34" charset="0"/>
              <a:buNone/>
              <a:defRPr/>
            </a:pPr>
            <a:endParaRPr lang="en-US" sz="3200" dirty="0">
              <a:latin typeface="+mn-lt"/>
            </a:endParaRPr>
          </a:p>
        </p:txBody>
      </p:sp>
      <p:sp>
        <p:nvSpPr>
          <p:cNvPr id="9" name="Footer Placeholder 8"/>
          <p:cNvSpPr>
            <a:spLocks noGrp="1"/>
          </p:cNvSpPr>
          <p:nvPr>
            <p:ph type="ftr" sz="quarter" idx="11"/>
          </p:nvPr>
        </p:nvSpPr>
        <p:spPr>
          <a:xfrm>
            <a:off x="2627784" y="6237312"/>
            <a:ext cx="5978624" cy="365125"/>
          </a:xfrm>
        </p:spPr>
        <p:txBody>
          <a:bodyPr/>
          <a:lstStyle/>
          <a:p>
            <a:pPr>
              <a:defRPr/>
            </a:pPr>
            <a:r>
              <a:rPr lang="en-IN" sz="1100" dirty="0" smtClean="0"/>
              <a:t>19th National Convention on Knowledge, Library  and Information Networking (NACLIN 2016)   </a:t>
            </a:r>
            <a:endParaRPr lang="en-US" sz="1100" dirty="0"/>
          </a:p>
        </p:txBody>
      </p:sp>
      <p:sp>
        <p:nvSpPr>
          <p:cNvPr id="10" name="Slide Number Placeholder 9"/>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64</a:t>
            </a:fld>
            <a:endParaRPr lang="en-US"/>
          </a:p>
        </p:txBody>
      </p:sp>
    </p:spTree>
    <p:extLst>
      <p:ext uri="{BB962C8B-B14F-4D97-AF65-F5344CB8AC3E}">
        <p14:creationId xmlns:p14="http://schemas.microsoft.com/office/powerpoint/2010/main" xmlns="" val="1528719681"/>
      </p:ext>
    </p:extLst>
  </p:cSld>
  <p:clrMapOvr>
    <a:masterClrMapping/>
  </p:clrMapOvr>
  <p:transition spd="slow">
    <p:cut/>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204864"/>
            <a:ext cx="8515672" cy="964704"/>
          </a:xfrm>
        </p:spPr>
        <p:txBody>
          <a:bodyPr/>
          <a:lstStyle/>
          <a:p>
            <a:pPr lvl="0" algn="ctr"/>
            <a:r>
              <a:rPr lang="en-US" altLang="en-US" sz="4000" b="1" dirty="0"/>
              <a:t>Summing-up</a:t>
            </a:r>
            <a:endParaRPr lang="en-IN" sz="6600" dirty="0"/>
          </a:p>
        </p:txBody>
      </p:sp>
      <p:sp>
        <p:nvSpPr>
          <p:cNvPr id="3" name="Subtitle 2"/>
          <p:cNvSpPr>
            <a:spLocks noGrp="1"/>
          </p:cNvSpPr>
          <p:nvPr>
            <p:ph type="subTitle" idx="1"/>
          </p:nvPr>
        </p:nvSpPr>
        <p:spPr>
          <a:xfrm>
            <a:off x="2438400" y="6309320"/>
            <a:ext cx="6705600" cy="685800"/>
          </a:xfrm>
        </p:spPr>
        <p:txBody>
          <a:bodyPr>
            <a:normAutofit/>
          </a:bodyPr>
          <a:lstStyle/>
          <a:p>
            <a:pPr algn="r"/>
            <a:r>
              <a:rPr lang="en-IN" sz="1600" dirty="0"/>
              <a:t>19th National Convention on Knowledge, Library  and Information Networking (NACLIN 2016) </a:t>
            </a:r>
            <a:r>
              <a:rPr lang="en-IN" sz="1800" dirty="0"/>
              <a:t>  </a:t>
            </a:r>
            <a:endParaRPr lang="en-US" sz="1800" dirty="0"/>
          </a:p>
          <a:p>
            <a:endParaRPr lang="en-IN" dirty="0"/>
          </a:p>
        </p:txBody>
      </p:sp>
      <p:sp>
        <p:nvSpPr>
          <p:cNvPr id="5" name="Slide Number Placeholder 4"/>
          <p:cNvSpPr>
            <a:spLocks noGrp="1"/>
          </p:cNvSpPr>
          <p:nvPr>
            <p:ph type="sldNum" sz="quarter" idx="12"/>
          </p:nvPr>
        </p:nvSpPr>
        <p:spPr/>
        <p:txBody>
          <a:bodyPr/>
          <a:lstStyle/>
          <a:p>
            <a:pPr>
              <a:defRPr/>
            </a:pPr>
            <a:fld id="{CE3AA166-AF4A-45D0-AAC8-CEC6C697897F}" type="slidenum">
              <a:rPr lang="en-US" smtClean="0"/>
              <a:pPr>
                <a:defRPr/>
              </a:pPr>
              <a:t>65</a:t>
            </a:fld>
            <a:endParaRPr lang="en-US"/>
          </a:p>
        </p:txBody>
      </p:sp>
    </p:spTree>
    <p:extLst>
      <p:ext uri="{BB962C8B-B14F-4D97-AF65-F5344CB8AC3E}">
        <p14:creationId xmlns:p14="http://schemas.microsoft.com/office/powerpoint/2010/main" xmlns="" val="3959795612"/>
      </p:ext>
    </p:extLst>
  </p:cSld>
  <p:clrMapOvr>
    <a:masterClrMapping/>
  </p:clrMapOvr>
  <p:transition spd="slow">
    <p:cut/>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solidFill>
                  <a:srgbClr val="C00000"/>
                </a:solidFill>
              </a:rPr>
              <a:t>Summing-up</a:t>
            </a:r>
            <a:endParaRPr lang="en-US" dirty="0">
              <a:solidFill>
                <a:srgbClr val="C00000"/>
              </a:solidFill>
            </a:endParaRPr>
          </a:p>
        </p:txBody>
      </p:sp>
      <p:sp>
        <p:nvSpPr>
          <p:cNvPr id="3" name="Content Placeholder 2"/>
          <p:cNvSpPr>
            <a:spLocks noGrp="1"/>
          </p:cNvSpPr>
          <p:nvPr>
            <p:ph sz="quarter" idx="1"/>
          </p:nvPr>
        </p:nvSpPr>
        <p:spPr>
          <a:xfrm>
            <a:off x="428596" y="1500174"/>
            <a:ext cx="8215370" cy="4495800"/>
          </a:xfrm>
        </p:spPr>
        <p:txBody>
          <a:bodyPr/>
          <a:lstStyle/>
          <a:p>
            <a:pPr algn="just">
              <a:spcBef>
                <a:spcPts val="400"/>
              </a:spcBef>
            </a:pPr>
            <a:r>
              <a:rPr lang="en-IN" sz="2000" dirty="0" smtClean="0"/>
              <a:t>Consortia issues </a:t>
            </a:r>
            <a:r>
              <a:rPr lang="en-IN" sz="2000" dirty="0"/>
              <a:t>can be tackled by adopting </a:t>
            </a:r>
            <a:r>
              <a:rPr lang="en-IN" sz="2000" b="1" dirty="0"/>
              <a:t>right approach </a:t>
            </a:r>
            <a:r>
              <a:rPr lang="en-IN" sz="2000" dirty="0"/>
              <a:t>and </a:t>
            </a:r>
            <a:r>
              <a:rPr lang="en-IN" sz="2000" b="1" dirty="0"/>
              <a:t>following the right procedures </a:t>
            </a:r>
            <a:r>
              <a:rPr lang="en-IN" sz="2000" dirty="0"/>
              <a:t>with the </a:t>
            </a:r>
            <a:r>
              <a:rPr lang="en-IN" sz="2000" b="1" dirty="0"/>
              <a:t>coordinated approach </a:t>
            </a:r>
            <a:r>
              <a:rPr lang="en-IN" sz="2000" dirty="0"/>
              <a:t>of </a:t>
            </a:r>
            <a:r>
              <a:rPr lang="en-IN" sz="2000" dirty="0" smtClean="0"/>
              <a:t>members </a:t>
            </a:r>
            <a:r>
              <a:rPr lang="en-IN" sz="2000" dirty="0"/>
              <a:t>of </a:t>
            </a:r>
            <a:r>
              <a:rPr lang="en-IN" sz="2000" dirty="0" smtClean="0"/>
              <a:t>consortia</a:t>
            </a:r>
            <a:r>
              <a:rPr lang="en-IN" sz="2000" dirty="0"/>
              <a:t>. </a:t>
            </a:r>
            <a:endParaRPr lang="en-IN" sz="2000" dirty="0" smtClean="0"/>
          </a:p>
          <a:p>
            <a:pPr algn="just">
              <a:spcBef>
                <a:spcPts val="400"/>
              </a:spcBef>
            </a:pPr>
            <a:r>
              <a:rPr lang="en-IN" sz="2000" b="1" dirty="0" smtClean="0"/>
              <a:t>Collective and logical negotiation </a:t>
            </a:r>
            <a:r>
              <a:rPr lang="en-IN" sz="2000" dirty="0" smtClean="0"/>
              <a:t>with the publishers to get the maximum resources at the minimum price is the way to optimise the use of resources.</a:t>
            </a:r>
          </a:p>
          <a:p>
            <a:pPr algn="just">
              <a:spcBef>
                <a:spcPts val="400"/>
              </a:spcBef>
            </a:pPr>
            <a:r>
              <a:rPr lang="en-IN" sz="2000" dirty="0" smtClean="0"/>
              <a:t>In a developing country like India, a major portion of education and research are funded by the Government, </a:t>
            </a:r>
            <a:r>
              <a:rPr lang="en-IN" sz="2000" b="1" dirty="0" smtClean="0"/>
              <a:t>National Consortium </a:t>
            </a:r>
            <a:r>
              <a:rPr lang="en-IN" sz="2000" dirty="0" smtClean="0"/>
              <a:t>is the practical solution, </a:t>
            </a:r>
            <a:r>
              <a:rPr lang="en-IN" sz="2000" b="1" dirty="0" smtClean="0"/>
              <a:t>making one payment </a:t>
            </a:r>
            <a:r>
              <a:rPr lang="en-IN" sz="2000" dirty="0" smtClean="0"/>
              <a:t>and </a:t>
            </a:r>
            <a:r>
              <a:rPr lang="en-IN" sz="2000" b="1" dirty="0" smtClean="0"/>
              <a:t>adjustments while allocating their individual budgets</a:t>
            </a:r>
            <a:r>
              <a:rPr lang="en-IN" sz="2000" dirty="0" smtClean="0"/>
              <a:t>. </a:t>
            </a:r>
          </a:p>
          <a:p>
            <a:pPr algn="just">
              <a:spcBef>
                <a:spcPts val="400"/>
              </a:spcBef>
            </a:pPr>
            <a:r>
              <a:rPr lang="en-US" sz="2000" dirty="0" smtClean="0"/>
              <a:t>Most of the </a:t>
            </a:r>
            <a:r>
              <a:rPr lang="en-US" sz="2000" b="1" dirty="0" smtClean="0"/>
              <a:t>consortia operate as projects</a:t>
            </a:r>
            <a:r>
              <a:rPr lang="en-US" sz="2000" dirty="0" smtClean="0"/>
              <a:t> given to one of the beneficiary institutions. </a:t>
            </a:r>
          </a:p>
          <a:p>
            <a:pPr algn="just">
              <a:spcBef>
                <a:spcPts val="400"/>
              </a:spcBef>
            </a:pPr>
            <a:r>
              <a:rPr lang="en-US" sz="2000" b="1" dirty="0" smtClean="0"/>
              <a:t>Using non-plan funds </a:t>
            </a:r>
            <a:r>
              <a:rPr lang="en-US" sz="2000" dirty="0" smtClean="0"/>
              <a:t>and do not have adequate financial and technological support to overcome the limitations. </a:t>
            </a:r>
            <a:endParaRPr lang="en-IN" sz="2000" dirty="0" smtClean="0"/>
          </a:p>
          <a:p>
            <a:pPr algn="just"/>
            <a:endParaRPr lang="en-US" sz="2000" dirty="0" smtClean="0"/>
          </a:p>
          <a:p>
            <a:pPr algn="just"/>
            <a:endParaRPr lang="en-IN" sz="2000" dirty="0" smtClean="0"/>
          </a:p>
          <a:p>
            <a:pPr algn="just"/>
            <a:endParaRPr lang="en-US" sz="2000" dirty="0"/>
          </a:p>
          <a:p>
            <a:endParaRPr lang="en-US" dirty="0"/>
          </a:p>
        </p:txBody>
      </p:sp>
      <p:sp>
        <p:nvSpPr>
          <p:cNvPr id="4" name="Footer Placeholder 3"/>
          <p:cNvSpPr>
            <a:spLocks noGrp="1"/>
          </p:cNvSpPr>
          <p:nvPr>
            <p:ph type="ftr" sz="quarter" idx="11"/>
          </p:nvPr>
        </p:nvSpPr>
        <p:spPr>
          <a:xfrm>
            <a:off x="1907704" y="6237312"/>
            <a:ext cx="6645449" cy="365125"/>
          </a:xfrm>
        </p:spPr>
        <p:txBody>
          <a:bodyPr/>
          <a:lstStyle/>
          <a:p>
            <a:pPr>
              <a:defRPr/>
            </a:pPr>
            <a:r>
              <a:rPr lang="en-IN" sz="1200" dirty="0" smtClean="0"/>
              <a:t>19th National Convention on Knowledge, Library  and Information Networking (NACLIN 2016)</a:t>
            </a:r>
            <a:r>
              <a:rPr lang="en-IN" dirty="0" smtClean="0"/>
              <a:t>   </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66</a:t>
            </a:fld>
            <a:endParaRPr lang="en-US"/>
          </a:p>
        </p:txBody>
      </p:sp>
    </p:spTree>
    <p:extLst>
      <p:ext uri="{BB962C8B-B14F-4D97-AF65-F5344CB8AC3E}">
        <p14:creationId xmlns:p14="http://schemas.microsoft.com/office/powerpoint/2010/main" xmlns="" val="3228738799"/>
      </p:ext>
    </p:extLst>
  </p:cSld>
  <p:clrMapOvr>
    <a:masterClrMapping/>
  </p:clrMapOvr>
  <p:transition spd="slow">
    <p:cut/>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solidFill>
                  <a:srgbClr val="C00000"/>
                </a:solidFill>
              </a:rPr>
              <a:t>Summing-up</a:t>
            </a:r>
            <a:endParaRPr lang="en-US" dirty="0"/>
          </a:p>
        </p:txBody>
      </p:sp>
      <p:sp>
        <p:nvSpPr>
          <p:cNvPr id="3" name="Content Placeholder 2"/>
          <p:cNvSpPr>
            <a:spLocks noGrp="1"/>
          </p:cNvSpPr>
          <p:nvPr>
            <p:ph sz="quarter" idx="1"/>
          </p:nvPr>
        </p:nvSpPr>
        <p:spPr>
          <a:xfrm>
            <a:off x="428596" y="1600200"/>
            <a:ext cx="8215370" cy="4495800"/>
          </a:xfrm>
        </p:spPr>
        <p:txBody>
          <a:bodyPr/>
          <a:lstStyle/>
          <a:p>
            <a:pPr algn="just"/>
            <a:r>
              <a:rPr lang="en-US" sz="2000" dirty="0" smtClean="0"/>
              <a:t>A number of e-resources are common amongst all consortia. </a:t>
            </a:r>
            <a:endParaRPr lang="en-IN" sz="2000" dirty="0" smtClean="0"/>
          </a:p>
          <a:p>
            <a:pPr algn="just"/>
            <a:r>
              <a:rPr lang="en-IN" sz="2000" dirty="0" smtClean="0"/>
              <a:t>Different consortia should come together so that more number of members are benefitted in the larger national interest. </a:t>
            </a:r>
          </a:p>
          <a:p>
            <a:pPr algn="just"/>
            <a:r>
              <a:rPr lang="en-IN" sz="2000" dirty="0" smtClean="0"/>
              <a:t>National Consortium </a:t>
            </a:r>
            <a:r>
              <a:rPr lang="en-IN" sz="2000" dirty="0"/>
              <a:t>may be a cost-effective mechanism, if worked out at government level. </a:t>
            </a:r>
            <a:endParaRPr lang="en-IN" sz="2000" dirty="0" smtClean="0"/>
          </a:p>
          <a:p>
            <a:pPr algn="just"/>
            <a:r>
              <a:rPr lang="en-IN" sz="2000" dirty="0" smtClean="0"/>
              <a:t>National </a:t>
            </a:r>
            <a:r>
              <a:rPr lang="en-IN" sz="2000" dirty="0"/>
              <a:t>C</a:t>
            </a:r>
            <a:r>
              <a:rPr lang="en-IN" sz="2000" dirty="0" smtClean="0"/>
              <a:t>onsortium </a:t>
            </a:r>
            <a:r>
              <a:rPr lang="en-IN" sz="2000" dirty="0"/>
              <a:t>would greatly reduce duplication of efforts and provide greater purchasing/negotiation power. </a:t>
            </a:r>
            <a:endParaRPr lang="en-IN" sz="2000" dirty="0" smtClean="0"/>
          </a:p>
          <a:p>
            <a:pPr algn="just"/>
            <a:r>
              <a:rPr lang="en-IN" sz="2000" dirty="0" smtClean="0"/>
              <a:t>e-</a:t>
            </a:r>
            <a:r>
              <a:rPr lang="en-IN" sz="2000" dirty="0" err="1" smtClean="0"/>
              <a:t>Shodh</a:t>
            </a:r>
            <a:r>
              <a:rPr lang="en-IN" sz="2000" dirty="0" smtClean="0"/>
              <a:t> </a:t>
            </a:r>
            <a:r>
              <a:rPr lang="en-IN" sz="2000" dirty="0"/>
              <a:t>Sindhu Consortium is one of the initiative taken by the MHRD after merging three consortia funded by the </a:t>
            </a:r>
            <a:r>
              <a:rPr lang="en-IN" sz="2000" dirty="0" smtClean="0"/>
              <a:t>MHRD. </a:t>
            </a:r>
          </a:p>
          <a:p>
            <a:pPr algn="just"/>
            <a:r>
              <a:rPr lang="en-IN" sz="2000" dirty="0" smtClean="0"/>
              <a:t>This can </a:t>
            </a:r>
            <a:r>
              <a:rPr lang="en-IN" sz="2000" dirty="0"/>
              <a:t>be extended with other consortia initiatives which are funded by other ministries as well. </a:t>
            </a:r>
            <a:endParaRPr lang="en-IN" sz="2000" dirty="0" smtClean="0"/>
          </a:p>
          <a:p>
            <a:pPr algn="just"/>
            <a:r>
              <a:rPr lang="en-US" sz="2000" dirty="0" smtClean="0"/>
              <a:t>There is a requirement for a </a:t>
            </a:r>
            <a:r>
              <a:rPr lang="en-US" sz="2000" b="1" dirty="0" smtClean="0"/>
              <a:t>single umbrella organization</a:t>
            </a:r>
            <a:r>
              <a:rPr lang="en-US" sz="2000" dirty="0" smtClean="0"/>
              <a:t> that looks after all the consortia initiatives as well as to address the limitations that are common to all the consortia.</a:t>
            </a:r>
          </a:p>
          <a:p>
            <a:pPr algn="just"/>
            <a:endParaRPr lang="en-US" sz="2000" dirty="0"/>
          </a:p>
          <a:p>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67</a:t>
            </a:fld>
            <a:endParaRPr lang="en-US"/>
          </a:p>
        </p:txBody>
      </p:sp>
    </p:spTree>
    <p:extLst>
      <p:ext uri="{BB962C8B-B14F-4D97-AF65-F5344CB8AC3E}">
        <p14:creationId xmlns:p14="http://schemas.microsoft.com/office/powerpoint/2010/main" xmlns="" val="1915124620"/>
      </p:ext>
    </p:extLst>
  </p:cSld>
  <p:clrMapOvr>
    <a:masterClrMapping/>
  </p:clrMapOvr>
  <p:transition spd="slow">
    <p:cut/>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381000"/>
            <a:ext cx="8153400" cy="762000"/>
          </a:xfrm>
        </p:spPr>
        <p:txBody>
          <a:bodyPr/>
          <a:lstStyle/>
          <a:p>
            <a:r>
              <a:rPr lang="en-US" altLang="en-US" sz="3600" b="1" dirty="0" smtClean="0"/>
              <a:t>Resources for reference</a:t>
            </a:r>
          </a:p>
        </p:txBody>
      </p:sp>
      <p:sp>
        <p:nvSpPr>
          <p:cNvPr id="45059" name="Content Placeholder 2"/>
          <p:cNvSpPr>
            <a:spLocks noGrp="1"/>
          </p:cNvSpPr>
          <p:nvPr>
            <p:ph idx="1"/>
          </p:nvPr>
        </p:nvSpPr>
        <p:spPr>
          <a:xfrm>
            <a:off x="457200" y="1524000"/>
            <a:ext cx="8382000" cy="4497288"/>
          </a:xfrm>
        </p:spPr>
        <p:txBody>
          <a:bodyPr/>
          <a:lstStyle/>
          <a:p>
            <a:pPr algn="just">
              <a:lnSpc>
                <a:spcPct val="120000"/>
              </a:lnSpc>
              <a:spcBef>
                <a:spcPts val="0"/>
              </a:spcBef>
              <a:spcAft>
                <a:spcPts val="0"/>
              </a:spcAft>
            </a:pPr>
            <a:r>
              <a:rPr lang="en-US" altLang="en-US" sz="1800" dirty="0" err="1" smtClean="0"/>
              <a:t>Albitz</a:t>
            </a:r>
            <a:r>
              <a:rPr lang="en-US" altLang="en-US" sz="1800" dirty="0" smtClean="0"/>
              <a:t>, Becky (2014). Successfully negotiating an agreement, in </a:t>
            </a:r>
            <a:r>
              <a:rPr lang="en-US" altLang="en-US" sz="1800" i="1" dirty="0" smtClean="0"/>
              <a:t>Licensing and Managing Electronic Resources</a:t>
            </a:r>
            <a:r>
              <a:rPr lang="en-US" altLang="en-US" sz="1800" dirty="0" smtClean="0"/>
              <a:t>.  Oxford, England: </a:t>
            </a:r>
            <a:r>
              <a:rPr lang="en-US" altLang="en-US" sz="1800" dirty="0" err="1" smtClean="0"/>
              <a:t>Chandos</a:t>
            </a:r>
            <a:r>
              <a:rPr lang="en-US" altLang="en-US" sz="1800" dirty="0" smtClean="0"/>
              <a:t> Pub., pp. 83-119</a:t>
            </a:r>
          </a:p>
          <a:p>
            <a:pPr algn="just">
              <a:lnSpc>
                <a:spcPct val="120000"/>
              </a:lnSpc>
              <a:spcBef>
                <a:spcPts val="0"/>
              </a:spcBef>
              <a:spcAft>
                <a:spcPts val="0"/>
              </a:spcAft>
            </a:pPr>
            <a:r>
              <a:rPr lang="en-US" altLang="en-US" sz="1800" dirty="0" smtClean="0"/>
              <a:t>Brown, </a:t>
            </a:r>
            <a:r>
              <a:rPr lang="en-US" altLang="en-US" sz="1800" dirty="0" err="1" smtClean="0"/>
              <a:t>Abbie</a:t>
            </a:r>
            <a:r>
              <a:rPr lang="en-US" altLang="en-US" sz="1800" dirty="0" smtClean="0"/>
              <a:t> (2014). Negotiation of e-resources licensing and pricing terms, in </a:t>
            </a:r>
            <a:r>
              <a:rPr lang="en-US" altLang="en-US" sz="1800" i="1" dirty="0" smtClean="0"/>
              <a:t>ALCTS Webinar Association for Library Collection and </a:t>
            </a:r>
            <a:r>
              <a:rPr lang="en-US" altLang="en-US" sz="1800" i="1" dirty="0" err="1" smtClean="0"/>
              <a:t>Technial</a:t>
            </a:r>
            <a:r>
              <a:rPr lang="en-US" altLang="en-US" sz="1800" i="1" dirty="0" smtClean="0"/>
              <a:t> Services</a:t>
            </a:r>
            <a:r>
              <a:rPr lang="en-US" altLang="en-US" sz="1800" dirty="0" smtClean="0"/>
              <a:t> ALA  </a:t>
            </a:r>
            <a:r>
              <a:rPr lang="en-US" altLang="en-US" sz="1800" u="sng" dirty="0" smtClean="0">
                <a:hlinkClick r:id="rId2"/>
              </a:rPr>
              <a:t>http://www.ala.org/alcts/confevents/upcoming/webinar/050714</a:t>
            </a:r>
            <a:endParaRPr lang="en-US" altLang="en-US" sz="1800" u="sng" dirty="0" smtClean="0"/>
          </a:p>
          <a:p>
            <a:pPr algn="just">
              <a:lnSpc>
                <a:spcPct val="120000"/>
              </a:lnSpc>
              <a:spcBef>
                <a:spcPts val="0"/>
              </a:spcBef>
              <a:spcAft>
                <a:spcPts val="0"/>
              </a:spcAft>
            </a:pPr>
            <a:r>
              <a:rPr lang="en-US" altLang="en-US" sz="1800" dirty="0" smtClean="0"/>
              <a:t>Brown, K. (2008). Tactics and terms in the negotiation of electronic resource licenses, in Yu, H., &amp; </a:t>
            </a:r>
            <a:r>
              <a:rPr lang="en-US" altLang="en-US" sz="1800" dirty="0" err="1" smtClean="0"/>
              <a:t>Breivold</a:t>
            </a:r>
            <a:r>
              <a:rPr lang="en-US" altLang="en-US" sz="1800" dirty="0" smtClean="0"/>
              <a:t>, S. (Eds.). </a:t>
            </a:r>
            <a:r>
              <a:rPr lang="en-US" altLang="en-US" sz="1800" i="1" dirty="0" smtClean="0"/>
              <a:t>Electronic resource management in libraries: research and practice</a:t>
            </a:r>
            <a:r>
              <a:rPr lang="en-US" altLang="en-US" sz="1800" dirty="0" smtClean="0"/>
              <a:t>. Hershey, PA: IGI Global, pp. 176-192</a:t>
            </a:r>
          </a:p>
          <a:p>
            <a:pPr algn="just">
              <a:lnSpc>
                <a:spcPct val="120000"/>
              </a:lnSpc>
              <a:spcBef>
                <a:spcPts val="0"/>
              </a:spcBef>
              <a:spcAft>
                <a:spcPts val="0"/>
              </a:spcAft>
            </a:pPr>
            <a:r>
              <a:rPr lang="en-US" altLang="en-US" sz="1800" dirty="0" err="1" smtClean="0"/>
              <a:t>Carrell</a:t>
            </a:r>
            <a:r>
              <a:rPr lang="en-US" altLang="en-US" sz="1800" dirty="0" smtClean="0"/>
              <a:t>, M. R., &amp; </a:t>
            </a:r>
            <a:r>
              <a:rPr lang="en-US" altLang="en-US" sz="1800" dirty="0" err="1" smtClean="0"/>
              <a:t>Heavrin</a:t>
            </a:r>
            <a:r>
              <a:rPr lang="en-US" altLang="en-US" sz="1800" dirty="0" smtClean="0"/>
              <a:t>, C. (2008). </a:t>
            </a:r>
            <a:r>
              <a:rPr lang="en-US" altLang="en-US" sz="1800" i="1" dirty="0" smtClean="0"/>
              <a:t>Negotiating essentials: theory, skills, and practices</a:t>
            </a:r>
            <a:r>
              <a:rPr lang="en-US" altLang="en-US" sz="1800" dirty="0" smtClean="0"/>
              <a:t>. Upper Saddle River, NJ: Pearson/Prentice Hall.</a:t>
            </a:r>
          </a:p>
          <a:p>
            <a:pPr algn="just">
              <a:lnSpc>
                <a:spcPct val="120000"/>
              </a:lnSpc>
              <a:spcBef>
                <a:spcPts val="0"/>
              </a:spcBef>
              <a:spcAft>
                <a:spcPts val="0"/>
              </a:spcAft>
            </a:pPr>
            <a:r>
              <a:rPr lang="en-US" altLang="en-US" sz="1800" dirty="0" smtClean="0"/>
              <a:t>CDL Model License Agreement (2011). </a:t>
            </a:r>
            <a:r>
              <a:rPr lang="en-US" altLang="en-US" sz="1800" i="1" dirty="0" smtClean="0"/>
              <a:t>Standard license agreement: publisher and the regents of the University of California</a:t>
            </a:r>
            <a:r>
              <a:rPr lang="en-US" altLang="en-US" sz="1800" dirty="0" smtClean="0"/>
              <a:t>. California Digital Library available at </a:t>
            </a:r>
            <a:r>
              <a:rPr lang="en-US" altLang="en-US" sz="1800" u="sng" dirty="0" smtClean="0">
                <a:hlinkClick r:id="rId3"/>
              </a:rPr>
              <a:t>www.cdlib.org/gateways/vendors/docs/Model_License_LATEST_Revised_10-09.docx</a:t>
            </a:r>
            <a:r>
              <a:rPr lang="en-US" altLang="en-US" sz="1800" dirty="0" smtClean="0"/>
              <a:t> </a:t>
            </a:r>
          </a:p>
        </p:txBody>
      </p:sp>
      <p:sp>
        <p:nvSpPr>
          <p:cNvPr id="9" name="Slide Number Placeholder 8"/>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68</a:t>
            </a:fld>
            <a:endParaRPr lang="en-US"/>
          </a:p>
        </p:txBody>
      </p:sp>
    </p:spTree>
    <p:extLst>
      <p:ext uri="{BB962C8B-B14F-4D97-AF65-F5344CB8AC3E}">
        <p14:creationId xmlns:p14="http://schemas.microsoft.com/office/powerpoint/2010/main" xmlns="" val="3764301653"/>
      </p:ext>
    </p:extLst>
  </p:cSld>
  <p:clrMapOvr>
    <a:masterClrMapping/>
  </p:clrMapOvr>
  <p:transition spd="slow">
    <p:cut/>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363272" cy="5867400"/>
          </a:xfrm>
        </p:spPr>
        <p:txBody>
          <a:bodyPr>
            <a:normAutofit/>
          </a:bodyPr>
          <a:lstStyle/>
          <a:p>
            <a:pPr algn="just">
              <a:spcBef>
                <a:spcPts val="0"/>
              </a:spcBef>
              <a:spcAft>
                <a:spcPts val="0"/>
              </a:spcAft>
              <a:defRPr/>
            </a:pPr>
            <a:r>
              <a:rPr lang="en-US" sz="1800" dirty="0" smtClean="0"/>
              <a:t>Fisher, R., </a:t>
            </a:r>
            <a:r>
              <a:rPr lang="en-US" sz="1800" dirty="0" err="1" smtClean="0"/>
              <a:t>Ertel</a:t>
            </a:r>
            <a:r>
              <a:rPr lang="en-US" sz="1800" dirty="0" smtClean="0"/>
              <a:t>, D., &amp; Fisher, R. (1995). </a:t>
            </a:r>
            <a:r>
              <a:rPr lang="en-US" sz="1800" i="1" dirty="0" smtClean="0"/>
              <a:t>Getting ready to negotiate: the Getting to yes workbook</a:t>
            </a:r>
            <a:r>
              <a:rPr lang="en-US" sz="1800" dirty="0" smtClean="0"/>
              <a:t>. New York: Penguin Books.</a:t>
            </a:r>
          </a:p>
          <a:p>
            <a:pPr algn="just">
              <a:spcBef>
                <a:spcPts val="0"/>
              </a:spcBef>
              <a:spcAft>
                <a:spcPts val="0"/>
              </a:spcAft>
              <a:defRPr/>
            </a:pPr>
            <a:r>
              <a:rPr lang="en-US" sz="1800" dirty="0" smtClean="0"/>
              <a:t>Harris, L. (2009). Un-intimidating negotiations, in Licensing digital content: a practical guide for librarians. Chicago: ALA, 2009, 2d ed. pp. 87-98</a:t>
            </a:r>
          </a:p>
          <a:p>
            <a:pPr algn="just">
              <a:spcBef>
                <a:spcPts val="0"/>
              </a:spcBef>
              <a:spcAft>
                <a:spcPts val="0"/>
              </a:spcAft>
              <a:defRPr/>
            </a:pPr>
            <a:r>
              <a:rPr lang="en-US" sz="1800" dirty="0" smtClean="0"/>
              <a:t>IFLA (2001). IFLA licensing principles 2001. International Federation of Library Associations and Institutions (IFLA) available at </a:t>
            </a:r>
            <a:r>
              <a:rPr lang="en-US" sz="1800" dirty="0" smtClean="0">
                <a:hlinkClick r:id="rId2"/>
              </a:rPr>
              <a:t>http://www.ifla.org/publications/ifla-licensing-principles-2001</a:t>
            </a:r>
            <a:endParaRPr lang="en-US" sz="1800" dirty="0" smtClean="0"/>
          </a:p>
          <a:p>
            <a:pPr algn="just">
              <a:spcBef>
                <a:spcPts val="0"/>
              </a:spcBef>
              <a:spcAft>
                <a:spcPts val="0"/>
              </a:spcAft>
              <a:defRPr/>
            </a:pPr>
            <a:r>
              <a:rPr lang="en-US" sz="1800" dirty="0" smtClean="0"/>
              <a:t>Johnson, S. et al. (2012). Key issues for e-resource collection development: a guide for libraries. IFLA, Acquisition and Collection Development Section available at </a:t>
            </a:r>
            <a:r>
              <a:rPr lang="en-US" sz="1800" dirty="0" smtClean="0">
                <a:hlinkClick r:id="rId3"/>
              </a:rPr>
              <a:t>http://www.ifla.org/publications/key-issues-for-e-resource-collection-development-a-guide-for-libraries</a:t>
            </a:r>
            <a:endParaRPr lang="en-US" sz="1800" dirty="0" smtClean="0"/>
          </a:p>
          <a:p>
            <a:pPr algn="just">
              <a:spcBef>
                <a:spcPts val="0"/>
              </a:spcBef>
              <a:spcAft>
                <a:spcPts val="0"/>
              </a:spcAft>
              <a:defRPr/>
            </a:pPr>
            <a:r>
              <a:rPr lang="en-US" sz="1800" dirty="0" err="1" smtClean="0"/>
              <a:t>Libsicence</a:t>
            </a:r>
            <a:r>
              <a:rPr lang="en-US" sz="1800" dirty="0" smtClean="0"/>
              <a:t> (2014). </a:t>
            </a:r>
            <a:r>
              <a:rPr lang="en-US" sz="1800" dirty="0" err="1" smtClean="0"/>
              <a:t>Liblicense</a:t>
            </a:r>
            <a:r>
              <a:rPr lang="en-US" sz="1800" dirty="0" smtClean="0"/>
              <a:t> model license agreement &amp; commentary. </a:t>
            </a:r>
            <a:r>
              <a:rPr lang="en-US" sz="1800" dirty="0" err="1" smtClean="0"/>
              <a:t>Libsicence</a:t>
            </a:r>
            <a:r>
              <a:rPr lang="en-US" sz="1800" dirty="0" smtClean="0"/>
              <a:t> Center for Research Libraries available at </a:t>
            </a:r>
            <a:r>
              <a:rPr lang="en-US" sz="1800" dirty="0" smtClean="0">
                <a:hlinkClick r:id="rId4"/>
              </a:rPr>
              <a:t>http://liblicense.crl.edu/wp-content/uploads/2014/11/modellicense2014new1.pdf</a:t>
            </a:r>
            <a:r>
              <a:rPr lang="en-US" sz="1800" dirty="0" smtClean="0"/>
              <a:t> </a:t>
            </a:r>
          </a:p>
          <a:p>
            <a:pPr algn="just">
              <a:spcBef>
                <a:spcPts val="0"/>
              </a:spcBef>
              <a:spcAft>
                <a:spcPts val="0"/>
              </a:spcAft>
              <a:defRPr/>
            </a:pPr>
            <a:r>
              <a:rPr lang="en-US" altLang="en-US" sz="1800" dirty="0"/>
              <a:t>NISO SERU Standing Committee (2012). SERU : a shared electronic resource understanding. National Information Standards Organization available at </a:t>
            </a:r>
            <a:r>
              <a:rPr lang="en-US" altLang="en-US" sz="1800" dirty="0">
                <a:hlinkClick r:id="rId5"/>
              </a:rPr>
              <a:t>http://www.niso.org/workrooms/seru</a:t>
            </a:r>
            <a:endParaRPr lang="en-US" altLang="en-US" sz="1800" dirty="0"/>
          </a:p>
          <a:p>
            <a:pPr algn="just">
              <a:spcBef>
                <a:spcPts val="0"/>
              </a:spcBef>
              <a:spcAft>
                <a:spcPts val="0"/>
              </a:spcAft>
              <a:defRPr/>
            </a:pPr>
            <a:endParaRPr lang="en-US" sz="1800" dirty="0" smtClean="0"/>
          </a:p>
          <a:p>
            <a:pPr>
              <a:buFont typeface="Wingdings" pitchFamily="2" charset="2"/>
              <a:buNone/>
              <a:defRPr/>
            </a:pPr>
            <a:endParaRPr lang="en-US" dirty="0"/>
          </a:p>
        </p:txBody>
      </p:sp>
      <p:sp>
        <p:nvSpPr>
          <p:cNvPr id="46083" name="Title 1"/>
          <p:cNvSpPr>
            <a:spLocks noGrp="1"/>
          </p:cNvSpPr>
          <p:nvPr>
            <p:ph type="title"/>
          </p:nvPr>
        </p:nvSpPr>
        <p:spPr>
          <a:xfrm>
            <a:off x="457200" y="381000"/>
            <a:ext cx="8153400" cy="762000"/>
          </a:xfrm>
        </p:spPr>
        <p:txBody>
          <a:bodyPr/>
          <a:lstStyle/>
          <a:p>
            <a:r>
              <a:rPr lang="en-US" altLang="en-US" sz="3600" b="1" dirty="0" smtClean="0"/>
              <a:t>Reference</a:t>
            </a:r>
            <a:endParaRPr lang="en-US" altLang="en-US" sz="3200" b="1" dirty="0" smtClean="0"/>
          </a:p>
        </p:txBody>
      </p:sp>
      <p:sp>
        <p:nvSpPr>
          <p:cNvPr id="10" name="Slide Number Placeholder 9"/>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69</a:t>
            </a:fld>
            <a:endParaRPr lang="en-US"/>
          </a:p>
        </p:txBody>
      </p:sp>
    </p:spTree>
    <p:extLst>
      <p:ext uri="{BB962C8B-B14F-4D97-AF65-F5344CB8AC3E}">
        <p14:creationId xmlns:p14="http://schemas.microsoft.com/office/powerpoint/2010/main" xmlns="" val="2361296823"/>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800" b="1" dirty="0">
                <a:solidFill>
                  <a:srgbClr val="C00000"/>
                </a:solidFill>
              </a:rPr>
              <a:t>Emergence of Library Consortia in India </a:t>
            </a:r>
            <a:endParaRPr lang="en-IN" sz="2800" dirty="0">
              <a:solidFill>
                <a:srgbClr val="C00000"/>
              </a:solidFill>
            </a:endParaRPr>
          </a:p>
        </p:txBody>
      </p:sp>
      <p:sp>
        <p:nvSpPr>
          <p:cNvPr id="3" name="Content Placeholder 2"/>
          <p:cNvSpPr>
            <a:spLocks noGrp="1"/>
          </p:cNvSpPr>
          <p:nvPr>
            <p:ph sz="quarter" idx="1"/>
          </p:nvPr>
        </p:nvSpPr>
        <p:spPr>
          <a:xfrm>
            <a:off x="0" y="1600200"/>
            <a:ext cx="8766048" cy="4495800"/>
          </a:xfrm>
        </p:spPr>
        <p:txBody>
          <a:bodyPr/>
          <a:lstStyle/>
          <a:p>
            <a:pPr lvl="1" algn="just"/>
            <a:r>
              <a:rPr lang="en-US" sz="2000" dirty="0"/>
              <a:t>A</a:t>
            </a:r>
            <a:r>
              <a:rPr lang="en-US" sz="2000" dirty="0" smtClean="0"/>
              <a:t>ccessibility </a:t>
            </a:r>
            <a:r>
              <a:rPr lang="en-US" sz="2000" dirty="0"/>
              <a:t>to international journals in Indian universities and technical institutions has improved many-fold with setting-up of a number of Government-funded library consortia. </a:t>
            </a:r>
            <a:endParaRPr lang="en-IN" sz="2000" dirty="0"/>
          </a:p>
          <a:p>
            <a:pPr lvl="1" algn="just"/>
            <a:r>
              <a:rPr lang="en-US" sz="2000" dirty="0"/>
              <a:t>Prior to setting-up to these consortia, the access to e-journals was restricted to premier institutions like </a:t>
            </a:r>
            <a:r>
              <a:rPr lang="en-US" sz="2000" dirty="0" err="1"/>
              <a:t>IISc</a:t>
            </a:r>
            <a:r>
              <a:rPr lang="en-US" sz="2000" dirty="0"/>
              <a:t>, IITs, IIMs and a few central universities who were subscribing to few e-resources including bibliographic databases on CD-ROM, a few e-journals accessible free with subscription to their print versions and a negligible fraction of e-journals on subscription. </a:t>
            </a:r>
            <a:endParaRPr lang="en-IN" sz="2000" dirty="0"/>
          </a:p>
          <a:p>
            <a:pPr lvl="1" algn="just"/>
            <a:r>
              <a:rPr lang="en-US" sz="2000" dirty="0"/>
              <a:t>After launch of </a:t>
            </a:r>
            <a:r>
              <a:rPr lang="en-US" sz="2000" dirty="0" smtClean="0"/>
              <a:t>‘INDEST Consortium’ </a:t>
            </a:r>
            <a:r>
              <a:rPr lang="en-US" sz="2000" dirty="0"/>
              <a:t>in 2003 and 'UGC </a:t>
            </a:r>
            <a:r>
              <a:rPr lang="en-US" sz="2000" dirty="0" err="1"/>
              <a:t>Infonet</a:t>
            </a:r>
            <a:r>
              <a:rPr lang="en-US" sz="2000" dirty="0"/>
              <a:t> </a:t>
            </a:r>
            <a:r>
              <a:rPr lang="en-US" sz="2000" dirty="0" smtClean="0"/>
              <a:t>DL Consortium</a:t>
            </a:r>
            <a:r>
              <a:rPr lang="en-US" sz="2000" dirty="0"/>
              <a:t>' in 2004, availability and accessibility of e-resources increased phenomenally, setting in a new culture of electronic access </a:t>
            </a:r>
            <a:r>
              <a:rPr lang="en-US" sz="2000" dirty="0" smtClean="0"/>
              <a:t>of e-resources in educational institutions.</a:t>
            </a:r>
            <a:endParaRPr lang="en-IN" sz="2000" dirty="0" smtClean="0"/>
          </a:p>
          <a:p>
            <a:pPr marL="0" indent="0">
              <a:buNone/>
            </a:pPr>
            <a:endParaRPr lang="en-IN" dirty="0"/>
          </a:p>
        </p:txBody>
      </p:sp>
      <p:sp>
        <p:nvSpPr>
          <p:cNvPr id="5" name="Footer Placeholder 4"/>
          <p:cNvSpPr>
            <a:spLocks noGrp="1"/>
          </p:cNvSpPr>
          <p:nvPr>
            <p:ph type="ftr" sz="quarter" idx="11"/>
          </p:nvPr>
        </p:nvSpPr>
        <p:spPr>
          <a:xfrm>
            <a:off x="1043608" y="5997574"/>
            <a:ext cx="7922840" cy="365125"/>
          </a:xfrm>
        </p:spPr>
        <p:txBody>
          <a:bodyPr/>
          <a:lstStyle/>
          <a:p>
            <a:pPr>
              <a:defRPr/>
            </a:pPr>
            <a:r>
              <a:rPr lang="en-IN" sz="1200" dirty="0" smtClean="0"/>
              <a:t>19th National Convention on Knowledge, Library  and Information Networking </a:t>
            </a:r>
          </a:p>
          <a:p>
            <a:pPr>
              <a:defRPr/>
            </a:pPr>
            <a:r>
              <a:rPr lang="en-IN" sz="1200" dirty="0" smtClean="0"/>
              <a:t>(NACLIN 2016)   </a:t>
            </a:r>
            <a:endParaRPr lang="en-US" sz="1200"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7</a:t>
            </a:fld>
            <a:endParaRPr lang="en-US"/>
          </a:p>
        </p:txBody>
      </p:sp>
    </p:spTree>
    <p:extLst>
      <p:ext uri="{BB962C8B-B14F-4D97-AF65-F5344CB8AC3E}">
        <p14:creationId xmlns:p14="http://schemas.microsoft.com/office/powerpoint/2010/main" xmlns="" val="992688605"/>
      </p:ext>
    </p:extLst>
  </p:cSld>
  <p:clrMapOvr>
    <a:masterClrMapping/>
  </p:clrMapOvr>
  <p:transition spd="slow">
    <p:cut/>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775" y="1600200"/>
            <a:ext cx="8153400" cy="4495800"/>
          </a:xfrm>
        </p:spPr>
        <p:txBody>
          <a:bodyPr/>
          <a:lstStyle/>
          <a:p>
            <a:pPr>
              <a:defRPr/>
            </a:pPr>
            <a:endParaRPr lang="en-US" dirty="0" smtClean="0"/>
          </a:p>
          <a:p>
            <a:pPr>
              <a:defRPr/>
            </a:pPr>
            <a:endParaRPr lang="en-US" dirty="0"/>
          </a:p>
          <a:p>
            <a:pPr marL="0" indent="0">
              <a:buFont typeface="Wingdings" pitchFamily="2" charset="2"/>
              <a:buNone/>
              <a:defRPr/>
            </a:pPr>
            <a:endParaRPr lang="en-US" dirty="0" smtClean="0"/>
          </a:p>
          <a:p>
            <a:pPr marL="0" indent="0" algn="ctr">
              <a:buFont typeface="Wingdings" pitchFamily="2" charset="2"/>
              <a:buNone/>
              <a:defRPr/>
            </a:pPr>
            <a:r>
              <a:rPr lang="en-US" sz="3600" b="1" dirty="0" smtClean="0">
                <a:solidFill>
                  <a:schemeClr val="accent2">
                    <a:lumMod val="75000"/>
                  </a:schemeClr>
                </a:solidFill>
              </a:rPr>
              <a:t>Questions &amp; Clarifications</a:t>
            </a:r>
            <a:endParaRPr lang="en-US" sz="3600" b="1" dirty="0">
              <a:solidFill>
                <a:schemeClr val="accent2">
                  <a:lumMod val="75000"/>
                </a:schemeClr>
              </a:solidFill>
            </a:endParaRPr>
          </a:p>
        </p:txBody>
      </p:sp>
      <p:sp>
        <p:nvSpPr>
          <p:cNvPr id="10" name="Slide Number Placeholder 9"/>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70</a:t>
            </a:fld>
            <a:endParaRPr lang="en-US"/>
          </a:p>
        </p:txBody>
      </p:sp>
    </p:spTree>
    <p:extLst>
      <p:ext uri="{BB962C8B-B14F-4D97-AF65-F5344CB8AC3E}">
        <p14:creationId xmlns:p14="http://schemas.microsoft.com/office/powerpoint/2010/main" xmlns="" val="1808373246"/>
      </p:ext>
    </p:extLst>
  </p:cSld>
  <p:clrMapOvr>
    <a:masterClrMapping/>
  </p:clrMapOvr>
  <p:transition spd="slow">
    <p:cut/>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2816"/>
            <a:ext cx="8229600" cy="36004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indent="0" algn="ctr">
              <a:buNone/>
            </a:pPr>
            <a:r>
              <a:rPr lang="en-US" sz="3600" b="1" dirty="0">
                <a:solidFill>
                  <a:srgbClr val="0033CC"/>
                </a:solidFill>
              </a:rPr>
              <a:t>Thanks for your </a:t>
            </a:r>
            <a:r>
              <a:rPr lang="en-US" sz="3600" b="1" dirty="0" smtClean="0">
                <a:solidFill>
                  <a:srgbClr val="0033CC"/>
                </a:solidFill>
              </a:rPr>
              <a:t>kind </a:t>
            </a:r>
            <a:r>
              <a:rPr lang="en-US" sz="3600" b="1" dirty="0">
                <a:solidFill>
                  <a:srgbClr val="0033CC"/>
                </a:solidFill>
              </a:rPr>
              <a:t>cooperation &amp; </a:t>
            </a:r>
            <a:endParaRPr lang="en-US" sz="3600" b="1" dirty="0" smtClean="0">
              <a:solidFill>
                <a:srgbClr val="0033CC"/>
              </a:solidFill>
            </a:endParaRPr>
          </a:p>
          <a:p>
            <a:pPr marL="0" indent="0" algn="ctr">
              <a:buNone/>
            </a:pPr>
            <a:r>
              <a:rPr lang="en-US" sz="3600" b="1" dirty="0" smtClean="0">
                <a:solidFill>
                  <a:srgbClr val="0033CC"/>
                </a:solidFill>
              </a:rPr>
              <a:t>Patience Hearing…</a:t>
            </a:r>
          </a:p>
          <a:p>
            <a:pPr marL="0" indent="0" algn="ctr">
              <a:buNone/>
            </a:pPr>
            <a:endParaRPr lang="en-US" sz="3600" b="1" dirty="0" smtClean="0">
              <a:solidFill>
                <a:schemeClr val="accent1"/>
              </a:solidFill>
            </a:endParaRPr>
          </a:p>
          <a:p>
            <a:pPr marL="0" indent="0" algn="ctr">
              <a:buNone/>
            </a:pPr>
            <a:r>
              <a:rPr lang="en-US" sz="2800" b="1" dirty="0" smtClean="0">
                <a:solidFill>
                  <a:srgbClr val="C00000"/>
                </a:solidFill>
              </a:rPr>
              <a:t>Dr. </a:t>
            </a:r>
            <a:r>
              <a:rPr lang="en-US" sz="2800" b="1" dirty="0" err="1" smtClean="0">
                <a:solidFill>
                  <a:srgbClr val="C00000"/>
                </a:solidFill>
              </a:rPr>
              <a:t>Neeraj</a:t>
            </a:r>
            <a:r>
              <a:rPr lang="en-US" sz="2800" b="1" dirty="0" smtClean="0">
                <a:solidFill>
                  <a:srgbClr val="C00000"/>
                </a:solidFill>
              </a:rPr>
              <a:t> </a:t>
            </a:r>
            <a:r>
              <a:rPr lang="en-US" sz="2800" b="1" dirty="0" err="1" smtClean="0">
                <a:solidFill>
                  <a:srgbClr val="C00000"/>
                </a:solidFill>
              </a:rPr>
              <a:t>Chaurasia</a:t>
            </a:r>
            <a:endParaRPr lang="en-US" sz="2800" b="1" dirty="0" smtClean="0">
              <a:solidFill>
                <a:srgbClr val="C00000"/>
              </a:solidFill>
            </a:endParaRPr>
          </a:p>
          <a:p>
            <a:pPr marL="0" indent="0" algn="ctr">
              <a:buNone/>
            </a:pPr>
            <a:r>
              <a:rPr lang="en-US" sz="2000" b="1" dirty="0" smtClean="0">
                <a:solidFill>
                  <a:srgbClr val="C00000"/>
                </a:solidFill>
              </a:rPr>
              <a:t>Deputy Librarian, IIT Delhi</a:t>
            </a:r>
          </a:p>
          <a:p>
            <a:pPr marL="0" indent="0" algn="ctr">
              <a:buNone/>
            </a:pPr>
            <a:r>
              <a:rPr lang="en-US" sz="2000" b="1" dirty="0" smtClean="0">
                <a:solidFill>
                  <a:srgbClr val="C00000"/>
                </a:solidFill>
                <a:hlinkClick r:id="rId2"/>
              </a:rPr>
              <a:t>neerajkc@library.iitd.ac.in</a:t>
            </a:r>
            <a:r>
              <a:rPr lang="en-US" sz="2000" b="1" dirty="0" smtClean="0">
                <a:solidFill>
                  <a:srgbClr val="C00000"/>
                </a:solidFill>
              </a:rPr>
              <a:t> </a:t>
            </a:r>
          </a:p>
          <a:p>
            <a:pPr marL="0" indent="0">
              <a:buNone/>
            </a:pPr>
            <a:endParaRPr lang="en-US" sz="4000" spc="50" dirty="0">
              <a:ln w="11430"/>
              <a:solidFill>
                <a:schemeClr val="bg1"/>
              </a:solidFill>
              <a:effectLst>
                <a:outerShdw blurRad="76200" dist="50800" dir="5400000" algn="tl" rotWithShape="0">
                  <a:srgbClr val="000000">
                    <a:alpha val="65000"/>
                  </a:srgbClr>
                </a:outerShdw>
              </a:effectLst>
            </a:endParaRPr>
          </a:p>
        </p:txBody>
      </p:sp>
      <p:sp>
        <p:nvSpPr>
          <p:cNvPr id="10" name="Slide Number Placeholder 9"/>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71</a:t>
            </a:fld>
            <a:endParaRPr lang="en-US"/>
          </a:p>
        </p:txBody>
      </p:sp>
    </p:spTree>
    <p:extLst>
      <p:ext uri="{BB962C8B-B14F-4D97-AF65-F5344CB8AC3E}">
        <p14:creationId xmlns:p14="http://schemas.microsoft.com/office/powerpoint/2010/main" xmlns="" val="1070065015"/>
      </p:ext>
    </p:extLst>
  </p:cSld>
  <p:clrMapOvr>
    <a:masterClrMapping/>
  </p:clrMapOvr>
  <p:transition spd="slow">
    <p:spli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800" b="1" dirty="0">
                <a:solidFill>
                  <a:srgbClr val="C00000"/>
                </a:solidFill>
              </a:rPr>
              <a:t>Emergence of Library Consortia in India </a:t>
            </a:r>
            <a:endParaRPr lang="en-IN" sz="2800" dirty="0">
              <a:solidFill>
                <a:srgbClr val="C00000"/>
              </a:solidFill>
            </a:endParaRPr>
          </a:p>
        </p:txBody>
      </p:sp>
      <p:sp>
        <p:nvSpPr>
          <p:cNvPr id="3" name="Content Placeholder 2"/>
          <p:cNvSpPr>
            <a:spLocks noGrp="1"/>
          </p:cNvSpPr>
          <p:nvPr>
            <p:ph sz="quarter" idx="1"/>
          </p:nvPr>
        </p:nvSpPr>
        <p:spPr>
          <a:xfrm>
            <a:off x="395536" y="1600200"/>
            <a:ext cx="8370512" cy="4495800"/>
          </a:xfrm>
        </p:spPr>
        <p:txBody>
          <a:bodyPr/>
          <a:lstStyle/>
          <a:p>
            <a:pPr marL="0" lvl="0" indent="0" algn="just">
              <a:buNone/>
            </a:pPr>
            <a:r>
              <a:rPr lang="en-US" sz="2400" dirty="0"/>
              <a:t>More than ten Government-sponsored library consortia (or consortia-like) initiatives were in operations till December 2015, including three consortia under the </a:t>
            </a:r>
            <a:r>
              <a:rPr lang="en-US" sz="2400" dirty="0" smtClean="0"/>
              <a:t>MHRD, </a:t>
            </a:r>
            <a:r>
              <a:rPr lang="en-US" sz="2400" dirty="0"/>
              <a:t>i.e. </a:t>
            </a:r>
            <a:endParaRPr lang="en-US" sz="2400" dirty="0" smtClean="0"/>
          </a:p>
          <a:p>
            <a:pPr algn="just"/>
            <a:r>
              <a:rPr lang="en-US" sz="2400" dirty="0" smtClean="0"/>
              <a:t>INDEST-AICTE </a:t>
            </a:r>
            <a:r>
              <a:rPr lang="en-US" sz="2400" dirty="0"/>
              <a:t>Consortium (Technical Education Bureau, MHRD), </a:t>
            </a:r>
            <a:endParaRPr lang="en-US" sz="2400" dirty="0" smtClean="0"/>
          </a:p>
          <a:p>
            <a:pPr algn="just"/>
            <a:r>
              <a:rPr lang="en-US" sz="2400" dirty="0" smtClean="0"/>
              <a:t>UGC-INFONET </a:t>
            </a:r>
            <a:r>
              <a:rPr lang="en-US" sz="2400" dirty="0"/>
              <a:t>Digital Library Consortium (UGC) and </a:t>
            </a:r>
            <a:endParaRPr lang="en-US" sz="2400" dirty="0" smtClean="0"/>
          </a:p>
          <a:p>
            <a:pPr algn="just"/>
            <a:r>
              <a:rPr lang="en-US" sz="2400" dirty="0" smtClean="0"/>
              <a:t>N-LIST </a:t>
            </a:r>
            <a:r>
              <a:rPr lang="en-US" sz="2400" dirty="0" err="1" smtClean="0"/>
              <a:t>programme</a:t>
            </a:r>
            <a:r>
              <a:rPr lang="en-US" sz="2400" dirty="0" smtClean="0"/>
              <a:t> </a:t>
            </a:r>
            <a:r>
              <a:rPr lang="en-US" sz="2400" dirty="0"/>
              <a:t>(</a:t>
            </a:r>
            <a:r>
              <a:rPr lang="en-US" sz="2400" dirty="0" smtClean="0"/>
              <a:t>NME-ICT)</a:t>
            </a:r>
          </a:p>
        </p:txBody>
      </p:sp>
      <p:sp>
        <p:nvSpPr>
          <p:cNvPr id="5" name="Footer Placeholder 4"/>
          <p:cNvSpPr>
            <a:spLocks noGrp="1"/>
          </p:cNvSpPr>
          <p:nvPr>
            <p:ph type="ftr" sz="quarter" idx="11"/>
          </p:nvPr>
        </p:nvSpPr>
        <p:spPr>
          <a:xfrm>
            <a:off x="609600" y="6248400"/>
            <a:ext cx="7778824" cy="365125"/>
          </a:xfrm>
        </p:spPr>
        <p:txBody>
          <a:bodyPr/>
          <a:lstStyle/>
          <a:p>
            <a:pPr>
              <a:defRPr/>
            </a:pPr>
            <a:r>
              <a:rPr lang="en-IN" smtClean="0"/>
              <a:t>19th National Convention on Knowledge, Library  and Information Networking (NACLIN 2016)   </a:t>
            </a:r>
            <a:endParaRPr lang="en-US"/>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8</a:t>
            </a:fld>
            <a:endParaRPr lang="en-US"/>
          </a:p>
        </p:txBody>
      </p:sp>
    </p:spTree>
    <p:extLst>
      <p:ext uri="{BB962C8B-B14F-4D97-AF65-F5344CB8AC3E}">
        <p14:creationId xmlns:p14="http://schemas.microsoft.com/office/powerpoint/2010/main" xmlns="" val="768056092"/>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800" b="1" dirty="0">
                <a:solidFill>
                  <a:srgbClr val="C00000"/>
                </a:solidFill>
              </a:rPr>
              <a:t>Emergence of Library Consortia in India </a:t>
            </a:r>
            <a:endParaRPr lang="en-IN" sz="2800" dirty="0">
              <a:solidFill>
                <a:srgbClr val="C00000"/>
              </a:solidFill>
            </a:endParaRPr>
          </a:p>
        </p:txBody>
      </p:sp>
      <p:sp>
        <p:nvSpPr>
          <p:cNvPr id="3" name="Content Placeholder 2"/>
          <p:cNvSpPr>
            <a:spLocks noGrp="1"/>
          </p:cNvSpPr>
          <p:nvPr>
            <p:ph sz="quarter" idx="1"/>
          </p:nvPr>
        </p:nvSpPr>
        <p:spPr>
          <a:xfrm>
            <a:off x="395536" y="1600200"/>
            <a:ext cx="8370512" cy="4495800"/>
          </a:xfrm>
        </p:spPr>
        <p:txBody>
          <a:bodyPr/>
          <a:lstStyle/>
          <a:p>
            <a:pPr marL="0" lvl="0" indent="0" algn="just">
              <a:buNone/>
            </a:pPr>
            <a:r>
              <a:rPr lang="en-US" sz="2400" dirty="0"/>
              <a:t>O</a:t>
            </a:r>
            <a:r>
              <a:rPr lang="en-US" sz="2400" dirty="0" smtClean="0"/>
              <a:t>ther </a:t>
            </a:r>
            <a:r>
              <a:rPr lang="en-US" sz="2400" dirty="0"/>
              <a:t>seven </a:t>
            </a:r>
            <a:r>
              <a:rPr lang="en-US" sz="2400" dirty="0" smtClean="0"/>
              <a:t>consortia </a:t>
            </a:r>
            <a:r>
              <a:rPr lang="en-US" sz="2400" dirty="0"/>
              <a:t>initiatives </a:t>
            </a:r>
            <a:r>
              <a:rPr lang="en-US" sz="2400" dirty="0" smtClean="0"/>
              <a:t>are : </a:t>
            </a:r>
          </a:p>
          <a:p>
            <a:pPr algn="just"/>
            <a:r>
              <a:rPr lang="en-US" sz="2000" dirty="0" smtClean="0"/>
              <a:t>National </a:t>
            </a:r>
            <a:r>
              <a:rPr lang="en-US" sz="2000" dirty="0"/>
              <a:t>Knowledge Resource Consortium (CSIR), </a:t>
            </a:r>
            <a:endParaRPr lang="en-US" sz="2000" dirty="0" smtClean="0"/>
          </a:p>
          <a:p>
            <a:pPr algn="just"/>
            <a:r>
              <a:rPr lang="en-US" sz="2000" dirty="0" smtClean="0"/>
              <a:t>DAE </a:t>
            </a:r>
            <a:r>
              <a:rPr lang="en-US" sz="2000" dirty="0"/>
              <a:t>Consortium (DAE), </a:t>
            </a:r>
            <a:endParaRPr lang="en-US" sz="2000" dirty="0" smtClean="0"/>
          </a:p>
          <a:p>
            <a:pPr algn="just"/>
            <a:r>
              <a:rPr lang="en-US" sz="2000" dirty="0" smtClean="0"/>
              <a:t>MCIT </a:t>
            </a:r>
            <a:r>
              <a:rPr lang="en-US" sz="2000" dirty="0"/>
              <a:t>Consortium (MCIT), </a:t>
            </a:r>
            <a:endParaRPr lang="en-US" sz="2000" dirty="0" smtClean="0"/>
          </a:p>
          <a:p>
            <a:pPr algn="just"/>
            <a:r>
              <a:rPr lang="en-US" sz="2000" dirty="0" smtClean="0"/>
              <a:t>ERMED </a:t>
            </a:r>
            <a:r>
              <a:rPr lang="en-US" sz="2000" dirty="0"/>
              <a:t>(MH &amp; FW), </a:t>
            </a:r>
            <a:endParaRPr lang="en-US" sz="2000" dirty="0" smtClean="0"/>
          </a:p>
          <a:p>
            <a:pPr algn="just"/>
            <a:r>
              <a:rPr lang="en-US" sz="2000" dirty="0" smtClean="0"/>
              <a:t>DELCON </a:t>
            </a:r>
            <a:r>
              <a:rPr lang="en-US" sz="2000" dirty="0"/>
              <a:t>(DBT), </a:t>
            </a:r>
            <a:endParaRPr lang="en-US" sz="2000" dirty="0" smtClean="0"/>
          </a:p>
          <a:p>
            <a:pPr algn="just"/>
            <a:r>
              <a:rPr lang="en-US" sz="2000" dirty="0" smtClean="0"/>
              <a:t>CERA </a:t>
            </a:r>
            <a:r>
              <a:rPr lang="en-US" sz="2000" dirty="0"/>
              <a:t>(ICAR) and </a:t>
            </a:r>
            <a:endParaRPr lang="en-US" sz="2000" dirty="0" smtClean="0"/>
          </a:p>
          <a:p>
            <a:pPr algn="just"/>
            <a:r>
              <a:rPr lang="en-US" sz="2000" dirty="0" smtClean="0"/>
              <a:t>DRDO </a:t>
            </a:r>
            <a:r>
              <a:rPr lang="en-US" sz="2000" dirty="0"/>
              <a:t>Consortium (</a:t>
            </a:r>
            <a:r>
              <a:rPr lang="en-US" sz="2000" dirty="0" err="1"/>
              <a:t>MoD</a:t>
            </a:r>
            <a:r>
              <a:rPr lang="en-US" sz="2000" dirty="0" smtClean="0"/>
              <a:t>)</a:t>
            </a:r>
            <a:endParaRPr lang="en-IN" sz="2000" dirty="0"/>
          </a:p>
          <a:p>
            <a:pPr marL="0" indent="0">
              <a:buNone/>
            </a:pPr>
            <a:endParaRPr lang="en-IN" dirty="0"/>
          </a:p>
        </p:txBody>
      </p:sp>
      <p:sp>
        <p:nvSpPr>
          <p:cNvPr id="5" name="Footer Placeholder 4"/>
          <p:cNvSpPr>
            <a:spLocks noGrp="1"/>
          </p:cNvSpPr>
          <p:nvPr>
            <p:ph type="ftr" sz="quarter" idx="11"/>
          </p:nvPr>
        </p:nvSpPr>
        <p:spPr>
          <a:xfrm>
            <a:off x="992340" y="5913437"/>
            <a:ext cx="7778824" cy="365125"/>
          </a:xfrm>
        </p:spPr>
        <p:txBody>
          <a:bodyPr/>
          <a:lstStyle/>
          <a:p>
            <a:pPr>
              <a:defRPr/>
            </a:pPr>
            <a:r>
              <a:rPr lang="en-IN" sz="1200" dirty="0" smtClean="0"/>
              <a:t>19th National Convention on Knowledge, Library  and Information Networking </a:t>
            </a:r>
          </a:p>
          <a:p>
            <a:pPr>
              <a:defRPr/>
            </a:pPr>
            <a:r>
              <a:rPr lang="en-IN" sz="1200" dirty="0" smtClean="0"/>
              <a:t>(NACLIN 2016)   </a:t>
            </a:r>
            <a:endParaRPr lang="en-US" sz="1200" dirty="0"/>
          </a:p>
        </p:txBody>
      </p:sp>
      <p:sp>
        <p:nvSpPr>
          <p:cNvPr id="6" name="Slide Number Placeholder 5"/>
          <p:cNvSpPr>
            <a:spLocks noGrp="1"/>
          </p:cNvSpPr>
          <p:nvPr>
            <p:ph type="sldNum" sz="quarter" idx="12"/>
          </p:nvPr>
        </p:nvSpPr>
        <p:spPr/>
        <p:txBody>
          <a:bodyPr>
            <a:normAutofit fontScale="85000" lnSpcReduction="20000"/>
          </a:bodyPr>
          <a:lstStyle/>
          <a:p>
            <a:pPr>
              <a:defRPr/>
            </a:pPr>
            <a:fld id="{9FA901E5-A1F0-4638-A348-D68EA33F2C49}" type="slidenum">
              <a:rPr lang="en-US" smtClean="0"/>
              <a:pPr>
                <a:defRPr/>
              </a:pPr>
              <a:t>9</a:t>
            </a:fld>
            <a:endParaRPr lang="en-US"/>
          </a:p>
        </p:txBody>
      </p:sp>
    </p:spTree>
    <p:extLst>
      <p:ext uri="{BB962C8B-B14F-4D97-AF65-F5344CB8AC3E}">
        <p14:creationId xmlns:p14="http://schemas.microsoft.com/office/powerpoint/2010/main" xmlns="" val="2874394184"/>
      </p:ext>
    </p:extLst>
  </p:cSld>
  <p:clrMapOvr>
    <a:masterClrMapping/>
  </p:clrMapOvr>
  <p:transition spd="slow">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10302</TotalTime>
  <Words>5067</Words>
  <Application>Microsoft Office PowerPoint</Application>
  <PresentationFormat>On-screen Show (4:3)</PresentationFormat>
  <Paragraphs>660</Paragraphs>
  <Slides>71</Slides>
  <Notes>3</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Median</vt:lpstr>
      <vt:lpstr>Slide 1</vt:lpstr>
      <vt:lpstr>Outline</vt:lpstr>
      <vt:lpstr>Introduction</vt:lpstr>
      <vt:lpstr>Introduction  </vt:lpstr>
      <vt:lpstr>Introduction  </vt:lpstr>
      <vt:lpstr>Emergence of Library Consortia in India  </vt:lpstr>
      <vt:lpstr>Emergence of Library Consortia in India </vt:lpstr>
      <vt:lpstr>Emergence of Library Consortia in India </vt:lpstr>
      <vt:lpstr>Emergence of Library Consortia in India </vt:lpstr>
      <vt:lpstr>Emergence of Library Consortia in India </vt:lpstr>
      <vt:lpstr>Emergence of Library Consortia in India </vt:lpstr>
      <vt:lpstr>Consortia approach to E-resource Subscriptions - Benefits </vt:lpstr>
      <vt:lpstr>Consortia approach to E-resource Subscriptions - Benefits </vt:lpstr>
      <vt:lpstr>Consortia approach to E-resource Subscriptions - Benefits </vt:lpstr>
      <vt:lpstr>E-Resource Pricing models </vt:lpstr>
      <vt:lpstr>E-Resource Pricing Models</vt:lpstr>
      <vt:lpstr>E-Resource Pricing Models</vt:lpstr>
      <vt:lpstr>Library Consortia - Major Issues and Challenges</vt:lpstr>
      <vt:lpstr>Library Consortia - Major Issues and Challenges</vt:lpstr>
      <vt:lpstr>  Identification of E-resources</vt:lpstr>
      <vt:lpstr>Pricing of E-resources </vt:lpstr>
      <vt:lpstr>Pricing of E-resources </vt:lpstr>
      <vt:lpstr>Print dependent subscription </vt:lpstr>
      <vt:lpstr> Negotiations</vt:lpstr>
      <vt:lpstr>  Taxation Issues </vt:lpstr>
      <vt:lpstr>Archival Issues</vt:lpstr>
      <vt:lpstr>Archival Issues</vt:lpstr>
      <vt:lpstr> Continuity/Perpetuity</vt:lpstr>
      <vt:lpstr>E-resource Management/Access Issues</vt:lpstr>
      <vt:lpstr>Access Management</vt:lpstr>
      <vt:lpstr>Usage and usability Issues</vt:lpstr>
      <vt:lpstr>Legal issues</vt:lpstr>
      <vt:lpstr>Arbitration</vt:lpstr>
      <vt:lpstr>Some other issues</vt:lpstr>
      <vt:lpstr>New Trends in Managing Consortia</vt:lpstr>
      <vt:lpstr>New Trends in Managing Consortia</vt:lpstr>
      <vt:lpstr>New Trends in Managing Consortia</vt:lpstr>
      <vt:lpstr>New Trends in Managing Consortia</vt:lpstr>
      <vt:lpstr>New Trends in Managing Consortia</vt:lpstr>
      <vt:lpstr>New Trends in Managing Consortia</vt:lpstr>
      <vt:lpstr>New Trends in Managing Consortia</vt:lpstr>
      <vt:lpstr>Model License Agreement</vt:lpstr>
      <vt:lpstr>License Terms and Agreement</vt:lpstr>
      <vt:lpstr>Model License : Major clauses…</vt:lpstr>
      <vt:lpstr> </vt:lpstr>
      <vt:lpstr>Model License…</vt:lpstr>
      <vt:lpstr>Model License…</vt:lpstr>
      <vt:lpstr>Model License…</vt:lpstr>
      <vt:lpstr>Model License…</vt:lpstr>
      <vt:lpstr>Model License…</vt:lpstr>
      <vt:lpstr>Model License…</vt:lpstr>
      <vt:lpstr>Model License…</vt:lpstr>
      <vt:lpstr>Model License…</vt:lpstr>
      <vt:lpstr>Model License…</vt:lpstr>
      <vt:lpstr>License Terms &amp; Agreements : Resources</vt:lpstr>
      <vt:lpstr>Negotiation</vt:lpstr>
      <vt:lpstr>Negotiation</vt:lpstr>
      <vt:lpstr>Negotiation - Types</vt:lpstr>
      <vt:lpstr>What is to be negotiated?</vt:lpstr>
      <vt:lpstr>Major Points of Negotiations with publishers</vt:lpstr>
      <vt:lpstr>Some Tips on Negotiations (tested &amp; practiced)</vt:lpstr>
      <vt:lpstr> Before you begin negotiations </vt:lpstr>
      <vt:lpstr> During negotiations </vt:lpstr>
      <vt:lpstr>Some more tips…</vt:lpstr>
      <vt:lpstr>Summing-up</vt:lpstr>
      <vt:lpstr>Summing-up</vt:lpstr>
      <vt:lpstr>Summing-up</vt:lpstr>
      <vt:lpstr>Resources for reference</vt:lpstr>
      <vt:lpstr>Reference</vt:lpstr>
      <vt:lpstr>Slide 70</vt:lpstr>
      <vt:lpstr>Slide 71</vt:lpstr>
    </vt:vector>
  </TitlesOfParts>
  <Company>da-iict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200392601</dc:creator>
  <cp:lastModifiedBy>admin</cp:lastModifiedBy>
  <cp:revision>904</cp:revision>
  <dcterms:created xsi:type="dcterms:W3CDTF">2007-07-23T07:27:48Z</dcterms:created>
  <dcterms:modified xsi:type="dcterms:W3CDTF">2016-10-28T02:17:55Z</dcterms:modified>
</cp:coreProperties>
</file>