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6" r:id="rId1"/>
  </p:sldMasterIdLst>
  <p:notesMasterIdLst>
    <p:notesMasterId r:id="rId18"/>
  </p:notesMasterIdLst>
  <p:sldIdLst>
    <p:sldId id="256" r:id="rId2"/>
    <p:sldId id="257" r:id="rId3"/>
    <p:sldId id="258" r:id="rId4"/>
    <p:sldId id="259" r:id="rId5"/>
    <p:sldId id="260" r:id="rId6"/>
    <p:sldId id="261" r:id="rId7"/>
    <p:sldId id="264" r:id="rId8"/>
    <p:sldId id="265" r:id="rId9"/>
    <p:sldId id="266" r:id="rId10"/>
    <p:sldId id="267" r:id="rId11"/>
    <p:sldId id="268" r:id="rId12"/>
    <p:sldId id="269" r:id="rId13"/>
    <p:sldId id="270" r:id="rId14"/>
    <p:sldId id="271" r:id="rId15"/>
    <p:sldId id="272" r:id="rId16"/>
    <p:sldId id="27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89A"/>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1374" y="-5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0EE447-F75C-4ECB-B6D3-3DEBD98B8310}" type="datetimeFigureOut">
              <a:rPr lang="en-US" smtClean="0"/>
              <a:pPr/>
              <a:t>10/24/2016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3D7430-0F13-4290-892D-AD1F05396231}" type="slidenum">
              <a:rPr lang="en-US" smtClean="0"/>
              <a:pPr/>
              <a:t>‹#›</a:t>
            </a:fld>
            <a:endParaRPr lang="en-US"/>
          </a:p>
        </p:txBody>
      </p:sp>
    </p:spTree>
    <p:extLst>
      <p:ext uri="{BB962C8B-B14F-4D97-AF65-F5344CB8AC3E}">
        <p14:creationId xmlns="" xmlns:p14="http://schemas.microsoft.com/office/powerpoint/2010/main" val="24286683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F3D7430-0F13-4290-892D-AD1F05396231}" type="slidenum">
              <a:rPr lang="en-US" smtClean="0"/>
              <a:pPr/>
              <a:t>1</a:t>
            </a:fld>
            <a:endParaRPr lang="en-US"/>
          </a:p>
        </p:txBody>
      </p:sp>
    </p:spTree>
    <p:extLst>
      <p:ext uri="{BB962C8B-B14F-4D97-AF65-F5344CB8AC3E}">
        <p14:creationId xmlns="" xmlns:p14="http://schemas.microsoft.com/office/powerpoint/2010/main" val="4080090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F3D7430-0F13-4290-892D-AD1F05396231}" type="slidenum">
              <a:rPr lang="en-US" smtClean="0"/>
              <a:pPr/>
              <a:t>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F3D7430-0F13-4290-892D-AD1F05396231}" type="slidenum">
              <a:rPr lang="en-US" smtClean="0"/>
              <a:pPr/>
              <a:t>11</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F3D7430-0F13-4290-892D-AD1F05396231}"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01B2B0FA-43FF-4AF6-8199-4827FB86E8BD}" type="datetime1">
              <a:rPr lang="en-US" smtClean="0"/>
              <a:pPr/>
              <a:t>10/24/2016</a:t>
            </a:fld>
            <a:endParaRPr lang="en-US"/>
          </a:p>
        </p:txBody>
      </p:sp>
      <p:sp>
        <p:nvSpPr>
          <p:cNvPr id="8" name="Slide Number Placeholder 7"/>
          <p:cNvSpPr>
            <a:spLocks noGrp="1"/>
          </p:cNvSpPr>
          <p:nvPr>
            <p:ph type="sldNum" sz="quarter" idx="11"/>
          </p:nvPr>
        </p:nvSpPr>
        <p:spPr/>
        <p:txBody>
          <a:bodyPr/>
          <a:lstStyle/>
          <a:p>
            <a:fld id="{CA9C560D-1A60-453D-960C-F4C71D1EA792}" type="slidenum">
              <a:rPr lang="en-US" smtClean="0"/>
              <a:pPr/>
              <a:t>‹#›</a:t>
            </a:fld>
            <a:endParaRPr lang="en-US"/>
          </a:p>
        </p:txBody>
      </p:sp>
      <p:sp>
        <p:nvSpPr>
          <p:cNvPr id="9" name="Footer Placeholder 8"/>
          <p:cNvSpPr>
            <a:spLocks noGrp="1"/>
          </p:cNvSpPr>
          <p:nvPr>
            <p:ph type="ftr" sz="quarter" idx="12"/>
          </p:nvPr>
        </p:nvSpPr>
        <p:spPr/>
        <p:txBody>
          <a:bodyPr/>
          <a:lstStyle/>
          <a:p>
            <a:r>
              <a:rPr lang="en-US" smtClean="0"/>
              <a:t>NACLIN 2016, Tezpur University</a:t>
            </a:r>
            <a:endParaRPr lang="en-US"/>
          </a:p>
        </p:txBody>
      </p:sp>
    </p:spTree>
  </p:cSld>
  <p:clrMapOvr>
    <a:masterClrMapping/>
  </p:clrMapOvr>
  <p:transition>
    <p:wipe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44127D-FC22-4AB7-96F7-96CB8B58CCAC}" type="datetime1">
              <a:rPr lang="en-US" smtClean="0"/>
              <a:pPr/>
              <a:t>10/24/2016</a:t>
            </a:fld>
            <a:endParaRPr lang="en-US"/>
          </a:p>
        </p:txBody>
      </p:sp>
      <p:sp>
        <p:nvSpPr>
          <p:cNvPr id="5" name="Footer Placeholder 4"/>
          <p:cNvSpPr>
            <a:spLocks noGrp="1"/>
          </p:cNvSpPr>
          <p:nvPr>
            <p:ph type="ftr" sz="quarter" idx="11"/>
          </p:nvPr>
        </p:nvSpPr>
        <p:spPr/>
        <p:txBody>
          <a:bodyPr/>
          <a:lstStyle/>
          <a:p>
            <a:r>
              <a:rPr lang="en-US" smtClean="0"/>
              <a:t>NACLIN 2016, Tezpur University</a:t>
            </a:r>
            <a:endParaRPr lang="en-US"/>
          </a:p>
        </p:txBody>
      </p:sp>
      <p:sp>
        <p:nvSpPr>
          <p:cNvPr id="6" name="Slide Number Placeholder 5"/>
          <p:cNvSpPr>
            <a:spLocks noGrp="1"/>
          </p:cNvSpPr>
          <p:nvPr>
            <p:ph type="sldNum" sz="quarter" idx="12"/>
          </p:nvPr>
        </p:nvSpPr>
        <p:spPr/>
        <p:txBody>
          <a:bodyPr/>
          <a:lstStyle/>
          <a:p>
            <a:fld id="{CA9C560D-1A60-453D-960C-F4C71D1EA792}" type="slidenum">
              <a:rPr lang="en-US" smtClean="0"/>
              <a:pPr/>
              <a:t>‹#›</a:t>
            </a:fld>
            <a:endParaRPr lang="en-US"/>
          </a:p>
        </p:txBody>
      </p:sp>
    </p:spTree>
  </p:cSld>
  <p:clrMapOvr>
    <a:masterClrMapping/>
  </p:clrMapOvr>
  <p:transition>
    <p:wipe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862731-83DC-4600-ABE4-DB174DB9F770}" type="datetime1">
              <a:rPr lang="en-US" smtClean="0"/>
              <a:pPr/>
              <a:t>10/24/2016</a:t>
            </a:fld>
            <a:endParaRPr lang="en-US"/>
          </a:p>
        </p:txBody>
      </p:sp>
      <p:sp>
        <p:nvSpPr>
          <p:cNvPr id="5" name="Footer Placeholder 4"/>
          <p:cNvSpPr>
            <a:spLocks noGrp="1"/>
          </p:cNvSpPr>
          <p:nvPr>
            <p:ph type="ftr" sz="quarter" idx="11"/>
          </p:nvPr>
        </p:nvSpPr>
        <p:spPr/>
        <p:txBody>
          <a:bodyPr/>
          <a:lstStyle/>
          <a:p>
            <a:r>
              <a:rPr lang="en-US" smtClean="0"/>
              <a:t>NACLIN 2016, Tezpur University</a:t>
            </a:r>
            <a:endParaRPr lang="en-US"/>
          </a:p>
        </p:txBody>
      </p:sp>
      <p:sp>
        <p:nvSpPr>
          <p:cNvPr id="6" name="Slide Number Placeholder 5"/>
          <p:cNvSpPr>
            <a:spLocks noGrp="1"/>
          </p:cNvSpPr>
          <p:nvPr>
            <p:ph type="sldNum" sz="quarter" idx="12"/>
          </p:nvPr>
        </p:nvSpPr>
        <p:spPr/>
        <p:txBody>
          <a:bodyPr/>
          <a:lstStyle/>
          <a:p>
            <a:fld id="{CA9C560D-1A60-453D-960C-F4C71D1EA792}" type="slidenum">
              <a:rPr lang="en-US" smtClean="0"/>
              <a:pPr/>
              <a:t>‹#›</a:t>
            </a:fld>
            <a:endParaRPr lang="en-US"/>
          </a:p>
        </p:txBody>
      </p:sp>
    </p:spTree>
  </p:cSld>
  <p:clrMapOvr>
    <a:masterClrMapping/>
  </p:clrMapOvr>
  <p:transition>
    <p:wipe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AA4B12C0-31E8-4A29-8378-CD04298C10CB}" type="datetime1">
              <a:rPr lang="en-US" smtClean="0"/>
              <a:pPr/>
              <a:t>10/24/2016</a:t>
            </a:fld>
            <a:endParaRPr lang="en-US"/>
          </a:p>
        </p:txBody>
      </p:sp>
      <p:sp>
        <p:nvSpPr>
          <p:cNvPr id="5" name="Footer Placeholder 4"/>
          <p:cNvSpPr>
            <a:spLocks noGrp="1"/>
          </p:cNvSpPr>
          <p:nvPr>
            <p:ph type="ftr" sz="quarter" idx="11"/>
          </p:nvPr>
        </p:nvSpPr>
        <p:spPr/>
        <p:txBody>
          <a:bodyPr/>
          <a:lstStyle/>
          <a:p>
            <a:r>
              <a:rPr lang="en-US" smtClean="0"/>
              <a:t>NACLIN 2016, Tezpur University</a:t>
            </a:r>
            <a:endParaRPr lang="en-US"/>
          </a:p>
        </p:txBody>
      </p:sp>
      <p:sp>
        <p:nvSpPr>
          <p:cNvPr id="6" name="Slide Number Placeholder 5"/>
          <p:cNvSpPr>
            <a:spLocks noGrp="1"/>
          </p:cNvSpPr>
          <p:nvPr>
            <p:ph type="sldNum" sz="quarter" idx="12"/>
          </p:nvPr>
        </p:nvSpPr>
        <p:spPr/>
        <p:txBody>
          <a:bodyPr/>
          <a:lstStyle/>
          <a:p>
            <a:fld id="{CA9C560D-1A60-453D-960C-F4C71D1EA792}" type="slidenum">
              <a:rPr lang="en-US" smtClean="0"/>
              <a:pPr/>
              <a:t>‹#›</a:t>
            </a:fld>
            <a:endParaRPr lang="en-US"/>
          </a:p>
        </p:txBody>
      </p:sp>
    </p:spTree>
  </p:cSld>
  <p:clrMapOvr>
    <a:masterClrMapping/>
  </p:clrMapOvr>
  <p:transition>
    <p:wipe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0E7829-0EDE-4A4F-BF3A-2ACC7BAFA6F0}" type="datetime1">
              <a:rPr lang="en-US" smtClean="0"/>
              <a:pPr/>
              <a:t>10/24/2016</a:t>
            </a:fld>
            <a:endParaRPr lang="en-US"/>
          </a:p>
        </p:txBody>
      </p:sp>
      <p:sp>
        <p:nvSpPr>
          <p:cNvPr id="5" name="Footer Placeholder 4"/>
          <p:cNvSpPr>
            <a:spLocks noGrp="1"/>
          </p:cNvSpPr>
          <p:nvPr>
            <p:ph type="ftr" sz="quarter" idx="11"/>
          </p:nvPr>
        </p:nvSpPr>
        <p:spPr/>
        <p:txBody>
          <a:bodyPr/>
          <a:lstStyle/>
          <a:p>
            <a:r>
              <a:rPr lang="en-US" smtClean="0"/>
              <a:t>NACLIN 2016, Tezpur University</a:t>
            </a:r>
            <a:endParaRPr lang="en-US"/>
          </a:p>
        </p:txBody>
      </p:sp>
      <p:sp>
        <p:nvSpPr>
          <p:cNvPr id="6" name="Slide Number Placeholder 5"/>
          <p:cNvSpPr>
            <a:spLocks noGrp="1"/>
          </p:cNvSpPr>
          <p:nvPr>
            <p:ph type="sldNum" sz="quarter" idx="12"/>
          </p:nvPr>
        </p:nvSpPr>
        <p:spPr/>
        <p:txBody>
          <a:bodyPr/>
          <a:lstStyle/>
          <a:p>
            <a:fld id="{CA9C560D-1A60-453D-960C-F4C71D1EA792}" type="slidenum">
              <a:rPr lang="en-US" smtClean="0"/>
              <a:pPr/>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wipe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5570FBBF-5732-40EA-BCAB-D33241E06BCD}" type="datetime1">
              <a:rPr lang="en-US" smtClean="0"/>
              <a:pPr/>
              <a:t>10/24/2016</a:t>
            </a:fld>
            <a:endParaRPr lang="en-US"/>
          </a:p>
        </p:txBody>
      </p:sp>
      <p:sp>
        <p:nvSpPr>
          <p:cNvPr id="6" name="Footer Placeholder 5"/>
          <p:cNvSpPr>
            <a:spLocks noGrp="1"/>
          </p:cNvSpPr>
          <p:nvPr>
            <p:ph type="ftr" sz="quarter" idx="11"/>
          </p:nvPr>
        </p:nvSpPr>
        <p:spPr/>
        <p:txBody>
          <a:bodyPr/>
          <a:lstStyle/>
          <a:p>
            <a:r>
              <a:rPr lang="en-US" smtClean="0"/>
              <a:t>NACLIN 2016, Tezpur University</a:t>
            </a:r>
            <a:endParaRPr lang="en-US"/>
          </a:p>
        </p:txBody>
      </p:sp>
      <p:sp>
        <p:nvSpPr>
          <p:cNvPr id="7" name="Slide Number Placeholder 6"/>
          <p:cNvSpPr>
            <a:spLocks noGrp="1"/>
          </p:cNvSpPr>
          <p:nvPr>
            <p:ph type="sldNum" sz="quarter" idx="12"/>
          </p:nvPr>
        </p:nvSpPr>
        <p:spPr/>
        <p:txBody>
          <a:bodyPr/>
          <a:lstStyle/>
          <a:p>
            <a:fld id="{CA9C560D-1A60-453D-960C-F4C71D1EA792}" type="slidenum">
              <a:rPr lang="en-US" smtClean="0"/>
              <a:pPr/>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wipe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EDB98550-D857-4CEC-B291-B23D4119D358}" type="datetime1">
              <a:rPr lang="en-US" smtClean="0"/>
              <a:pPr/>
              <a:t>10/24/2016</a:t>
            </a:fld>
            <a:endParaRPr lang="en-US"/>
          </a:p>
        </p:txBody>
      </p:sp>
      <p:sp>
        <p:nvSpPr>
          <p:cNvPr id="8" name="Footer Placeholder 7"/>
          <p:cNvSpPr>
            <a:spLocks noGrp="1"/>
          </p:cNvSpPr>
          <p:nvPr>
            <p:ph type="ftr" sz="quarter" idx="11"/>
          </p:nvPr>
        </p:nvSpPr>
        <p:spPr/>
        <p:txBody>
          <a:bodyPr/>
          <a:lstStyle/>
          <a:p>
            <a:r>
              <a:rPr lang="en-US" smtClean="0"/>
              <a:t>NACLIN 2016, Tezpur University</a:t>
            </a:r>
            <a:endParaRPr lang="en-US"/>
          </a:p>
        </p:txBody>
      </p:sp>
      <p:sp>
        <p:nvSpPr>
          <p:cNvPr id="9" name="Slide Number Placeholder 8"/>
          <p:cNvSpPr>
            <a:spLocks noGrp="1"/>
          </p:cNvSpPr>
          <p:nvPr>
            <p:ph type="sldNum" sz="quarter" idx="12"/>
          </p:nvPr>
        </p:nvSpPr>
        <p:spPr/>
        <p:txBody>
          <a:bodyPr/>
          <a:lstStyle/>
          <a:p>
            <a:fld id="{CA9C560D-1A60-453D-960C-F4C71D1EA792}" type="slidenum">
              <a:rPr lang="en-US" smtClean="0"/>
              <a:pPr/>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wipe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100DF95-CE64-436D-8157-22B6F7C21F87}" type="datetime1">
              <a:rPr lang="en-US" smtClean="0"/>
              <a:pPr/>
              <a:t>10/24/2016</a:t>
            </a:fld>
            <a:endParaRPr lang="en-US"/>
          </a:p>
        </p:txBody>
      </p:sp>
      <p:sp>
        <p:nvSpPr>
          <p:cNvPr id="4" name="Footer Placeholder 3"/>
          <p:cNvSpPr>
            <a:spLocks noGrp="1"/>
          </p:cNvSpPr>
          <p:nvPr>
            <p:ph type="ftr" sz="quarter" idx="11"/>
          </p:nvPr>
        </p:nvSpPr>
        <p:spPr/>
        <p:txBody>
          <a:bodyPr/>
          <a:lstStyle/>
          <a:p>
            <a:r>
              <a:rPr lang="en-US" smtClean="0"/>
              <a:t>NACLIN 2016, Tezpur University</a:t>
            </a:r>
            <a:endParaRPr lang="en-US"/>
          </a:p>
        </p:txBody>
      </p:sp>
      <p:sp>
        <p:nvSpPr>
          <p:cNvPr id="5" name="Slide Number Placeholder 4"/>
          <p:cNvSpPr>
            <a:spLocks noGrp="1"/>
          </p:cNvSpPr>
          <p:nvPr>
            <p:ph type="sldNum" sz="quarter" idx="12"/>
          </p:nvPr>
        </p:nvSpPr>
        <p:spPr/>
        <p:txBody>
          <a:bodyPr/>
          <a:lstStyle/>
          <a:p>
            <a:fld id="{CA9C560D-1A60-453D-960C-F4C71D1EA792}" type="slidenum">
              <a:rPr lang="en-US" smtClean="0"/>
              <a:pPr/>
              <a:t>‹#›</a:t>
            </a:fld>
            <a:endParaRPr lang="en-US"/>
          </a:p>
        </p:txBody>
      </p:sp>
    </p:spTree>
  </p:cSld>
  <p:clrMapOvr>
    <a:masterClrMapping/>
  </p:clrMapOvr>
  <p:transition>
    <p:wipe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EC5980-05B1-4422-8184-207DB61A4C51}" type="datetime1">
              <a:rPr lang="en-US" smtClean="0"/>
              <a:pPr/>
              <a:t>10/24/2016</a:t>
            </a:fld>
            <a:endParaRPr lang="en-US"/>
          </a:p>
        </p:txBody>
      </p:sp>
      <p:sp>
        <p:nvSpPr>
          <p:cNvPr id="3" name="Footer Placeholder 2"/>
          <p:cNvSpPr>
            <a:spLocks noGrp="1"/>
          </p:cNvSpPr>
          <p:nvPr>
            <p:ph type="ftr" sz="quarter" idx="11"/>
          </p:nvPr>
        </p:nvSpPr>
        <p:spPr/>
        <p:txBody>
          <a:bodyPr/>
          <a:lstStyle/>
          <a:p>
            <a:r>
              <a:rPr lang="en-US" smtClean="0"/>
              <a:t>NACLIN 2016, Tezpur University</a:t>
            </a:r>
            <a:endParaRPr lang="en-US"/>
          </a:p>
        </p:txBody>
      </p:sp>
      <p:sp>
        <p:nvSpPr>
          <p:cNvPr id="4" name="Slide Number Placeholder 3"/>
          <p:cNvSpPr>
            <a:spLocks noGrp="1"/>
          </p:cNvSpPr>
          <p:nvPr>
            <p:ph type="sldNum" sz="quarter" idx="12"/>
          </p:nvPr>
        </p:nvSpPr>
        <p:spPr/>
        <p:txBody>
          <a:bodyPr/>
          <a:lstStyle/>
          <a:p>
            <a:fld id="{CA9C560D-1A60-453D-960C-F4C71D1EA792}" type="slidenum">
              <a:rPr lang="en-US" smtClean="0"/>
              <a:pPr/>
              <a:t>‹#›</a:t>
            </a:fld>
            <a:endParaRPr lang="en-US"/>
          </a:p>
        </p:txBody>
      </p:sp>
    </p:spTree>
  </p:cSld>
  <p:clrMapOvr>
    <a:masterClrMapping/>
  </p:clrMapOvr>
  <p:transition>
    <p:wipe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935C1A-6F35-4239-A4B0-32B8DCD0BB28}" type="datetime1">
              <a:rPr lang="en-US" smtClean="0"/>
              <a:pPr/>
              <a:t>10/24/2016</a:t>
            </a:fld>
            <a:endParaRPr lang="en-US"/>
          </a:p>
        </p:txBody>
      </p:sp>
      <p:sp>
        <p:nvSpPr>
          <p:cNvPr id="6" name="Footer Placeholder 5"/>
          <p:cNvSpPr>
            <a:spLocks noGrp="1"/>
          </p:cNvSpPr>
          <p:nvPr>
            <p:ph type="ftr" sz="quarter" idx="11"/>
          </p:nvPr>
        </p:nvSpPr>
        <p:spPr/>
        <p:txBody>
          <a:bodyPr/>
          <a:lstStyle/>
          <a:p>
            <a:r>
              <a:rPr lang="en-US" smtClean="0"/>
              <a:t>NACLIN 2016, Tezpur University</a:t>
            </a:r>
            <a:endParaRPr lang="en-US"/>
          </a:p>
        </p:txBody>
      </p:sp>
      <p:sp>
        <p:nvSpPr>
          <p:cNvPr id="7" name="Slide Number Placeholder 6"/>
          <p:cNvSpPr>
            <a:spLocks noGrp="1"/>
          </p:cNvSpPr>
          <p:nvPr>
            <p:ph type="sldNum" sz="quarter" idx="12"/>
          </p:nvPr>
        </p:nvSpPr>
        <p:spPr/>
        <p:txBody>
          <a:bodyPr/>
          <a:lstStyle/>
          <a:p>
            <a:fld id="{CA9C560D-1A60-453D-960C-F4C71D1EA792}" type="slidenum">
              <a:rPr lang="en-US" smtClean="0"/>
              <a:pPr/>
              <a:t>‹#›</a:t>
            </a:fld>
            <a:endParaRPr lang="en-US"/>
          </a:p>
        </p:txBody>
      </p:sp>
    </p:spTree>
  </p:cSld>
  <p:clrMapOvr>
    <a:masterClrMapping/>
  </p:clrMapOvr>
  <p:transition>
    <p:wipe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711A41-BDEC-4971-B1AD-05C8E03DFA74}" type="datetime1">
              <a:rPr lang="en-US" smtClean="0"/>
              <a:pPr/>
              <a:t>10/24/2016</a:t>
            </a:fld>
            <a:endParaRPr lang="en-US"/>
          </a:p>
        </p:txBody>
      </p:sp>
      <p:sp>
        <p:nvSpPr>
          <p:cNvPr id="6" name="Footer Placeholder 5"/>
          <p:cNvSpPr>
            <a:spLocks noGrp="1"/>
          </p:cNvSpPr>
          <p:nvPr>
            <p:ph type="ftr" sz="quarter" idx="11"/>
          </p:nvPr>
        </p:nvSpPr>
        <p:spPr/>
        <p:txBody>
          <a:bodyPr/>
          <a:lstStyle/>
          <a:p>
            <a:r>
              <a:rPr lang="en-US" smtClean="0"/>
              <a:t>NACLIN 2016, Tezpur University</a:t>
            </a:r>
            <a:endParaRPr lang="en-US"/>
          </a:p>
        </p:txBody>
      </p:sp>
      <p:sp>
        <p:nvSpPr>
          <p:cNvPr id="7" name="Slide Number Placeholder 6"/>
          <p:cNvSpPr>
            <a:spLocks noGrp="1"/>
          </p:cNvSpPr>
          <p:nvPr>
            <p:ph type="sldNum" sz="quarter" idx="12"/>
          </p:nvPr>
        </p:nvSpPr>
        <p:spPr/>
        <p:txBody>
          <a:bodyPr/>
          <a:lstStyle/>
          <a:p>
            <a:fld id="{CA9C560D-1A60-453D-960C-F4C71D1EA792}" type="slidenum">
              <a:rPr lang="en-US" smtClean="0"/>
              <a:pPr/>
              <a:t>‹#›</a:t>
            </a:fld>
            <a:endParaRPr lang="en-US"/>
          </a:p>
        </p:txBody>
      </p:sp>
    </p:spTree>
  </p:cSld>
  <p:clrMapOvr>
    <a:masterClrMapping/>
  </p:clrMapOvr>
  <p:transition>
    <p:wipe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B56B77CA-6D52-45D8-8E58-BD7DFE897AAF}" type="datetime1">
              <a:rPr lang="en-US" smtClean="0"/>
              <a:pPr/>
              <a:t>10/24/2016</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r>
              <a:rPr lang="en-US" smtClean="0"/>
              <a:t>NACLIN 2016, Tezpur University</a:t>
            </a:r>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CA9C560D-1A60-453D-960C-F4C71D1EA792}" type="slidenum">
              <a:rPr lang="en-US" smtClean="0"/>
              <a:pPr/>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4057" r:id="rId1"/>
    <p:sldLayoutId id="2147484058" r:id="rId2"/>
    <p:sldLayoutId id="2147484059" r:id="rId3"/>
    <p:sldLayoutId id="2147484060" r:id="rId4"/>
    <p:sldLayoutId id="2147484061" r:id="rId5"/>
    <p:sldLayoutId id="2147484062" r:id="rId6"/>
    <p:sldLayoutId id="2147484063" r:id="rId7"/>
    <p:sldLayoutId id="2147484064" r:id="rId8"/>
    <p:sldLayoutId id="2147484065" r:id="rId9"/>
    <p:sldLayoutId id="2147484066" r:id="rId10"/>
    <p:sldLayoutId id="2147484067" r:id="rId11"/>
  </p:sldLayoutIdLst>
  <p:transition>
    <p:wipe dir="u"/>
  </p:transition>
  <p:hf hd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slide" Target="slide6.xml"/><Relationship Id="rId1" Type="http://schemas.openxmlformats.org/officeDocument/2006/relationships/slideLayout" Target="../slideLayouts/slideLayout2.xml"/><Relationship Id="rId4" Type="http://schemas.openxmlformats.org/officeDocument/2006/relationships/slide" Target="slide7.xml"/></Relationships>
</file>

<file path=ppt/slides/_rels/slide15.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slide" Target="slide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1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1523999"/>
          </a:xfrm>
        </p:spPr>
        <p:txBody>
          <a:bodyPr/>
          <a:lstStyle/>
          <a:p>
            <a:r>
              <a:rPr lang="en-US" sz="4000" b="1" dirty="0" smtClean="0">
                <a:effectLst/>
              </a:rPr>
              <a:t>An </a:t>
            </a:r>
            <a:r>
              <a:rPr lang="en-US" sz="4000" b="1" dirty="0">
                <a:effectLst/>
              </a:rPr>
              <a:t>Empirical Evaluation of Top Indian </a:t>
            </a:r>
            <a:r>
              <a:rPr lang="en-US" sz="4000" b="1" dirty="0" smtClean="0">
                <a:effectLst/>
              </a:rPr>
              <a:t>Journals</a:t>
            </a:r>
            <a:endParaRPr lang="en-US" sz="4000" dirty="0"/>
          </a:p>
        </p:txBody>
      </p:sp>
      <p:sp>
        <p:nvSpPr>
          <p:cNvPr id="3" name="Subtitle 2"/>
          <p:cNvSpPr>
            <a:spLocks noGrp="1"/>
          </p:cNvSpPr>
          <p:nvPr>
            <p:ph type="subTitle" idx="1"/>
          </p:nvPr>
        </p:nvSpPr>
        <p:spPr>
          <a:xfrm>
            <a:off x="762000" y="2286000"/>
            <a:ext cx="7010400" cy="3581400"/>
          </a:xfrm>
        </p:spPr>
        <p:txBody>
          <a:bodyPr>
            <a:normAutofit/>
          </a:bodyPr>
          <a:lstStyle/>
          <a:p>
            <a:pPr algn="l">
              <a:spcBef>
                <a:spcPts val="0"/>
              </a:spcBef>
            </a:pPr>
            <a:endParaRPr lang="en-US" b="1" dirty="0" smtClean="0">
              <a:solidFill>
                <a:schemeClr val="tx1"/>
              </a:solidFill>
            </a:endParaRPr>
          </a:p>
          <a:p>
            <a:pPr>
              <a:spcBef>
                <a:spcPts val="0"/>
              </a:spcBef>
            </a:pPr>
            <a:r>
              <a:rPr lang="en-US" sz="2000" b="1" dirty="0" smtClean="0">
                <a:solidFill>
                  <a:srgbClr val="002060"/>
                </a:solidFill>
              </a:rPr>
              <a:t>By</a:t>
            </a:r>
          </a:p>
          <a:p>
            <a:pPr>
              <a:spcBef>
                <a:spcPts val="0"/>
              </a:spcBef>
            </a:pPr>
            <a:endParaRPr lang="en-US" b="1" dirty="0" smtClean="0">
              <a:solidFill>
                <a:schemeClr val="tx1"/>
              </a:solidFill>
            </a:endParaRPr>
          </a:p>
          <a:p>
            <a:pPr>
              <a:spcBef>
                <a:spcPts val="0"/>
              </a:spcBef>
            </a:pPr>
            <a:r>
              <a:rPr lang="en-US" sz="2000" b="1" dirty="0" err="1" smtClean="0">
                <a:solidFill>
                  <a:srgbClr val="002060"/>
                </a:solidFill>
              </a:rPr>
              <a:t>Deepjyoti</a:t>
            </a:r>
            <a:r>
              <a:rPr lang="en-US" sz="2000" b="1" dirty="0" smtClean="0">
                <a:solidFill>
                  <a:srgbClr val="002060"/>
                </a:solidFill>
              </a:rPr>
              <a:t> Kalita</a:t>
            </a:r>
          </a:p>
          <a:p>
            <a:pPr>
              <a:spcBef>
                <a:spcPts val="0"/>
              </a:spcBef>
            </a:pPr>
            <a:r>
              <a:rPr lang="en-US" sz="1400" dirty="0" smtClean="0">
                <a:solidFill>
                  <a:srgbClr val="002060"/>
                </a:solidFill>
                <a:cs typeface="Times New Roman" pitchFamily="18" charset="0"/>
              </a:rPr>
              <a:t>JRF,  Scientific Information Resource Division</a:t>
            </a:r>
          </a:p>
          <a:p>
            <a:pPr>
              <a:spcBef>
                <a:spcPts val="0"/>
              </a:spcBef>
            </a:pPr>
            <a:r>
              <a:rPr lang="en-US" sz="1400" dirty="0" err="1" smtClean="0">
                <a:solidFill>
                  <a:srgbClr val="002060"/>
                </a:solidFill>
                <a:cs typeface="Times New Roman" pitchFamily="18" charset="0"/>
              </a:rPr>
              <a:t>Indira</a:t>
            </a:r>
            <a:r>
              <a:rPr lang="en-US" sz="1400" dirty="0" smtClean="0">
                <a:solidFill>
                  <a:srgbClr val="002060"/>
                </a:solidFill>
                <a:cs typeface="Times New Roman" pitchFamily="18" charset="0"/>
              </a:rPr>
              <a:t> Gandhi Centre for Atomic Research, Kalpakkam, India</a:t>
            </a:r>
          </a:p>
          <a:p>
            <a:pPr>
              <a:spcBef>
                <a:spcPts val="0"/>
              </a:spcBef>
            </a:pPr>
            <a:endParaRPr lang="en-US" b="1" dirty="0" smtClean="0">
              <a:solidFill>
                <a:schemeClr val="tx1"/>
              </a:solidFill>
            </a:endParaRPr>
          </a:p>
          <a:p>
            <a:pPr>
              <a:spcBef>
                <a:spcPts val="0"/>
              </a:spcBef>
            </a:pPr>
            <a:r>
              <a:rPr lang="en-US" sz="2000" b="1" dirty="0" smtClean="0">
                <a:solidFill>
                  <a:srgbClr val="002060"/>
                </a:solidFill>
              </a:rPr>
              <a:t>Prafulla Kumar Mahanta</a:t>
            </a:r>
          </a:p>
          <a:p>
            <a:pPr>
              <a:spcBef>
                <a:spcPts val="0"/>
              </a:spcBef>
            </a:pPr>
            <a:r>
              <a:rPr lang="en-US" sz="1400" dirty="0" smtClean="0">
                <a:solidFill>
                  <a:srgbClr val="002060"/>
                </a:solidFill>
                <a:cs typeface="Times New Roman" pitchFamily="18" charset="0"/>
              </a:rPr>
              <a:t>Librarian, Digboi College, Assam</a:t>
            </a:r>
          </a:p>
        </p:txBody>
      </p:sp>
      <p:sp>
        <p:nvSpPr>
          <p:cNvPr id="5" name="Slide Number Placeholder 4"/>
          <p:cNvSpPr>
            <a:spLocks noGrp="1"/>
          </p:cNvSpPr>
          <p:nvPr>
            <p:ph type="sldNum" sz="quarter" idx="11"/>
          </p:nvPr>
        </p:nvSpPr>
        <p:spPr/>
        <p:txBody>
          <a:bodyPr/>
          <a:lstStyle/>
          <a:p>
            <a:fld id="{CA9C560D-1A60-453D-960C-F4C71D1EA792}" type="slidenum">
              <a:rPr lang="en-US" smtClean="0"/>
              <a:pPr/>
              <a:t>1</a:t>
            </a:fld>
            <a:endParaRPr lang="en-US"/>
          </a:p>
        </p:txBody>
      </p:sp>
      <p:sp>
        <p:nvSpPr>
          <p:cNvPr id="4" name="Footer Placeholder 3"/>
          <p:cNvSpPr>
            <a:spLocks noGrp="1"/>
          </p:cNvSpPr>
          <p:nvPr>
            <p:ph type="ftr" sz="quarter" idx="12"/>
          </p:nvPr>
        </p:nvSpPr>
        <p:spPr/>
        <p:txBody>
          <a:bodyPr/>
          <a:lstStyle/>
          <a:p>
            <a:r>
              <a:rPr lang="en-US" b="1" dirty="0" smtClean="0">
                <a:solidFill>
                  <a:schemeClr val="tx2"/>
                </a:solidFill>
              </a:rPr>
              <a:t>NACLIN 2016, </a:t>
            </a:r>
            <a:r>
              <a:rPr lang="en-US" b="1" dirty="0" err="1" smtClean="0">
                <a:solidFill>
                  <a:schemeClr val="tx2"/>
                </a:solidFill>
              </a:rPr>
              <a:t>Tezpur</a:t>
            </a:r>
            <a:r>
              <a:rPr lang="en-US" b="1" dirty="0" smtClean="0">
                <a:solidFill>
                  <a:schemeClr val="tx2"/>
                </a:solidFill>
              </a:rPr>
              <a:t> University</a:t>
            </a:r>
            <a:endParaRPr lang="en-US" b="1" dirty="0">
              <a:solidFill>
                <a:schemeClr val="tx2"/>
              </a:solidFill>
            </a:endParaRPr>
          </a:p>
        </p:txBody>
      </p:sp>
    </p:spTree>
    <p:extLst>
      <p:ext uri="{BB962C8B-B14F-4D97-AF65-F5344CB8AC3E}">
        <p14:creationId xmlns="" xmlns:p14="http://schemas.microsoft.com/office/powerpoint/2010/main" val="1758016154"/>
      </p:ext>
    </p:extLst>
  </p:cSld>
  <p:clrMapOvr>
    <a:masterClrMapping/>
  </p:clrMapOvr>
  <p:transition>
    <p:wipe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85800"/>
          </a:xfrm>
        </p:spPr>
        <p:txBody>
          <a:bodyPr/>
          <a:lstStyle/>
          <a:p>
            <a:pPr>
              <a:lnSpc>
                <a:spcPct val="100000"/>
              </a:lnSpc>
            </a:pP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Results </a:t>
            </a:r>
            <a:r>
              <a:rPr lang="en-US" sz="4000" dirty="0"/>
              <a:t>and Discussion</a:t>
            </a:r>
          </a:p>
        </p:txBody>
      </p:sp>
      <p:sp>
        <p:nvSpPr>
          <p:cNvPr id="3" name="Content Placeholder 2"/>
          <p:cNvSpPr>
            <a:spLocks noGrp="1"/>
          </p:cNvSpPr>
          <p:nvPr>
            <p:ph idx="1"/>
          </p:nvPr>
        </p:nvSpPr>
        <p:spPr>
          <a:xfrm>
            <a:off x="457200" y="990600"/>
            <a:ext cx="8229600" cy="5135563"/>
          </a:xfrm>
        </p:spPr>
        <p:txBody>
          <a:bodyPr>
            <a:normAutofit/>
          </a:bodyPr>
          <a:lstStyle/>
          <a:p>
            <a:pPr algn="just">
              <a:spcBef>
                <a:spcPts val="600"/>
              </a:spcBef>
              <a:spcAft>
                <a:spcPts val="600"/>
              </a:spcAft>
            </a:pPr>
            <a:r>
              <a:rPr lang="en-US" sz="2000" b="1" u="sng" dirty="0" smtClean="0">
                <a:solidFill>
                  <a:schemeClr val="tx2"/>
                </a:solidFill>
              </a:rPr>
              <a:t>Objective</a:t>
            </a:r>
            <a:r>
              <a:rPr lang="en-US" sz="2000" b="1" dirty="0" smtClean="0">
                <a:solidFill>
                  <a:schemeClr val="tx2"/>
                </a:solidFill>
              </a:rPr>
              <a:t> 4: Top </a:t>
            </a:r>
            <a:r>
              <a:rPr lang="en-US" sz="2000" b="1" dirty="0">
                <a:solidFill>
                  <a:schemeClr val="tx2"/>
                </a:solidFill>
              </a:rPr>
              <a:t>publisher of the </a:t>
            </a:r>
            <a:r>
              <a:rPr lang="en-US" sz="2000" b="1" dirty="0" smtClean="0">
                <a:solidFill>
                  <a:schemeClr val="tx2"/>
                </a:solidFill>
              </a:rPr>
              <a:t>top </a:t>
            </a:r>
            <a:r>
              <a:rPr lang="en-US" sz="2000" b="1" dirty="0">
                <a:solidFill>
                  <a:schemeClr val="tx2"/>
                </a:solidFill>
              </a:rPr>
              <a:t>50 </a:t>
            </a:r>
            <a:r>
              <a:rPr lang="en-US" sz="2000" b="1" dirty="0" smtClean="0">
                <a:solidFill>
                  <a:schemeClr val="tx2"/>
                </a:solidFill>
              </a:rPr>
              <a:t>Indian journals</a:t>
            </a:r>
            <a:endParaRPr lang="en-US" sz="2000" dirty="0" smtClean="0">
              <a:solidFill>
                <a:schemeClr val="tx2"/>
              </a:solidFill>
            </a:endParaRPr>
          </a:p>
          <a:p>
            <a:pPr lvl="1" algn="just">
              <a:spcBef>
                <a:spcPts val="600"/>
              </a:spcBef>
              <a:spcAft>
                <a:spcPts val="600"/>
              </a:spcAft>
            </a:pPr>
            <a:r>
              <a:rPr lang="en-US" sz="2000" dirty="0">
                <a:solidFill>
                  <a:schemeClr val="tx1"/>
                </a:solidFill>
              </a:rPr>
              <a:t>R</a:t>
            </a:r>
            <a:r>
              <a:rPr lang="en-US" sz="2000" dirty="0" smtClean="0">
                <a:solidFill>
                  <a:schemeClr val="tx1"/>
                </a:solidFill>
              </a:rPr>
              <a:t>aw </a:t>
            </a:r>
            <a:r>
              <a:rPr lang="en-US" sz="2000" dirty="0">
                <a:solidFill>
                  <a:schemeClr val="tx1"/>
                </a:solidFill>
              </a:rPr>
              <a:t>count </a:t>
            </a:r>
            <a:r>
              <a:rPr lang="en-US" sz="2000" dirty="0" smtClean="0">
                <a:solidFill>
                  <a:schemeClr val="tx1"/>
                </a:solidFill>
              </a:rPr>
              <a:t>the </a:t>
            </a:r>
            <a:r>
              <a:rPr lang="en-US" sz="2000" dirty="0" smtClean="0">
                <a:solidFill>
                  <a:schemeClr val="tx1"/>
                </a:solidFill>
              </a:rPr>
              <a:t>number </a:t>
            </a:r>
            <a:r>
              <a:rPr lang="en-US" sz="2000" dirty="0">
                <a:solidFill>
                  <a:schemeClr val="tx1"/>
                </a:solidFill>
              </a:rPr>
              <a:t>of journals from the top 50 </a:t>
            </a:r>
            <a:r>
              <a:rPr lang="en-US" sz="2000" dirty="0" smtClean="0">
                <a:solidFill>
                  <a:schemeClr val="tx1"/>
                </a:solidFill>
              </a:rPr>
              <a:t>list, </a:t>
            </a:r>
            <a:r>
              <a:rPr lang="en-US" sz="2000" dirty="0">
                <a:solidFill>
                  <a:schemeClr val="tx1"/>
                </a:solidFill>
              </a:rPr>
              <a:t>based on </a:t>
            </a:r>
            <a:r>
              <a:rPr lang="en-US" sz="2000" dirty="0" smtClean="0">
                <a:solidFill>
                  <a:schemeClr val="tx1"/>
                </a:solidFill>
              </a:rPr>
              <a:t>the number of featured journals, the </a:t>
            </a:r>
            <a:r>
              <a:rPr lang="en-US" sz="2000" dirty="0">
                <a:solidFill>
                  <a:schemeClr val="tx1"/>
                </a:solidFill>
              </a:rPr>
              <a:t>impact full publishing house was </a:t>
            </a:r>
            <a:r>
              <a:rPr lang="en-US" sz="2000" dirty="0" smtClean="0">
                <a:solidFill>
                  <a:schemeClr val="tx1"/>
                </a:solidFill>
              </a:rPr>
              <a:t>selected.</a:t>
            </a:r>
          </a:p>
          <a:p>
            <a:pPr lvl="1" algn="just">
              <a:spcBef>
                <a:spcPts val="600"/>
              </a:spcBef>
              <a:spcAft>
                <a:spcPts val="600"/>
              </a:spcAft>
            </a:pPr>
            <a:r>
              <a:rPr lang="en-US" sz="2000" dirty="0">
                <a:solidFill>
                  <a:schemeClr val="tx1"/>
                </a:solidFill>
              </a:rPr>
              <a:t>Journals from 16 publishing houses featured in the top 50 </a:t>
            </a:r>
            <a:r>
              <a:rPr lang="en-US" sz="2000" dirty="0" smtClean="0">
                <a:solidFill>
                  <a:schemeClr val="tx1"/>
                </a:solidFill>
              </a:rPr>
              <a:t>list.</a:t>
            </a:r>
          </a:p>
          <a:p>
            <a:pPr lvl="1" algn="just">
              <a:spcBef>
                <a:spcPts val="600"/>
              </a:spcBef>
              <a:spcAft>
                <a:spcPts val="600"/>
              </a:spcAft>
            </a:pPr>
            <a:r>
              <a:rPr lang="en-US" sz="2000" dirty="0" err="1">
                <a:solidFill>
                  <a:schemeClr val="tx1"/>
                </a:solidFill>
              </a:rPr>
              <a:t>Medknow</a:t>
            </a:r>
            <a:r>
              <a:rPr lang="en-US" sz="2000" dirty="0">
                <a:solidFill>
                  <a:schemeClr val="tx1"/>
                </a:solidFill>
              </a:rPr>
              <a:t> publications </a:t>
            </a:r>
            <a:r>
              <a:rPr lang="en-US" sz="2000" dirty="0" smtClean="0">
                <a:solidFill>
                  <a:schemeClr val="tx1"/>
                </a:solidFill>
              </a:rPr>
              <a:t>is the top Indian publisher with  feature of 24 journals in the </a:t>
            </a:r>
            <a:r>
              <a:rPr lang="en-US" sz="2000" dirty="0" smtClean="0">
                <a:solidFill>
                  <a:schemeClr val="tx1"/>
                </a:solidFill>
              </a:rPr>
              <a:t>list of top </a:t>
            </a:r>
            <a:r>
              <a:rPr lang="en-US" sz="2000" dirty="0" smtClean="0">
                <a:solidFill>
                  <a:schemeClr val="tx1"/>
                </a:solidFill>
              </a:rPr>
              <a:t>50 Indian </a:t>
            </a:r>
            <a:r>
              <a:rPr lang="en-US" sz="2000" dirty="0" smtClean="0">
                <a:solidFill>
                  <a:schemeClr val="tx1"/>
                </a:solidFill>
              </a:rPr>
              <a:t>Journals.</a:t>
            </a:r>
            <a:endParaRPr lang="en-US" sz="2000" dirty="0" smtClean="0">
              <a:solidFill>
                <a:schemeClr val="tx1"/>
              </a:solidFill>
            </a:endParaRPr>
          </a:p>
          <a:p>
            <a:pPr lvl="1" algn="just">
              <a:spcBef>
                <a:spcPts val="600"/>
              </a:spcBef>
              <a:spcAft>
                <a:spcPts val="600"/>
              </a:spcAft>
            </a:pPr>
            <a:r>
              <a:rPr lang="en-US" sz="2000" dirty="0">
                <a:solidFill>
                  <a:schemeClr val="tx1"/>
                </a:solidFill>
              </a:rPr>
              <a:t>Indian Academy of Sciences </a:t>
            </a:r>
            <a:r>
              <a:rPr lang="en-US" sz="2000" dirty="0" smtClean="0">
                <a:solidFill>
                  <a:schemeClr val="tx1"/>
                </a:solidFill>
              </a:rPr>
              <a:t> and Scientific Publisher stood second with feature of 5 journals each.</a:t>
            </a:r>
          </a:p>
          <a:p>
            <a:pPr lvl="1" algn="just">
              <a:spcBef>
                <a:spcPts val="600"/>
              </a:spcBef>
              <a:spcAft>
                <a:spcPts val="600"/>
              </a:spcAft>
            </a:pPr>
            <a:r>
              <a:rPr lang="en-US" sz="2000" dirty="0" smtClean="0">
                <a:solidFill>
                  <a:schemeClr val="tx1"/>
                </a:solidFill>
              </a:rPr>
              <a:t>The most interesting fact is that all the journals from </a:t>
            </a:r>
            <a:r>
              <a:rPr lang="en-US" sz="2000" dirty="0" err="1" smtClean="0">
                <a:solidFill>
                  <a:schemeClr val="tx1"/>
                </a:solidFill>
              </a:rPr>
              <a:t>Medknow</a:t>
            </a:r>
            <a:r>
              <a:rPr lang="en-US" sz="2000" dirty="0" smtClean="0">
                <a:solidFill>
                  <a:schemeClr val="tx1"/>
                </a:solidFill>
              </a:rPr>
              <a:t> Publications and Indian Academy of sciences are Open Access journals.</a:t>
            </a:r>
            <a:endParaRPr lang="en-US" sz="2000" dirty="0">
              <a:solidFill>
                <a:schemeClr val="tx1"/>
              </a:solidFill>
            </a:endParaRPr>
          </a:p>
        </p:txBody>
      </p:sp>
      <p:sp>
        <p:nvSpPr>
          <p:cNvPr id="4" name="Footer Placeholder 3"/>
          <p:cNvSpPr>
            <a:spLocks noGrp="1"/>
          </p:cNvSpPr>
          <p:nvPr>
            <p:ph type="ftr" sz="quarter" idx="11"/>
          </p:nvPr>
        </p:nvSpPr>
        <p:spPr/>
        <p:txBody>
          <a:bodyPr/>
          <a:lstStyle/>
          <a:p>
            <a:r>
              <a:rPr lang="en-US" b="1" dirty="0" smtClean="0">
                <a:solidFill>
                  <a:schemeClr val="tx2"/>
                </a:solidFill>
              </a:rPr>
              <a:t>NACLIN 2016, </a:t>
            </a:r>
            <a:r>
              <a:rPr lang="en-US" b="1" dirty="0" err="1" smtClean="0">
                <a:solidFill>
                  <a:schemeClr val="tx2"/>
                </a:solidFill>
              </a:rPr>
              <a:t>Tezpur</a:t>
            </a:r>
            <a:r>
              <a:rPr lang="en-US" b="1" dirty="0" smtClean="0">
                <a:solidFill>
                  <a:schemeClr val="tx2"/>
                </a:solidFill>
              </a:rPr>
              <a:t> University</a:t>
            </a:r>
            <a:endParaRPr lang="en-US" b="1" dirty="0">
              <a:solidFill>
                <a:schemeClr val="tx2"/>
              </a:solidFill>
            </a:endParaRPr>
          </a:p>
        </p:txBody>
      </p:sp>
      <p:sp>
        <p:nvSpPr>
          <p:cNvPr id="5" name="Slide Number Placeholder 4"/>
          <p:cNvSpPr>
            <a:spLocks noGrp="1"/>
          </p:cNvSpPr>
          <p:nvPr>
            <p:ph type="sldNum" sz="quarter" idx="12"/>
          </p:nvPr>
        </p:nvSpPr>
        <p:spPr/>
        <p:txBody>
          <a:bodyPr/>
          <a:lstStyle/>
          <a:p>
            <a:fld id="{CA9C560D-1A60-453D-960C-F4C71D1EA792}" type="slidenum">
              <a:rPr lang="en-US" smtClean="0"/>
              <a:pPr/>
              <a:t>10</a:t>
            </a:fld>
            <a:endParaRPr lang="en-US"/>
          </a:p>
        </p:txBody>
      </p:sp>
    </p:spTree>
    <p:extLst>
      <p:ext uri="{BB962C8B-B14F-4D97-AF65-F5344CB8AC3E}">
        <p14:creationId xmlns="" xmlns:p14="http://schemas.microsoft.com/office/powerpoint/2010/main" val="623376737"/>
      </p:ext>
    </p:extLst>
  </p:cSld>
  <p:clrMapOvr>
    <a:masterClrMapping/>
  </p:clrMapOvr>
  <p:transition>
    <p:wipe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 xmlns:p14="http://schemas.microsoft.com/office/powerpoint/2010/main" val="2041086125"/>
              </p:ext>
            </p:extLst>
          </p:nvPr>
        </p:nvGraphicFramePr>
        <p:xfrm>
          <a:off x="762000" y="380999"/>
          <a:ext cx="7620000" cy="5867404"/>
        </p:xfrm>
        <a:graphic>
          <a:graphicData uri="http://schemas.openxmlformats.org/drawingml/2006/table">
            <a:tbl>
              <a:tblPr firstRow="1" bandRow="1">
                <a:tableStyleId>{5C22544A-7EE6-4342-B048-85BDC9FD1C3A}</a:tableStyleId>
              </a:tblPr>
              <a:tblGrid>
                <a:gridCol w="914400"/>
                <a:gridCol w="4267200"/>
                <a:gridCol w="2438400"/>
              </a:tblGrid>
              <a:tr h="293363">
                <a:tc gridSpan="3">
                  <a:txBody>
                    <a:bodyPr/>
                    <a:lstStyle/>
                    <a:p>
                      <a:pPr marL="0" marR="0" algn="ctr">
                        <a:lnSpc>
                          <a:spcPct val="115000"/>
                        </a:lnSpc>
                        <a:spcBef>
                          <a:spcPts val="0"/>
                        </a:spcBef>
                        <a:spcAft>
                          <a:spcPts val="0"/>
                        </a:spcAft>
                      </a:pPr>
                      <a:r>
                        <a:rPr lang="en-US" sz="1600" b="1" dirty="0">
                          <a:effectLst/>
                          <a:latin typeface="Times New Roman"/>
                          <a:ea typeface="Calibri"/>
                          <a:cs typeface="Times New Roman"/>
                        </a:rPr>
                        <a:t>Table </a:t>
                      </a:r>
                      <a:r>
                        <a:rPr lang="en-US" sz="1600" b="1" dirty="0" smtClean="0">
                          <a:effectLst/>
                          <a:latin typeface="Times New Roman"/>
                          <a:ea typeface="Calibri"/>
                          <a:cs typeface="Times New Roman"/>
                        </a:rPr>
                        <a:t>1: </a:t>
                      </a:r>
                      <a:r>
                        <a:rPr lang="en-US" sz="1600" b="1" dirty="0">
                          <a:effectLst/>
                          <a:latin typeface="Times New Roman"/>
                          <a:ea typeface="Calibri"/>
                          <a:cs typeface="Times New Roman"/>
                        </a:rPr>
                        <a:t>Top publishers in the top 50 journal list</a:t>
                      </a:r>
                      <a:endParaRPr lang="en-US" sz="1600" dirty="0">
                        <a:effectLst/>
                        <a:latin typeface="Calibri"/>
                        <a:ea typeface="Calibri"/>
                        <a:cs typeface="Times New Roman"/>
                      </a:endParaRPr>
                    </a:p>
                  </a:txBody>
                  <a:tcPr marL="68580" marR="68580" marT="0" marB="0" anchor="ctr"/>
                </a:tc>
                <a:tc hMerge="1">
                  <a:txBody>
                    <a:bodyPr/>
                    <a:lstStyle/>
                    <a:p>
                      <a:endParaRPr lang="en-US"/>
                    </a:p>
                  </a:txBody>
                  <a:tcPr/>
                </a:tc>
                <a:tc hMerge="1">
                  <a:txBody>
                    <a:bodyPr/>
                    <a:lstStyle/>
                    <a:p>
                      <a:endParaRPr lang="en-US"/>
                    </a:p>
                  </a:txBody>
                  <a:tcPr/>
                </a:tc>
              </a:tr>
              <a:tr h="293363">
                <a:tc>
                  <a:txBody>
                    <a:bodyPr/>
                    <a:lstStyle/>
                    <a:p>
                      <a:pPr marL="0" marR="0" algn="ctr">
                        <a:lnSpc>
                          <a:spcPct val="100000"/>
                        </a:lnSpc>
                        <a:spcBef>
                          <a:spcPts val="0"/>
                        </a:spcBef>
                        <a:spcAft>
                          <a:spcPts val="0"/>
                        </a:spcAft>
                      </a:pPr>
                      <a:r>
                        <a:rPr lang="en-US" sz="1600" dirty="0">
                          <a:effectLst/>
                          <a:latin typeface="Times New Roman"/>
                          <a:ea typeface="Calibri"/>
                          <a:cs typeface="Times New Roman"/>
                        </a:rPr>
                        <a:t>S. No</a:t>
                      </a:r>
                      <a:endParaRPr lang="en-US" sz="1600" dirty="0">
                        <a:effectLst/>
                        <a:latin typeface="Calibri"/>
                        <a:ea typeface="Calibri"/>
                        <a:cs typeface="Times New Roman"/>
                      </a:endParaRPr>
                    </a:p>
                  </a:txBody>
                  <a:tcPr marL="68580" marR="68580" marT="0" marB="0" anchor="ctr"/>
                </a:tc>
                <a:tc>
                  <a:txBody>
                    <a:bodyPr/>
                    <a:lstStyle/>
                    <a:p>
                      <a:pPr marL="0" marR="0">
                        <a:lnSpc>
                          <a:spcPct val="100000"/>
                        </a:lnSpc>
                        <a:spcBef>
                          <a:spcPts val="600"/>
                        </a:spcBef>
                        <a:spcAft>
                          <a:spcPts val="600"/>
                        </a:spcAft>
                      </a:pPr>
                      <a:r>
                        <a:rPr lang="en-US" sz="1600" dirty="0">
                          <a:effectLst/>
                          <a:latin typeface="Times New Roman"/>
                          <a:ea typeface="Calibri"/>
                          <a:cs typeface="Times New Roman"/>
                        </a:rPr>
                        <a:t>Publisher</a:t>
                      </a:r>
                      <a:endParaRPr lang="en-US" sz="1600" dirty="0">
                        <a:effectLst/>
                        <a:latin typeface="Calibri"/>
                        <a:ea typeface="Calibri"/>
                        <a:cs typeface="Times New Roman"/>
                      </a:endParaRPr>
                    </a:p>
                  </a:txBody>
                  <a:tcPr marL="68580" marR="68580" marT="0" marB="0" anchor="ctr"/>
                </a:tc>
                <a:tc>
                  <a:txBody>
                    <a:bodyPr/>
                    <a:lstStyle/>
                    <a:p>
                      <a:pPr marL="0" marR="0" algn="ctr">
                        <a:lnSpc>
                          <a:spcPct val="100000"/>
                        </a:lnSpc>
                        <a:spcBef>
                          <a:spcPts val="0"/>
                        </a:spcBef>
                        <a:spcAft>
                          <a:spcPts val="0"/>
                        </a:spcAft>
                      </a:pPr>
                      <a:r>
                        <a:rPr lang="en-US" sz="1600">
                          <a:effectLst/>
                          <a:latin typeface="Times New Roman"/>
                          <a:ea typeface="Calibri"/>
                          <a:cs typeface="Times New Roman"/>
                        </a:rPr>
                        <a:t>No of featured journals</a:t>
                      </a:r>
                      <a:endParaRPr lang="en-US" sz="1600">
                        <a:effectLst/>
                        <a:latin typeface="Calibri"/>
                        <a:ea typeface="Calibri"/>
                        <a:cs typeface="Times New Roman"/>
                      </a:endParaRPr>
                    </a:p>
                  </a:txBody>
                  <a:tcPr marL="68580" marR="68580" marT="0" marB="0" anchor="ctr"/>
                </a:tc>
              </a:tr>
              <a:tr h="293363">
                <a:tc>
                  <a:txBody>
                    <a:bodyPr/>
                    <a:lstStyle/>
                    <a:p>
                      <a:pPr marL="0" marR="0" algn="ctr">
                        <a:lnSpc>
                          <a:spcPct val="100000"/>
                        </a:lnSpc>
                        <a:spcBef>
                          <a:spcPts val="0"/>
                        </a:spcBef>
                        <a:spcAft>
                          <a:spcPts val="0"/>
                        </a:spcAft>
                      </a:pPr>
                      <a:r>
                        <a:rPr lang="en-US" sz="1600" dirty="0">
                          <a:effectLst/>
                          <a:latin typeface="Times New Roman"/>
                          <a:ea typeface="Calibri"/>
                          <a:cs typeface="Times New Roman"/>
                        </a:rPr>
                        <a:t>1</a:t>
                      </a:r>
                      <a:endParaRPr lang="en-US" sz="1600" dirty="0">
                        <a:effectLst/>
                        <a:latin typeface="Calibri"/>
                        <a:ea typeface="Calibri"/>
                        <a:cs typeface="Times New Roman"/>
                      </a:endParaRPr>
                    </a:p>
                  </a:txBody>
                  <a:tcPr marL="68580" marR="68580" marT="0" marB="0" anchor="ctr"/>
                </a:tc>
                <a:tc>
                  <a:txBody>
                    <a:bodyPr/>
                    <a:lstStyle/>
                    <a:p>
                      <a:pPr marL="0" marR="0">
                        <a:lnSpc>
                          <a:spcPct val="100000"/>
                        </a:lnSpc>
                        <a:spcBef>
                          <a:spcPts val="600"/>
                        </a:spcBef>
                        <a:spcAft>
                          <a:spcPts val="600"/>
                        </a:spcAft>
                      </a:pPr>
                      <a:r>
                        <a:rPr lang="en-US" sz="1600" dirty="0" err="1">
                          <a:effectLst/>
                          <a:latin typeface="Times New Roman"/>
                          <a:ea typeface="Calibri"/>
                          <a:cs typeface="Times New Roman"/>
                        </a:rPr>
                        <a:t>Medknow</a:t>
                      </a:r>
                      <a:r>
                        <a:rPr lang="en-US" sz="1600" dirty="0">
                          <a:effectLst/>
                          <a:latin typeface="Times New Roman"/>
                          <a:ea typeface="Calibri"/>
                          <a:cs typeface="Times New Roman"/>
                        </a:rPr>
                        <a:t> Publications</a:t>
                      </a:r>
                      <a:endParaRPr lang="en-US" sz="1600" dirty="0">
                        <a:effectLst/>
                        <a:latin typeface="Calibri"/>
                        <a:ea typeface="Calibri"/>
                        <a:cs typeface="Times New Roman"/>
                      </a:endParaRPr>
                    </a:p>
                  </a:txBody>
                  <a:tcPr marL="68580" marR="68580" marT="0" marB="0" anchor="ctr"/>
                </a:tc>
                <a:tc>
                  <a:txBody>
                    <a:bodyPr/>
                    <a:lstStyle/>
                    <a:p>
                      <a:pPr marL="0" marR="0" algn="ctr">
                        <a:lnSpc>
                          <a:spcPct val="100000"/>
                        </a:lnSpc>
                        <a:spcBef>
                          <a:spcPts val="0"/>
                        </a:spcBef>
                        <a:spcAft>
                          <a:spcPts val="0"/>
                        </a:spcAft>
                      </a:pPr>
                      <a:r>
                        <a:rPr lang="en-US" sz="1600">
                          <a:effectLst/>
                          <a:latin typeface="Times New Roman"/>
                          <a:ea typeface="Calibri"/>
                          <a:cs typeface="Times New Roman"/>
                        </a:rPr>
                        <a:t>24</a:t>
                      </a:r>
                      <a:endParaRPr lang="en-US" sz="1600">
                        <a:effectLst/>
                        <a:latin typeface="Calibri"/>
                        <a:ea typeface="Calibri"/>
                        <a:cs typeface="Times New Roman"/>
                      </a:endParaRPr>
                    </a:p>
                  </a:txBody>
                  <a:tcPr marL="68580" marR="68580" marT="0" marB="0" anchor="ctr"/>
                </a:tc>
              </a:tr>
              <a:tr h="293363">
                <a:tc>
                  <a:txBody>
                    <a:bodyPr/>
                    <a:lstStyle/>
                    <a:p>
                      <a:pPr marL="0" marR="0" algn="ctr">
                        <a:lnSpc>
                          <a:spcPct val="100000"/>
                        </a:lnSpc>
                        <a:spcBef>
                          <a:spcPts val="0"/>
                        </a:spcBef>
                        <a:spcAft>
                          <a:spcPts val="0"/>
                        </a:spcAft>
                      </a:pPr>
                      <a:r>
                        <a:rPr lang="en-US" sz="1600" dirty="0">
                          <a:effectLst/>
                          <a:latin typeface="Times New Roman"/>
                          <a:ea typeface="Calibri"/>
                          <a:cs typeface="Times New Roman"/>
                        </a:rPr>
                        <a:t>2</a:t>
                      </a:r>
                      <a:endParaRPr lang="en-US" sz="1600" dirty="0">
                        <a:effectLst/>
                        <a:latin typeface="Calibri"/>
                        <a:ea typeface="Calibri"/>
                        <a:cs typeface="Times New Roman"/>
                      </a:endParaRPr>
                    </a:p>
                  </a:txBody>
                  <a:tcPr marL="68580" marR="68580" marT="0" marB="0" anchor="ctr"/>
                </a:tc>
                <a:tc>
                  <a:txBody>
                    <a:bodyPr/>
                    <a:lstStyle/>
                    <a:p>
                      <a:pPr marL="0" marR="0">
                        <a:lnSpc>
                          <a:spcPct val="100000"/>
                        </a:lnSpc>
                        <a:spcBef>
                          <a:spcPts val="600"/>
                        </a:spcBef>
                        <a:spcAft>
                          <a:spcPts val="600"/>
                        </a:spcAft>
                      </a:pPr>
                      <a:r>
                        <a:rPr lang="en-US" sz="1600" dirty="0">
                          <a:effectLst/>
                          <a:latin typeface="Times New Roman"/>
                          <a:ea typeface="Calibri"/>
                          <a:cs typeface="Times New Roman"/>
                        </a:rPr>
                        <a:t>Indian Academy of Sciences</a:t>
                      </a:r>
                      <a:endParaRPr lang="en-US" sz="1600" dirty="0">
                        <a:effectLst/>
                        <a:latin typeface="Calibri"/>
                        <a:ea typeface="Calibri"/>
                        <a:cs typeface="Times New Roman"/>
                      </a:endParaRPr>
                    </a:p>
                  </a:txBody>
                  <a:tcPr marL="68580" marR="68580" marT="0" marB="0" anchor="ctr"/>
                </a:tc>
                <a:tc>
                  <a:txBody>
                    <a:bodyPr/>
                    <a:lstStyle/>
                    <a:p>
                      <a:pPr marL="0" marR="0" algn="ctr">
                        <a:lnSpc>
                          <a:spcPct val="100000"/>
                        </a:lnSpc>
                        <a:spcBef>
                          <a:spcPts val="0"/>
                        </a:spcBef>
                        <a:spcAft>
                          <a:spcPts val="0"/>
                        </a:spcAft>
                      </a:pPr>
                      <a:r>
                        <a:rPr lang="en-US" sz="1600">
                          <a:effectLst/>
                          <a:latin typeface="Times New Roman"/>
                          <a:ea typeface="Calibri"/>
                          <a:cs typeface="Times New Roman"/>
                        </a:rPr>
                        <a:t>5</a:t>
                      </a:r>
                      <a:endParaRPr lang="en-US" sz="1600">
                        <a:effectLst/>
                        <a:latin typeface="Calibri"/>
                        <a:ea typeface="Calibri"/>
                        <a:cs typeface="Times New Roman"/>
                      </a:endParaRPr>
                    </a:p>
                  </a:txBody>
                  <a:tcPr marL="68580" marR="68580" marT="0" marB="0" anchor="ctr"/>
                </a:tc>
              </a:tr>
              <a:tr h="293363">
                <a:tc>
                  <a:txBody>
                    <a:bodyPr/>
                    <a:lstStyle/>
                    <a:p>
                      <a:pPr marL="0" marR="0" algn="ctr">
                        <a:lnSpc>
                          <a:spcPct val="100000"/>
                        </a:lnSpc>
                        <a:spcBef>
                          <a:spcPts val="0"/>
                        </a:spcBef>
                        <a:spcAft>
                          <a:spcPts val="0"/>
                        </a:spcAft>
                      </a:pPr>
                      <a:r>
                        <a:rPr lang="en-US" sz="1600" dirty="0">
                          <a:effectLst/>
                          <a:latin typeface="Times New Roman"/>
                          <a:ea typeface="Calibri"/>
                          <a:cs typeface="Times New Roman"/>
                        </a:rPr>
                        <a:t>3</a:t>
                      </a:r>
                      <a:endParaRPr lang="en-US" sz="1600" dirty="0">
                        <a:effectLst/>
                        <a:latin typeface="Calibri"/>
                        <a:ea typeface="Calibri"/>
                        <a:cs typeface="Times New Roman"/>
                      </a:endParaRPr>
                    </a:p>
                  </a:txBody>
                  <a:tcPr marL="68580" marR="68580" marT="0" marB="0" anchor="ctr"/>
                </a:tc>
                <a:tc>
                  <a:txBody>
                    <a:bodyPr/>
                    <a:lstStyle/>
                    <a:p>
                      <a:pPr marL="0" marR="0">
                        <a:lnSpc>
                          <a:spcPct val="100000"/>
                        </a:lnSpc>
                        <a:spcBef>
                          <a:spcPts val="600"/>
                        </a:spcBef>
                        <a:spcAft>
                          <a:spcPts val="600"/>
                        </a:spcAft>
                      </a:pPr>
                      <a:r>
                        <a:rPr lang="en-US" sz="1600" dirty="0">
                          <a:effectLst/>
                          <a:latin typeface="Times New Roman"/>
                          <a:ea typeface="Calibri"/>
                          <a:cs typeface="Times New Roman"/>
                        </a:rPr>
                        <a:t>Scientific Publishers</a:t>
                      </a:r>
                      <a:endParaRPr lang="en-US" sz="1600" dirty="0">
                        <a:effectLst/>
                        <a:latin typeface="Calibri"/>
                        <a:ea typeface="Calibri"/>
                        <a:cs typeface="Times New Roman"/>
                      </a:endParaRPr>
                    </a:p>
                  </a:txBody>
                  <a:tcPr marL="68580" marR="68580" marT="0" marB="0" anchor="ctr"/>
                </a:tc>
                <a:tc>
                  <a:txBody>
                    <a:bodyPr/>
                    <a:lstStyle/>
                    <a:p>
                      <a:pPr marL="0" marR="0" algn="ctr">
                        <a:lnSpc>
                          <a:spcPct val="100000"/>
                        </a:lnSpc>
                        <a:spcBef>
                          <a:spcPts val="0"/>
                        </a:spcBef>
                        <a:spcAft>
                          <a:spcPts val="0"/>
                        </a:spcAft>
                      </a:pPr>
                      <a:r>
                        <a:rPr lang="en-US" sz="1600" dirty="0">
                          <a:effectLst/>
                          <a:latin typeface="Times New Roman"/>
                          <a:ea typeface="Calibri"/>
                          <a:cs typeface="Times New Roman"/>
                        </a:rPr>
                        <a:t>5</a:t>
                      </a:r>
                      <a:endParaRPr lang="en-US" sz="1600" dirty="0">
                        <a:effectLst/>
                        <a:latin typeface="Calibri"/>
                        <a:ea typeface="Calibri"/>
                        <a:cs typeface="Times New Roman"/>
                      </a:endParaRPr>
                    </a:p>
                  </a:txBody>
                  <a:tcPr marL="68580" marR="68580" marT="0" marB="0" anchor="ctr"/>
                </a:tc>
              </a:tr>
              <a:tr h="293363">
                <a:tc>
                  <a:txBody>
                    <a:bodyPr/>
                    <a:lstStyle/>
                    <a:p>
                      <a:pPr marL="0" marR="0" algn="ctr">
                        <a:lnSpc>
                          <a:spcPct val="100000"/>
                        </a:lnSpc>
                        <a:spcBef>
                          <a:spcPts val="0"/>
                        </a:spcBef>
                        <a:spcAft>
                          <a:spcPts val="0"/>
                        </a:spcAft>
                      </a:pPr>
                      <a:r>
                        <a:rPr lang="en-US" sz="1600">
                          <a:effectLst/>
                          <a:latin typeface="Times New Roman"/>
                          <a:ea typeface="Calibri"/>
                          <a:cs typeface="Times New Roman"/>
                        </a:rPr>
                        <a:t>4</a:t>
                      </a:r>
                      <a:endParaRPr lang="en-US" sz="1600">
                        <a:effectLst/>
                        <a:latin typeface="Calibri"/>
                        <a:ea typeface="Calibri"/>
                        <a:cs typeface="Times New Roman"/>
                      </a:endParaRPr>
                    </a:p>
                  </a:txBody>
                  <a:tcPr marL="68580" marR="68580" marT="0" marB="0" anchor="ctr"/>
                </a:tc>
                <a:tc>
                  <a:txBody>
                    <a:bodyPr/>
                    <a:lstStyle/>
                    <a:p>
                      <a:pPr marL="0" marR="0">
                        <a:lnSpc>
                          <a:spcPct val="100000"/>
                        </a:lnSpc>
                        <a:spcBef>
                          <a:spcPts val="600"/>
                        </a:spcBef>
                        <a:spcAft>
                          <a:spcPts val="600"/>
                        </a:spcAft>
                      </a:pPr>
                      <a:r>
                        <a:rPr lang="en-US" sz="1600" dirty="0">
                          <a:effectLst/>
                          <a:latin typeface="Times New Roman"/>
                          <a:ea typeface="Calibri"/>
                          <a:cs typeface="Times New Roman"/>
                        </a:rPr>
                        <a:t>Sage Publications India </a:t>
                      </a:r>
                      <a:r>
                        <a:rPr lang="en-US" sz="1600" dirty="0" err="1">
                          <a:effectLst/>
                          <a:latin typeface="Times New Roman"/>
                          <a:ea typeface="Calibri"/>
                          <a:cs typeface="Times New Roman"/>
                        </a:rPr>
                        <a:t>Pvt</a:t>
                      </a:r>
                      <a:r>
                        <a:rPr lang="en-US" sz="1600" dirty="0">
                          <a:effectLst/>
                          <a:latin typeface="Times New Roman"/>
                          <a:ea typeface="Calibri"/>
                          <a:cs typeface="Times New Roman"/>
                        </a:rPr>
                        <a:t> Ltd.</a:t>
                      </a:r>
                      <a:endParaRPr lang="en-US" sz="1600" dirty="0">
                        <a:effectLst/>
                        <a:latin typeface="Calibri"/>
                        <a:ea typeface="Calibri"/>
                        <a:cs typeface="Times New Roman"/>
                      </a:endParaRPr>
                    </a:p>
                  </a:txBody>
                  <a:tcPr marL="68580" marR="68580" marT="0" marB="0" anchor="ctr"/>
                </a:tc>
                <a:tc>
                  <a:txBody>
                    <a:bodyPr/>
                    <a:lstStyle/>
                    <a:p>
                      <a:pPr marL="0" marR="0" algn="ctr">
                        <a:lnSpc>
                          <a:spcPct val="100000"/>
                        </a:lnSpc>
                        <a:spcBef>
                          <a:spcPts val="0"/>
                        </a:spcBef>
                        <a:spcAft>
                          <a:spcPts val="0"/>
                        </a:spcAft>
                      </a:pPr>
                      <a:r>
                        <a:rPr lang="en-US" sz="1600" dirty="0">
                          <a:effectLst/>
                          <a:latin typeface="Times New Roman"/>
                          <a:ea typeface="Calibri"/>
                          <a:cs typeface="Times New Roman"/>
                        </a:rPr>
                        <a:t>2</a:t>
                      </a:r>
                      <a:endParaRPr lang="en-US" sz="1600" dirty="0">
                        <a:effectLst/>
                        <a:latin typeface="Calibri"/>
                        <a:ea typeface="Calibri"/>
                        <a:cs typeface="Times New Roman"/>
                      </a:endParaRPr>
                    </a:p>
                  </a:txBody>
                  <a:tcPr marL="68580" marR="68580" marT="0" marB="0" anchor="ctr"/>
                </a:tc>
              </a:tr>
              <a:tr h="293363">
                <a:tc>
                  <a:txBody>
                    <a:bodyPr/>
                    <a:lstStyle/>
                    <a:p>
                      <a:pPr marL="0" marR="0" algn="ctr">
                        <a:lnSpc>
                          <a:spcPct val="100000"/>
                        </a:lnSpc>
                        <a:spcBef>
                          <a:spcPts val="0"/>
                        </a:spcBef>
                        <a:spcAft>
                          <a:spcPts val="0"/>
                        </a:spcAft>
                      </a:pPr>
                      <a:r>
                        <a:rPr lang="en-US" sz="1600">
                          <a:effectLst/>
                          <a:latin typeface="Times New Roman"/>
                          <a:ea typeface="Calibri"/>
                          <a:cs typeface="Times New Roman"/>
                        </a:rPr>
                        <a:t>5</a:t>
                      </a:r>
                      <a:endParaRPr lang="en-US" sz="1600">
                        <a:effectLst/>
                        <a:latin typeface="Calibri"/>
                        <a:ea typeface="Calibri"/>
                        <a:cs typeface="Times New Roman"/>
                      </a:endParaRPr>
                    </a:p>
                  </a:txBody>
                  <a:tcPr marL="68580" marR="68580" marT="0" marB="0" anchor="ctr"/>
                </a:tc>
                <a:tc>
                  <a:txBody>
                    <a:bodyPr/>
                    <a:lstStyle/>
                    <a:p>
                      <a:pPr marL="0" marR="0">
                        <a:lnSpc>
                          <a:spcPct val="100000"/>
                        </a:lnSpc>
                        <a:spcBef>
                          <a:spcPts val="600"/>
                        </a:spcBef>
                        <a:spcAft>
                          <a:spcPts val="600"/>
                        </a:spcAft>
                      </a:pPr>
                      <a:r>
                        <a:rPr lang="en-US" sz="1600" dirty="0">
                          <a:effectLst/>
                          <a:latin typeface="Times New Roman"/>
                          <a:ea typeface="Calibri"/>
                          <a:cs typeface="Times New Roman"/>
                        </a:rPr>
                        <a:t>Indian Council of Medical Research</a:t>
                      </a:r>
                      <a:endParaRPr lang="en-US" sz="1600" dirty="0">
                        <a:effectLst/>
                        <a:latin typeface="Calibri"/>
                        <a:ea typeface="Calibri"/>
                        <a:cs typeface="Times New Roman"/>
                      </a:endParaRPr>
                    </a:p>
                  </a:txBody>
                  <a:tcPr marL="68580" marR="68580" marT="0" marB="0" anchor="ctr"/>
                </a:tc>
                <a:tc>
                  <a:txBody>
                    <a:bodyPr/>
                    <a:lstStyle/>
                    <a:p>
                      <a:pPr marL="0" marR="0" algn="ctr">
                        <a:lnSpc>
                          <a:spcPct val="100000"/>
                        </a:lnSpc>
                        <a:spcBef>
                          <a:spcPts val="0"/>
                        </a:spcBef>
                        <a:spcAft>
                          <a:spcPts val="0"/>
                        </a:spcAft>
                      </a:pPr>
                      <a:r>
                        <a:rPr lang="en-US" sz="1600" dirty="0">
                          <a:effectLst/>
                          <a:latin typeface="Times New Roman"/>
                          <a:ea typeface="Calibri"/>
                          <a:cs typeface="Times New Roman"/>
                        </a:rPr>
                        <a:t>2</a:t>
                      </a:r>
                      <a:endParaRPr lang="en-US" sz="1600" dirty="0">
                        <a:effectLst/>
                        <a:latin typeface="Calibri"/>
                        <a:ea typeface="Calibri"/>
                        <a:cs typeface="Times New Roman"/>
                      </a:endParaRPr>
                    </a:p>
                  </a:txBody>
                  <a:tcPr marL="68580" marR="68580" marT="0" marB="0" anchor="ctr"/>
                </a:tc>
              </a:tr>
              <a:tr h="293363">
                <a:tc>
                  <a:txBody>
                    <a:bodyPr/>
                    <a:lstStyle/>
                    <a:p>
                      <a:pPr marL="0" marR="0" algn="ctr">
                        <a:lnSpc>
                          <a:spcPct val="100000"/>
                        </a:lnSpc>
                        <a:spcBef>
                          <a:spcPts val="0"/>
                        </a:spcBef>
                        <a:spcAft>
                          <a:spcPts val="0"/>
                        </a:spcAft>
                      </a:pPr>
                      <a:r>
                        <a:rPr lang="en-US" sz="1600">
                          <a:effectLst/>
                          <a:latin typeface="Times New Roman"/>
                          <a:ea typeface="Calibri"/>
                          <a:cs typeface="Times New Roman"/>
                        </a:rPr>
                        <a:t>6</a:t>
                      </a:r>
                      <a:endParaRPr lang="en-US" sz="1600">
                        <a:effectLst/>
                        <a:latin typeface="Calibri"/>
                        <a:ea typeface="Calibri"/>
                        <a:cs typeface="Times New Roman"/>
                      </a:endParaRPr>
                    </a:p>
                  </a:txBody>
                  <a:tcPr marL="68580" marR="68580" marT="0" marB="0" anchor="ctr"/>
                </a:tc>
                <a:tc>
                  <a:txBody>
                    <a:bodyPr/>
                    <a:lstStyle/>
                    <a:p>
                      <a:pPr marL="0" marR="0">
                        <a:lnSpc>
                          <a:spcPct val="100000"/>
                        </a:lnSpc>
                        <a:spcBef>
                          <a:spcPts val="600"/>
                        </a:spcBef>
                        <a:spcAft>
                          <a:spcPts val="600"/>
                        </a:spcAft>
                      </a:pPr>
                      <a:r>
                        <a:rPr lang="en-US" sz="1600" dirty="0">
                          <a:effectLst/>
                          <a:latin typeface="Times New Roman"/>
                          <a:ea typeface="Calibri"/>
                          <a:cs typeface="Times New Roman"/>
                        </a:rPr>
                        <a:t>Astronomical Society of India</a:t>
                      </a:r>
                      <a:endParaRPr lang="en-US" sz="1600" dirty="0">
                        <a:effectLst/>
                        <a:latin typeface="Calibri"/>
                        <a:ea typeface="Calibri"/>
                        <a:cs typeface="Times New Roman"/>
                      </a:endParaRPr>
                    </a:p>
                  </a:txBody>
                  <a:tcPr marL="68580" marR="68580" marT="0" marB="0" anchor="ctr"/>
                </a:tc>
                <a:tc>
                  <a:txBody>
                    <a:bodyPr/>
                    <a:lstStyle/>
                    <a:p>
                      <a:pPr marL="0" marR="0" algn="ctr">
                        <a:lnSpc>
                          <a:spcPct val="100000"/>
                        </a:lnSpc>
                        <a:spcBef>
                          <a:spcPts val="0"/>
                        </a:spcBef>
                        <a:spcAft>
                          <a:spcPts val="0"/>
                        </a:spcAft>
                      </a:pPr>
                      <a:r>
                        <a:rPr lang="en-US" sz="1600" dirty="0">
                          <a:effectLst/>
                          <a:latin typeface="Times New Roman"/>
                          <a:ea typeface="Calibri"/>
                          <a:cs typeface="Times New Roman"/>
                        </a:rPr>
                        <a:t>1</a:t>
                      </a:r>
                      <a:endParaRPr lang="en-US" sz="1600" dirty="0">
                        <a:effectLst/>
                        <a:latin typeface="Calibri"/>
                        <a:ea typeface="Calibri"/>
                        <a:cs typeface="Times New Roman"/>
                      </a:endParaRPr>
                    </a:p>
                  </a:txBody>
                  <a:tcPr marL="68580" marR="68580" marT="0" marB="0" anchor="ctr"/>
                </a:tc>
              </a:tr>
              <a:tr h="266308">
                <a:tc>
                  <a:txBody>
                    <a:bodyPr/>
                    <a:lstStyle/>
                    <a:p>
                      <a:pPr marL="0" marR="0" algn="ctr">
                        <a:lnSpc>
                          <a:spcPct val="100000"/>
                        </a:lnSpc>
                        <a:spcBef>
                          <a:spcPts val="0"/>
                        </a:spcBef>
                        <a:spcAft>
                          <a:spcPts val="0"/>
                        </a:spcAft>
                      </a:pPr>
                      <a:r>
                        <a:rPr lang="en-US" sz="1600">
                          <a:effectLst/>
                          <a:latin typeface="Times New Roman"/>
                          <a:ea typeface="Calibri"/>
                          <a:cs typeface="Times New Roman"/>
                        </a:rPr>
                        <a:t>7</a:t>
                      </a:r>
                      <a:endParaRPr lang="en-US" sz="1600">
                        <a:effectLst/>
                        <a:latin typeface="Calibri"/>
                        <a:ea typeface="Calibri"/>
                        <a:cs typeface="Times New Roman"/>
                      </a:endParaRPr>
                    </a:p>
                  </a:txBody>
                  <a:tcPr marL="68580" marR="68580" marT="0" marB="0" anchor="ctr"/>
                </a:tc>
                <a:tc>
                  <a:txBody>
                    <a:bodyPr/>
                    <a:lstStyle/>
                    <a:p>
                      <a:pPr marL="0" marR="0">
                        <a:lnSpc>
                          <a:spcPct val="100000"/>
                        </a:lnSpc>
                        <a:spcBef>
                          <a:spcPts val="600"/>
                        </a:spcBef>
                        <a:spcAft>
                          <a:spcPts val="600"/>
                        </a:spcAft>
                      </a:pPr>
                      <a:r>
                        <a:rPr lang="en-US" sz="1600" dirty="0">
                          <a:effectLst/>
                          <a:latin typeface="Times New Roman"/>
                          <a:ea typeface="Calibri"/>
                          <a:cs typeface="Times New Roman"/>
                        </a:rPr>
                        <a:t>Indian Society for Education and Environment</a:t>
                      </a:r>
                      <a:endParaRPr lang="en-US" sz="1600" dirty="0">
                        <a:effectLst/>
                        <a:latin typeface="Calibri"/>
                        <a:ea typeface="Calibri"/>
                        <a:cs typeface="Times New Roman"/>
                      </a:endParaRPr>
                    </a:p>
                  </a:txBody>
                  <a:tcPr marL="68580" marR="68580" marT="0" marB="0" anchor="ctr"/>
                </a:tc>
                <a:tc>
                  <a:txBody>
                    <a:bodyPr/>
                    <a:lstStyle/>
                    <a:p>
                      <a:pPr marL="0" marR="0" algn="ctr">
                        <a:lnSpc>
                          <a:spcPct val="100000"/>
                        </a:lnSpc>
                        <a:spcBef>
                          <a:spcPts val="0"/>
                        </a:spcBef>
                        <a:spcAft>
                          <a:spcPts val="0"/>
                        </a:spcAft>
                      </a:pPr>
                      <a:r>
                        <a:rPr lang="en-US" sz="1600" dirty="0">
                          <a:effectLst/>
                          <a:latin typeface="Times New Roman"/>
                          <a:ea typeface="Calibri"/>
                          <a:cs typeface="Times New Roman"/>
                        </a:rPr>
                        <a:t>1</a:t>
                      </a:r>
                      <a:endParaRPr lang="en-US" sz="1600" dirty="0">
                        <a:effectLst/>
                        <a:latin typeface="Calibri"/>
                        <a:ea typeface="Calibri"/>
                        <a:cs typeface="Times New Roman"/>
                      </a:endParaRPr>
                    </a:p>
                  </a:txBody>
                  <a:tcPr marL="68580" marR="68580" marT="0" marB="0" anchor="ctr"/>
                </a:tc>
              </a:tr>
              <a:tr h="293363">
                <a:tc>
                  <a:txBody>
                    <a:bodyPr/>
                    <a:lstStyle/>
                    <a:p>
                      <a:pPr marL="0" marR="0" algn="ctr">
                        <a:lnSpc>
                          <a:spcPct val="100000"/>
                        </a:lnSpc>
                        <a:spcBef>
                          <a:spcPts val="0"/>
                        </a:spcBef>
                        <a:spcAft>
                          <a:spcPts val="0"/>
                        </a:spcAft>
                      </a:pPr>
                      <a:r>
                        <a:rPr lang="en-US" sz="1600">
                          <a:effectLst/>
                          <a:latin typeface="Times New Roman"/>
                          <a:ea typeface="Calibri"/>
                          <a:cs typeface="Times New Roman"/>
                        </a:rPr>
                        <a:t>8</a:t>
                      </a:r>
                      <a:endParaRPr lang="en-US" sz="1600">
                        <a:effectLst/>
                        <a:latin typeface="Calibri"/>
                        <a:ea typeface="Calibri"/>
                        <a:cs typeface="Times New Roman"/>
                      </a:endParaRPr>
                    </a:p>
                  </a:txBody>
                  <a:tcPr marL="68580" marR="68580" marT="0" marB="0" anchor="ctr"/>
                </a:tc>
                <a:tc>
                  <a:txBody>
                    <a:bodyPr/>
                    <a:lstStyle/>
                    <a:p>
                      <a:pPr marL="0" marR="0">
                        <a:lnSpc>
                          <a:spcPct val="100000"/>
                        </a:lnSpc>
                        <a:spcBef>
                          <a:spcPts val="600"/>
                        </a:spcBef>
                        <a:spcAft>
                          <a:spcPts val="600"/>
                        </a:spcAft>
                      </a:pPr>
                      <a:r>
                        <a:rPr lang="en-US" sz="1600" dirty="0">
                          <a:effectLst/>
                          <a:latin typeface="Times New Roman"/>
                          <a:ea typeface="Calibri"/>
                          <a:cs typeface="Times New Roman"/>
                        </a:rPr>
                        <a:t>CESER Publications</a:t>
                      </a:r>
                      <a:endParaRPr lang="en-US" sz="1600" dirty="0">
                        <a:effectLst/>
                        <a:latin typeface="Calibri"/>
                        <a:ea typeface="Calibri"/>
                        <a:cs typeface="Times New Roman"/>
                      </a:endParaRPr>
                    </a:p>
                  </a:txBody>
                  <a:tcPr marL="68580" marR="68580" marT="0" marB="0" anchor="ctr"/>
                </a:tc>
                <a:tc>
                  <a:txBody>
                    <a:bodyPr/>
                    <a:lstStyle/>
                    <a:p>
                      <a:pPr marL="0" marR="0" algn="ctr">
                        <a:lnSpc>
                          <a:spcPct val="100000"/>
                        </a:lnSpc>
                        <a:spcBef>
                          <a:spcPts val="0"/>
                        </a:spcBef>
                        <a:spcAft>
                          <a:spcPts val="0"/>
                        </a:spcAft>
                      </a:pPr>
                      <a:r>
                        <a:rPr lang="en-US" sz="1600" dirty="0">
                          <a:effectLst/>
                          <a:latin typeface="Times New Roman"/>
                          <a:ea typeface="Calibri"/>
                          <a:cs typeface="Times New Roman"/>
                        </a:rPr>
                        <a:t>1</a:t>
                      </a:r>
                      <a:endParaRPr lang="en-US" sz="1600" dirty="0">
                        <a:effectLst/>
                        <a:latin typeface="Calibri"/>
                        <a:ea typeface="Calibri"/>
                        <a:cs typeface="Times New Roman"/>
                      </a:endParaRPr>
                    </a:p>
                  </a:txBody>
                  <a:tcPr marL="68580" marR="68580" marT="0" marB="0" anchor="ctr"/>
                </a:tc>
              </a:tr>
              <a:tr h="289188">
                <a:tc>
                  <a:txBody>
                    <a:bodyPr/>
                    <a:lstStyle/>
                    <a:p>
                      <a:pPr marL="0" marR="0" algn="ctr">
                        <a:lnSpc>
                          <a:spcPct val="100000"/>
                        </a:lnSpc>
                        <a:spcBef>
                          <a:spcPts val="0"/>
                        </a:spcBef>
                        <a:spcAft>
                          <a:spcPts val="0"/>
                        </a:spcAft>
                      </a:pPr>
                      <a:r>
                        <a:rPr lang="en-US" sz="1600">
                          <a:effectLst/>
                          <a:latin typeface="Times New Roman"/>
                          <a:ea typeface="Calibri"/>
                          <a:cs typeface="Times New Roman"/>
                        </a:rPr>
                        <a:t>9</a:t>
                      </a:r>
                      <a:endParaRPr lang="en-US" sz="1600">
                        <a:effectLst/>
                        <a:latin typeface="Calibri"/>
                        <a:ea typeface="Calibri"/>
                        <a:cs typeface="Times New Roman"/>
                      </a:endParaRPr>
                    </a:p>
                  </a:txBody>
                  <a:tcPr marL="68580" marR="68580" marT="0" marB="0" anchor="ctr"/>
                </a:tc>
                <a:tc>
                  <a:txBody>
                    <a:bodyPr/>
                    <a:lstStyle/>
                    <a:p>
                      <a:pPr marL="0" marR="0">
                        <a:lnSpc>
                          <a:spcPct val="100000"/>
                        </a:lnSpc>
                        <a:spcBef>
                          <a:spcPts val="600"/>
                        </a:spcBef>
                        <a:spcAft>
                          <a:spcPts val="600"/>
                        </a:spcAft>
                      </a:pPr>
                      <a:r>
                        <a:rPr lang="en-US" sz="1600" dirty="0">
                          <a:effectLst/>
                          <a:latin typeface="Times New Roman"/>
                          <a:ea typeface="Calibri"/>
                          <a:cs typeface="Times New Roman"/>
                        </a:rPr>
                        <a:t>VBRI Press</a:t>
                      </a:r>
                      <a:endParaRPr lang="en-US" sz="1600" dirty="0">
                        <a:effectLst/>
                        <a:latin typeface="Calibri"/>
                        <a:ea typeface="Calibri"/>
                        <a:cs typeface="Times New Roman"/>
                      </a:endParaRPr>
                    </a:p>
                  </a:txBody>
                  <a:tcPr marL="68580" marR="68580" marT="0" marB="0" anchor="ctr"/>
                </a:tc>
                <a:tc>
                  <a:txBody>
                    <a:bodyPr/>
                    <a:lstStyle/>
                    <a:p>
                      <a:pPr marL="0" marR="0" algn="ctr">
                        <a:lnSpc>
                          <a:spcPct val="100000"/>
                        </a:lnSpc>
                        <a:spcBef>
                          <a:spcPts val="0"/>
                        </a:spcBef>
                        <a:spcAft>
                          <a:spcPts val="0"/>
                        </a:spcAft>
                      </a:pPr>
                      <a:r>
                        <a:rPr lang="en-US" sz="1600" dirty="0">
                          <a:effectLst/>
                          <a:latin typeface="Times New Roman"/>
                          <a:ea typeface="Calibri"/>
                          <a:cs typeface="Times New Roman"/>
                        </a:rPr>
                        <a:t>1</a:t>
                      </a:r>
                      <a:endParaRPr lang="en-US" sz="1600" dirty="0">
                        <a:effectLst/>
                        <a:latin typeface="Calibri"/>
                        <a:ea typeface="Calibri"/>
                        <a:cs typeface="Times New Roman"/>
                      </a:endParaRPr>
                    </a:p>
                  </a:txBody>
                  <a:tcPr marL="68580" marR="68580" marT="0" marB="0" anchor="ctr"/>
                </a:tc>
              </a:tr>
              <a:tr h="293363">
                <a:tc>
                  <a:txBody>
                    <a:bodyPr/>
                    <a:lstStyle/>
                    <a:p>
                      <a:pPr marL="0" marR="0" algn="ctr">
                        <a:lnSpc>
                          <a:spcPct val="100000"/>
                        </a:lnSpc>
                        <a:spcBef>
                          <a:spcPts val="0"/>
                        </a:spcBef>
                        <a:spcAft>
                          <a:spcPts val="0"/>
                        </a:spcAft>
                      </a:pPr>
                      <a:r>
                        <a:rPr lang="en-US" sz="1600">
                          <a:effectLst/>
                          <a:latin typeface="Times New Roman"/>
                          <a:ea typeface="Calibri"/>
                          <a:cs typeface="Times New Roman"/>
                        </a:rPr>
                        <a:t>10</a:t>
                      </a:r>
                      <a:endParaRPr lang="en-US" sz="1600">
                        <a:effectLst/>
                        <a:latin typeface="Calibri"/>
                        <a:ea typeface="Calibri"/>
                        <a:cs typeface="Times New Roman"/>
                      </a:endParaRPr>
                    </a:p>
                  </a:txBody>
                  <a:tcPr marL="68580" marR="68580" marT="0" marB="0" anchor="ctr"/>
                </a:tc>
                <a:tc>
                  <a:txBody>
                    <a:bodyPr/>
                    <a:lstStyle/>
                    <a:p>
                      <a:pPr marL="0" marR="0">
                        <a:lnSpc>
                          <a:spcPct val="100000"/>
                        </a:lnSpc>
                        <a:spcBef>
                          <a:spcPts val="600"/>
                        </a:spcBef>
                        <a:spcAft>
                          <a:spcPts val="600"/>
                        </a:spcAft>
                      </a:pPr>
                      <a:r>
                        <a:rPr lang="en-US" sz="1600" dirty="0">
                          <a:effectLst/>
                          <a:latin typeface="Times New Roman"/>
                          <a:ea typeface="Calibri"/>
                          <a:cs typeface="Times New Roman"/>
                        </a:rPr>
                        <a:t>Indian Academy of Forensic Medicine</a:t>
                      </a:r>
                      <a:endParaRPr lang="en-US" sz="1600" dirty="0">
                        <a:effectLst/>
                        <a:latin typeface="Calibri"/>
                        <a:ea typeface="Calibri"/>
                        <a:cs typeface="Times New Roman"/>
                      </a:endParaRPr>
                    </a:p>
                  </a:txBody>
                  <a:tcPr marL="68580" marR="68580" marT="0" marB="0" anchor="ctr"/>
                </a:tc>
                <a:tc>
                  <a:txBody>
                    <a:bodyPr/>
                    <a:lstStyle/>
                    <a:p>
                      <a:pPr marL="0" marR="0" algn="ctr">
                        <a:lnSpc>
                          <a:spcPct val="100000"/>
                        </a:lnSpc>
                        <a:spcBef>
                          <a:spcPts val="0"/>
                        </a:spcBef>
                        <a:spcAft>
                          <a:spcPts val="0"/>
                        </a:spcAft>
                      </a:pPr>
                      <a:r>
                        <a:rPr lang="en-US" sz="1600" dirty="0">
                          <a:effectLst/>
                          <a:latin typeface="Times New Roman"/>
                          <a:ea typeface="Calibri"/>
                          <a:cs typeface="Times New Roman"/>
                        </a:rPr>
                        <a:t>1</a:t>
                      </a:r>
                      <a:endParaRPr lang="en-US" sz="1600" dirty="0">
                        <a:effectLst/>
                        <a:latin typeface="Calibri"/>
                        <a:ea typeface="Calibri"/>
                        <a:cs typeface="Times New Roman"/>
                      </a:endParaRPr>
                    </a:p>
                  </a:txBody>
                  <a:tcPr marL="68580" marR="68580" marT="0" marB="0" anchor="ctr"/>
                </a:tc>
              </a:tr>
              <a:tr h="285011">
                <a:tc>
                  <a:txBody>
                    <a:bodyPr/>
                    <a:lstStyle/>
                    <a:p>
                      <a:pPr marL="0" marR="0" algn="ctr">
                        <a:lnSpc>
                          <a:spcPct val="100000"/>
                        </a:lnSpc>
                        <a:spcBef>
                          <a:spcPts val="0"/>
                        </a:spcBef>
                        <a:spcAft>
                          <a:spcPts val="0"/>
                        </a:spcAft>
                      </a:pPr>
                      <a:r>
                        <a:rPr lang="en-US" sz="1600">
                          <a:effectLst/>
                          <a:latin typeface="Times New Roman"/>
                          <a:ea typeface="Calibri"/>
                          <a:cs typeface="Times New Roman"/>
                        </a:rPr>
                        <a:t>11</a:t>
                      </a:r>
                      <a:endParaRPr lang="en-US" sz="1600">
                        <a:effectLst/>
                        <a:latin typeface="Calibri"/>
                        <a:ea typeface="Calibri"/>
                        <a:cs typeface="Times New Roman"/>
                      </a:endParaRPr>
                    </a:p>
                  </a:txBody>
                  <a:tcPr marL="68580" marR="68580" marT="0" marB="0" anchor="ctr"/>
                </a:tc>
                <a:tc>
                  <a:txBody>
                    <a:bodyPr/>
                    <a:lstStyle/>
                    <a:p>
                      <a:pPr marL="0" marR="0">
                        <a:lnSpc>
                          <a:spcPct val="100000"/>
                        </a:lnSpc>
                        <a:spcBef>
                          <a:spcPts val="600"/>
                        </a:spcBef>
                        <a:spcAft>
                          <a:spcPts val="600"/>
                        </a:spcAft>
                      </a:pPr>
                      <a:r>
                        <a:rPr lang="en-US" sz="1600" dirty="0">
                          <a:effectLst/>
                          <a:latin typeface="Times New Roman"/>
                          <a:ea typeface="Calibri"/>
                          <a:cs typeface="Times New Roman"/>
                        </a:rPr>
                        <a:t>Council of Scientific and Industrial Research</a:t>
                      </a:r>
                      <a:endParaRPr lang="en-US" sz="1600" dirty="0">
                        <a:effectLst/>
                        <a:latin typeface="Calibri"/>
                        <a:ea typeface="Calibri"/>
                        <a:cs typeface="Times New Roman"/>
                      </a:endParaRPr>
                    </a:p>
                  </a:txBody>
                  <a:tcPr marL="68580" marR="68580" marT="0" marB="0" anchor="ctr"/>
                </a:tc>
                <a:tc>
                  <a:txBody>
                    <a:bodyPr/>
                    <a:lstStyle/>
                    <a:p>
                      <a:pPr marL="0" marR="0" algn="ctr">
                        <a:lnSpc>
                          <a:spcPct val="100000"/>
                        </a:lnSpc>
                        <a:spcBef>
                          <a:spcPts val="0"/>
                        </a:spcBef>
                        <a:spcAft>
                          <a:spcPts val="0"/>
                        </a:spcAft>
                      </a:pPr>
                      <a:r>
                        <a:rPr lang="en-US" sz="1600" dirty="0">
                          <a:effectLst/>
                          <a:latin typeface="Times New Roman"/>
                          <a:ea typeface="Calibri"/>
                          <a:cs typeface="Times New Roman"/>
                        </a:rPr>
                        <a:t>1</a:t>
                      </a:r>
                      <a:endParaRPr lang="en-US" sz="1600" dirty="0">
                        <a:effectLst/>
                        <a:latin typeface="Calibri"/>
                        <a:ea typeface="Calibri"/>
                        <a:cs typeface="Times New Roman"/>
                      </a:endParaRPr>
                    </a:p>
                  </a:txBody>
                  <a:tcPr marL="68580" marR="68580" marT="0" marB="0" anchor="ctr"/>
                </a:tc>
              </a:tr>
              <a:tr h="606589">
                <a:tc>
                  <a:txBody>
                    <a:bodyPr/>
                    <a:lstStyle/>
                    <a:p>
                      <a:pPr marL="0" marR="0" algn="ctr">
                        <a:lnSpc>
                          <a:spcPct val="100000"/>
                        </a:lnSpc>
                        <a:spcBef>
                          <a:spcPts val="0"/>
                        </a:spcBef>
                        <a:spcAft>
                          <a:spcPts val="0"/>
                        </a:spcAft>
                      </a:pPr>
                      <a:r>
                        <a:rPr lang="en-US" sz="1600">
                          <a:effectLst/>
                          <a:latin typeface="Times New Roman"/>
                          <a:ea typeface="Calibri"/>
                          <a:cs typeface="Times New Roman"/>
                        </a:rPr>
                        <a:t>12</a:t>
                      </a:r>
                      <a:endParaRPr lang="en-US" sz="1600">
                        <a:effectLst/>
                        <a:latin typeface="Calibri"/>
                        <a:ea typeface="Calibri"/>
                        <a:cs typeface="Times New Roman"/>
                      </a:endParaRPr>
                    </a:p>
                  </a:txBody>
                  <a:tcPr marL="68580" marR="68580" marT="0" marB="0" anchor="ctr"/>
                </a:tc>
                <a:tc>
                  <a:txBody>
                    <a:bodyPr/>
                    <a:lstStyle/>
                    <a:p>
                      <a:pPr marL="0" marR="0">
                        <a:lnSpc>
                          <a:spcPct val="100000"/>
                        </a:lnSpc>
                        <a:spcBef>
                          <a:spcPts val="600"/>
                        </a:spcBef>
                        <a:spcAft>
                          <a:spcPts val="600"/>
                        </a:spcAft>
                      </a:pPr>
                      <a:r>
                        <a:rPr lang="en-US" sz="1600" dirty="0">
                          <a:effectLst/>
                          <a:latin typeface="Times New Roman"/>
                          <a:ea typeface="Calibri"/>
                          <a:cs typeface="Times New Roman"/>
                        </a:rPr>
                        <a:t>National Institute of Science Communication and Information Resources</a:t>
                      </a:r>
                      <a:endParaRPr lang="en-US" sz="1600" dirty="0">
                        <a:effectLst/>
                        <a:latin typeface="Calibri"/>
                        <a:ea typeface="Calibri"/>
                        <a:cs typeface="Times New Roman"/>
                      </a:endParaRPr>
                    </a:p>
                  </a:txBody>
                  <a:tcPr marL="68580" marR="68580" marT="0" marB="0" anchor="ctr"/>
                </a:tc>
                <a:tc>
                  <a:txBody>
                    <a:bodyPr/>
                    <a:lstStyle/>
                    <a:p>
                      <a:pPr marL="0" marR="0" algn="ctr">
                        <a:lnSpc>
                          <a:spcPct val="100000"/>
                        </a:lnSpc>
                        <a:spcBef>
                          <a:spcPts val="0"/>
                        </a:spcBef>
                        <a:spcAft>
                          <a:spcPts val="0"/>
                        </a:spcAft>
                      </a:pPr>
                      <a:r>
                        <a:rPr lang="en-US" sz="1600" dirty="0">
                          <a:effectLst/>
                          <a:latin typeface="Times New Roman"/>
                          <a:ea typeface="Calibri"/>
                          <a:cs typeface="Times New Roman"/>
                        </a:rPr>
                        <a:t>1</a:t>
                      </a:r>
                      <a:endParaRPr lang="en-US" sz="1600" dirty="0">
                        <a:effectLst/>
                        <a:latin typeface="Calibri"/>
                        <a:ea typeface="Calibri"/>
                        <a:cs typeface="Times New Roman"/>
                      </a:endParaRPr>
                    </a:p>
                  </a:txBody>
                  <a:tcPr marL="68580" marR="68580" marT="0" marB="0" anchor="ctr"/>
                </a:tc>
              </a:tr>
              <a:tr h="293363">
                <a:tc>
                  <a:txBody>
                    <a:bodyPr/>
                    <a:lstStyle/>
                    <a:p>
                      <a:pPr marL="0" marR="0" algn="ctr">
                        <a:lnSpc>
                          <a:spcPct val="100000"/>
                        </a:lnSpc>
                        <a:spcBef>
                          <a:spcPts val="0"/>
                        </a:spcBef>
                        <a:spcAft>
                          <a:spcPts val="0"/>
                        </a:spcAft>
                      </a:pPr>
                      <a:r>
                        <a:rPr lang="en-US" sz="1600">
                          <a:effectLst/>
                          <a:latin typeface="Times New Roman"/>
                          <a:ea typeface="Calibri"/>
                          <a:cs typeface="Times New Roman"/>
                        </a:rPr>
                        <a:t>13</a:t>
                      </a:r>
                      <a:endParaRPr lang="en-US" sz="1600">
                        <a:effectLst/>
                        <a:latin typeface="Calibri"/>
                        <a:ea typeface="Calibri"/>
                        <a:cs typeface="Times New Roman"/>
                      </a:endParaRPr>
                    </a:p>
                  </a:txBody>
                  <a:tcPr marL="68580" marR="68580" marT="0" marB="0" anchor="ctr"/>
                </a:tc>
                <a:tc>
                  <a:txBody>
                    <a:bodyPr/>
                    <a:lstStyle/>
                    <a:p>
                      <a:pPr marL="0" marR="0">
                        <a:lnSpc>
                          <a:spcPct val="100000"/>
                        </a:lnSpc>
                        <a:spcBef>
                          <a:spcPts val="600"/>
                        </a:spcBef>
                        <a:spcAft>
                          <a:spcPts val="600"/>
                        </a:spcAft>
                      </a:pPr>
                      <a:r>
                        <a:rPr lang="en-US" sz="1600" dirty="0">
                          <a:effectLst/>
                          <a:latin typeface="Times New Roman"/>
                          <a:ea typeface="Calibri"/>
                          <a:cs typeface="Times New Roman"/>
                        </a:rPr>
                        <a:t>Indian Public Health Association</a:t>
                      </a:r>
                      <a:endParaRPr lang="en-US" sz="1600" dirty="0">
                        <a:effectLst/>
                        <a:latin typeface="Calibri"/>
                        <a:ea typeface="Calibri"/>
                        <a:cs typeface="Times New Roman"/>
                      </a:endParaRPr>
                    </a:p>
                  </a:txBody>
                  <a:tcPr marL="68580" marR="68580" marT="0" marB="0" anchor="ctr"/>
                </a:tc>
                <a:tc>
                  <a:txBody>
                    <a:bodyPr/>
                    <a:lstStyle/>
                    <a:p>
                      <a:pPr marL="0" marR="0" algn="ctr">
                        <a:lnSpc>
                          <a:spcPct val="100000"/>
                        </a:lnSpc>
                        <a:spcBef>
                          <a:spcPts val="0"/>
                        </a:spcBef>
                        <a:spcAft>
                          <a:spcPts val="0"/>
                        </a:spcAft>
                      </a:pPr>
                      <a:r>
                        <a:rPr lang="en-US" sz="1600" dirty="0">
                          <a:effectLst/>
                          <a:latin typeface="Times New Roman"/>
                          <a:ea typeface="Calibri"/>
                          <a:cs typeface="Times New Roman"/>
                        </a:rPr>
                        <a:t>1</a:t>
                      </a:r>
                      <a:endParaRPr lang="en-US" sz="1600" dirty="0">
                        <a:effectLst/>
                        <a:latin typeface="Calibri"/>
                        <a:ea typeface="Calibri"/>
                        <a:cs typeface="Times New Roman"/>
                      </a:endParaRPr>
                    </a:p>
                  </a:txBody>
                  <a:tcPr marL="68580" marR="68580" marT="0" marB="0" anchor="ctr"/>
                </a:tc>
              </a:tr>
              <a:tr h="293363">
                <a:tc>
                  <a:txBody>
                    <a:bodyPr/>
                    <a:lstStyle/>
                    <a:p>
                      <a:pPr marL="0" marR="0" algn="ctr">
                        <a:lnSpc>
                          <a:spcPct val="100000"/>
                        </a:lnSpc>
                        <a:spcBef>
                          <a:spcPts val="0"/>
                        </a:spcBef>
                        <a:spcAft>
                          <a:spcPts val="0"/>
                        </a:spcAft>
                      </a:pPr>
                      <a:r>
                        <a:rPr lang="en-US" sz="1600">
                          <a:effectLst/>
                          <a:latin typeface="Times New Roman"/>
                          <a:ea typeface="Calibri"/>
                          <a:cs typeface="Times New Roman"/>
                        </a:rPr>
                        <a:t>14</a:t>
                      </a:r>
                      <a:endParaRPr lang="en-US" sz="1600">
                        <a:effectLst/>
                        <a:latin typeface="Calibri"/>
                        <a:ea typeface="Calibri"/>
                        <a:cs typeface="Times New Roman"/>
                      </a:endParaRPr>
                    </a:p>
                  </a:txBody>
                  <a:tcPr marL="68580" marR="68580" marT="0" marB="0" anchor="ctr"/>
                </a:tc>
                <a:tc>
                  <a:txBody>
                    <a:bodyPr/>
                    <a:lstStyle/>
                    <a:p>
                      <a:pPr marL="0" marR="0">
                        <a:lnSpc>
                          <a:spcPct val="100000"/>
                        </a:lnSpc>
                        <a:spcBef>
                          <a:spcPts val="600"/>
                        </a:spcBef>
                        <a:spcAft>
                          <a:spcPts val="600"/>
                        </a:spcAft>
                      </a:pPr>
                      <a:r>
                        <a:rPr lang="en-US" sz="1600" dirty="0">
                          <a:effectLst/>
                          <a:latin typeface="Times New Roman"/>
                          <a:ea typeface="Calibri"/>
                          <a:cs typeface="Times New Roman"/>
                        </a:rPr>
                        <a:t>RAMS Consultants</a:t>
                      </a:r>
                      <a:endParaRPr lang="en-US" sz="1600" dirty="0">
                        <a:effectLst/>
                        <a:latin typeface="Calibri"/>
                        <a:ea typeface="Calibri"/>
                        <a:cs typeface="Times New Roman"/>
                      </a:endParaRPr>
                    </a:p>
                  </a:txBody>
                  <a:tcPr marL="68580" marR="68580" marT="0" marB="0" anchor="ctr"/>
                </a:tc>
                <a:tc>
                  <a:txBody>
                    <a:bodyPr/>
                    <a:lstStyle/>
                    <a:p>
                      <a:pPr marL="0" marR="0" algn="ctr">
                        <a:lnSpc>
                          <a:spcPct val="100000"/>
                        </a:lnSpc>
                        <a:spcBef>
                          <a:spcPts val="0"/>
                        </a:spcBef>
                        <a:spcAft>
                          <a:spcPts val="0"/>
                        </a:spcAft>
                      </a:pPr>
                      <a:r>
                        <a:rPr lang="en-US" sz="1600" dirty="0">
                          <a:effectLst/>
                          <a:latin typeface="Times New Roman"/>
                          <a:ea typeface="Calibri"/>
                          <a:cs typeface="Times New Roman"/>
                        </a:rPr>
                        <a:t>1</a:t>
                      </a:r>
                      <a:endParaRPr lang="en-US" sz="1600" dirty="0">
                        <a:effectLst/>
                        <a:latin typeface="Calibri"/>
                        <a:ea typeface="Calibri"/>
                        <a:cs typeface="Times New Roman"/>
                      </a:endParaRPr>
                    </a:p>
                  </a:txBody>
                  <a:tcPr marL="68580" marR="68580" marT="0" marB="0" anchor="ctr"/>
                </a:tc>
              </a:tr>
              <a:tr h="606589">
                <a:tc>
                  <a:txBody>
                    <a:bodyPr/>
                    <a:lstStyle/>
                    <a:p>
                      <a:pPr marL="0" marR="0" algn="ctr">
                        <a:lnSpc>
                          <a:spcPct val="100000"/>
                        </a:lnSpc>
                        <a:spcBef>
                          <a:spcPts val="0"/>
                        </a:spcBef>
                        <a:spcAft>
                          <a:spcPts val="0"/>
                        </a:spcAft>
                      </a:pPr>
                      <a:r>
                        <a:rPr lang="en-US" sz="1600">
                          <a:effectLst/>
                          <a:latin typeface="Times New Roman"/>
                          <a:ea typeface="Calibri"/>
                          <a:cs typeface="Times New Roman"/>
                        </a:rPr>
                        <a:t>15</a:t>
                      </a:r>
                      <a:endParaRPr lang="en-US" sz="1600">
                        <a:effectLst/>
                        <a:latin typeface="Calibri"/>
                        <a:ea typeface="Calibri"/>
                        <a:cs typeface="Times New Roman"/>
                      </a:endParaRPr>
                    </a:p>
                  </a:txBody>
                  <a:tcPr marL="68580" marR="68580" marT="0" marB="0" anchor="ctr"/>
                </a:tc>
                <a:tc>
                  <a:txBody>
                    <a:bodyPr/>
                    <a:lstStyle/>
                    <a:p>
                      <a:pPr marL="0" marR="0">
                        <a:lnSpc>
                          <a:spcPct val="100000"/>
                        </a:lnSpc>
                        <a:spcBef>
                          <a:spcPts val="600"/>
                        </a:spcBef>
                        <a:spcAft>
                          <a:spcPts val="600"/>
                        </a:spcAft>
                      </a:pPr>
                      <a:r>
                        <a:rPr lang="en-US" sz="1600" dirty="0">
                          <a:effectLst/>
                          <a:latin typeface="Times New Roman"/>
                          <a:ea typeface="Calibri"/>
                          <a:cs typeface="Times New Roman"/>
                        </a:rPr>
                        <a:t>Asian Journal of Pharmaceutical and Clinical Research</a:t>
                      </a:r>
                      <a:endParaRPr lang="en-US" sz="1600" dirty="0">
                        <a:effectLst/>
                        <a:latin typeface="Calibri"/>
                        <a:ea typeface="Calibri"/>
                        <a:cs typeface="Times New Roman"/>
                      </a:endParaRPr>
                    </a:p>
                  </a:txBody>
                  <a:tcPr marL="68580" marR="68580" marT="0" marB="0" anchor="ctr"/>
                </a:tc>
                <a:tc>
                  <a:txBody>
                    <a:bodyPr/>
                    <a:lstStyle/>
                    <a:p>
                      <a:pPr marL="0" marR="0" algn="ctr">
                        <a:lnSpc>
                          <a:spcPct val="100000"/>
                        </a:lnSpc>
                        <a:spcBef>
                          <a:spcPts val="0"/>
                        </a:spcBef>
                        <a:spcAft>
                          <a:spcPts val="0"/>
                        </a:spcAft>
                      </a:pPr>
                      <a:r>
                        <a:rPr lang="en-US" sz="1600" dirty="0">
                          <a:effectLst/>
                          <a:latin typeface="Times New Roman"/>
                          <a:ea typeface="Calibri"/>
                          <a:cs typeface="Times New Roman"/>
                        </a:rPr>
                        <a:t>1</a:t>
                      </a:r>
                      <a:endParaRPr lang="en-US" sz="1600" dirty="0">
                        <a:effectLst/>
                        <a:latin typeface="Calibri"/>
                        <a:ea typeface="Calibri"/>
                        <a:cs typeface="Times New Roman"/>
                      </a:endParaRPr>
                    </a:p>
                  </a:txBody>
                  <a:tcPr marL="68580" marR="68580" marT="0" marB="0" anchor="ctr"/>
                </a:tc>
              </a:tr>
              <a:tr h="293363">
                <a:tc>
                  <a:txBody>
                    <a:bodyPr/>
                    <a:lstStyle/>
                    <a:p>
                      <a:pPr marL="0" marR="0" algn="ctr">
                        <a:lnSpc>
                          <a:spcPct val="100000"/>
                        </a:lnSpc>
                        <a:spcBef>
                          <a:spcPts val="0"/>
                        </a:spcBef>
                        <a:spcAft>
                          <a:spcPts val="0"/>
                        </a:spcAft>
                      </a:pPr>
                      <a:r>
                        <a:rPr lang="en-US" sz="1600">
                          <a:effectLst/>
                          <a:latin typeface="Times New Roman"/>
                          <a:ea typeface="Calibri"/>
                          <a:cs typeface="Times New Roman"/>
                        </a:rPr>
                        <a:t>16</a:t>
                      </a:r>
                      <a:endParaRPr lang="en-US" sz="1600">
                        <a:effectLst/>
                        <a:latin typeface="Calibri"/>
                        <a:ea typeface="Calibri"/>
                        <a:cs typeface="Times New Roman"/>
                      </a:endParaRPr>
                    </a:p>
                  </a:txBody>
                  <a:tcPr marL="68580" marR="68580" marT="0" marB="0" anchor="ctr"/>
                </a:tc>
                <a:tc>
                  <a:txBody>
                    <a:bodyPr/>
                    <a:lstStyle/>
                    <a:p>
                      <a:pPr marL="0" marR="0">
                        <a:lnSpc>
                          <a:spcPct val="100000"/>
                        </a:lnSpc>
                        <a:spcBef>
                          <a:spcPts val="600"/>
                        </a:spcBef>
                        <a:spcAft>
                          <a:spcPts val="600"/>
                        </a:spcAft>
                      </a:pPr>
                      <a:r>
                        <a:rPr lang="en-US" sz="1600" dirty="0">
                          <a:effectLst/>
                          <a:latin typeface="Times New Roman"/>
                          <a:ea typeface="Calibri"/>
                          <a:cs typeface="Times New Roman"/>
                        </a:rPr>
                        <a:t>Indian Statistical Institute</a:t>
                      </a:r>
                      <a:endParaRPr lang="en-US" sz="1600" dirty="0">
                        <a:effectLst/>
                        <a:latin typeface="Calibri"/>
                        <a:ea typeface="Calibri"/>
                        <a:cs typeface="Times New Roman"/>
                      </a:endParaRPr>
                    </a:p>
                  </a:txBody>
                  <a:tcPr marL="68580" marR="68580" marT="0" marB="0" anchor="ctr"/>
                </a:tc>
                <a:tc>
                  <a:txBody>
                    <a:bodyPr/>
                    <a:lstStyle/>
                    <a:p>
                      <a:pPr marL="0" marR="0" algn="ctr">
                        <a:lnSpc>
                          <a:spcPct val="100000"/>
                        </a:lnSpc>
                        <a:spcBef>
                          <a:spcPts val="0"/>
                        </a:spcBef>
                        <a:spcAft>
                          <a:spcPts val="0"/>
                        </a:spcAft>
                      </a:pPr>
                      <a:r>
                        <a:rPr lang="en-US" sz="1600" dirty="0">
                          <a:effectLst/>
                          <a:latin typeface="Times New Roman"/>
                          <a:ea typeface="Calibri"/>
                          <a:cs typeface="Times New Roman"/>
                        </a:rPr>
                        <a:t>1</a:t>
                      </a:r>
                      <a:endParaRPr lang="en-US" sz="1600" dirty="0">
                        <a:effectLst/>
                        <a:latin typeface="Calibri"/>
                        <a:ea typeface="Calibri"/>
                        <a:cs typeface="Times New Roman"/>
                      </a:endParaRPr>
                    </a:p>
                  </a:txBody>
                  <a:tcPr marL="68580" marR="68580" marT="0" marB="0" anchor="ctr"/>
                </a:tc>
              </a:tr>
            </a:tbl>
          </a:graphicData>
        </a:graphic>
      </p:graphicFrame>
      <p:sp>
        <p:nvSpPr>
          <p:cNvPr id="4" name="Footer Placeholder 3"/>
          <p:cNvSpPr>
            <a:spLocks noGrp="1"/>
          </p:cNvSpPr>
          <p:nvPr>
            <p:ph type="ftr" sz="quarter" idx="11"/>
          </p:nvPr>
        </p:nvSpPr>
        <p:spPr/>
        <p:txBody>
          <a:bodyPr/>
          <a:lstStyle/>
          <a:p>
            <a:r>
              <a:rPr lang="en-US" b="1" dirty="0" smtClean="0">
                <a:solidFill>
                  <a:schemeClr val="tx2"/>
                </a:solidFill>
              </a:rPr>
              <a:t>NACLIN 2016, </a:t>
            </a:r>
            <a:r>
              <a:rPr lang="en-US" b="1" dirty="0" err="1" smtClean="0">
                <a:solidFill>
                  <a:schemeClr val="tx2"/>
                </a:solidFill>
              </a:rPr>
              <a:t>Tezpur</a:t>
            </a:r>
            <a:r>
              <a:rPr lang="en-US" b="1" dirty="0" smtClean="0">
                <a:solidFill>
                  <a:schemeClr val="tx2"/>
                </a:solidFill>
              </a:rPr>
              <a:t> University</a:t>
            </a:r>
            <a:endParaRPr lang="en-US" b="1" dirty="0">
              <a:solidFill>
                <a:schemeClr val="tx2"/>
              </a:solidFill>
            </a:endParaRPr>
          </a:p>
        </p:txBody>
      </p:sp>
      <p:sp>
        <p:nvSpPr>
          <p:cNvPr id="5" name="Slide Number Placeholder 4"/>
          <p:cNvSpPr>
            <a:spLocks noGrp="1"/>
          </p:cNvSpPr>
          <p:nvPr>
            <p:ph type="sldNum" sz="quarter" idx="12"/>
          </p:nvPr>
        </p:nvSpPr>
        <p:spPr/>
        <p:txBody>
          <a:bodyPr/>
          <a:lstStyle/>
          <a:p>
            <a:fld id="{CA9C560D-1A60-453D-960C-F4C71D1EA792}" type="slidenum">
              <a:rPr lang="en-US" smtClean="0"/>
              <a:pPr/>
              <a:t>11</a:t>
            </a:fld>
            <a:endParaRPr lang="en-US"/>
          </a:p>
        </p:txBody>
      </p:sp>
    </p:spTree>
    <p:extLst>
      <p:ext uri="{BB962C8B-B14F-4D97-AF65-F5344CB8AC3E}">
        <p14:creationId xmlns="" xmlns:p14="http://schemas.microsoft.com/office/powerpoint/2010/main" val="358185747"/>
      </p:ext>
    </p:extLst>
  </p:cSld>
  <p:clrMapOvr>
    <a:masterClrMapping/>
  </p:clrMapOvr>
  <p:transition>
    <p:wipe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lstStyle/>
          <a:p>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Conclusion</a:t>
            </a:r>
            <a:endParaRPr lang="en-US" sz="4000" dirty="0"/>
          </a:p>
        </p:txBody>
      </p:sp>
      <p:sp>
        <p:nvSpPr>
          <p:cNvPr id="3" name="Content Placeholder 2"/>
          <p:cNvSpPr>
            <a:spLocks noGrp="1"/>
          </p:cNvSpPr>
          <p:nvPr>
            <p:ph idx="1"/>
          </p:nvPr>
        </p:nvSpPr>
        <p:spPr>
          <a:xfrm>
            <a:off x="457200" y="762000"/>
            <a:ext cx="8229600" cy="5486400"/>
          </a:xfrm>
        </p:spPr>
        <p:txBody>
          <a:bodyPr>
            <a:noAutofit/>
          </a:bodyPr>
          <a:lstStyle/>
          <a:p>
            <a:pPr algn="just">
              <a:spcBef>
                <a:spcPts val="600"/>
              </a:spcBef>
              <a:spcAft>
                <a:spcPts val="600"/>
              </a:spcAft>
            </a:pPr>
            <a:r>
              <a:rPr lang="en-US" sz="2000" dirty="0" smtClean="0">
                <a:solidFill>
                  <a:schemeClr val="tx1"/>
                </a:solidFill>
              </a:rPr>
              <a:t>The Study evaluates top </a:t>
            </a:r>
            <a:r>
              <a:rPr lang="en-US" sz="2000" b="1" dirty="0" smtClean="0">
                <a:solidFill>
                  <a:schemeClr val="tx2"/>
                </a:solidFill>
                <a:hlinkClick r:id="rId2" action="ppaction://hlinksldjump"/>
              </a:rPr>
              <a:t>50</a:t>
            </a:r>
            <a:r>
              <a:rPr lang="en-US" sz="2000" b="1" dirty="0" smtClean="0">
                <a:solidFill>
                  <a:schemeClr val="tx2"/>
                </a:solidFill>
              </a:rPr>
              <a:t> </a:t>
            </a:r>
            <a:r>
              <a:rPr lang="en-US" sz="2000" b="1" dirty="0">
                <a:solidFill>
                  <a:schemeClr val="tx2"/>
                </a:solidFill>
              </a:rPr>
              <a:t>I</a:t>
            </a:r>
            <a:r>
              <a:rPr lang="en-US" sz="2000" b="1" dirty="0" smtClean="0">
                <a:solidFill>
                  <a:schemeClr val="tx2"/>
                </a:solidFill>
              </a:rPr>
              <a:t>ndian journals </a:t>
            </a:r>
            <a:r>
              <a:rPr lang="en-US" sz="2000" dirty="0" smtClean="0">
                <a:solidFill>
                  <a:schemeClr val="tx1"/>
                </a:solidFill>
              </a:rPr>
              <a:t>in Scopus database, ranked based on SJR indicator.</a:t>
            </a:r>
          </a:p>
          <a:p>
            <a:pPr algn="just">
              <a:spcBef>
                <a:spcPts val="600"/>
              </a:spcBef>
              <a:spcAft>
                <a:spcPts val="600"/>
              </a:spcAft>
            </a:pPr>
            <a:r>
              <a:rPr lang="en-US" sz="2000" dirty="0" smtClean="0">
                <a:solidFill>
                  <a:schemeClr val="tx1"/>
                </a:solidFill>
              </a:rPr>
              <a:t>The immense popularity and growing impact of open access journal in India is proved in the study as 40 out of top 50 </a:t>
            </a:r>
            <a:r>
              <a:rPr lang="en-US" sz="2000" dirty="0">
                <a:solidFill>
                  <a:schemeClr val="tx1"/>
                </a:solidFill>
              </a:rPr>
              <a:t>I</a:t>
            </a:r>
            <a:r>
              <a:rPr lang="en-US" sz="2000" dirty="0" smtClean="0">
                <a:solidFill>
                  <a:schemeClr val="tx1"/>
                </a:solidFill>
              </a:rPr>
              <a:t>ndian journals are found to be open access journals.</a:t>
            </a:r>
          </a:p>
          <a:p>
            <a:pPr algn="just">
              <a:spcBef>
                <a:spcPts val="600"/>
              </a:spcBef>
              <a:spcAft>
                <a:spcPts val="600"/>
              </a:spcAft>
            </a:pPr>
            <a:r>
              <a:rPr lang="en-US" sz="2000" dirty="0" smtClean="0">
                <a:solidFill>
                  <a:schemeClr val="tx1"/>
                </a:solidFill>
              </a:rPr>
              <a:t>The Quartile rank evaluation reflects that most of the top Indian journals are yet to reach the top position in their respective subject disciplines as  29 out of top 50 journals were found lying in </a:t>
            </a:r>
            <a:r>
              <a:rPr lang="en-US" sz="2000" b="1" dirty="0" smtClean="0">
                <a:solidFill>
                  <a:schemeClr val="tx1"/>
                </a:solidFill>
              </a:rPr>
              <a:t>Q2.</a:t>
            </a:r>
          </a:p>
          <a:p>
            <a:pPr algn="just">
              <a:spcBef>
                <a:spcPts val="600"/>
              </a:spcBef>
              <a:spcAft>
                <a:spcPts val="600"/>
              </a:spcAft>
            </a:pPr>
            <a:r>
              <a:rPr lang="en-US" sz="2000" dirty="0" smtClean="0">
                <a:solidFill>
                  <a:schemeClr val="tx1"/>
                </a:solidFill>
              </a:rPr>
              <a:t>Most of the top performing Indian Journals belong to the discipline of </a:t>
            </a:r>
            <a:r>
              <a:rPr lang="en-US" sz="2000" b="1" dirty="0" smtClean="0">
                <a:solidFill>
                  <a:schemeClr val="tx1"/>
                </a:solidFill>
              </a:rPr>
              <a:t>Medicine </a:t>
            </a:r>
            <a:r>
              <a:rPr lang="en-US" sz="2000" dirty="0" smtClean="0">
                <a:solidFill>
                  <a:schemeClr val="tx1"/>
                </a:solidFill>
              </a:rPr>
              <a:t>and Health Sciences related subjects as 37% of journals were indexed under the discipline of </a:t>
            </a:r>
            <a:r>
              <a:rPr lang="en-US" sz="2000" b="1" dirty="0" smtClean="0">
                <a:solidFill>
                  <a:schemeClr val="tx1"/>
                </a:solidFill>
              </a:rPr>
              <a:t>Medicine</a:t>
            </a:r>
            <a:r>
              <a:rPr lang="en-US" sz="2000" dirty="0" smtClean="0">
                <a:solidFill>
                  <a:schemeClr val="tx1"/>
                </a:solidFill>
              </a:rPr>
              <a:t> in </a:t>
            </a:r>
            <a:r>
              <a:rPr lang="en-US" sz="2000" dirty="0" err="1" smtClean="0">
                <a:solidFill>
                  <a:schemeClr val="tx1"/>
                </a:solidFill>
              </a:rPr>
              <a:t>SCHimago</a:t>
            </a:r>
            <a:r>
              <a:rPr lang="en-US" sz="2000" dirty="0" smtClean="0">
                <a:solidFill>
                  <a:schemeClr val="tx1"/>
                </a:solidFill>
              </a:rPr>
              <a:t> website.</a:t>
            </a:r>
          </a:p>
          <a:p>
            <a:pPr algn="just">
              <a:spcBef>
                <a:spcPts val="600"/>
              </a:spcBef>
              <a:spcAft>
                <a:spcPts val="600"/>
              </a:spcAft>
            </a:pPr>
            <a:r>
              <a:rPr lang="en-US" sz="2000" dirty="0" err="1" smtClean="0">
                <a:solidFill>
                  <a:schemeClr val="tx1"/>
                </a:solidFill>
              </a:rPr>
              <a:t>Medknow</a:t>
            </a:r>
            <a:r>
              <a:rPr lang="en-US" sz="2000" dirty="0" smtClean="0">
                <a:solidFill>
                  <a:schemeClr val="tx1"/>
                </a:solidFill>
              </a:rPr>
              <a:t> publications is the performing publishing house with feature of 24 journals in top 50 </a:t>
            </a:r>
            <a:r>
              <a:rPr lang="en-US" sz="2000" dirty="0">
                <a:solidFill>
                  <a:schemeClr val="tx1"/>
                </a:solidFill>
              </a:rPr>
              <a:t>I</a:t>
            </a:r>
            <a:r>
              <a:rPr lang="en-US" sz="2000" dirty="0" smtClean="0">
                <a:solidFill>
                  <a:schemeClr val="tx1"/>
                </a:solidFill>
              </a:rPr>
              <a:t>ndian journal list. All of them are open  access journals.</a:t>
            </a:r>
          </a:p>
          <a:p>
            <a:pPr algn="just"/>
            <a:endParaRPr lang="en-US" sz="2000" b="1" dirty="0" smtClean="0"/>
          </a:p>
          <a:p>
            <a:pPr algn="just"/>
            <a:endParaRPr lang="en-US" sz="2000" dirty="0"/>
          </a:p>
        </p:txBody>
      </p:sp>
      <p:sp>
        <p:nvSpPr>
          <p:cNvPr id="4" name="Footer Placeholder 3"/>
          <p:cNvSpPr>
            <a:spLocks noGrp="1"/>
          </p:cNvSpPr>
          <p:nvPr>
            <p:ph type="ftr" sz="quarter" idx="11"/>
          </p:nvPr>
        </p:nvSpPr>
        <p:spPr/>
        <p:txBody>
          <a:bodyPr/>
          <a:lstStyle/>
          <a:p>
            <a:r>
              <a:rPr lang="en-US" b="1" dirty="0" smtClean="0">
                <a:solidFill>
                  <a:schemeClr val="tx2"/>
                </a:solidFill>
              </a:rPr>
              <a:t>NACLIN 2016, </a:t>
            </a:r>
            <a:r>
              <a:rPr lang="en-US" b="1" dirty="0" err="1" smtClean="0">
                <a:solidFill>
                  <a:schemeClr val="tx2"/>
                </a:solidFill>
              </a:rPr>
              <a:t>Tezpur</a:t>
            </a:r>
            <a:r>
              <a:rPr lang="en-US" b="1" dirty="0" smtClean="0">
                <a:solidFill>
                  <a:schemeClr val="tx2"/>
                </a:solidFill>
              </a:rPr>
              <a:t> University</a:t>
            </a:r>
            <a:endParaRPr lang="en-US" b="1" dirty="0">
              <a:solidFill>
                <a:schemeClr val="tx2"/>
              </a:solidFill>
            </a:endParaRPr>
          </a:p>
        </p:txBody>
      </p:sp>
      <p:sp>
        <p:nvSpPr>
          <p:cNvPr id="5" name="Slide Number Placeholder 4"/>
          <p:cNvSpPr>
            <a:spLocks noGrp="1"/>
          </p:cNvSpPr>
          <p:nvPr>
            <p:ph type="sldNum" sz="quarter" idx="12"/>
          </p:nvPr>
        </p:nvSpPr>
        <p:spPr/>
        <p:txBody>
          <a:bodyPr/>
          <a:lstStyle/>
          <a:p>
            <a:fld id="{CA9C560D-1A60-453D-960C-F4C71D1EA792}" type="slidenum">
              <a:rPr lang="en-US" smtClean="0"/>
              <a:pPr/>
              <a:t>12</a:t>
            </a:fld>
            <a:endParaRPr lang="en-US"/>
          </a:p>
        </p:txBody>
      </p:sp>
    </p:spTree>
    <p:extLst>
      <p:ext uri="{BB962C8B-B14F-4D97-AF65-F5344CB8AC3E}">
        <p14:creationId xmlns="" xmlns:p14="http://schemas.microsoft.com/office/powerpoint/2010/main" val="1097998188"/>
      </p:ext>
    </p:extLst>
  </p:cSld>
  <p:clrMapOvr>
    <a:masterClrMapping/>
  </p:clrMapOvr>
  <p:transition>
    <p:wipe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NACLIN 2016, Tezpur University</a:t>
            </a:r>
            <a:endParaRPr lang="en-US"/>
          </a:p>
        </p:txBody>
      </p:sp>
      <p:sp>
        <p:nvSpPr>
          <p:cNvPr id="5" name="Slide Number Placeholder 4"/>
          <p:cNvSpPr>
            <a:spLocks noGrp="1"/>
          </p:cNvSpPr>
          <p:nvPr>
            <p:ph type="sldNum" sz="quarter" idx="12"/>
          </p:nvPr>
        </p:nvSpPr>
        <p:spPr/>
        <p:txBody>
          <a:bodyPr/>
          <a:lstStyle/>
          <a:p>
            <a:fld id="{CA9C560D-1A60-453D-960C-F4C71D1EA792}" type="slidenum">
              <a:rPr lang="en-US" smtClean="0"/>
              <a:pPr/>
              <a:t>13</a:t>
            </a:fld>
            <a:endParaRPr lang="en-US"/>
          </a:p>
        </p:txBody>
      </p:sp>
      <p:sp>
        <p:nvSpPr>
          <p:cNvPr id="7" name="Rectangle 4"/>
          <p:cNvSpPr txBox="1">
            <a:spLocks noChangeArrowheads="1"/>
          </p:cNvSpPr>
          <p:nvPr/>
        </p:nvSpPr>
        <p:spPr bwMode="auto">
          <a:xfrm>
            <a:off x="685800" y="457200"/>
            <a:ext cx="7772400" cy="5867400"/>
          </a:xfrm>
          <a:prstGeom prst="rect">
            <a:avLst/>
          </a:prstGeom>
          <a:noFill/>
          <a:ln w="9525">
            <a:noFill/>
            <a:miter lim="800000"/>
            <a:headEnd/>
            <a:tailEnd/>
          </a:ln>
        </p:spPr>
        <p:txBody>
          <a:bodyPr/>
          <a:lstStyle/>
          <a:p>
            <a:pPr marL="365125" indent="-282575" algn="ctr">
              <a:spcBef>
                <a:spcPts val="600"/>
              </a:spcBef>
              <a:buClr>
                <a:schemeClr val="accent1"/>
              </a:buClr>
              <a:buSzPct val="80000"/>
              <a:buFont typeface="Wingdings 2" pitchFamily="18" charset="2"/>
              <a:buNone/>
              <a:defRPr/>
            </a:pPr>
            <a:endParaRPr lang="en-US" sz="2800" b="1" dirty="0">
              <a:solidFill>
                <a:srgbClr val="FF0000"/>
              </a:solidFill>
              <a:latin typeface="+mn-lt"/>
            </a:endParaRPr>
          </a:p>
          <a:p>
            <a:pPr marL="365125" indent="-282575" algn="ctr">
              <a:spcBef>
                <a:spcPts val="600"/>
              </a:spcBef>
              <a:buClr>
                <a:schemeClr val="accent1"/>
              </a:buClr>
              <a:buSzPct val="80000"/>
              <a:buFont typeface="Wingdings 2" pitchFamily="18" charset="2"/>
              <a:buNone/>
              <a:defRPr/>
            </a:pPr>
            <a:r>
              <a:rPr lang="en-US" sz="2800" b="1" dirty="0">
                <a:solidFill>
                  <a:srgbClr val="FF0000"/>
                </a:solidFill>
                <a:latin typeface="+mn-lt"/>
              </a:rPr>
              <a:t>					</a:t>
            </a:r>
          </a:p>
          <a:p>
            <a:pPr marL="365125" indent="-282575" algn="ctr">
              <a:spcBef>
                <a:spcPts val="600"/>
              </a:spcBef>
              <a:buClr>
                <a:schemeClr val="accent1"/>
              </a:buClr>
              <a:buSzPct val="80000"/>
              <a:buFont typeface="Wingdings 2" pitchFamily="18" charset="2"/>
              <a:buNone/>
              <a:defRPr/>
            </a:pPr>
            <a:r>
              <a:rPr lang="en-US" sz="2800" b="1" dirty="0">
                <a:solidFill>
                  <a:srgbClr val="FF0000"/>
                </a:solidFill>
                <a:latin typeface="+mn-lt"/>
              </a:rPr>
              <a:t>					</a:t>
            </a:r>
          </a:p>
          <a:p>
            <a:pPr marL="365125" indent="-282575" algn="ctr">
              <a:spcBef>
                <a:spcPts val="600"/>
              </a:spcBef>
              <a:buClr>
                <a:schemeClr val="accent1"/>
              </a:buClr>
              <a:buSzPct val="80000"/>
              <a:buFont typeface="Wingdings 2" pitchFamily="18" charset="2"/>
              <a:buNone/>
              <a:defRPr/>
            </a:pPr>
            <a:endParaRPr lang="en-US" sz="4000" b="1" dirty="0">
              <a:solidFill>
                <a:srgbClr val="FF0000"/>
              </a:solidFill>
              <a:latin typeface="+mn-lt"/>
            </a:endParaRPr>
          </a:p>
          <a:p>
            <a:pPr marL="365125" indent="-282575" algn="r">
              <a:spcBef>
                <a:spcPts val="600"/>
              </a:spcBef>
              <a:buClr>
                <a:schemeClr val="accent1"/>
              </a:buClr>
              <a:buSzPct val="80000"/>
              <a:buFont typeface="Wingdings 2" pitchFamily="18" charset="2"/>
              <a:buNone/>
              <a:defRPr/>
            </a:pPr>
            <a:r>
              <a:rPr lang="en-US" sz="5500" b="1" i="1" dirty="0">
                <a:solidFill>
                  <a:srgbClr val="FF0000"/>
                </a:solidFill>
                <a:latin typeface="+mn-lt"/>
              </a:rPr>
              <a:t>Thank You</a:t>
            </a: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after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Effect transition="in" filter="diamond(in)">
                                      <p:cBhvr>
                                        <p:cTn id="7" dur="2000"/>
                                        <p:tgtEl>
                                          <p:spTgt spid="7">
                                            <p:txEl>
                                              <p:pRg st="2" end="2"/>
                                            </p:txEl>
                                          </p:spTgt>
                                        </p:tgtEl>
                                      </p:cBhvr>
                                    </p:animEffect>
                                  </p:childTnLst>
                                </p:cTn>
                              </p:par>
                            </p:childTnLst>
                          </p:cTn>
                        </p:par>
                        <p:par>
                          <p:cTn id="8" fill="hold">
                            <p:stCondLst>
                              <p:cond delay="2000"/>
                            </p:stCondLst>
                            <p:childTnLst>
                              <p:par>
                                <p:cTn id="9" presetID="8" presetClass="entr" presetSubtype="16" fill="hold" nodeType="afterEffect">
                                  <p:stCondLst>
                                    <p:cond delay="0"/>
                                  </p:stCondLst>
                                  <p:childTnLst>
                                    <p:set>
                                      <p:cBhvr>
                                        <p:cTn id="10" dur="1" fill="hold">
                                          <p:stCondLst>
                                            <p:cond delay="0"/>
                                          </p:stCondLst>
                                        </p:cTn>
                                        <p:tgtEl>
                                          <p:spTgt spid="7">
                                            <p:txEl>
                                              <p:pRg st="4" end="4"/>
                                            </p:txEl>
                                          </p:spTgt>
                                        </p:tgtEl>
                                        <p:attrNameLst>
                                          <p:attrName>style.visibility</p:attrName>
                                        </p:attrNameLst>
                                      </p:cBhvr>
                                      <p:to>
                                        <p:strVal val="visible"/>
                                      </p:to>
                                    </p:set>
                                    <p:animEffect transition="in" filter="diamond(in)">
                                      <p:cBhvr>
                                        <p:cTn id="11" dur="2000"/>
                                        <p:tgtEl>
                                          <p:spTgt spid="7">
                                            <p:txEl>
                                              <p:pRg st="4" end="4"/>
                                            </p:txEl>
                                          </p:spTgt>
                                        </p:tgtEl>
                                      </p:cBhvr>
                                    </p:animEffect>
                                  </p:childTnLst>
                                </p:cTn>
                              </p:par>
                            </p:childTnLst>
                          </p:cTn>
                        </p:par>
                        <p:par>
                          <p:cTn id="12" fill="hold">
                            <p:stCondLst>
                              <p:cond delay="4000"/>
                            </p:stCondLst>
                            <p:childTnLst>
                              <p:par>
                                <p:cTn id="13" presetID="35" presetClass="path" presetSubtype="0" accel="50000" decel="50000" fill="hold" nodeType="afterEffect">
                                  <p:stCondLst>
                                    <p:cond delay="0"/>
                                  </p:stCondLst>
                                  <p:childTnLst>
                                    <p:animMotion origin="layout" path="M 0 0  L -0.25 0  E" pathEditMode="relative" ptsTypes="">
                                      <p:cBhvr>
                                        <p:cTn id="14" dur="2000" fill="hold"/>
                                        <p:tgtEl>
                                          <p:spTgt spid="7">
                                            <p:txEl>
                                              <p:pRg st="2" end="2"/>
                                            </p:txEl>
                                          </p:spTgt>
                                        </p:tgtEl>
                                        <p:attrNameLst>
                                          <p:attrName>ppt_x</p:attrName>
                                          <p:attrName>ppt_y</p:attrName>
                                        </p:attrNameLst>
                                      </p:cBhvr>
                                    </p:animMotion>
                                  </p:childTnLst>
                                </p:cTn>
                              </p:par>
                            </p:childTnLst>
                          </p:cTn>
                        </p:par>
                        <p:par>
                          <p:cTn id="15" fill="hold">
                            <p:stCondLst>
                              <p:cond delay="6000"/>
                            </p:stCondLst>
                            <p:childTnLst>
                              <p:par>
                                <p:cTn id="16" presetID="35" presetClass="path" presetSubtype="0" accel="50000" decel="50000" fill="hold" nodeType="afterEffect">
                                  <p:stCondLst>
                                    <p:cond delay="0"/>
                                  </p:stCondLst>
                                  <p:childTnLst>
                                    <p:animMotion origin="layout" path="M 0 0  L -0.25 0  E" pathEditMode="relative" ptsTypes="">
                                      <p:cBhvr>
                                        <p:cTn id="17" dur="2000" fill="hold"/>
                                        <p:tgtEl>
                                          <p:spTgt spid="7">
                                            <p:txEl>
                                              <p:pRg st="4" end="4"/>
                                            </p:txEl>
                                          </p:spTgt>
                                        </p:tgtEl>
                                        <p:attrNameLst>
                                          <p:attrName>ppt_x</p:attrName>
                                          <p:attrName>ppt_y</p:attrName>
                                        </p:attrNameLst>
                                      </p:cBhvr>
                                    </p:animMotion>
                                  </p:childTnLst>
                                </p:cTn>
                              </p:par>
                            </p:childTnLst>
                          </p:cTn>
                        </p:par>
                        <p:par>
                          <p:cTn id="18" fill="hold">
                            <p:stCondLst>
                              <p:cond delay="8000"/>
                            </p:stCondLst>
                            <p:childTnLst>
                              <p:par>
                                <p:cTn id="19" presetID="6" presetClass="emph" presetSubtype="0" fill="hold" nodeType="afterEffect">
                                  <p:stCondLst>
                                    <p:cond delay="0"/>
                                  </p:stCondLst>
                                  <p:childTnLst>
                                    <p:animScale>
                                      <p:cBhvr>
                                        <p:cTn id="20" dur="2000" fill="hold"/>
                                        <p:tgtEl>
                                          <p:spTgt spid="7">
                                            <p:txEl>
                                              <p:pRg st="2" end="2"/>
                                            </p:txEl>
                                          </p:spTgt>
                                        </p:tgtEl>
                                      </p:cBhvr>
                                      <p:by x="150000" y="150000"/>
                                    </p:animScale>
                                  </p:childTnLst>
                                </p:cTn>
                              </p:par>
                            </p:childTnLst>
                          </p:cTn>
                        </p:par>
                        <p:par>
                          <p:cTn id="21" fill="hold">
                            <p:stCondLst>
                              <p:cond delay="10000"/>
                            </p:stCondLst>
                            <p:childTnLst>
                              <p:par>
                                <p:cTn id="22" presetID="6" presetClass="emph" presetSubtype="0" fill="hold" nodeType="afterEffect">
                                  <p:stCondLst>
                                    <p:cond delay="0"/>
                                  </p:stCondLst>
                                  <p:childTnLst>
                                    <p:animScale>
                                      <p:cBhvr>
                                        <p:cTn id="23" dur="2000" fill="hold"/>
                                        <p:tgtEl>
                                          <p:spTgt spid="7">
                                            <p:txEl>
                                              <p:pRg st="4" end="4"/>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228599" y="76201"/>
          <a:ext cx="8534401" cy="6672632"/>
        </p:xfrm>
        <a:graphic>
          <a:graphicData uri="http://schemas.openxmlformats.org/drawingml/2006/table">
            <a:tbl>
              <a:tblPr/>
              <a:tblGrid>
                <a:gridCol w="526628"/>
                <a:gridCol w="2342212"/>
                <a:gridCol w="754958"/>
                <a:gridCol w="1660906"/>
                <a:gridCol w="528471"/>
                <a:gridCol w="603966"/>
                <a:gridCol w="679462"/>
                <a:gridCol w="754958"/>
                <a:gridCol w="682840"/>
              </a:tblGrid>
              <a:tr h="357518">
                <a:tc gridSpan="9">
                  <a:txBody>
                    <a:bodyPr/>
                    <a:lstStyle/>
                    <a:p>
                      <a:pPr marL="0" marR="0" algn="ctr">
                        <a:lnSpc>
                          <a:spcPct val="115000"/>
                        </a:lnSpc>
                        <a:spcBef>
                          <a:spcPts val="0"/>
                        </a:spcBef>
                        <a:spcAft>
                          <a:spcPts val="0"/>
                        </a:spcAft>
                      </a:pPr>
                      <a:r>
                        <a:rPr lang="en-US" sz="1400" b="1" dirty="0">
                          <a:latin typeface="Times New Roman"/>
                          <a:ea typeface="Calibri"/>
                          <a:cs typeface="Times New Roman"/>
                          <a:hlinkClick r:id="rId2" action="ppaction://hlinksldjump"/>
                        </a:rPr>
                        <a:t>Table 1: Top 50 Indian Journals based on their SJR value</a:t>
                      </a:r>
                      <a:endParaRPr lang="en-US" sz="1400"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4095">
                <a:tc>
                  <a:txBody>
                    <a:bodyPr/>
                    <a:lstStyle/>
                    <a:p>
                      <a:pPr marL="0" marR="0" algn="ctr">
                        <a:lnSpc>
                          <a:spcPct val="115000"/>
                        </a:lnSpc>
                        <a:spcBef>
                          <a:spcPts val="0"/>
                        </a:spcBef>
                        <a:spcAft>
                          <a:spcPts val="0"/>
                        </a:spcAft>
                      </a:pPr>
                      <a:r>
                        <a:rPr lang="en-US" sz="1000" b="1" dirty="0">
                          <a:latin typeface="Times New Roman"/>
                          <a:ea typeface="Calibri"/>
                          <a:cs typeface="Times New Roman"/>
                        </a:rPr>
                        <a:t>Rank</a:t>
                      </a:r>
                      <a:endParaRPr lang="en-US" sz="10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b="1" dirty="0">
                          <a:latin typeface="Times New Roman"/>
                          <a:ea typeface="Calibri"/>
                          <a:cs typeface="Times New Roman"/>
                        </a:rPr>
                        <a:t>Title</a:t>
                      </a:r>
                      <a:endParaRPr lang="en-US" sz="10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b="1" dirty="0">
                          <a:latin typeface="Times New Roman"/>
                          <a:ea typeface="Calibri"/>
                          <a:cs typeface="Times New Roman"/>
                        </a:rPr>
                        <a:t>Status</a:t>
                      </a:r>
                      <a:endParaRPr lang="en-US" sz="10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000" b="1" dirty="0">
                          <a:latin typeface="Times New Roman"/>
                          <a:ea typeface="Calibri"/>
                          <a:cs typeface="Times New Roman"/>
                        </a:rPr>
                        <a:t>Publisher</a:t>
                      </a:r>
                      <a:endParaRPr lang="en-US" sz="10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b="1" dirty="0">
                          <a:latin typeface="Times New Roman"/>
                          <a:ea typeface="Calibri"/>
                          <a:cs typeface="Times New Roman"/>
                          <a:hlinkClick r:id="rId3" action="ppaction://hlinksldjump"/>
                        </a:rPr>
                        <a:t>SJR</a:t>
                      </a:r>
                      <a:endParaRPr lang="en-US" sz="10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b="1" dirty="0">
                          <a:latin typeface="Times New Roman"/>
                          <a:ea typeface="Calibri"/>
                          <a:cs typeface="Times New Roman"/>
                        </a:rPr>
                        <a:t>SJR Best </a:t>
                      </a:r>
                      <a:r>
                        <a:rPr lang="en-US" sz="1000" b="1" dirty="0">
                          <a:latin typeface="Times New Roman"/>
                          <a:ea typeface="Calibri"/>
                          <a:cs typeface="Times New Roman"/>
                          <a:hlinkClick r:id="rId4" action="ppaction://hlinksldjump"/>
                        </a:rPr>
                        <a:t>Quartile</a:t>
                      </a:r>
                      <a:endParaRPr lang="en-US" sz="10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b="1" dirty="0">
                          <a:latin typeface="Times New Roman"/>
                          <a:ea typeface="Calibri"/>
                          <a:cs typeface="Times New Roman"/>
                        </a:rPr>
                        <a:t>Total Docs. (2014)</a:t>
                      </a:r>
                      <a:endParaRPr lang="en-US" sz="10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b="1" dirty="0">
                          <a:latin typeface="Times New Roman"/>
                          <a:ea typeface="Calibri"/>
                          <a:cs typeface="Times New Roman"/>
                        </a:rPr>
                        <a:t>Total Docs (3years)</a:t>
                      </a:r>
                      <a:endParaRPr lang="en-US" sz="10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b="1" dirty="0">
                          <a:latin typeface="Times New Roman"/>
                          <a:ea typeface="Calibri"/>
                          <a:cs typeface="Times New Roman"/>
                        </a:rPr>
                        <a:t>Total Cites (3years)</a:t>
                      </a:r>
                      <a:endParaRPr lang="en-US" sz="10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dirty="0">
                          <a:latin typeface="Times New Roman"/>
                          <a:ea typeface="Calibri"/>
                          <a:cs typeface="Times New Roman"/>
                        </a:rPr>
                        <a:t>1</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Journal of Carcinogenesis</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OA</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Medknow Publications</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1.498</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00589A"/>
                          </a:solidFill>
                          <a:latin typeface="Times New Roman"/>
                          <a:ea typeface="Calibri"/>
                          <a:cs typeface="Times New Roman"/>
                        </a:rPr>
                        <a:t>Q1</a:t>
                      </a:r>
                      <a:endParaRPr lang="en-US" sz="600" b="1" dirty="0">
                        <a:solidFill>
                          <a:srgbClr val="00589A"/>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10</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81</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318</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dirty="0">
                          <a:latin typeface="Times New Roman"/>
                          <a:ea typeface="Calibri"/>
                          <a:cs typeface="Times New Roman"/>
                        </a:rPr>
                        <a:t>2</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Bulletin of the Astronomical Society of India</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FF0000"/>
                          </a:solidFill>
                          <a:latin typeface="Times New Roman"/>
                          <a:ea typeface="Calibri"/>
                          <a:cs typeface="Times New Roman"/>
                        </a:rPr>
                        <a:t>PA</a:t>
                      </a:r>
                      <a:endParaRPr lang="en-US" sz="600" b="1" dirty="0">
                        <a:solidFill>
                          <a:srgbClr val="FF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Astronomical Society of India</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1.371</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11</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82</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111</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dirty="0">
                          <a:latin typeface="Times New Roman"/>
                          <a:ea typeface="Calibri"/>
                          <a:cs typeface="Times New Roman"/>
                        </a:rPr>
                        <a:t>3</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Noise and Health</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err="1">
                          <a:latin typeface="Times New Roman"/>
                          <a:ea typeface="Calibri"/>
                          <a:cs typeface="Times New Roman"/>
                        </a:rPr>
                        <a:t>Medknow</a:t>
                      </a:r>
                      <a:r>
                        <a:rPr lang="en-US" sz="600" b="1" dirty="0">
                          <a:latin typeface="Times New Roman"/>
                          <a:ea typeface="Calibri"/>
                          <a:cs typeface="Times New Roman"/>
                        </a:rPr>
                        <a:t> Publications</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1.192</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00589A"/>
                          </a:solidFill>
                          <a:latin typeface="Times New Roman"/>
                          <a:ea typeface="Calibri"/>
                          <a:cs typeface="Times New Roman"/>
                        </a:rPr>
                        <a:t>Q1</a:t>
                      </a:r>
                      <a:endParaRPr lang="en-US" sz="600" b="1" dirty="0">
                        <a:solidFill>
                          <a:srgbClr val="00589A"/>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60</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172</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374</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8502">
                <a:tc>
                  <a:txBody>
                    <a:bodyPr/>
                    <a:lstStyle/>
                    <a:p>
                      <a:pPr marL="0" marR="0" algn="ctr">
                        <a:lnSpc>
                          <a:spcPct val="115000"/>
                        </a:lnSpc>
                        <a:spcBef>
                          <a:spcPts val="0"/>
                        </a:spcBef>
                        <a:spcAft>
                          <a:spcPts val="0"/>
                        </a:spcAft>
                      </a:pPr>
                      <a:r>
                        <a:rPr lang="en-US" sz="600" b="1" dirty="0">
                          <a:latin typeface="Times New Roman"/>
                          <a:ea typeface="Calibri"/>
                          <a:cs typeface="Times New Roman"/>
                        </a:rPr>
                        <a:t>4</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Indian Journal of Science and Technology</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Indian Society for Education and Environment</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1.093</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00589A"/>
                          </a:solidFill>
                          <a:latin typeface="Times New Roman"/>
                          <a:ea typeface="Calibri"/>
                          <a:cs typeface="Times New Roman"/>
                        </a:rPr>
                        <a:t>Q1</a:t>
                      </a:r>
                      <a:endParaRPr lang="en-US" sz="600" b="1" dirty="0">
                        <a:solidFill>
                          <a:srgbClr val="00589A"/>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331</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856</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1104</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5</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Conservation and Society</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Sage Publications India </a:t>
                      </a:r>
                      <a:r>
                        <a:rPr lang="en-US" sz="600" b="1" dirty="0" err="1">
                          <a:latin typeface="Times New Roman"/>
                          <a:ea typeface="Calibri"/>
                          <a:cs typeface="Times New Roman"/>
                        </a:rPr>
                        <a:t>Pvt</a:t>
                      </a:r>
                      <a:r>
                        <a:rPr lang="en-US" sz="600" b="1" dirty="0">
                          <a:latin typeface="Times New Roman"/>
                          <a:ea typeface="Calibri"/>
                          <a:cs typeface="Times New Roman"/>
                        </a:rPr>
                        <a:t> Ltd.</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0.996</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00589A"/>
                          </a:solidFill>
                          <a:latin typeface="Times New Roman"/>
                          <a:ea typeface="Calibri"/>
                          <a:cs typeface="Times New Roman"/>
                        </a:rPr>
                        <a:t>Q1</a:t>
                      </a:r>
                      <a:endParaRPr lang="en-US" sz="600" b="1" dirty="0">
                        <a:solidFill>
                          <a:srgbClr val="00589A"/>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29</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89</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172</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dirty="0">
                          <a:latin typeface="Times New Roman"/>
                          <a:ea typeface="Calibri"/>
                          <a:cs typeface="Times New Roman"/>
                        </a:rPr>
                        <a:t>6</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Biomedical Journal</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err="1">
                          <a:latin typeface="Times New Roman"/>
                          <a:ea typeface="Calibri"/>
                          <a:cs typeface="Times New Roman"/>
                        </a:rPr>
                        <a:t>Medknow</a:t>
                      </a:r>
                      <a:r>
                        <a:rPr lang="en-US" sz="600" b="1" dirty="0">
                          <a:latin typeface="Times New Roman"/>
                          <a:ea typeface="Calibri"/>
                          <a:cs typeface="Times New Roman"/>
                        </a:rPr>
                        <a:t> Publications</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0.877</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00589A"/>
                          </a:solidFill>
                          <a:latin typeface="Times New Roman"/>
                          <a:ea typeface="Calibri"/>
                          <a:cs typeface="Times New Roman"/>
                        </a:rPr>
                        <a:t>Q1</a:t>
                      </a:r>
                      <a:endParaRPr lang="en-US" sz="600" b="1" dirty="0">
                        <a:solidFill>
                          <a:srgbClr val="00589A"/>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68</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55</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117</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8502">
                <a:tc>
                  <a:txBody>
                    <a:bodyPr/>
                    <a:lstStyle/>
                    <a:p>
                      <a:pPr marL="0" marR="0" algn="ctr">
                        <a:lnSpc>
                          <a:spcPct val="115000"/>
                        </a:lnSpc>
                        <a:spcBef>
                          <a:spcPts val="0"/>
                        </a:spcBef>
                        <a:spcAft>
                          <a:spcPts val="0"/>
                        </a:spcAft>
                      </a:pPr>
                      <a:r>
                        <a:rPr lang="en-US" sz="600" b="1" dirty="0">
                          <a:latin typeface="Times New Roman"/>
                          <a:ea typeface="Calibri"/>
                          <a:cs typeface="Times New Roman"/>
                        </a:rPr>
                        <a:t>7</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Journal of Advanced Pharmaceutical Technology and Research</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Medknow Publications</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0.841</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00589A"/>
                          </a:solidFill>
                          <a:latin typeface="Times New Roman"/>
                          <a:ea typeface="Calibri"/>
                          <a:cs typeface="Times New Roman"/>
                        </a:rPr>
                        <a:t>Q1</a:t>
                      </a:r>
                      <a:endParaRPr lang="en-US" sz="600" b="1" dirty="0">
                        <a:solidFill>
                          <a:srgbClr val="00589A"/>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33</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95</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190</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dirty="0">
                          <a:latin typeface="Times New Roman"/>
                          <a:ea typeface="Calibri"/>
                          <a:cs typeface="Times New Roman"/>
                        </a:rPr>
                        <a:t>8</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err="1">
                          <a:latin typeface="Times New Roman"/>
                          <a:ea typeface="Calibri"/>
                          <a:cs typeface="Times New Roman"/>
                        </a:rPr>
                        <a:t>Pharmacognosy</a:t>
                      </a:r>
                      <a:r>
                        <a:rPr lang="en-US" sz="600" b="1" dirty="0">
                          <a:latin typeface="Times New Roman"/>
                          <a:ea typeface="Calibri"/>
                          <a:cs typeface="Times New Roman"/>
                        </a:rPr>
                        <a:t> Reviews</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err="1">
                          <a:latin typeface="Times New Roman"/>
                          <a:ea typeface="Calibri"/>
                          <a:cs typeface="Times New Roman"/>
                        </a:rPr>
                        <a:t>Medknow</a:t>
                      </a:r>
                      <a:r>
                        <a:rPr lang="en-US" sz="600" b="1" dirty="0">
                          <a:latin typeface="Times New Roman"/>
                          <a:ea typeface="Calibri"/>
                          <a:cs typeface="Times New Roman"/>
                        </a:rPr>
                        <a:t> Publications</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0.785</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00589A"/>
                          </a:solidFill>
                          <a:latin typeface="Times New Roman"/>
                          <a:ea typeface="Calibri"/>
                          <a:cs typeface="Times New Roman"/>
                        </a:rPr>
                        <a:t>Q1</a:t>
                      </a:r>
                      <a:endParaRPr lang="en-US" sz="600" b="1" dirty="0">
                        <a:solidFill>
                          <a:srgbClr val="00589A"/>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19</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69</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198</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dirty="0">
                          <a:latin typeface="Times New Roman"/>
                          <a:ea typeface="Calibri"/>
                          <a:cs typeface="Times New Roman"/>
                        </a:rPr>
                        <a:t>9</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Indian Journal of Medical Research</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Indian Council of Medical Research</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0.771</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00589A"/>
                          </a:solidFill>
                          <a:latin typeface="Times New Roman"/>
                          <a:ea typeface="Calibri"/>
                          <a:cs typeface="Times New Roman"/>
                        </a:rPr>
                        <a:t>Q1</a:t>
                      </a:r>
                      <a:endParaRPr lang="en-US" sz="600" b="1" dirty="0">
                        <a:solidFill>
                          <a:srgbClr val="00589A"/>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324</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919</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1508</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10</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International Journal of Artificial Intelligence</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FF0000"/>
                          </a:solidFill>
                          <a:latin typeface="Times New Roman"/>
                          <a:ea typeface="Calibri"/>
                          <a:cs typeface="Times New Roman"/>
                        </a:rPr>
                        <a:t>PA</a:t>
                      </a:r>
                      <a:endParaRPr lang="en-US" sz="600" b="1" dirty="0">
                        <a:solidFill>
                          <a:srgbClr val="FF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CESER Publications</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0.73</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20</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103</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198</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dirty="0">
                          <a:latin typeface="Times New Roman"/>
                          <a:ea typeface="Calibri"/>
                          <a:cs typeface="Times New Roman"/>
                        </a:rPr>
                        <a:t>11</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Journal of Biosciences</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OA</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Indian Academy of Sciences</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0.728</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00589A"/>
                          </a:solidFill>
                          <a:latin typeface="Times New Roman"/>
                          <a:ea typeface="Calibri"/>
                          <a:cs typeface="Times New Roman"/>
                        </a:rPr>
                        <a:t>Q1</a:t>
                      </a:r>
                      <a:endParaRPr lang="en-US" sz="600" b="1" dirty="0">
                        <a:solidFill>
                          <a:srgbClr val="00589A"/>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110</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313</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651</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12</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Contributions to Indian Sociology</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FF0000"/>
                          </a:solidFill>
                          <a:latin typeface="Times New Roman"/>
                          <a:ea typeface="Calibri"/>
                          <a:cs typeface="Times New Roman"/>
                        </a:rPr>
                        <a:t>PA</a:t>
                      </a:r>
                      <a:endParaRPr lang="en-US" sz="600" b="1" dirty="0">
                        <a:solidFill>
                          <a:srgbClr val="FF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Sage Publications India </a:t>
                      </a:r>
                      <a:r>
                        <a:rPr lang="en-US" sz="600" b="1" dirty="0" err="1">
                          <a:latin typeface="Times New Roman"/>
                          <a:ea typeface="Calibri"/>
                          <a:cs typeface="Times New Roman"/>
                        </a:rPr>
                        <a:t>Pvt</a:t>
                      </a:r>
                      <a:r>
                        <a:rPr lang="en-US" sz="600" b="1" dirty="0">
                          <a:latin typeface="Times New Roman"/>
                          <a:ea typeface="Calibri"/>
                          <a:cs typeface="Times New Roman"/>
                        </a:rPr>
                        <a:t> Ltd.</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0.646</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00589A"/>
                          </a:solidFill>
                          <a:latin typeface="Times New Roman"/>
                          <a:ea typeface="Calibri"/>
                          <a:cs typeface="Times New Roman"/>
                        </a:rPr>
                        <a:t>Q1</a:t>
                      </a:r>
                      <a:endParaRPr lang="en-US" sz="600" b="1" dirty="0">
                        <a:solidFill>
                          <a:srgbClr val="00589A"/>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16</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44</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51</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13</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Journal of Human Reproductive Sciences</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OA</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err="1">
                          <a:latin typeface="Times New Roman"/>
                          <a:ea typeface="Calibri"/>
                          <a:cs typeface="Times New Roman"/>
                        </a:rPr>
                        <a:t>Medknow</a:t>
                      </a:r>
                      <a:r>
                        <a:rPr lang="en-US" sz="600" b="1" dirty="0">
                          <a:latin typeface="Times New Roman"/>
                          <a:ea typeface="Calibri"/>
                          <a:cs typeface="Times New Roman"/>
                        </a:rPr>
                        <a:t> Publications</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0.645</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51</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139</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224</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dirty="0">
                          <a:latin typeface="Times New Roman"/>
                          <a:ea typeface="Calibri"/>
                          <a:cs typeface="Times New Roman"/>
                        </a:rPr>
                        <a:t>14</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Journal of Global Infectious Diseases</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OA</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err="1">
                          <a:latin typeface="Times New Roman"/>
                          <a:ea typeface="Calibri"/>
                          <a:cs typeface="Times New Roman"/>
                        </a:rPr>
                        <a:t>Medknow</a:t>
                      </a:r>
                      <a:r>
                        <a:rPr lang="en-US" sz="600" b="1" dirty="0">
                          <a:latin typeface="Times New Roman"/>
                          <a:ea typeface="Calibri"/>
                          <a:cs typeface="Times New Roman"/>
                        </a:rPr>
                        <a:t> Publications</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0.621</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53</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196</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231</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dirty="0">
                          <a:latin typeface="Times New Roman"/>
                          <a:ea typeface="Calibri"/>
                          <a:cs typeface="Times New Roman"/>
                        </a:rPr>
                        <a:t>15</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Advanced Materials Letters</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VBRI Press</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0.602</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132</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335</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617</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dirty="0">
                          <a:latin typeface="Times New Roman"/>
                          <a:ea typeface="Calibri"/>
                          <a:cs typeface="Times New Roman"/>
                        </a:rPr>
                        <a:t>16</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Indian Journal of </a:t>
                      </a:r>
                      <a:r>
                        <a:rPr lang="en-US" sz="600" b="1" dirty="0" err="1">
                          <a:latin typeface="Times New Roman"/>
                          <a:ea typeface="Calibri"/>
                          <a:cs typeface="Times New Roman"/>
                        </a:rPr>
                        <a:t>Fibre</a:t>
                      </a:r>
                      <a:r>
                        <a:rPr lang="en-US" sz="600" b="1" dirty="0">
                          <a:latin typeface="Times New Roman"/>
                          <a:ea typeface="Calibri"/>
                          <a:cs typeface="Times New Roman"/>
                        </a:rPr>
                        <a:t> and Textile Research</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Scientific Publishers</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0.597</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66</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181</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213</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8502">
                <a:tc>
                  <a:txBody>
                    <a:bodyPr/>
                    <a:lstStyle/>
                    <a:p>
                      <a:pPr marL="0" marR="0" algn="ctr">
                        <a:lnSpc>
                          <a:spcPct val="115000"/>
                        </a:lnSpc>
                        <a:spcBef>
                          <a:spcPts val="0"/>
                        </a:spcBef>
                        <a:spcAft>
                          <a:spcPts val="0"/>
                        </a:spcAft>
                      </a:pPr>
                      <a:r>
                        <a:rPr lang="en-US" sz="600" b="1">
                          <a:latin typeface="Times New Roman"/>
                          <a:ea typeface="Calibri"/>
                          <a:cs typeface="Times New Roman"/>
                        </a:rPr>
                        <a:t>17</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Indian Journal of Dermatology, </a:t>
                      </a:r>
                      <a:r>
                        <a:rPr lang="en-US" sz="600" b="1" dirty="0" err="1">
                          <a:latin typeface="Times New Roman"/>
                          <a:ea typeface="Calibri"/>
                          <a:cs typeface="Times New Roman"/>
                        </a:rPr>
                        <a:t>Venereology</a:t>
                      </a:r>
                      <a:r>
                        <a:rPr lang="en-US" sz="600" b="1" dirty="0">
                          <a:latin typeface="Times New Roman"/>
                          <a:ea typeface="Calibri"/>
                          <a:cs typeface="Times New Roman"/>
                        </a:rPr>
                        <a:t> and </a:t>
                      </a:r>
                      <a:r>
                        <a:rPr lang="en-US" sz="600" b="1" dirty="0" err="1">
                          <a:latin typeface="Times New Roman"/>
                          <a:ea typeface="Calibri"/>
                          <a:cs typeface="Times New Roman"/>
                        </a:rPr>
                        <a:t>Leprology</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err="1">
                          <a:latin typeface="Times New Roman"/>
                          <a:ea typeface="Calibri"/>
                          <a:cs typeface="Times New Roman"/>
                        </a:rPr>
                        <a:t>Medknow</a:t>
                      </a:r>
                      <a:r>
                        <a:rPr lang="en-US" sz="600" b="1" dirty="0">
                          <a:latin typeface="Times New Roman"/>
                          <a:ea typeface="Calibri"/>
                          <a:cs typeface="Times New Roman"/>
                        </a:rPr>
                        <a:t> Publications</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0.595</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185</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712</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582</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18</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Indian Journal of Community Medicine</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err="1">
                          <a:latin typeface="Times New Roman"/>
                          <a:ea typeface="Calibri"/>
                          <a:cs typeface="Times New Roman"/>
                        </a:rPr>
                        <a:t>Medknow</a:t>
                      </a:r>
                      <a:r>
                        <a:rPr lang="en-US" sz="600" b="1" dirty="0">
                          <a:latin typeface="Times New Roman"/>
                          <a:ea typeface="Calibri"/>
                          <a:cs typeface="Times New Roman"/>
                        </a:rPr>
                        <a:t> Publications</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0.579</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61</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212</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206</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19</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Journal of Indian Academy of Forensic Medicine</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FF0000"/>
                          </a:solidFill>
                          <a:latin typeface="Times New Roman"/>
                          <a:ea typeface="Calibri"/>
                          <a:cs typeface="Times New Roman"/>
                        </a:rPr>
                        <a:t>PA</a:t>
                      </a:r>
                      <a:endParaRPr lang="en-US" sz="600" b="1" dirty="0">
                        <a:solidFill>
                          <a:srgbClr val="FF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Indian Academy of Forensic Medicine</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0.571</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112</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286</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78</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0457">
                <a:tc>
                  <a:txBody>
                    <a:bodyPr/>
                    <a:lstStyle/>
                    <a:p>
                      <a:pPr marL="0" marR="0" algn="ctr">
                        <a:lnSpc>
                          <a:spcPct val="115000"/>
                        </a:lnSpc>
                        <a:spcBef>
                          <a:spcPts val="0"/>
                        </a:spcBef>
                        <a:spcAft>
                          <a:spcPts val="0"/>
                        </a:spcAft>
                      </a:pPr>
                      <a:r>
                        <a:rPr lang="en-US" sz="600" b="1">
                          <a:latin typeface="Times New Roman"/>
                          <a:ea typeface="Calibri"/>
                          <a:cs typeface="Times New Roman"/>
                        </a:rPr>
                        <a:t>20</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Proceedings of the Indian Academy of Sciences, Earth and Planetary Sciences</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Indian Academy of Sciences</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0.534</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140</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315</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410</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21</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err="1">
                          <a:latin typeface="Times New Roman"/>
                          <a:ea typeface="Calibri"/>
                          <a:cs typeface="Times New Roman"/>
                        </a:rPr>
                        <a:t>Pharmacognosy</a:t>
                      </a:r>
                      <a:r>
                        <a:rPr lang="en-US" sz="600" b="1" dirty="0">
                          <a:latin typeface="Times New Roman"/>
                          <a:ea typeface="Calibri"/>
                          <a:cs typeface="Times New Roman"/>
                        </a:rPr>
                        <a:t> Magazine</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Medknow Publications</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0.519</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142</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157</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267</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22</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Journal of Conservative Dentistry</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Medknow Publications</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0.519</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137</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304</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397</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23</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Surgical Neurology International</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Medknow Publications</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0.513</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332</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223</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358</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24</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Indian Journal of Ophthalmology</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Medknow Publications</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0.509</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337</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631</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552</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25</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Journal of Minimal Access Surgery</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Medknow Publications</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0.506</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58</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160</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206</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26</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Journal of Food Science and Technology</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FF0000"/>
                          </a:solidFill>
                          <a:latin typeface="Times New Roman"/>
                          <a:ea typeface="Calibri"/>
                          <a:cs typeface="Times New Roman"/>
                        </a:rPr>
                        <a:t>PA</a:t>
                      </a:r>
                      <a:endParaRPr lang="en-US" sz="600" b="1" dirty="0">
                        <a:solidFill>
                          <a:srgbClr val="FF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Scientific Publishers</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0.505</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685</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636</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912</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27</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Annals of Thoracic Medicine</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Medknow Publications</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0.496</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75</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171</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237</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28</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err="1">
                          <a:latin typeface="Times New Roman"/>
                          <a:ea typeface="Calibri"/>
                          <a:cs typeface="Times New Roman"/>
                        </a:rPr>
                        <a:t>Mens</a:t>
                      </a:r>
                      <a:r>
                        <a:rPr lang="en-US" sz="600" b="1" dirty="0">
                          <a:latin typeface="Times New Roman"/>
                          <a:ea typeface="Calibri"/>
                          <a:cs typeface="Times New Roman"/>
                        </a:rPr>
                        <a:t> Sana Monographs</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Medknow Publications</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0.49</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11</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52</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67</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29</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Journal of Entrepreneurship</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FF0000"/>
                          </a:solidFill>
                          <a:latin typeface="Times New Roman"/>
                          <a:ea typeface="Calibri"/>
                          <a:cs typeface="Times New Roman"/>
                        </a:rPr>
                        <a:t>PA</a:t>
                      </a:r>
                      <a:endParaRPr lang="en-US" sz="600" b="1" dirty="0">
                        <a:solidFill>
                          <a:srgbClr val="FF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Sage Publications</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0.483</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11</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34</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35</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30</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Indian Journal of Medical Microbiology</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Medknow Publications</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0.479</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00B050"/>
                          </a:solidFill>
                          <a:latin typeface="Times New Roman"/>
                          <a:ea typeface="Calibri"/>
                          <a:cs typeface="Times New Roman"/>
                        </a:rPr>
                        <a:t>Q3</a:t>
                      </a:r>
                      <a:endParaRPr lang="en-US" sz="600" b="1" dirty="0">
                        <a:solidFill>
                          <a:srgbClr val="00B05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137</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364</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418</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31</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Journal of Astrophysics and Astronomy</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Indian Academy of Sciences</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0.471</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00B050"/>
                          </a:solidFill>
                          <a:latin typeface="Times New Roman"/>
                          <a:ea typeface="Calibri"/>
                          <a:cs typeface="Times New Roman"/>
                        </a:rPr>
                        <a:t>Q3</a:t>
                      </a:r>
                      <a:endParaRPr lang="en-US" sz="600" b="1" dirty="0">
                        <a:solidFill>
                          <a:srgbClr val="00B05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118</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165</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104</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32</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err="1">
                          <a:latin typeface="Times New Roman"/>
                          <a:ea typeface="Calibri"/>
                          <a:cs typeface="Times New Roman"/>
                        </a:rPr>
                        <a:t>Pharmacognosy</a:t>
                      </a:r>
                      <a:r>
                        <a:rPr lang="en-US" sz="600" b="1" dirty="0">
                          <a:latin typeface="Times New Roman"/>
                          <a:ea typeface="Calibri"/>
                          <a:cs typeface="Times New Roman"/>
                        </a:rPr>
                        <a:t> Research</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Medknow Publications</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0.465</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00B050"/>
                          </a:solidFill>
                          <a:latin typeface="Times New Roman"/>
                          <a:ea typeface="Calibri"/>
                          <a:cs typeface="Times New Roman"/>
                        </a:rPr>
                        <a:t>Q3</a:t>
                      </a:r>
                      <a:endParaRPr lang="en-US" sz="600" b="1" dirty="0">
                        <a:solidFill>
                          <a:srgbClr val="00B05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44</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139</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218</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8502">
                <a:tc>
                  <a:txBody>
                    <a:bodyPr/>
                    <a:lstStyle/>
                    <a:p>
                      <a:pPr marL="0" marR="0" algn="ctr">
                        <a:lnSpc>
                          <a:spcPct val="115000"/>
                        </a:lnSpc>
                        <a:spcBef>
                          <a:spcPts val="0"/>
                        </a:spcBef>
                        <a:spcAft>
                          <a:spcPts val="0"/>
                        </a:spcAft>
                      </a:pPr>
                      <a:r>
                        <a:rPr lang="en-US" sz="600" b="1">
                          <a:latin typeface="Times New Roman"/>
                          <a:ea typeface="Calibri"/>
                          <a:cs typeface="Times New Roman"/>
                        </a:rPr>
                        <a:t>33</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Indian Journal of Radio and Space Physics</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Council of Scientific and Industrial Research</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0.463</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34</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144</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104</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34</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Saudi Journal of Gastroenterology</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Medknow Publications</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0.46</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72</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245</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313</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0457">
                <a:tc>
                  <a:txBody>
                    <a:bodyPr/>
                    <a:lstStyle/>
                    <a:p>
                      <a:pPr marL="0" marR="0" algn="ctr">
                        <a:lnSpc>
                          <a:spcPct val="115000"/>
                        </a:lnSpc>
                        <a:spcBef>
                          <a:spcPts val="0"/>
                        </a:spcBef>
                        <a:spcAft>
                          <a:spcPts val="0"/>
                        </a:spcAft>
                      </a:pPr>
                      <a:r>
                        <a:rPr lang="en-US" sz="600" b="1">
                          <a:latin typeface="Times New Roman"/>
                          <a:ea typeface="Calibri"/>
                          <a:cs typeface="Times New Roman"/>
                        </a:rPr>
                        <a:t>35</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Indian Journal of Traditional Knowledge</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OA</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National Institute of Science Communication and Information Resources</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0.456</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96</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321</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248</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36</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Journal of Cardiovascular Disease Research</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FF0000"/>
                          </a:solidFill>
                          <a:latin typeface="Times New Roman"/>
                          <a:ea typeface="Calibri"/>
                          <a:cs typeface="Times New Roman"/>
                        </a:rPr>
                        <a:t>PA</a:t>
                      </a:r>
                      <a:endParaRPr lang="en-US" sz="600" b="1" dirty="0">
                        <a:solidFill>
                          <a:srgbClr val="FF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Medknow Publications</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0.455</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00B050"/>
                          </a:solidFill>
                          <a:latin typeface="Times New Roman"/>
                          <a:ea typeface="Calibri"/>
                          <a:cs typeface="Times New Roman"/>
                        </a:rPr>
                        <a:t>Q3</a:t>
                      </a:r>
                      <a:endParaRPr lang="en-US" sz="600" b="1" dirty="0">
                        <a:solidFill>
                          <a:srgbClr val="00B05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44</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185</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221</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37</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Indian Pediatrics</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Scientific Publishers</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0.451</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337</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938</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588</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38</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Neurology India</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Medknow Publications</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0.448</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00B050"/>
                          </a:solidFill>
                          <a:latin typeface="Times New Roman"/>
                          <a:ea typeface="Calibri"/>
                          <a:cs typeface="Times New Roman"/>
                        </a:rPr>
                        <a:t>Q3</a:t>
                      </a:r>
                      <a:endParaRPr lang="en-US" sz="600" b="1" dirty="0">
                        <a:solidFill>
                          <a:srgbClr val="00B05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282</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784</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512</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39</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Bulletin of Materials Science</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Indian Academy of Sciences</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0.444</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231</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612</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833</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40</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Indian journal of public health</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Indian Public Health Association</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0.438</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61</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196</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159</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41</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North American Journal of Medical Sciences</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Medknow Publications</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0.438</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131</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429</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485</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42</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Journal of Pharmacology and </a:t>
                      </a:r>
                      <a:r>
                        <a:rPr lang="en-US" sz="600" b="1" dirty="0" err="1">
                          <a:latin typeface="Times New Roman"/>
                          <a:ea typeface="Calibri"/>
                          <a:cs typeface="Times New Roman"/>
                        </a:rPr>
                        <a:t>Pharmacotherapeutics</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OA</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Medknow Publications</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0.438</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00B050"/>
                          </a:solidFill>
                          <a:latin typeface="Times New Roman"/>
                          <a:ea typeface="Calibri"/>
                          <a:cs typeface="Times New Roman"/>
                        </a:rPr>
                        <a:t>Q3</a:t>
                      </a:r>
                      <a:endParaRPr lang="en-US" sz="600" b="1" dirty="0">
                        <a:solidFill>
                          <a:srgbClr val="00B05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69</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291</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295</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43</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Tropical Ecology</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FF0000"/>
                          </a:solidFill>
                          <a:latin typeface="Times New Roman"/>
                          <a:ea typeface="Calibri"/>
                          <a:cs typeface="Times New Roman"/>
                        </a:rPr>
                        <a:t>PA</a:t>
                      </a:r>
                      <a:endParaRPr lang="en-US" sz="600" b="1" dirty="0">
                        <a:solidFill>
                          <a:srgbClr val="FF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Scientific Publishers</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0.431</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35</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107</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119</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44</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Journal of Young Pharmacists</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OA</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Medknow Publications</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0.429</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00589A"/>
                          </a:solidFill>
                          <a:latin typeface="Times New Roman"/>
                          <a:ea typeface="Calibri"/>
                          <a:cs typeface="Times New Roman"/>
                        </a:rPr>
                        <a:t>Q1</a:t>
                      </a:r>
                      <a:endParaRPr lang="en-US" sz="600" b="1" dirty="0">
                        <a:solidFill>
                          <a:srgbClr val="00589A"/>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38</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149</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169</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a:latin typeface="Times New Roman"/>
                          <a:ea typeface="Calibri"/>
                          <a:cs typeface="Times New Roman"/>
                        </a:rPr>
                        <a:t>45</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International Journal of </a:t>
                      </a:r>
                      <a:r>
                        <a:rPr lang="en-US" sz="600" b="1" dirty="0" err="1">
                          <a:latin typeface="Times New Roman"/>
                          <a:ea typeface="Calibri"/>
                          <a:cs typeface="Times New Roman"/>
                        </a:rPr>
                        <a:t>Performability</a:t>
                      </a:r>
                      <a:r>
                        <a:rPr lang="en-US" sz="600" b="1" dirty="0">
                          <a:latin typeface="Times New Roman"/>
                          <a:ea typeface="Calibri"/>
                          <a:cs typeface="Times New Roman"/>
                        </a:rPr>
                        <a:t> Engineering</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FF0000"/>
                          </a:solidFill>
                          <a:latin typeface="Times New Roman"/>
                          <a:ea typeface="Calibri"/>
                          <a:cs typeface="Times New Roman"/>
                        </a:rPr>
                        <a:t>PA</a:t>
                      </a:r>
                      <a:endParaRPr lang="en-US" sz="600" b="1" dirty="0">
                        <a:solidFill>
                          <a:srgbClr val="FF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RAMS Consultants</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0.423</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85</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214</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107</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0457">
                <a:tc>
                  <a:txBody>
                    <a:bodyPr/>
                    <a:lstStyle/>
                    <a:p>
                      <a:pPr marL="0" marR="0" algn="ctr">
                        <a:lnSpc>
                          <a:spcPct val="115000"/>
                        </a:lnSpc>
                        <a:spcBef>
                          <a:spcPts val="0"/>
                        </a:spcBef>
                        <a:spcAft>
                          <a:spcPts val="0"/>
                        </a:spcAft>
                      </a:pPr>
                      <a:r>
                        <a:rPr lang="en-US" sz="600" b="1" dirty="0">
                          <a:latin typeface="Times New Roman"/>
                          <a:ea typeface="Calibri"/>
                          <a:cs typeface="Times New Roman"/>
                        </a:rPr>
                        <a:t>46</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Asian Journal of Pharmaceutical and Clinical Research</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OA</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Asian Journal of Pharmaceutical and Clinical Research</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0.42</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C00000"/>
                          </a:solidFill>
                          <a:latin typeface="Times New Roman"/>
                          <a:ea typeface="Calibri"/>
                          <a:cs typeface="Times New Roman"/>
                        </a:rPr>
                        <a:t>Q2</a:t>
                      </a:r>
                      <a:endParaRPr lang="en-US" sz="600" b="1" dirty="0">
                        <a:solidFill>
                          <a:srgbClr val="C0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379</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1053</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823</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dirty="0">
                          <a:latin typeface="Times New Roman"/>
                          <a:ea typeface="Calibri"/>
                          <a:cs typeface="Times New Roman"/>
                        </a:rPr>
                        <a:t>47</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Indian Journal of Experimental Biology</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OA</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Scientific Publishers</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0.419</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00B050"/>
                          </a:solidFill>
                          <a:latin typeface="Times New Roman"/>
                          <a:ea typeface="Calibri"/>
                          <a:cs typeface="Times New Roman"/>
                        </a:rPr>
                        <a:t>Q3</a:t>
                      </a:r>
                      <a:endParaRPr lang="en-US" sz="600" b="1" dirty="0">
                        <a:solidFill>
                          <a:srgbClr val="00B05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147</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379</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467</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dirty="0">
                          <a:latin typeface="Times New Roman"/>
                          <a:ea typeface="Calibri"/>
                          <a:cs typeface="Times New Roman"/>
                        </a:rPr>
                        <a:t>48</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err="1">
                          <a:latin typeface="Times New Roman"/>
                          <a:ea typeface="Calibri"/>
                          <a:cs typeface="Times New Roman"/>
                        </a:rPr>
                        <a:t>Sankhya</a:t>
                      </a:r>
                      <a:r>
                        <a:rPr lang="en-US" sz="600" b="1" dirty="0">
                          <a:latin typeface="Times New Roman"/>
                          <a:ea typeface="Calibri"/>
                          <a:cs typeface="Times New Roman"/>
                        </a:rPr>
                        <a:t>: The Indian Journal of Statistics</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FF0000"/>
                          </a:solidFill>
                          <a:latin typeface="Times New Roman"/>
                          <a:ea typeface="Calibri"/>
                          <a:cs typeface="Times New Roman"/>
                        </a:rPr>
                        <a:t>PA</a:t>
                      </a:r>
                      <a:endParaRPr lang="en-US" sz="600" b="1" dirty="0">
                        <a:solidFill>
                          <a:srgbClr val="FF000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Indian Statistical Institute</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0.41</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00B050"/>
                          </a:solidFill>
                          <a:latin typeface="Times New Roman"/>
                          <a:ea typeface="Calibri"/>
                          <a:cs typeface="Times New Roman"/>
                        </a:rPr>
                        <a:t>Q3</a:t>
                      </a:r>
                      <a:endParaRPr lang="en-US" sz="600" b="1" dirty="0">
                        <a:solidFill>
                          <a:srgbClr val="00B05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20</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100</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34</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229">
                <a:tc>
                  <a:txBody>
                    <a:bodyPr/>
                    <a:lstStyle/>
                    <a:p>
                      <a:pPr marL="0" marR="0" algn="ctr">
                        <a:lnSpc>
                          <a:spcPct val="115000"/>
                        </a:lnSpc>
                        <a:spcBef>
                          <a:spcPts val="0"/>
                        </a:spcBef>
                        <a:spcAft>
                          <a:spcPts val="0"/>
                        </a:spcAft>
                      </a:pPr>
                      <a:r>
                        <a:rPr lang="en-US" sz="600" b="1" dirty="0">
                          <a:latin typeface="Times New Roman"/>
                          <a:ea typeface="Calibri"/>
                          <a:cs typeface="Times New Roman"/>
                        </a:rPr>
                        <a:t>49</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dirty="0">
                          <a:latin typeface="Times New Roman"/>
                          <a:ea typeface="Calibri"/>
                          <a:cs typeface="Times New Roman"/>
                        </a:rPr>
                        <a:t>Journal of Genetics</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OA</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Indian Academy of Sciences</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0.408</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7030A0"/>
                          </a:solidFill>
                          <a:latin typeface="Times New Roman"/>
                          <a:ea typeface="Calibri"/>
                          <a:cs typeface="Times New Roman"/>
                        </a:rPr>
                        <a:t>Q4</a:t>
                      </a:r>
                      <a:endParaRPr lang="en-US" sz="600" b="1" dirty="0">
                        <a:solidFill>
                          <a:srgbClr val="7030A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187</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364</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319</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0457">
                <a:tc>
                  <a:txBody>
                    <a:bodyPr/>
                    <a:lstStyle/>
                    <a:p>
                      <a:pPr marL="0" marR="0" algn="ctr">
                        <a:lnSpc>
                          <a:spcPct val="115000"/>
                        </a:lnSpc>
                        <a:spcBef>
                          <a:spcPts val="0"/>
                        </a:spcBef>
                        <a:spcAft>
                          <a:spcPts val="0"/>
                        </a:spcAft>
                      </a:pPr>
                      <a:r>
                        <a:rPr lang="en-US" sz="600" b="1" dirty="0">
                          <a:latin typeface="Times New Roman"/>
                          <a:ea typeface="Calibri"/>
                          <a:cs typeface="Times New Roman"/>
                        </a:rPr>
                        <a:t>50</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700" b="1" dirty="0">
                          <a:latin typeface="Times New Roman"/>
                          <a:ea typeface="Calibri"/>
                          <a:cs typeface="Times New Roman"/>
                        </a:rPr>
                        <a:t>Journal of Vector Borne Diseases</a:t>
                      </a:r>
                      <a:endParaRPr lang="en-US" sz="7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OA</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600" b="1">
                          <a:latin typeface="Times New Roman"/>
                          <a:ea typeface="Calibri"/>
                          <a:cs typeface="Times New Roman"/>
                        </a:rPr>
                        <a:t>Malaria Research Centre (Indian Council of Medical Research)</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a:latin typeface="Times New Roman"/>
                          <a:ea typeface="Calibri"/>
                          <a:cs typeface="Times New Roman"/>
                        </a:rPr>
                        <a:t>0.406</a:t>
                      </a:r>
                      <a:endParaRPr lang="en-US" sz="600" b="1">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solidFill>
                            <a:srgbClr val="00B050"/>
                          </a:solidFill>
                          <a:latin typeface="Times New Roman"/>
                          <a:ea typeface="Calibri"/>
                          <a:cs typeface="Times New Roman"/>
                        </a:rPr>
                        <a:t>Q3</a:t>
                      </a:r>
                      <a:endParaRPr lang="en-US" sz="600" b="1" dirty="0">
                        <a:solidFill>
                          <a:srgbClr val="00B050"/>
                        </a:solidFill>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64</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174</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600" b="1" dirty="0">
                          <a:latin typeface="Times New Roman"/>
                          <a:ea typeface="Calibri"/>
                          <a:cs typeface="Times New Roman"/>
                        </a:rPr>
                        <a:t>156</a:t>
                      </a:r>
                      <a:endParaRPr lang="en-US" sz="6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3752">
                <a:tc gridSpan="5">
                  <a:txBody>
                    <a:bodyPr/>
                    <a:lstStyle/>
                    <a:p>
                      <a:pPr marL="0" marR="0">
                        <a:lnSpc>
                          <a:spcPct val="115000"/>
                        </a:lnSpc>
                        <a:spcBef>
                          <a:spcPts val="0"/>
                        </a:spcBef>
                        <a:spcAft>
                          <a:spcPts val="0"/>
                        </a:spcAft>
                      </a:pPr>
                      <a:r>
                        <a:rPr lang="en-US" sz="1100" b="1" dirty="0">
                          <a:latin typeface="Times New Roman"/>
                          <a:ea typeface="Calibri"/>
                          <a:cs typeface="Times New Roman"/>
                        </a:rPr>
                        <a:t>OA= Open Access; PA= Paid Access</a:t>
                      </a:r>
                      <a:endParaRPr lang="en-US" sz="11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1000" b="1" dirty="0">
                          <a:latin typeface="Times New Roman"/>
                          <a:ea typeface="Calibri"/>
                          <a:cs typeface="Times New Roman"/>
                        </a:rPr>
                        <a:t>Total</a:t>
                      </a:r>
                      <a:endParaRPr lang="en-US" sz="10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b="1" dirty="0">
                          <a:latin typeface="Times New Roman"/>
                          <a:ea typeface="Calibri"/>
                          <a:cs typeface="Times New Roman"/>
                        </a:rPr>
                        <a:t>6230</a:t>
                      </a:r>
                      <a:endParaRPr lang="en-US" sz="10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b="1" dirty="0">
                          <a:latin typeface="Times New Roman"/>
                          <a:ea typeface="Calibri"/>
                          <a:cs typeface="Times New Roman"/>
                        </a:rPr>
                        <a:t>14975</a:t>
                      </a:r>
                      <a:endParaRPr lang="en-US" sz="10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000" b="1" dirty="0">
                          <a:latin typeface="Times New Roman"/>
                          <a:ea typeface="Calibri"/>
                          <a:cs typeface="Times New Roman"/>
                        </a:rPr>
                        <a:t>17276</a:t>
                      </a:r>
                      <a:endParaRPr lang="en-US" sz="1000" b="1" dirty="0">
                        <a:latin typeface="Calibri"/>
                        <a:ea typeface="Calibri"/>
                        <a:cs typeface="Times New Roman"/>
                      </a:endParaRPr>
                    </a:p>
                  </a:txBody>
                  <a:tcPr marL="17194" marR="171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wipe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1066801" y="685800"/>
          <a:ext cx="7010399" cy="4241292"/>
        </p:xfrm>
        <a:graphic>
          <a:graphicData uri="http://schemas.openxmlformats.org/drawingml/2006/table">
            <a:tbl>
              <a:tblPr>
                <a:tableStyleId>{5940675A-B579-460E-94D1-54222C63F5DA}</a:tableStyleId>
              </a:tblPr>
              <a:tblGrid>
                <a:gridCol w="618960"/>
                <a:gridCol w="5126606"/>
                <a:gridCol w="1264833"/>
              </a:tblGrid>
              <a:tr h="169718">
                <a:tc>
                  <a:txBody>
                    <a:bodyPr/>
                    <a:lstStyle/>
                    <a:p>
                      <a:pPr marL="0" marR="0" algn="ctr">
                        <a:lnSpc>
                          <a:spcPct val="115000"/>
                        </a:lnSpc>
                        <a:spcBef>
                          <a:spcPts val="0"/>
                        </a:spcBef>
                        <a:spcAft>
                          <a:spcPts val="0"/>
                        </a:spcAft>
                      </a:pPr>
                      <a:r>
                        <a:rPr lang="en-US" sz="1100" b="1" dirty="0" err="1"/>
                        <a:t>S.No</a:t>
                      </a:r>
                      <a:endParaRPr lang="en-US" sz="1100" b="1" dirty="0">
                        <a:latin typeface="Times New Roman" pitchFamily="18" charset="0"/>
                        <a:ea typeface="Calibri"/>
                        <a:cs typeface="Times New Roman" pitchFamily="18" charset="0"/>
                      </a:endParaRPr>
                    </a:p>
                  </a:txBody>
                  <a:tcPr marL="68580" marR="68580" marT="0" marB="0"/>
                </a:tc>
                <a:tc>
                  <a:txBody>
                    <a:bodyPr/>
                    <a:lstStyle/>
                    <a:p>
                      <a:pPr marL="0" marR="0">
                        <a:lnSpc>
                          <a:spcPct val="115000"/>
                        </a:lnSpc>
                        <a:spcBef>
                          <a:spcPts val="0"/>
                        </a:spcBef>
                        <a:spcAft>
                          <a:spcPts val="0"/>
                        </a:spcAft>
                      </a:pPr>
                      <a:r>
                        <a:rPr lang="en-US" sz="1100" b="1" dirty="0"/>
                        <a:t>Subject Disciplines</a:t>
                      </a:r>
                      <a:endParaRPr lang="en-US" sz="1100" b="1" dirty="0">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US" sz="1100" b="1" dirty="0"/>
                        <a:t>No of Journals</a:t>
                      </a:r>
                      <a:endParaRPr lang="en-US" sz="1100" b="1" dirty="0">
                        <a:latin typeface="Times New Roman" pitchFamily="18" charset="0"/>
                        <a:ea typeface="Calibri"/>
                        <a:cs typeface="Times New Roman" pitchFamily="18" charset="0"/>
                      </a:endParaRPr>
                    </a:p>
                  </a:txBody>
                  <a:tcPr marL="68580" marR="68580" marT="0" marB="0"/>
                </a:tc>
              </a:tr>
              <a:tr h="169718">
                <a:tc>
                  <a:txBody>
                    <a:bodyPr/>
                    <a:lstStyle/>
                    <a:p>
                      <a:pPr marL="0" marR="0" algn="ctr">
                        <a:lnSpc>
                          <a:spcPct val="115000"/>
                        </a:lnSpc>
                        <a:spcBef>
                          <a:spcPts val="0"/>
                        </a:spcBef>
                        <a:spcAft>
                          <a:spcPts val="0"/>
                        </a:spcAft>
                      </a:pPr>
                      <a:r>
                        <a:rPr lang="en-US" sz="1100" dirty="0"/>
                        <a:t>1</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nSpc>
                          <a:spcPct val="115000"/>
                        </a:lnSpc>
                        <a:spcBef>
                          <a:spcPts val="0"/>
                        </a:spcBef>
                        <a:spcAft>
                          <a:spcPts val="0"/>
                        </a:spcAft>
                      </a:pPr>
                      <a:r>
                        <a:rPr lang="en-US" sz="1100" dirty="0"/>
                        <a:t>Biochemistry Genetics and Molecular Biology</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US" sz="1100" dirty="0"/>
                        <a:t>5</a:t>
                      </a:r>
                      <a:endParaRPr lang="en-US" sz="1100" dirty="0">
                        <a:latin typeface="Times New Roman" pitchFamily="18" charset="0"/>
                        <a:ea typeface="Calibri"/>
                        <a:cs typeface="Times New Roman" pitchFamily="18" charset="0"/>
                      </a:endParaRPr>
                    </a:p>
                  </a:txBody>
                  <a:tcPr marL="68580" marR="68580" marT="0" marB="0"/>
                </a:tc>
              </a:tr>
              <a:tr h="169718">
                <a:tc>
                  <a:txBody>
                    <a:bodyPr/>
                    <a:lstStyle/>
                    <a:p>
                      <a:pPr marL="0" marR="0" algn="ctr">
                        <a:lnSpc>
                          <a:spcPct val="115000"/>
                        </a:lnSpc>
                        <a:spcBef>
                          <a:spcPts val="0"/>
                        </a:spcBef>
                        <a:spcAft>
                          <a:spcPts val="0"/>
                        </a:spcAft>
                      </a:pPr>
                      <a:r>
                        <a:rPr lang="en-US" sz="1100" dirty="0"/>
                        <a:t>2</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nSpc>
                          <a:spcPct val="115000"/>
                        </a:lnSpc>
                        <a:spcBef>
                          <a:spcPts val="0"/>
                        </a:spcBef>
                        <a:spcAft>
                          <a:spcPts val="0"/>
                        </a:spcAft>
                      </a:pPr>
                      <a:r>
                        <a:rPr lang="en-US" sz="1100" dirty="0"/>
                        <a:t>Environmental Science</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US" sz="1100" dirty="0"/>
                        <a:t>4</a:t>
                      </a:r>
                      <a:endParaRPr lang="en-US" sz="1100" dirty="0">
                        <a:latin typeface="Times New Roman" pitchFamily="18" charset="0"/>
                        <a:ea typeface="Calibri"/>
                        <a:cs typeface="Times New Roman" pitchFamily="18" charset="0"/>
                      </a:endParaRPr>
                    </a:p>
                  </a:txBody>
                  <a:tcPr marL="68580" marR="68580" marT="0" marB="0"/>
                </a:tc>
              </a:tr>
              <a:tr h="169718">
                <a:tc>
                  <a:txBody>
                    <a:bodyPr/>
                    <a:lstStyle/>
                    <a:p>
                      <a:pPr marL="0" marR="0" algn="ctr">
                        <a:lnSpc>
                          <a:spcPct val="115000"/>
                        </a:lnSpc>
                        <a:spcBef>
                          <a:spcPts val="0"/>
                        </a:spcBef>
                        <a:spcAft>
                          <a:spcPts val="0"/>
                        </a:spcAft>
                      </a:pPr>
                      <a:r>
                        <a:rPr lang="en-US" sz="1100" dirty="0"/>
                        <a:t>3</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nSpc>
                          <a:spcPct val="115000"/>
                        </a:lnSpc>
                        <a:spcBef>
                          <a:spcPts val="0"/>
                        </a:spcBef>
                        <a:spcAft>
                          <a:spcPts val="0"/>
                        </a:spcAft>
                      </a:pPr>
                      <a:r>
                        <a:rPr lang="en-US" sz="1100" dirty="0"/>
                        <a:t>Medicine</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US" sz="1100" dirty="0"/>
                        <a:t>26</a:t>
                      </a:r>
                      <a:endParaRPr lang="en-US" sz="1100" dirty="0">
                        <a:latin typeface="Times New Roman" pitchFamily="18" charset="0"/>
                        <a:ea typeface="Calibri"/>
                        <a:cs typeface="Times New Roman" pitchFamily="18" charset="0"/>
                      </a:endParaRPr>
                    </a:p>
                  </a:txBody>
                  <a:tcPr marL="68580" marR="68580" marT="0" marB="0"/>
                </a:tc>
              </a:tr>
              <a:tr h="169718">
                <a:tc>
                  <a:txBody>
                    <a:bodyPr/>
                    <a:lstStyle/>
                    <a:p>
                      <a:pPr marL="0" marR="0" algn="ctr">
                        <a:lnSpc>
                          <a:spcPct val="115000"/>
                        </a:lnSpc>
                        <a:spcBef>
                          <a:spcPts val="0"/>
                        </a:spcBef>
                        <a:spcAft>
                          <a:spcPts val="0"/>
                        </a:spcAft>
                      </a:pPr>
                      <a:r>
                        <a:rPr lang="en-US" sz="1100" dirty="0"/>
                        <a:t>4</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nSpc>
                          <a:spcPct val="115000"/>
                        </a:lnSpc>
                        <a:spcBef>
                          <a:spcPts val="0"/>
                        </a:spcBef>
                        <a:spcAft>
                          <a:spcPts val="0"/>
                        </a:spcAft>
                      </a:pPr>
                      <a:r>
                        <a:rPr lang="en-US" sz="1100" dirty="0"/>
                        <a:t>Physics and Astronomy</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US" sz="1100" dirty="0"/>
                        <a:t>3</a:t>
                      </a:r>
                      <a:endParaRPr lang="en-US" sz="1100" dirty="0">
                        <a:latin typeface="Times New Roman" pitchFamily="18" charset="0"/>
                        <a:ea typeface="Calibri"/>
                        <a:cs typeface="Times New Roman" pitchFamily="18" charset="0"/>
                      </a:endParaRPr>
                    </a:p>
                  </a:txBody>
                  <a:tcPr marL="68580" marR="68580" marT="0" marB="0"/>
                </a:tc>
              </a:tr>
              <a:tr h="169718">
                <a:tc>
                  <a:txBody>
                    <a:bodyPr/>
                    <a:lstStyle/>
                    <a:p>
                      <a:pPr marL="0" marR="0" algn="ctr">
                        <a:lnSpc>
                          <a:spcPct val="115000"/>
                        </a:lnSpc>
                        <a:spcBef>
                          <a:spcPts val="0"/>
                        </a:spcBef>
                        <a:spcAft>
                          <a:spcPts val="0"/>
                        </a:spcAft>
                      </a:pPr>
                      <a:r>
                        <a:rPr lang="en-US" sz="1100" dirty="0"/>
                        <a:t>5</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nSpc>
                          <a:spcPct val="115000"/>
                        </a:lnSpc>
                        <a:spcBef>
                          <a:spcPts val="0"/>
                        </a:spcBef>
                        <a:spcAft>
                          <a:spcPts val="0"/>
                        </a:spcAft>
                      </a:pPr>
                      <a:r>
                        <a:rPr lang="en-US" sz="1100" dirty="0"/>
                        <a:t>Health Professions</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US" sz="1100" dirty="0"/>
                        <a:t>2</a:t>
                      </a:r>
                      <a:endParaRPr lang="en-US" sz="1100" dirty="0">
                        <a:latin typeface="Times New Roman" pitchFamily="18" charset="0"/>
                        <a:ea typeface="Calibri"/>
                        <a:cs typeface="Times New Roman" pitchFamily="18" charset="0"/>
                      </a:endParaRPr>
                    </a:p>
                  </a:txBody>
                  <a:tcPr marL="68580" marR="68580" marT="0" marB="0"/>
                </a:tc>
              </a:tr>
              <a:tr h="169718">
                <a:tc>
                  <a:txBody>
                    <a:bodyPr/>
                    <a:lstStyle/>
                    <a:p>
                      <a:pPr marL="0" marR="0" algn="ctr">
                        <a:lnSpc>
                          <a:spcPct val="115000"/>
                        </a:lnSpc>
                        <a:spcBef>
                          <a:spcPts val="0"/>
                        </a:spcBef>
                        <a:spcAft>
                          <a:spcPts val="0"/>
                        </a:spcAft>
                      </a:pPr>
                      <a:r>
                        <a:rPr lang="en-US" sz="1100" dirty="0"/>
                        <a:t>6</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nSpc>
                          <a:spcPct val="115000"/>
                        </a:lnSpc>
                        <a:spcBef>
                          <a:spcPts val="0"/>
                        </a:spcBef>
                        <a:spcAft>
                          <a:spcPts val="0"/>
                        </a:spcAft>
                      </a:pPr>
                      <a:r>
                        <a:rPr lang="en-US" sz="1100" dirty="0"/>
                        <a:t>Multidisciplinary</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US" sz="1100" dirty="0"/>
                        <a:t>1</a:t>
                      </a:r>
                      <a:endParaRPr lang="en-US" sz="1100" dirty="0">
                        <a:latin typeface="Times New Roman" pitchFamily="18" charset="0"/>
                        <a:ea typeface="Calibri"/>
                        <a:cs typeface="Times New Roman" pitchFamily="18" charset="0"/>
                      </a:endParaRPr>
                    </a:p>
                  </a:txBody>
                  <a:tcPr marL="68580" marR="68580" marT="0" marB="0"/>
                </a:tc>
              </a:tr>
              <a:tr h="169718">
                <a:tc>
                  <a:txBody>
                    <a:bodyPr/>
                    <a:lstStyle/>
                    <a:p>
                      <a:pPr marL="0" marR="0" algn="ctr">
                        <a:lnSpc>
                          <a:spcPct val="115000"/>
                        </a:lnSpc>
                        <a:spcBef>
                          <a:spcPts val="0"/>
                        </a:spcBef>
                        <a:spcAft>
                          <a:spcPts val="0"/>
                        </a:spcAft>
                      </a:pPr>
                      <a:r>
                        <a:rPr lang="en-US" sz="1100" dirty="0"/>
                        <a:t>7</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nSpc>
                          <a:spcPct val="115000"/>
                        </a:lnSpc>
                        <a:spcBef>
                          <a:spcPts val="0"/>
                        </a:spcBef>
                        <a:spcAft>
                          <a:spcPts val="0"/>
                        </a:spcAft>
                      </a:pPr>
                      <a:r>
                        <a:rPr lang="en-US" sz="1100" dirty="0"/>
                        <a:t>Agricultural and Biological Sciences</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US" sz="1100" dirty="0"/>
                        <a:t>5</a:t>
                      </a:r>
                      <a:endParaRPr lang="en-US" sz="1100" dirty="0">
                        <a:latin typeface="Times New Roman" pitchFamily="18" charset="0"/>
                        <a:ea typeface="Calibri"/>
                        <a:cs typeface="Times New Roman" pitchFamily="18" charset="0"/>
                      </a:endParaRPr>
                    </a:p>
                  </a:txBody>
                  <a:tcPr marL="68580" marR="68580" marT="0" marB="0"/>
                </a:tc>
              </a:tr>
              <a:tr h="169718">
                <a:tc>
                  <a:txBody>
                    <a:bodyPr/>
                    <a:lstStyle/>
                    <a:p>
                      <a:pPr marL="0" marR="0" algn="ctr">
                        <a:lnSpc>
                          <a:spcPct val="115000"/>
                        </a:lnSpc>
                        <a:spcBef>
                          <a:spcPts val="0"/>
                        </a:spcBef>
                        <a:spcAft>
                          <a:spcPts val="0"/>
                        </a:spcAft>
                      </a:pPr>
                      <a:r>
                        <a:rPr lang="en-US" sz="1100" dirty="0"/>
                        <a:t>8</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nSpc>
                          <a:spcPct val="115000"/>
                        </a:lnSpc>
                        <a:spcBef>
                          <a:spcPts val="0"/>
                        </a:spcBef>
                        <a:spcAft>
                          <a:spcPts val="0"/>
                        </a:spcAft>
                      </a:pPr>
                      <a:r>
                        <a:rPr lang="en-US" sz="1100" dirty="0"/>
                        <a:t>Pharmacology Toxicology and Pharmaceutics</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US" sz="1100" dirty="0"/>
                        <a:t>7</a:t>
                      </a:r>
                      <a:endParaRPr lang="en-US" sz="1100" dirty="0">
                        <a:latin typeface="Times New Roman" pitchFamily="18" charset="0"/>
                        <a:ea typeface="Calibri"/>
                        <a:cs typeface="Times New Roman" pitchFamily="18" charset="0"/>
                      </a:endParaRPr>
                    </a:p>
                  </a:txBody>
                  <a:tcPr marL="68580" marR="68580" marT="0" marB="0"/>
                </a:tc>
              </a:tr>
              <a:tr h="169718">
                <a:tc>
                  <a:txBody>
                    <a:bodyPr/>
                    <a:lstStyle/>
                    <a:p>
                      <a:pPr marL="0" marR="0" algn="ctr">
                        <a:lnSpc>
                          <a:spcPct val="115000"/>
                        </a:lnSpc>
                        <a:spcBef>
                          <a:spcPts val="0"/>
                        </a:spcBef>
                        <a:spcAft>
                          <a:spcPts val="0"/>
                        </a:spcAft>
                      </a:pPr>
                      <a:r>
                        <a:rPr lang="en-US" sz="1100" dirty="0"/>
                        <a:t>9</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nSpc>
                          <a:spcPct val="115000"/>
                        </a:lnSpc>
                        <a:spcBef>
                          <a:spcPts val="0"/>
                        </a:spcBef>
                        <a:spcAft>
                          <a:spcPts val="0"/>
                        </a:spcAft>
                      </a:pPr>
                      <a:r>
                        <a:rPr lang="en-US" sz="1100" dirty="0"/>
                        <a:t>Computer Science</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US" sz="1100" dirty="0"/>
                        <a:t>1</a:t>
                      </a:r>
                      <a:endParaRPr lang="en-US" sz="1100" dirty="0">
                        <a:latin typeface="Times New Roman" pitchFamily="18" charset="0"/>
                        <a:ea typeface="Calibri"/>
                        <a:cs typeface="Times New Roman" pitchFamily="18" charset="0"/>
                      </a:endParaRPr>
                    </a:p>
                  </a:txBody>
                  <a:tcPr marL="68580" marR="68580" marT="0" marB="0"/>
                </a:tc>
              </a:tr>
              <a:tr h="169718">
                <a:tc>
                  <a:txBody>
                    <a:bodyPr/>
                    <a:lstStyle/>
                    <a:p>
                      <a:pPr marL="0" marR="0" algn="ctr">
                        <a:lnSpc>
                          <a:spcPct val="115000"/>
                        </a:lnSpc>
                        <a:spcBef>
                          <a:spcPts val="0"/>
                        </a:spcBef>
                        <a:spcAft>
                          <a:spcPts val="0"/>
                        </a:spcAft>
                      </a:pPr>
                      <a:r>
                        <a:rPr lang="en-US" sz="1100" dirty="0"/>
                        <a:t>10</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nSpc>
                          <a:spcPct val="115000"/>
                        </a:lnSpc>
                        <a:spcBef>
                          <a:spcPts val="0"/>
                        </a:spcBef>
                        <a:spcAft>
                          <a:spcPts val="0"/>
                        </a:spcAft>
                      </a:pPr>
                      <a:r>
                        <a:rPr lang="en-US" sz="1100" dirty="0"/>
                        <a:t>Social Sciences</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US" sz="1100" dirty="0"/>
                        <a:t>2</a:t>
                      </a:r>
                      <a:endParaRPr lang="en-US" sz="1100" dirty="0">
                        <a:latin typeface="Times New Roman" pitchFamily="18" charset="0"/>
                        <a:ea typeface="Calibri"/>
                        <a:cs typeface="Times New Roman" pitchFamily="18" charset="0"/>
                      </a:endParaRPr>
                    </a:p>
                  </a:txBody>
                  <a:tcPr marL="68580" marR="68580" marT="0" marB="0"/>
                </a:tc>
              </a:tr>
              <a:tr h="169718">
                <a:tc>
                  <a:txBody>
                    <a:bodyPr/>
                    <a:lstStyle/>
                    <a:p>
                      <a:pPr marL="0" marR="0" algn="ctr">
                        <a:lnSpc>
                          <a:spcPct val="115000"/>
                        </a:lnSpc>
                        <a:spcBef>
                          <a:spcPts val="0"/>
                        </a:spcBef>
                        <a:spcAft>
                          <a:spcPts val="0"/>
                        </a:spcAft>
                      </a:pPr>
                      <a:r>
                        <a:rPr lang="en-US" sz="1100" dirty="0"/>
                        <a:t>11</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nSpc>
                          <a:spcPct val="115000"/>
                        </a:lnSpc>
                        <a:spcBef>
                          <a:spcPts val="0"/>
                        </a:spcBef>
                        <a:spcAft>
                          <a:spcPts val="0"/>
                        </a:spcAft>
                      </a:pPr>
                      <a:r>
                        <a:rPr lang="en-US" sz="1100" dirty="0"/>
                        <a:t>Materials Science</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US" sz="1100" dirty="0"/>
                        <a:t>3</a:t>
                      </a:r>
                      <a:endParaRPr lang="en-US" sz="1100" dirty="0">
                        <a:latin typeface="Times New Roman" pitchFamily="18" charset="0"/>
                        <a:ea typeface="Calibri"/>
                        <a:cs typeface="Times New Roman" pitchFamily="18" charset="0"/>
                      </a:endParaRPr>
                    </a:p>
                  </a:txBody>
                  <a:tcPr marL="68580" marR="68580" marT="0" marB="0"/>
                </a:tc>
              </a:tr>
              <a:tr h="169718">
                <a:tc>
                  <a:txBody>
                    <a:bodyPr/>
                    <a:lstStyle/>
                    <a:p>
                      <a:pPr marL="0" marR="0" algn="ctr">
                        <a:lnSpc>
                          <a:spcPct val="115000"/>
                        </a:lnSpc>
                        <a:spcBef>
                          <a:spcPts val="0"/>
                        </a:spcBef>
                        <a:spcAft>
                          <a:spcPts val="0"/>
                        </a:spcAft>
                      </a:pPr>
                      <a:r>
                        <a:rPr lang="en-US" sz="1100" dirty="0"/>
                        <a:t>12</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nSpc>
                          <a:spcPct val="115000"/>
                        </a:lnSpc>
                        <a:spcBef>
                          <a:spcPts val="0"/>
                        </a:spcBef>
                        <a:spcAft>
                          <a:spcPts val="0"/>
                        </a:spcAft>
                      </a:pPr>
                      <a:r>
                        <a:rPr lang="en-US" sz="1100" dirty="0"/>
                        <a:t>Chemical Engineering</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US" sz="1100" dirty="0"/>
                        <a:t>1</a:t>
                      </a:r>
                      <a:endParaRPr lang="en-US" sz="1100" dirty="0">
                        <a:latin typeface="Times New Roman" pitchFamily="18" charset="0"/>
                        <a:ea typeface="Calibri"/>
                        <a:cs typeface="Times New Roman" pitchFamily="18" charset="0"/>
                      </a:endParaRPr>
                    </a:p>
                  </a:txBody>
                  <a:tcPr marL="68580" marR="68580" marT="0" marB="0"/>
                </a:tc>
              </a:tr>
              <a:tr h="169718">
                <a:tc>
                  <a:txBody>
                    <a:bodyPr/>
                    <a:lstStyle/>
                    <a:p>
                      <a:pPr marL="0" marR="0" algn="ctr">
                        <a:lnSpc>
                          <a:spcPct val="115000"/>
                        </a:lnSpc>
                        <a:spcBef>
                          <a:spcPts val="0"/>
                        </a:spcBef>
                        <a:spcAft>
                          <a:spcPts val="0"/>
                        </a:spcAft>
                      </a:pPr>
                      <a:r>
                        <a:rPr lang="en-US" sz="1100" dirty="0"/>
                        <a:t>13</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nSpc>
                          <a:spcPct val="115000"/>
                        </a:lnSpc>
                        <a:spcBef>
                          <a:spcPts val="0"/>
                        </a:spcBef>
                        <a:spcAft>
                          <a:spcPts val="0"/>
                        </a:spcAft>
                      </a:pPr>
                      <a:r>
                        <a:rPr lang="en-US" sz="1100"/>
                        <a:t>Earth and Planetary Sciences</a:t>
                      </a:r>
                      <a:endParaRPr lang="en-US" sz="1100">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US" sz="1100" dirty="0"/>
                        <a:t>3</a:t>
                      </a:r>
                      <a:endParaRPr lang="en-US" sz="1100" dirty="0">
                        <a:latin typeface="Times New Roman" pitchFamily="18" charset="0"/>
                        <a:ea typeface="Calibri"/>
                        <a:cs typeface="Times New Roman" pitchFamily="18" charset="0"/>
                      </a:endParaRPr>
                    </a:p>
                  </a:txBody>
                  <a:tcPr marL="68580" marR="68580" marT="0" marB="0"/>
                </a:tc>
              </a:tr>
              <a:tr h="169718">
                <a:tc>
                  <a:txBody>
                    <a:bodyPr/>
                    <a:lstStyle/>
                    <a:p>
                      <a:pPr marL="0" marR="0" algn="ctr">
                        <a:lnSpc>
                          <a:spcPct val="115000"/>
                        </a:lnSpc>
                        <a:spcBef>
                          <a:spcPts val="0"/>
                        </a:spcBef>
                        <a:spcAft>
                          <a:spcPts val="0"/>
                        </a:spcAft>
                      </a:pPr>
                      <a:r>
                        <a:rPr lang="en-US" sz="1100" dirty="0"/>
                        <a:t>14</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nSpc>
                          <a:spcPct val="115000"/>
                        </a:lnSpc>
                        <a:spcBef>
                          <a:spcPts val="0"/>
                        </a:spcBef>
                        <a:spcAft>
                          <a:spcPts val="0"/>
                        </a:spcAft>
                      </a:pPr>
                      <a:r>
                        <a:rPr lang="en-US" sz="1100"/>
                        <a:t>Dentistry</a:t>
                      </a:r>
                      <a:endParaRPr lang="en-US" sz="1100">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US" sz="1100" dirty="0"/>
                        <a:t>1</a:t>
                      </a:r>
                      <a:endParaRPr lang="en-US" sz="1100" dirty="0">
                        <a:latin typeface="Times New Roman" pitchFamily="18" charset="0"/>
                        <a:ea typeface="Calibri"/>
                        <a:cs typeface="Times New Roman" pitchFamily="18" charset="0"/>
                      </a:endParaRPr>
                    </a:p>
                  </a:txBody>
                  <a:tcPr marL="68580" marR="68580" marT="0" marB="0"/>
                </a:tc>
              </a:tr>
              <a:tr h="169718">
                <a:tc>
                  <a:txBody>
                    <a:bodyPr/>
                    <a:lstStyle/>
                    <a:p>
                      <a:pPr marL="0" marR="0" algn="ctr">
                        <a:lnSpc>
                          <a:spcPct val="115000"/>
                        </a:lnSpc>
                        <a:spcBef>
                          <a:spcPts val="0"/>
                        </a:spcBef>
                        <a:spcAft>
                          <a:spcPts val="0"/>
                        </a:spcAft>
                      </a:pPr>
                      <a:r>
                        <a:rPr lang="en-US" sz="1100" dirty="0"/>
                        <a:t>15</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nSpc>
                          <a:spcPct val="115000"/>
                        </a:lnSpc>
                        <a:spcBef>
                          <a:spcPts val="0"/>
                        </a:spcBef>
                        <a:spcAft>
                          <a:spcPts val="0"/>
                        </a:spcAft>
                      </a:pPr>
                      <a:r>
                        <a:rPr lang="en-US" sz="1100" dirty="0"/>
                        <a:t>Psychology</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US" sz="1100" dirty="0"/>
                        <a:t>1</a:t>
                      </a:r>
                      <a:endParaRPr lang="en-US" sz="1100" dirty="0">
                        <a:latin typeface="Times New Roman" pitchFamily="18" charset="0"/>
                        <a:ea typeface="Calibri"/>
                        <a:cs typeface="Times New Roman" pitchFamily="18" charset="0"/>
                      </a:endParaRPr>
                    </a:p>
                  </a:txBody>
                  <a:tcPr marL="68580" marR="68580" marT="0" marB="0"/>
                </a:tc>
              </a:tr>
              <a:tr h="169718">
                <a:tc>
                  <a:txBody>
                    <a:bodyPr/>
                    <a:lstStyle/>
                    <a:p>
                      <a:pPr marL="0" marR="0" algn="ctr">
                        <a:lnSpc>
                          <a:spcPct val="115000"/>
                        </a:lnSpc>
                        <a:spcBef>
                          <a:spcPts val="0"/>
                        </a:spcBef>
                        <a:spcAft>
                          <a:spcPts val="0"/>
                        </a:spcAft>
                      </a:pPr>
                      <a:r>
                        <a:rPr lang="en-US" sz="1100" dirty="0"/>
                        <a:t>16</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nSpc>
                          <a:spcPct val="115000"/>
                        </a:lnSpc>
                        <a:spcBef>
                          <a:spcPts val="0"/>
                        </a:spcBef>
                        <a:spcAft>
                          <a:spcPts val="0"/>
                        </a:spcAft>
                      </a:pPr>
                      <a:r>
                        <a:rPr lang="en-US" sz="1100"/>
                        <a:t>Business Management and Accounting</a:t>
                      </a:r>
                      <a:endParaRPr lang="en-US" sz="1100">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US" sz="1100" dirty="0"/>
                        <a:t>1</a:t>
                      </a:r>
                      <a:endParaRPr lang="en-US" sz="1100" dirty="0">
                        <a:latin typeface="Times New Roman" pitchFamily="18" charset="0"/>
                        <a:ea typeface="Calibri"/>
                        <a:cs typeface="Times New Roman" pitchFamily="18" charset="0"/>
                      </a:endParaRPr>
                    </a:p>
                  </a:txBody>
                  <a:tcPr marL="68580" marR="68580" marT="0" marB="0"/>
                </a:tc>
              </a:tr>
              <a:tr h="169718">
                <a:tc>
                  <a:txBody>
                    <a:bodyPr/>
                    <a:lstStyle/>
                    <a:p>
                      <a:pPr marL="0" marR="0" algn="ctr">
                        <a:lnSpc>
                          <a:spcPct val="115000"/>
                        </a:lnSpc>
                        <a:spcBef>
                          <a:spcPts val="0"/>
                        </a:spcBef>
                        <a:spcAft>
                          <a:spcPts val="0"/>
                        </a:spcAft>
                      </a:pPr>
                      <a:r>
                        <a:rPr lang="en-US" sz="1100" dirty="0"/>
                        <a:t>17</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nSpc>
                          <a:spcPct val="115000"/>
                        </a:lnSpc>
                        <a:spcBef>
                          <a:spcPts val="0"/>
                        </a:spcBef>
                        <a:spcAft>
                          <a:spcPts val="0"/>
                        </a:spcAft>
                      </a:pPr>
                      <a:r>
                        <a:rPr lang="en-US" sz="1100" dirty="0"/>
                        <a:t>Econometrics and Finance</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US" sz="1100" dirty="0"/>
                        <a:t>1</a:t>
                      </a:r>
                      <a:endParaRPr lang="en-US" sz="1100" dirty="0">
                        <a:latin typeface="Times New Roman" pitchFamily="18" charset="0"/>
                        <a:ea typeface="Calibri"/>
                        <a:cs typeface="Times New Roman" pitchFamily="18" charset="0"/>
                      </a:endParaRPr>
                    </a:p>
                  </a:txBody>
                  <a:tcPr marL="68580" marR="68580" marT="0" marB="0"/>
                </a:tc>
              </a:tr>
              <a:tr h="169718">
                <a:tc>
                  <a:txBody>
                    <a:bodyPr/>
                    <a:lstStyle/>
                    <a:p>
                      <a:pPr marL="0" marR="0" algn="ctr">
                        <a:lnSpc>
                          <a:spcPct val="115000"/>
                        </a:lnSpc>
                        <a:spcBef>
                          <a:spcPts val="0"/>
                        </a:spcBef>
                        <a:spcAft>
                          <a:spcPts val="0"/>
                        </a:spcAft>
                      </a:pPr>
                      <a:r>
                        <a:rPr lang="en-US" sz="1100"/>
                        <a:t>18</a:t>
                      </a:r>
                      <a:endParaRPr lang="en-US" sz="1100">
                        <a:latin typeface="Times New Roman" pitchFamily="18" charset="0"/>
                        <a:ea typeface="Calibri"/>
                        <a:cs typeface="Times New Roman" pitchFamily="18" charset="0"/>
                      </a:endParaRPr>
                    </a:p>
                  </a:txBody>
                  <a:tcPr marL="68580" marR="68580" marT="0" marB="0"/>
                </a:tc>
                <a:tc>
                  <a:txBody>
                    <a:bodyPr/>
                    <a:lstStyle/>
                    <a:p>
                      <a:pPr marL="0" marR="0">
                        <a:lnSpc>
                          <a:spcPct val="115000"/>
                        </a:lnSpc>
                        <a:spcBef>
                          <a:spcPts val="0"/>
                        </a:spcBef>
                        <a:spcAft>
                          <a:spcPts val="0"/>
                        </a:spcAft>
                      </a:pPr>
                      <a:r>
                        <a:rPr lang="en-US" sz="1100"/>
                        <a:t>Neuroscience</a:t>
                      </a:r>
                      <a:endParaRPr lang="en-US" sz="1100">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US" sz="1100" dirty="0"/>
                        <a:t>1</a:t>
                      </a:r>
                      <a:endParaRPr lang="en-US" sz="1100" dirty="0">
                        <a:latin typeface="Times New Roman" pitchFamily="18" charset="0"/>
                        <a:ea typeface="Calibri"/>
                        <a:cs typeface="Times New Roman" pitchFamily="18" charset="0"/>
                      </a:endParaRPr>
                    </a:p>
                  </a:txBody>
                  <a:tcPr marL="68580" marR="68580" marT="0" marB="0"/>
                </a:tc>
              </a:tr>
              <a:tr h="169718">
                <a:tc>
                  <a:txBody>
                    <a:bodyPr/>
                    <a:lstStyle/>
                    <a:p>
                      <a:pPr marL="0" marR="0" algn="ctr">
                        <a:lnSpc>
                          <a:spcPct val="115000"/>
                        </a:lnSpc>
                        <a:spcBef>
                          <a:spcPts val="0"/>
                        </a:spcBef>
                        <a:spcAft>
                          <a:spcPts val="0"/>
                        </a:spcAft>
                      </a:pPr>
                      <a:r>
                        <a:rPr lang="en-US" sz="1100"/>
                        <a:t>19</a:t>
                      </a:r>
                      <a:endParaRPr lang="en-US" sz="1100">
                        <a:latin typeface="Times New Roman" pitchFamily="18" charset="0"/>
                        <a:ea typeface="Calibri"/>
                        <a:cs typeface="Times New Roman" pitchFamily="18" charset="0"/>
                      </a:endParaRPr>
                    </a:p>
                  </a:txBody>
                  <a:tcPr marL="68580" marR="68580" marT="0" marB="0"/>
                </a:tc>
                <a:tc>
                  <a:txBody>
                    <a:bodyPr/>
                    <a:lstStyle/>
                    <a:p>
                      <a:pPr marL="0" marR="0">
                        <a:lnSpc>
                          <a:spcPct val="115000"/>
                        </a:lnSpc>
                        <a:spcBef>
                          <a:spcPts val="0"/>
                        </a:spcBef>
                        <a:spcAft>
                          <a:spcPts val="0"/>
                        </a:spcAft>
                      </a:pPr>
                      <a:r>
                        <a:rPr lang="en-US" sz="1100" dirty="0"/>
                        <a:t>Decision Sciences</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US" sz="1100" dirty="0"/>
                        <a:t>1</a:t>
                      </a:r>
                      <a:endParaRPr lang="en-US" sz="1100" dirty="0">
                        <a:latin typeface="Times New Roman" pitchFamily="18" charset="0"/>
                        <a:ea typeface="Calibri"/>
                        <a:cs typeface="Times New Roman" pitchFamily="18" charset="0"/>
                      </a:endParaRPr>
                    </a:p>
                  </a:txBody>
                  <a:tcPr marL="68580" marR="68580" marT="0" marB="0"/>
                </a:tc>
              </a:tr>
              <a:tr h="169718">
                <a:tc>
                  <a:txBody>
                    <a:bodyPr/>
                    <a:lstStyle/>
                    <a:p>
                      <a:pPr marL="0" marR="0" algn="ctr">
                        <a:lnSpc>
                          <a:spcPct val="115000"/>
                        </a:lnSpc>
                        <a:spcBef>
                          <a:spcPts val="0"/>
                        </a:spcBef>
                        <a:spcAft>
                          <a:spcPts val="0"/>
                        </a:spcAft>
                      </a:pPr>
                      <a:r>
                        <a:rPr lang="en-US" sz="1100"/>
                        <a:t>20</a:t>
                      </a:r>
                      <a:endParaRPr lang="en-US" sz="1100">
                        <a:latin typeface="Times New Roman" pitchFamily="18" charset="0"/>
                        <a:ea typeface="Calibri"/>
                        <a:cs typeface="Times New Roman" pitchFamily="18" charset="0"/>
                      </a:endParaRPr>
                    </a:p>
                  </a:txBody>
                  <a:tcPr marL="68580" marR="68580" marT="0" marB="0"/>
                </a:tc>
                <a:tc>
                  <a:txBody>
                    <a:bodyPr/>
                    <a:lstStyle/>
                    <a:p>
                      <a:pPr marL="0" marR="0">
                        <a:lnSpc>
                          <a:spcPct val="115000"/>
                        </a:lnSpc>
                        <a:spcBef>
                          <a:spcPts val="0"/>
                        </a:spcBef>
                        <a:spcAft>
                          <a:spcPts val="0"/>
                        </a:spcAft>
                      </a:pPr>
                      <a:r>
                        <a:rPr lang="en-US" sz="1100" dirty="0"/>
                        <a:t>Mathematics</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US" sz="1100" dirty="0"/>
                        <a:t>1</a:t>
                      </a:r>
                      <a:endParaRPr lang="en-US" sz="1100" dirty="0">
                        <a:latin typeface="Times New Roman" pitchFamily="18" charset="0"/>
                        <a:ea typeface="Calibri"/>
                        <a:cs typeface="Times New Roman" pitchFamily="18" charset="0"/>
                      </a:endParaRPr>
                    </a:p>
                  </a:txBody>
                  <a:tcPr marL="68580" marR="68580" marT="0" marB="0"/>
                </a:tc>
              </a:tr>
              <a:tr h="169718">
                <a:tc>
                  <a:txBody>
                    <a:bodyPr/>
                    <a:lstStyle/>
                    <a:p>
                      <a:pPr marL="0" marR="0" algn="ctr">
                        <a:lnSpc>
                          <a:spcPct val="115000"/>
                        </a:lnSpc>
                        <a:spcBef>
                          <a:spcPts val="0"/>
                        </a:spcBef>
                        <a:spcAft>
                          <a:spcPts val="0"/>
                        </a:spcAft>
                      </a:pPr>
                      <a:r>
                        <a:rPr lang="en-US" sz="1100"/>
                        <a:t>21</a:t>
                      </a:r>
                      <a:endParaRPr lang="en-US" sz="1100">
                        <a:latin typeface="Times New Roman" pitchFamily="18" charset="0"/>
                        <a:ea typeface="Calibri"/>
                        <a:cs typeface="Times New Roman" pitchFamily="18" charset="0"/>
                      </a:endParaRPr>
                    </a:p>
                  </a:txBody>
                  <a:tcPr marL="68580" marR="68580" marT="0" marB="0"/>
                </a:tc>
                <a:tc>
                  <a:txBody>
                    <a:bodyPr/>
                    <a:lstStyle/>
                    <a:p>
                      <a:pPr marL="0" marR="0">
                        <a:lnSpc>
                          <a:spcPct val="115000"/>
                        </a:lnSpc>
                        <a:spcBef>
                          <a:spcPts val="0"/>
                        </a:spcBef>
                        <a:spcAft>
                          <a:spcPts val="0"/>
                        </a:spcAft>
                      </a:pPr>
                      <a:r>
                        <a:rPr lang="en-US" sz="1100" dirty="0"/>
                        <a:t>Immunology and Microbiology</a:t>
                      </a:r>
                      <a:endParaRPr lang="en-US" sz="1100" dirty="0">
                        <a:latin typeface="Times New Roman" pitchFamily="18" charset="0"/>
                        <a:ea typeface="Calibri"/>
                        <a:cs typeface="Times New Roman" pitchFamily="18" charset="0"/>
                      </a:endParaRPr>
                    </a:p>
                  </a:txBody>
                  <a:tcPr marL="68580" marR="68580" marT="0" marB="0"/>
                </a:tc>
                <a:tc>
                  <a:txBody>
                    <a:bodyPr/>
                    <a:lstStyle/>
                    <a:p>
                      <a:pPr marL="0" marR="0" algn="ctr">
                        <a:lnSpc>
                          <a:spcPct val="115000"/>
                        </a:lnSpc>
                        <a:spcBef>
                          <a:spcPts val="0"/>
                        </a:spcBef>
                        <a:spcAft>
                          <a:spcPts val="0"/>
                        </a:spcAft>
                      </a:pPr>
                      <a:r>
                        <a:rPr lang="en-US" sz="1100" dirty="0"/>
                        <a:t>1</a:t>
                      </a:r>
                      <a:endParaRPr lang="en-US" sz="1100" dirty="0">
                        <a:latin typeface="Times New Roman" pitchFamily="18" charset="0"/>
                        <a:ea typeface="Calibri"/>
                        <a:cs typeface="Times New Roman" pitchFamily="18" charset="0"/>
                      </a:endParaRPr>
                    </a:p>
                  </a:txBody>
                  <a:tcPr marL="68580" marR="68580" marT="0" marB="0"/>
                </a:tc>
              </a:tr>
            </a:tbl>
          </a:graphicData>
        </a:graphic>
      </p:graphicFrame>
      <p:sp>
        <p:nvSpPr>
          <p:cNvPr id="7" name="Title 1"/>
          <p:cNvSpPr>
            <a:spLocks noGrp="1"/>
          </p:cNvSpPr>
          <p:nvPr>
            <p:ph type="title"/>
          </p:nvPr>
        </p:nvSpPr>
        <p:spPr>
          <a:xfrm>
            <a:off x="457200" y="152400"/>
            <a:ext cx="8229600" cy="457200"/>
          </a:xfrm>
        </p:spPr>
        <p:txBody>
          <a:bodyPr/>
          <a:lstStyle/>
          <a:p>
            <a:r>
              <a:rPr lang="en-US" sz="2000" b="1" dirty="0" smtClean="0">
                <a:hlinkClick r:id="rId2" action="ppaction://hlinksldjump"/>
              </a:rPr>
              <a:t/>
            </a:r>
            <a:br>
              <a:rPr lang="en-US" sz="2000" b="1" dirty="0" smtClean="0">
                <a:hlinkClick r:id="rId2" action="ppaction://hlinksldjump"/>
              </a:rPr>
            </a:br>
            <a:r>
              <a:rPr lang="en-US" sz="2000" b="1" dirty="0" smtClean="0">
                <a:hlinkClick r:id="rId2" action="ppaction://hlinksldjump"/>
              </a:rPr>
              <a:t/>
            </a:r>
            <a:br>
              <a:rPr lang="en-US" sz="2000" b="1" dirty="0" smtClean="0">
                <a:hlinkClick r:id="rId2" action="ppaction://hlinksldjump"/>
              </a:rPr>
            </a:br>
            <a:r>
              <a:rPr lang="en-US" sz="2000" b="1" dirty="0" smtClean="0">
                <a:hlinkClick r:id="rId2" action="ppaction://hlinksldjump"/>
              </a:rPr>
              <a:t/>
            </a:r>
            <a:br>
              <a:rPr lang="en-US" sz="2000" b="1" dirty="0" smtClean="0">
                <a:hlinkClick r:id="rId2" action="ppaction://hlinksldjump"/>
              </a:rPr>
            </a:br>
            <a:r>
              <a:rPr lang="en-US" sz="2000" b="1" dirty="0" smtClean="0">
                <a:hlinkClick r:id="rId2" action="ppaction://hlinksldjump"/>
              </a:rPr>
              <a:t/>
            </a:r>
            <a:br>
              <a:rPr lang="en-US" sz="2000" b="1" dirty="0" smtClean="0">
                <a:hlinkClick r:id="rId2" action="ppaction://hlinksldjump"/>
              </a:rPr>
            </a:br>
            <a:r>
              <a:rPr lang="en-US" sz="2000" b="1" dirty="0" smtClean="0">
                <a:hlinkClick r:id="rId2" action="ppaction://hlinksldjump"/>
              </a:rPr>
              <a:t/>
            </a:r>
            <a:br>
              <a:rPr lang="en-US" sz="2000" b="1" dirty="0" smtClean="0">
                <a:hlinkClick r:id="rId2" action="ppaction://hlinksldjump"/>
              </a:rPr>
            </a:br>
            <a:r>
              <a:rPr lang="en-US" sz="2000" b="1" dirty="0" smtClean="0">
                <a:hlinkClick r:id="rId2" action="ppaction://hlinksldjump"/>
              </a:rPr>
              <a:t/>
            </a:r>
            <a:br>
              <a:rPr lang="en-US" sz="2000" b="1" dirty="0" smtClean="0">
                <a:hlinkClick r:id="rId2" action="ppaction://hlinksldjump"/>
              </a:rPr>
            </a:br>
            <a:r>
              <a:rPr lang="en-US" sz="2000" b="1" dirty="0" smtClean="0">
                <a:hlinkClick r:id="rId2" action="ppaction://hlinksldjump"/>
              </a:rPr>
              <a:t/>
            </a:r>
            <a:br>
              <a:rPr lang="en-US" sz="2000" b="1" dirty="0" smtClean="0">
                <a:hlinkClick r:id="rId2" action="ppaction://hlinksldjump"/>
              </a:rPr>
            </a:br>
            <a:r>
              <a:rPr lang="en-US" sz="2000" b="1" dirty="0" smtClean="0">
                <a:hlinkClick r:id="rId2" action="ppaction://hlinksldjump"/>
              </a:rPr>
              <a:t/>
            </a:r>
            <a:br>
              <a:rPr lang="en-US" sz="2000" b="1" dirty="0" smtClean="0">
                <a:hlinkClick r:id="rId2" action="ppaction://hlinksldjump"/>
              </a:rPr>
            </a:br>
            <a:r>
              <a:rPr lang="en-US" sz="2000" b="1" dirty="0" smtClean="0">
                <a:hlinkClick r:id="rId2" action="ppaction://hlinksldjump"/>
              </a:rPr>
              <a:t/>
            </a:r>
            <a:br>
              <a:rPr lang="en-US" sz="2000" b="1" dirty="0" smtClean="0">
                <a:hlinkClick r:id="rId2" action="ppaction://hlinksldjump"/>
              </a:rPr>
            </a:br>
            <a:r>
              <a:rPr lang="en-US" sz="2000" b="1" dirty="0" smtClean="0">
                <a:hlinkClick r:id="rId2" action="ppaction://hlinksldjump"/>
              </a:rPr>
              <a:t/>
            </a:r>
            <a:br>
              <a:rPr lang="en-US" sz="2000" b="1" dirty="0" smtClean="0">
                <a:hlinkClick r:id="rId2" action="ppaction://hlinksldjump"/>
              </a:rPr>
            </a:br>
            <a:r>
              <a:rPr lang="en-US" sz="2000" b="1" dirty="0" smtClean="0">
                <a:hlinkClick r:id="rId2" action="ppaction://hlinksldjump"/>
              </a:rPr>
              <a:t/>
            </a:r>
            <a:br>
              <a:rPr lang="en-US" sz="2000" b="1" dirty="0" smtClean="0">
                <a:hlinkClick r:id="rId2" action="ppaction://hlinksldjump"/>
              </a:rPr>
            </a:br>
            <a:r>
              <a:rPr lang="en-US" sz="1600" b="1" dirty="0" smtClean="0">
                <a:solidFill>
                  <a:schemeClr val="tx1"/>
                </a:solidFill>
                <a:hlinkClick r:id="rId2" action="ppaction://hlinksldjump"/>
              </a:rPr>
              <a:t>Subject </a:t>
            </a:r>
            <a:r>
              <a:rPr lang="en-US" sz="1600" b="1" dirty="0" smtClean="0">
                <a:solidFill>
                  <a:schemeClr val="tx1"/>
                </a:solidFill>
                <a:hlinkClick r:id="rId2" action="ppaction://hlinksldjump"/>
              </a:rPr>
              <a:t>disciplines of top 50 Indian Journals</a:t>
            </a:r>
            <a:endParaRPr lang="en-US" sz="1600" b="1" dirty="0">
              <a:solidFill>
                <a:schemeClr val="tx1"/>
              </a:solidFill>
            </a:endParaRPr>
          </a:p>
        </p:txBody>
      </p:sp>
      <p:sp>
        <p:nvSpPr>
          <p:cNvPr id="4" name="Rectangle 3"/>
          <p:cNvSpPr/>
          <p:nvPr/>
        </p:nvSpPr>
        <p:spPr>
          <a:xfrm>
            <a:off x="914400" y="4919008"/>
            <a:ext cx="7315200" cy="1938992"/>
          </a:xfrm>
          <a:prstGeom prst="rect">
            <a:avLst/>
          </a:prstGeom>
        </p:spPr>
        <p:txBody>
          <a:bodyPr wrap="square">
            <a:spAutoFit/>
          </a:bodyPr>
          <a:lstStyle/>
          <a:p>
            <a:pPr algn="just"/>
            <a:r>
              <a:rPr lang="en-US" sz="1450" dirty="0" smtClean="0"/>
              <a:t>The problem of subject </a:t>
            </a:r>
            <a:r>
              <a:rPr lang="en-US" sz="1450" u="sng" dirty="0" smtClean="0"/>
              <a:t>overlapping</a:t>
            </a:r>
            <a:r>
              <a:rPr lang="en-US" sz="1450" dirty="0" smtClean="0"/>
              <a:t> was associated with the journals, as there is every possibility that </a:t>
            </a:r>
            <a:r>
              <a:rPr lang="en-US" sz="1450" u="sng" dirty="0" smtClean="0"/>
              <a:t>a journal may be related to two different subject disciplines. </a:t>
            </a:r>
          </a:p>
          <a:p>
            <a:pPr algn="just"/>
            <a:r>
              <a:rPr lang="en-US" sz="1450" dirty="0" smtClean="0"/>
              <a:t>For this if a journal was found related to two or more subject disciplines, then each subject discipline was given a count for that journal. </a:t>
            </a:r>
          </a:p>
          <a:p>
            <a:pPr algn="just"/>
            <a:r>
              <a:rPr lang="en-US" sz="1450" dirty="0" smtClean="0"/>
              <a:t>For example Journal of Carcinogenesis was related to three subjects </a:t>
            </a:r>
            <a:r>
              <a:rPr lang="en-US" sz="1450" b="1" dirty="0" smtClean="0"/>
              <a:t>Biochemistry, Genetics and Molecular Biology</a:t>
            </a:r>
            <a:r>
              <a:rPr lang="en-US" sz="1450" dirty="0" smtClean="0"/>
              <a:t>; </a:t>
            </a:r>
            <a:r>
              <a:rPr lang="en-US" sz="1450" b="1" dirty="0" smtClean="0"/>
              <a:t>Environmental Science, Medicine, </a:t>
            </a:r>
            <a:r>
              <a:rPr lang="en-US" sz="1450" dirty="0" smtClean="0"/>
              <a:t>for this journal, each subject category was given a count. Therefore here in the table if you count the total journals, it will be more than 50</a:t>
            </a:r>
            <a:endParaRPr lang="en-US" sz="1450" dirty="0"/>
          </a:p>
        </p:txBody>
      </p:sp>
    </p:spTree>
  </p:cSld>
  <p:clrMapOvr>
    <a:masterClrMapping/>
  </p:clrMapOvr>
  <p:transition>
    <p:wipe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Autofit/>
          </a:bodyPr>
          <a:lstStyle/>
          <a:p>
            <a:pPr algn="just">
              <a:lnSpc>
                <a:spcPct val="120000"/>
              </a:lnSpc>
              <a:spcBef>
                <a:spcPts val="600"/>
              </a:spcBef>
              <a:spcAft>
                <a:spcPts val="600"/>
              </a:spcAft>
            </a:pPr>
            <a:r>
              <a:rPr lang="en-US" sz="1500" dirty="0" smtClean="0">
                <a:solidFill>
                  <a:schemeClr val="tx1"/>
                </a:solidFill>
                <a:hlinkClick r:id="rId2" action="ppaction://hlinksldjump"/>
              </a:rPr>
              <a:t>Quartile</a:t>
            </a:r>
            <a:r>
              <a:rPr lang="en-US" sz="1500" dirty="0" smtClean="0">
                <a:solidFill>
                  <a:schemeClr val="tx1"/>
                </a:solidFill>
              </a:rPr>
              <a:t> valuation of journals are found out for specific single subject disciplines. </a:t>
            </a:r>
          </a:p>
          <a:p>
            <a:pPr algn="just">
              <a:lnSpc>
                <a:spcPct val="120000"/>
              </a:lnSpc>
              <a:spcBef>
                <a:spcPts val="600"/>
              </a:spcBef>
              <a:spcAft>
                <a:spcPts val="600"/>
              </a:spcAft>
            </a:pPr>
            <a:r>
              <a:rPr lang="en-US" sz="1500" dirty="0" smtClean="0">
                <a:solidFill>
                  <a:schemeClr val="tx1"/>
                </a:solidFill>
              </a:rPr>
              <a:t>For this process the journals for a specific subject are ranked according to a standard impact indicator, the indicator may be Impact Factor or SJR or H index of a journal. </a:t>
            </a:r>
          </a:p>
          <a:p>
            <a:pPr algn="just">
              <a:lnSpc>
                <a:spcPct val="120000"/>
              </a:lnSpc>
              <a:spcBef>
                <a:spcPts val="600"/>
              </a:spcBef>
              <a:spcAft>
                <a:spcPts val="600"/>
              </a:spcAft>
            </a:pPr>
            <a:r>
              <a:rPr lang="en-US" sz="1500" dirty="0" smtClean="0">
                <a:solidFill>
                  <a:schemeClr val="tx1"/>
                </a:solidFill>
              </a:rPr>
              <a:t>The list is divided into four parts, each part containing one Quartile of journals. The four parts are Quartile 1 (Q1), Quartile 2(Q2), Quartile 3(Q3) and Quartile 4(Q4)from top to bottom. </a:t>
            </a:r>
          </a:p>
          <a:p>
            <a:pPr algn="just">
              <a:lnSpc>
                <a:spcPct val="120000"/>
              </a:lnSpc>
              <a:spcBef>
                <a:spcPts val="600"/>
              </a:spcBef>
              <a:spcAft>
                <a:spcPts val="600"/>
              </a:spcAft>
            </a:pPr>
            <a:r>
              <a:rPr lang="en-US" sz="1500" dirty="0" smtClean="0">
                <a:solidFill>
                  <a:schemeClr val="tx1"/>
                </a:solidFill>
              </a:rPr>
              <a:t>The main advantage of this Quartile valuation is to make comparison of journals from different disciplines. </a:t>
            </a:r>
          </a:p>
          <a:p>
            <a:pPr algn="just">
              <a:lnSpc>
                <a:spcPct val="120000"/>
              </a:lnSpc>
              <a:spcBef>
                <a:spcPts val="600"/>
              </a:spcBef>
              <a:spcAft>
                <a:spcPts val="600"/>
              </a:spcAft>
            </a:pPr>
            <a:r>
              <a:rPr lang="en-US" sz="1500" dirty="0" smtClean="0">
                <a:solidFill>
                  <a:schemeClr val="tx1"/>
                </a:solidFill>
              </a:rPr>
              <a:t>For example, Medicine is a subject area where large amount of research is conducted, as a result we get journals of very high impact in that discipline, but Library and information science is a relatively new subject and we don’t get very high impact journals in this discipline compared to Medicine. </a:t>
            </a:r>
          </a:p>
          <a:p>
            <a:pPr algn="just">
              <a:lnSpc>
                <a:spcPct val="120000"/>
              </a:lnSpc>
              <a:spcBef>
                <a:spcPts val="600"/>
              </a:spcBef>
              <a:spcAft>
                <a:spcPts val="600"/>
              </a:spcAft>
            </a:pPr>
            <a:r>
              <a:rPr lang="en-US" sz="1500" dirty="0" smtClean="0">
                <a:solidFill>
                  <a:schemeClr val="tx1"/>
                </a:solidFill>
              </a:rPr>
              <a:t>For example, Library and information science Journal,</a:t>
            </a:r>
            <a:r>
              <a:rPr lang="en-US" sz="1500" i="1" dirty="0" smtClean="0">
                <a:solidFill>
                  <a:schemeClr val="tx1"/>
                </a:solidFill>
              </a:rPr>
              <a:t> “College&amp; Research Libraries”</a:t>
            </a:r>
            <a:r>
              <a:rPr lang="en-US" sz="1500" dirty="0" smtClean="0">
                <a:solidFill>
                  <a:schemeClr val="tx1"/>
                </a:solidFill>
              </a:rPr>
              <a:t> have SJR value 2.296 Q1 and medicine </a:t>
            </a:r>
            <a:r>
              <a:rPr lang="en-US" sz="1500" smtClean="0">
                <a:solidFill>
                  <a:schemeClr val="tx1"/>
                </a:solidFill>
              </a:rPr>
              <a:t>journal “</a:t>
            </a:r>
            <a:r>
              <a:rPr lang="en-US" sz="1500" i="1" smtClean="0">
                <a:solidFill>
                  <a:schemeClr val="tx1"/>
                </a:solidFill>
              </a:rPr>
              <a:t>Nature Medicine” </a:t>
            </a:r>
            <a:r>
              <a:rPr lang="en-US" sz="1500" dirty="0" smtClean="0">
                <a:solidFill>
                  <a:schemeClr val="tx1"/>
                </a:solidFill>
              </a:rPr>
              <a:t>have SJR value 13.959 Q1, then it means that both the journal are of equal quality though there is a vast difference in their SJR value, but both the journal lie in Quartile 1 of their respective subject discipline, which makes their comparison easy and accurate.</a:t>
            </a:r>
          </a:p>
          <a:p>
            <a:endParaRPr lang="en-US" sz="1600" dirty="0">
              <a:solidFill>
                <a:schemeClr val="tx1"/>
              </a:solidFill>
            </a:endParaRPr>
          </a:p>
        </p:txBody>
      </p:sp>
    </p:spTree>
  </p:cSld>
  <p:clrMapOvr>
    <a:masterClrMapping/>
  </p:clrMapOvr>
  <p:transition>
    <p:wipe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09600"/>
          </a:xfrm>
        </p:spPr>
        <p:txBody>
          <a:bodyPr/>
          <a:lstStyle/>
          <a:p>
            <a:r>
              <a:rPr lang="en-US" sz="4000" dirty="0" smtClean="0"/>
              <a:t>Introduction</a:t>
            </a:r>
            <a:r>
              <a:rPr lang="en-US" sz="3600" dirty="0" smtClean="0"/>
              <a:t> </a:t>
            </a:r>
            <a:endParaRPr lang="en-US" sz="3600" dirty="0"/>
          </a:p>
        </p:txBody>
      </p:sp>
      <p:sp>
        <p:nvSpPr>
          <p:cNvPr id="3" name="Content Placeholder 2"/>
          <p:cNvSpPr>
            <a:spLocks noGrp="1"/>
          </p:cNvSpPr>
          <p:nvPr>
            <p:ph idx="1"/>
          </p:nvPr>
        </p:nvSpPr>
        <p:spPr>
          <a:xfrm>
            <a:off x="822960" y="914400"/>
            <a:ext cx="7520940" cy="5257800"/>
          </a:xfrm>
        </p:spPr>
        <p:txBody>
          <a:bodyPr>
            <a:normAutofit/>
          </a:bodyPr>
          <a:lstStyle/>
          <a:p>
            <a:pPr algn="just"/>
            <a:r>
              <a:rPr lang="en-US" sz="2000" dirty="0" smtClean="0">
                <a:solidFill>
                  <a:schemeClr val="tx1"/>
                </a:solidFill>
              </a:rPr>
              <a:t>The current study is based on the evidences gained about performance of Indian journals in world scientific community from </a:t>
            </a:r>
            <a:r>
              <a:rPr lang="en-US" sz="2000" dirty="0">
                <a:solidFill>
                  <a:schemeClr val="tx1"/>
                </a:solidFill>
              </a:rPr>
              <a:t>S</a:t>
            </a:r>
            <a:r>
              <a:rPr lang="en-US" sz="2000" dirty="0" smtClean="0">
                <a:solidFill>
                  <a:schemeClr val="tx1"/>
                </a:solidFill>
              </a:rPr>
              <a:t>copus database using a chosen indicator </a:t>
            </a:r>
            <a:r>
              <a:rPr lang="en-US" sz="2000" dirty="0" err="1" smtClean="0">
                <a:solidFill>
                  <a:schemeClr val="tx1"/>
                </a:solidFill>
              </a:rPr>
              <a:t>SCHimago</a:t>
            </a:r>
            <a:r>
              <a:rPr lang="en-US" sz="2000" dirty="0" smtClean="0">
                <a:solidFill>
                  <a:schemeClr val="tx1"/>
                </a:solidFill>
              </a:rPr>
              <a:t> Journal Rank(SJR).</a:t>
            </a:r>
          </a:p>
          <a:p>
            <a:pPr algn="just"/>
            <a:r>
              <a:rPr lang="en-US" sz="2000" dirty="0" err="1" smtClean="0">
                <a:solidFill>
                  <a:schemeClr val="tx1"/>
                </a:solidFill>
              </a:rPr>
              <a:t>SCHimago</a:t>
            </a:r>
            <a:r>
              <a:rPr lang="en-US" sz="2000" dirty="0" smtClean="0">
                <a:solidFill>
                  <a:schemeClr val="tx1"/>
                </a:solidFill>
              </a:rPr>
              <a:t> Journal Rank(SJR) is a size independent measure of quantifying journal importance to a single numerical indicator. </a:t>
            </a:r>
          </a:p>
          <a:p>
            <a:pPr algn="just"/>
            <a:r>
              <a:rPr lang="en-US" sz="2000" dirty="0" smtClean="0">
                <a:solidFill>
                  <a:schemeClr val="tx1"/>
                </a:solidFill>
              </a:rPr>
              <a:t>It uses a three year citation window and all incoming citations to a journal carry different weightage based on the journal from which it is coming from, i.e. citations coming from a more important journal carries more value then a citation coming from less important journal. </a:t>
            </a:r>
          </a:p>
          <a:p>
            <a:pPr algn="just"/>
            <a:r>
              <a:rPr lang="en-US" sz="2000" dirty="0" smtClean="0">
                <a:solidFill>
                  <a:schemeClr val="tx1"/>
                </a:solidFill>
              </a:rPr>
              <a:t>An iterative procedure is followed to identify the importance of a journal in the weightage calculation process.</a:t>
            </a:r>
          </a:p>
          <a:p>
            <a:pPr algn="just"/>
            <a:endParaRPr lang="en-US" sz="2000" dirty="0">
              <a:solidFill>
                <a:schemeClr val="tx1"/>
              </a:solidFill>
            </a:endParaRPr>
          </a:p>
        </p:txBody>
      </p:sp>
      <p:sp>
        <p:nvSpPr>
          <p:cNvPr id="4" name="Footer Placeholder 3"/>
          <p:cNvSpPr>
            <a:spLocks noGrp="1"/>
          </p:cNvSpPr>
          <p:nvPr>
            <p:ph type="ftr" sz="quarter" idx="11"/>
          </p:nvPr>
        </p:nvSpPr>
        <p:spPr/>
        <p:txBody>
          <a:bodyPr/>
          <a:lstStyle/>
          <a:p>
            <a:r>
              <a:rPr lang="en-US" b="1" dirty="0" smtClean="0">
                <a:solidFill>
                  <a:schemeClr val="tx2"/>
                </a:solidFill>
              </a:rPr>
              <a:t>NACLIN 2016, </a:t>
            </a:r>
            <a:r>
              <a:rPr lang="en-US" b="1" dirty="0" err="1" smtClean="0">
                <a:solidFill>
                  <a:schemeClr val="tx2"/>
                </a:solidFill>
              </a:rPr>
              <a:t>Tezpur</a:t>
            </a:r>
            <a:r>
              <a:rPr lang="en-US" b="1" dirty="0" smtClean="0">
                <a:solidFill>
                  <a:schemeClr val="tx2"/>
                </a:solidFill>
              </a:rPr>
              <a:t> University</a:t>
            </a:r>
            <a:endParaRPr lang="en-US" b="1" dirty="0">
              <a:solidFill>
                <a:schemeClr val="tx2"/>
              </a:solidFill>
            </a:endParaRPr>
          </a:p>
        </p:txBody>
      </p:sp>
      <p:sp>
        <p:nvSpPr>
          <p:cNvPr id="5" name="Slide Number Placeholder 4"/>
          <p:cNvSpPr>
            <a:spLocks noGrp="1"/>
          </p:cNvSpPr>
          <p:nvPr>
            <p:ph type="sldNum" sz="quarter" idx="12"/>
          </p:nvPr>
        </p:nvSpPr>
        <p:spPr/>
        <p:txBody>
          <a:bodyPr>
            <a:normAutofit/>
          </a:bodyPr>
          <a:lstStyle/>
          <a:p>
            <a:fld id="{CA9C560D-1A60-453D-960C-F4C71D1EA792}" type="slidenum">
              <a:rPr lang="en-US" smtClean="0">
                <a:solidFill>
                  <a:schemeClr val="tx1"/>
                </a:solidFill>
              </a:rPr>
              <a:pPr/>
              <a:t>2</a:t>
            </a:fld>
            <a:endParaRPr lang="en-US" dirty="0">
              <a:solidFill>
                <a:schemeClr val="tx1"/>
              </a:solidFill>
            </a:endParaRPr>
          </a:p>
        </p:txBody>
      </p:sp>
    </p:spTree>
    <p:extLst>
      <p:ext uri="{BB962C8B-B14F-4D97-AF65-F5344CB8AC3E}">
        <p14:creationId xmlns="" xmlns:p14="http://schemas.microsoft.com/office/powerpoint/2010/main" val="3340198861"/>
      </p:ext>
    </p:extLst>
  </p:cSld>
  <p:clrMapOvr>
    <a:masterClrMapping/>
  </p:clrMapOvr>
  <p:transition>
    <p:wipe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85800"/>
          </a:xfrm>
        </p:spPr>
        <p:txBody>
          <a:bodyPr/>
          <a:lstStyle/>
          <a:p>
            <a:r>
              <a:rPr lang="en-US" sz="4000" dirty="0" smtClean="0"/>
              <a:t>Objectives of the study</a:t>
            </a:r>
            <a:endParaRPr lang="en-US" sz="4000" dirty="0"/>
          </a:p>
        </p:txBody>
      </p:sp>
      <p:sp>
        <p:nvSpPr>
          <p:cNvPr id="3" name="Content Placeholder 2"/>
          <p:cNvSpPr>
            <a:spLocks noGrp="1"/>
          </p:cNvSpPr>
          <p:nvPr>
            <p:ph idx="1"/>
          </p:nvPr>
        </p:nvSpPr>
        <p:spPr>
          <a:xfrm>
            <a:off x="457200" y="1295400"/>
            <a:ext cx="8229600" cy="4830763"/>
          </a:xfrm>
        </p:spPr>
        <p:txBody>
          <a:bodyPr>
            <a:normAutofit/>
          </a:bodyPr>
          <a:lstStyle/>
          <a:p>
            <a:pPr marL="0" indent="0" algn="just">
              <a:buNone/>
            </a:pPr>
            <a:r>
              <a:rPr lang="en-US" sz="2000" dirty="0" smtClean="0">
                <a:solidFill>
                  <a:schemeClr val="tx1"/>
                </a:solidFill>
              </a:rPr>
              <a:t>The following </a:t>
            </a:r>
            <a:r>
              <a:rPr lang="en-US" sz="2000" b="1" dirty="0" smtClean="0">
                <a:solidFill>
                  <a:schemeClr val="tx1"/>
                </a:solidFill>
              </a:rPr>
              <a:t>objectives are </a:t>
            </a:r>
            <a:r>
              <a:rPr lang="en-US" sz="2000" dirty="0" smtClean="0">
                <a:solidFill>
                  <a:schemeClr val="tx1"/>
                </a:solidFill>
              </a:rPr>
              <a:t> carried out to fulfill  the study:</a:t>
            </a:r>
          </a:p>
          <a:p>
            <a:pPr marL="0" indent="0" algn="just">
              <a:buNone/>
            </a:pPr>
            <a:endParaRPr lang="en-US" sz="2000" dirty="0">
              <a:solidFill>
                <a:schemeClr val="tx1"/>
              </a:solidFill>
            </a:endParaRPr>
          </a:p>
          <a:p>
            <a:pPr marL="514350" indent="-514350" algn="just">
              <a:buFont typeface="+mj-lt"/>
              <a:buAutoNum type="romanUcPeriod"/>
            </a:pPr>
            <a:r>
              <a:rPr lang="en-US" sz="2000" dirty="0" smtClean="0">
                <a:solidFill>
                  <a:schemeClr val="tx1"/>
                </a:solidFill>
              </a:rPr>
              <a:t>Identifying </a:t>
            </a:r>
            <a:r>
              <a:rPr lang="en-US" sz="2000" dirty="0">
                <a:solidFill>
                  <a:schemeClr val="tx1"/>
                </a:solidFill>
              </a:rPr>
              <a:t>the top 50 Indian journals based on their SJR </a:t>
            </a:r>
            <a:r>
              <a:rPr lang="en-US" sz="2000" dirty="0" smtClean="0">
                <a:solidFill>
                  <a:schemeClr val="tx1"/>
                </a:solidFill>
              </a:rPr>
              <a:t>value from Scopus </a:t>
            </a:r>
            <a:r>
              <a:rPr lang="en-US" sz="2000" dirty="0" smtClean="0">
                <a:solidFill>
                  <a:schemeClr val="tx1"/>
                </a:solidFill>
              </a:rPr>
              <a:t>database;</a:t>
            </a:r>
            <a:endParaRPr lang="en-US" sz="2000" dirty="0">
              <a:solidFill>
                <a:schemeClr val="tx1"/>
              </a:solidFill>
            </a:endParaRPr>
          </a:p>
          <a:p>
            <a:pPr marL="514350" indent="-514350" algn="just">
              <a:buFont typeface="+mj-lt"/>
              <a:buAutoNum type="romanUcPeriod"/>
            </a:pPr>
            <a:endParaRPr lang="en-US" sz="2000" dirty="0" smtClean="0">
              <a:solidFill>
                <a:schemeClr val="tx1"/>
              </a:solidFill>
            </a:endParaRPr>
          </a:p>
          <a:p>
            <a:pPr marL="514350" indent="-514350" algn="just">
              <a:buFont typeface="+mj-lt"/>
              <a:buAutoNum type="romanUcPeriod"/>
            </a:pPr>
            <a:r>
              <a:rPr lang="en-US" sz="2000" dirty="0" smtClean="0">
                <a:solidFill>
                  <a:schemeClr val="tx1"/>
                </a:solidFill>
              </a:rPr>
              <a:t>Analyzing </a:t>
            </a:r>
            <a:r>
              <a:rPr lang="en-US" sz="2000" dirty="0">
                <a:solidFill>
                  <a:schemeClr val="tx1"/>
                </a:solidFill>
              </a:rPr>
              <a:t>the quartile ranking status of these top 50 </a:t>
            </a:r>
            <a:r>
              <a:rPr lang="en-US" sz="2000" dirty="0" smtClean="0">
                <a:solidFill>
                  <a:schemeClr val="tx1"/>
                </a:solidFill>
              </a:rPr>
              <a:t>journals;</a:t>
            </a:r>
            <a:endParaRPr lang="en-US" sz="2000" dirty="0">
              <a:solidFill>
                <a:schemeClr val="tx1"/>
              </a:solidFill>
            </a:endParaRPr>
          </a:p>
          <a:p>
            <a:pPr marL="514350" indent="-514350" algn="just">
              <a:buFont typeface="+mj-lt"/>
              <a:buAutoNum type="romanUcPeriod"/>
            </a:pPr>
            <a:endParaRPr lang="en-US" sz="2000" dirty="0" smtClean="0">
              <a:solidFill>
                <a:schemeClr val="tx1"/>
              </a:solidFill>
            </a:endParaRPr>
          </a:p>
          <a:p>
            <a:pPr marL="514350" indent="-514350" algn="just">
              <a:buFont typeface="+mj-lt"/>
              <a:buAutoNum type="romanUcPeriod"/>
            </a:pPr>
            <a:r>
              <a:rPr lang="en-US" sz="2000" dirty="0" smtClean="0">
                <a:solidFill>
                  <a:schemeClr val="tx1"/>
                </a:solidFill>
              </a:rPr>
              <a:t>Analysis </a:t>
            </a:r>
            <a:r>
              <a:rPr lang="en-US" sz="2000" dirty="0">
                <a:solidFill>
                  <a:schemeClr val="tx1"/>
                </a:solidFill>
              </a:rPr>
              <a:t>of subject disciplines of the </a:t>
            </a:r>
            <a:r>
              <a:rPr lang="en-US" sz="2000" dirty="0" smtClean="0">
                <a:solidFill>
                  <a:schemeClr val="tx1"/>
                </a:solidFill>
              </a:rPr>
              <a:t>journals; and</a:t>
            </a:r>
            <a:endParaRPr lang="en-US" sz="2000" dirty="0">
              <a:solidFill>
                <a:schemeClr val="tx1"/>
              </a:solidFill>
            </a:endParaRPr>
          </a:p>
          <a:p>
            <a:pPr marL="514350" indent="-514350" algn="just">
              <a:buFont typeface="+mj-lt"/>
              <a:buAutoNum type="romanUcPeriod"/>
            </a:pPr>
            <a:endParaRPr lang="en-US" sz="2000" dirty="0" smtClean="0">
              <a:solidFill>
                <a:schemeClr val="tx1"/>
              </a:solidFill>
            </a:endParaRPr>
          </a:p>
          <a:p>
            <a:pPr marL="514350" indent="-514350" algn="just">
              <a:buFont typeface="+mj-lt"/>
              <a:buAutoNum type="romanUcPeriod"/>
            </a:pPr>
            <a:r>
              <a:rPr lang="en-US" sz="2000" dirty="0" smtClean="0">
                <a:solidFill>
                  <a:schemeClr val="tx1"/>
                </a:solidFill>
              </a:rPr>
              <a:t>Identifying </a:t>
            </a:r>
            <a:r>
              <a:rPr lang="en-US" sz="2000" dirty="0">
                <a:solidFill>
                  <a:schemeClr val="tx1"/>
                </a:solidFill>
              </a:rPr>
              <a:t>the top most publisher based on the number of journals in the top 50 journals.</a:t>
            </a:r>
          </a:p>
          <a:p>
            <a:pPr algn="just"/>
            <a:endParaRPr lang="en-US" sz="2000" dirty="0">
              <a:solidFill>
                <a:schemeClr val="tx1"/>
              </a:solidFill>
            </a:endParaRPr>
          </a:p>
        </p:txBody>
      </p:sp>
      <p:sp>
        <p:nvSpPr>
          <p:cNvPr id="4" name="Footer Placeholder 3"/>
          <p:cNvSpPr>
            <a:spLocks noGrp="1"/>
          </p:cNvSpPr>
          <p:nvPr>
            <p:ph type="ftr" sz="quarter" idx="11"/>
          </p:nvPr>
        </p:nvSpPr>
        <p:spPr/>
        <p:txBody>
          <a:bodyPr/>
          <a:lstStyle/>
          <a:p>
            <a:r>
              <a:rPr lang="en-US" b="1" dirty="0" smtClean="0">
                <a:solidFill>
                  <a:schemeClr val="tx2"/>
                </a:solidFill>
              </a:rPr>
              <a:t>NACLIN 2016, </a:t>
            </a:r>
            <a:r>
              <a:rPr lang="en-US" b="1" dirty="0" err="1" smtClean="0">
                <a:solidFill>
                  <a:schemeClr val="tx2"/>
                </a:solidFill>
              </a:rPr>
              <a:t>Tezpur</a:t>
            </a:r>
            <a:r>
              <a:rPr lang="en-US" b="1" dirty="0" smtClean="0">
                <a:solidFill>
                  <a:schemeClr val="tx2"/>
                </a:solidFill>
              </a:rPr>
              <a:t> University</a:t>
            </a:r>
            <a:endParaRPr lang="en-US" b="1" dirty="0">
              <a:solidFill>
                <a:schemeClr val="tx2"/>
              </a:solidFill>
            </a:endParaRPr>
          </a:p>
        </p:txBody>
      </p:sp>
      <p:sp>
        <p:nvSpPr>
          <p:cNvPr id="5" name="Slide Number Placeholder 4"/>
          <p:cNvSpPr>
            <a:spLocks noGrp="1"/>
          </p:cNvSpPr>
          <p:nvPr>
            <p:ph type="sldNum" sz="quarter" idx="12"/>
          </p:nvPr>
        </p:nvSpPr>
        <p:spPr/>
        <p:txBody>
          <a:bodyPr/>
          <a:lstStyle/>
          <a:p>
            <a:fld id="{CA9C560D-1A60-453D-960C-F4C71D1EA792}" type="slidenum">
              <a:rPr lang="en-US" smtClean="0"/>
              <a:pPr/>
              <a:t>3</a:t>
            </a:fld>
            <a:endParaRPr lang="en-US" dirty="0"/>
          </a:p>
        </p:txBody>
      </p:sp>
    </p:spTree>
    <p:extLst>
      <p:ext uri="{BB962C8B-B14F-4D97-AF65-F5344CB8AC3E}">
        <p14:creationId xmlns="" xmlns:p14="http://schemas.microsoft.com/office/powerpoint/2010/main" val="2147673225"/>
      </p:ext>
    </p:extLst>
  </p:cSld>
  <p:clrMapOvr>
    <a:masterClrMapping/>
  </p:clrMapOvr>
  <p:transition>
    <p:wipe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838200"/>
          </a:xfrm>
        </p:spPr>
        <p:txBody>
          <a:bodyPr/>
          <a:lstStyle/>
          <a:p>
            <a:r>
              <a:rPr lang="en-US" sz="4000" dirty="0" smtClean="0"/>
              <a:t>Materials &amp; Methods used</a:t>
            </a:r>
            <a:endParaRPr lang="en-US" sz="4000" dirty="0"/>
          </a:p>
        </p:txBody>
      </p:sp>
      <p:sp>
        <p:nvSpPr>
          <p:cNvPr id="3" name="Content Placeholder 2"/>
          <p:cNvSpPr>
            <a:spLocks noGrp="1"/>
          </p:cNvSpPr>
          <p:nvPr>
            <p:ph idx="1"/>
          </p:nvPr>
        </p:nvSpPr>
        <p:spPr>
          <a:xfrm>
            <a:off x="457200" y="1219200"/>
            <a:ext cx="8229600" cy="4906963"/>
          </a:xfrm>
        </p:spPr>
        <p:txBody>
          <a:bodyPr>
            <a:normAutofit lnSpcReduction="10000"/>
          </a:bodyPr>
          <a:lstStyle/>
          <a:p>
            <a:pPr algn="just">
              <a:lnSpc>
                <a:spcPct val="110000"/>
              </a:lnSpc>
              <a:spcBef>
                <a:spcPts val="600"/>
              </a:spcBef>
              <a:spcAft>
                <a:spcPts val="600"/>
              </a:spcAft>
            </a:pPr>
            <a:r>
              <a:rPr lang="en-US" sz="2000" dirty="0" smtClean="0">
                <a:solidFill>
                  <a:schemeClr val="tx1"/>
                </a:solidFill>
              </a:rPr>
              <a:t>The </a:t>
            </a:r>
            <a:r>
              <a:rPr lang="en-US" sz="2000" dirty="0">
                <a:solidFill>
                  <a:schemeClr val="tx1"/>
                </a:solidFill>
              </a:rPr>
              <a:t>openly available portal Schimago Journal and Country rank (</a:t>
            </a:r>
            <a:r>
              <a:rPr lang="en-US" sz="2000" u="sng" dirty="0">
                <a:solidFill>
                  <a:srgbClr val="00589A"/>
                </a:solidFill>
              </a:rPr>
              <a:t>http://www.scimagojr.com</a:t>
            </a:r>
            <a:r>
              <a:rPr lang="en-US" sz="2000" dirty="0">
                <a:solidFill>
                  <a:schemeClr val="tx1"/>
                </a:solidFill>
              </a:rPr>
              <a:t>/) website was </a:t>
            </a:r>
            <a:r>
              <a:rPr lang="en-US" sz="2000" dirty="0" smtClean="0">
                <a:solidFill>
                  <a:schemeClr val="tx1"/>
                </a:solidFill>
              </a:rPr>
              <a:t>used to accomplished the study. Schimago </a:t>
            </a:r>
            <a:r>
              <a:rPr lang="en-US" sz="2000" dirty="0">
                <a:solidFill>
                  <a:schemeClr val="tx1"/>
                </a:solidFill>
              </a:rPr>
              <a:t>uses the citation data of Scopus database and publishes performance of Scopus indexed journals every </a:t>
            </a:r>
            <a:r>
              <a:rPr lang="en-US" sz="2000" dirty="0" smtClean="0">
                <a:solidFill>
                  <a:schemeClr val="tx1"/>
                </a:solidFill>
              </a:rPr>
              <a:t>year.</a:t>
            </a:r>
          </a:p>
          <a:p>
            <a:pPr algn="just">
              <a:lnSpc>
                <a:spcPct val="110000"/>
              </a:lnSpc>
              <a:spcBef>
                <a:spcPts val="600"/>
              </a:spcBef>
              <a:spcAft>
                <a:spcPts val="600"/>
              </a:spcAft>
            </a:pPr>
            <a:r>
              <a:rPr lang="en-US" sz="2000" dirty="0" smtClean="0">
                <a:solidFill>
                  <a:schemeClr val="tx1"/>
                </a:solidFill>
              </a:rPr>
              <a:t>The </a:t>
            </a:r>
            <a:r>
              <a:rPr lang="en-US" sz="2000" dirty="0">
                <a:solidFill>
                  <a:schemeClr val="tx1"/>
                </a:solidFill>
              </a:rPr>
              <a:t>information in </a:t>
            </a:r>
            <a:r>
              <a:rPr lang="en-US" sz="2000" dirty="0" err="1">
                <a:solidFill>
                  <a:schemeClr val="tx1"/>
                </a:solidFill>
              </a:rPr>
              <a:t>schimago</a:t>
            </a:r>
            <a:r>
              <a:rPr lang="en-US" sz="2000" dirty="0">
                <a:solidFill>
                  <a:schemeClr val="tx1"/>
                </a:solidFill>
              </a:rPr>
              <a:t> can be filtered at </a:t>
            </a:r>
            <a:r>
              <a:rPr lang="en-US" sz="2000" b="1" dirty="0">
                <a:solidFill>
                  <a:schemeClr val="tx1"/>
                </a:solidFill>
              </a:rPr>
              <a:t>regional</a:t>
            </a:r>
            <a:r>
              <a:rPr lang="en-US" sz="2000" dirty="0">
                <a:solidFill>
                  <a:schemeClr val="tx1"/>
                </a:solidFill>
              </a:rPr>
              <a:t>, </a:t>
            </a:r>
            <a:r>
              <a:rPr lang="en-US" sz="2000" b="1" dirty="0">
                <a:solidFill>
                  <a:schemeClr val="tx1"/>
                </a:solidFill>
              </a:rPr>
              <a:t>subject</a:t>
            </a:r>
            <a:r>
              <a:rPr lang="en-US" sz="2000" dirty="0">
                <a:solidFill>
                  <a:schemeClr val="tx1"/>
                </a:solidFill>
              </a:rPr>
              <a:t>, </a:t>
            </a:r>
            <a:r>
              <a:rPr lang="en-US" sz="2000" b="1" dirty="0">
                <a:solidFill>
                  <a:schemeClr val="tx1"/>
                </a:solidFill>
              </a:rPr>
              <a:t>year</a:t>
            </a:r>
            <a:r>
              <a:rPr lang="en-US" sz="2000" dirty="0">
                <a:solidFill>
                  <a:schemeClr val="tx1"/>
                </a:solidFill>
              </a:rPr>
              <a:t> and </a:t>
            </a:r>
            <a:r>
              <a:rPr lang="en-US" sz="2000" b="1" dirty="0">
                <a:solidFill>
                  <a:schemeClr val="tx1"/>
                </a:solidFill>
              </a:rPr>
              <a:t>source type </a:t>
            </a:r>
            <a:r>
              <a:rPr lang="en-US" sz="2000" dirty="0">
                <a:solidFill>
                  <a:schemeClr val="tx1"/>
                </a:solidFill>
              </a:rPr>
              <a:t>level. </a:t>
            </a:r>
            <a:endParaRPr lang="en-US" sz="2000" dirty="0" smtClean="0">
              <a:solidFill>
                <a:schemeClr val="tx1"/>
              </a:solidFill>
            </a:endParaRPr>
          </a:p>
          <a:p>
            <a:pPr algn="just">
              <a:lnSpc>
                <a:spcPct val="110000"/>
              </a:lnSpc>
              <a:spcBef>
                <a:spcPts val="600"/>
              </a:spcBef>
              <a:spcAft>
                <a:spcPts val="600"/>
              </a:spcAft>
            </a:pPr>
            <a:r>
              <a:rPr lang="en-US" sz="2000" dirty="0" smtClean="0">
                <a:solidFill>
                  <a:schemeClr val="tx1"/>
                </a:solidFill>
              </a:rPr>
              <a:t>From </a:t>
            </a:r>
            <a:r>
              <a:rPr lang="en-US" sz="2000" dirty="0" err="1">
                <a:solidFill>
                  <a:schemeClr val="tx1"/>
                </a:solidFill>
              </a:rPr>
              <a:t>schimago</a:t>
            </a:r>
            <a:r>
              <a:rPr lang="en-US" sz="2000" dirty="0">
                <a:solidFill>
                  <a:schemeClr val="tx1"/>
                </a:solidFill>
              </a:rPr>
              <a:t> portal, the </a:t>
            </a:r>
            <a:r>
              <a:rPr lang="en-US" sz="2000" dirty="0" smtClean="0">
                <a:solidFill>
                  <a:schemeClr val="tx1"/>
                </a:solidFill>
              </a:rPr>
              <a:t>top 50 </a:t>
            </a:r>
            <a:r>
              <a:rPr lang="en-US" sz="2000" dirty="0">
                <a:solidFill>
                  <a:schemeClr val="tx1"/>
                </a:solidFill>
              </a:rPr>
              <a:t>Indian journals were pulled out based on their </a:t>
            </a:r>
            <a:r>
              <a:rPr lang="en-US" sz="2000" b="1" dirty="0">
                <a:solidFill>
                  <a:schemeClr val="tx1"/>
                </a:solidFill>
              </a:rPr>
              <a:t>SJR value </a:t>
            </a:r>
            <a:r>
              <a:rPr lang="en-US" sz="2000" dirty="0">
                <a:solidFill>
                  <a:schemeClr val="tx1"/>
                </a:solidFill>
              </a:rPr>
              <a:t>of the year </a:t>
            </a:r>
            <a:r>
              <a:rPr lang="en-US" sz="2000" dirty="0" smtClean="0">
                <a:solidFill>
                  <a:schemeClr val="tx1"/>
                </a:solidFill>
              </a:rPr>
              <a:t>2014 and further analysis were carried out on those journals only.</a:t>
            </a:r>
          </a:p>
          <a:p>
            <a:pPr algn="just">
              <a:lnSpc>
                <a:spcPct val="110000"/>
              </a:lnSpc>
              <a:spcBef>
                <a:spcPts val="600"/>
              </a:spcBef>
              <a:spcAft>
                <a:spcPts val="600"/>
              </a:spcAft>
            </a:pPr>
            <a:r>
              <a:rPr lang="en-US" sz="2000" dirty="0" smtClean="0">
                <a:solidFill>
                  <a:schemeClr val="tx1"/>
                </a:solidFill>
              </a:rPr>
              <a:t>The </a:t>
            </a:r>
            <a:r>
              <a:rPr lang="en-US" sz="2000" dirty="0">
                <a:solidFill>
                  <a:schemeClr val="tx1"/>
                </a:solidFill>
              </a:rPr>
              <a:t>respective subject disciplines of the journals and their publisher details were collected from the journal metrics page of </a:t>
            </a:r>
            <a:r>
              <a:rPr lang="en-US" sz="2000" dirty="0" err="1" smtClean="0">
                <a:solidFill>
                  <a:schemeClr val="tx1"/>
                </a:solidFill>
              </a:rPr>
              <a:t>SCHimago</a:t>
            </a:r>
            <a:r>
              <a:rPr lang="en-US" sz="2000" dirty="0">
                <a:solidFill>
                  <a:schemeClr val="tx1"/>
                </a:solidFill>
              </a:rPr>
              <a:t>, which </a:t>
            </a:r>
            <a:r>
              <a:rPr lang="en-US" sz="2000" dirty="0" err="1" smtClean="0">
                <a:solidFill>
                  <a:schemeClr val="tx1"/>
                </a:solidFill>
              </a:rPr>
              <a:t>SCHimago</a:t>
            </a:r>
            <a:r>
              <a:rPr lang="en-US" sz="2000" dirty="0" smtClean="0">
                <a:solidFill>
                  <a:schemeClr val="tx1"/>
                </a:solidFill>
              </a:rPr>
              <a:t> </a:t>
            </a:r>
            <a:r>
              <a:rPr lang="en-US" sz="2000" dirty="0">
                <a:solidFill>
                  <a:schemeClr val="tx1"/>
                </a:solidFill>
              </a:rPr>
              <a:t>maintains for every journal it </a:t>
            </a:r>
            <a:r>
              <a:rPr lang="en-US" sz="2000" dirty="0" smtClean="0">
                <a:solidFill>
                  <a:schemeClr val="tx1"/>
                </a:solidFill>
              </a:rPr>
              <a:t>indexes</a:t>
            </a:r>
            <a:r>
              <a:rPr lang="en-US" sz="2000" dirty="0" smtClean="0"/>
              <a:t>.</a:t>
            </a:r>
            <a:endParaRPr lang="en-US" sz="2000" dirty="0" smtClean="0">
              <a:solidFill>
                <a:schemeClr val="tx1"/>
              </a:solidFill>
            </a:endParaRPr>
          </a:p>
        </p:txBody>
      </p:sp>
      <p:sp>
        <p:nvSpPr>
          <p:cNvPr id="4" name="Footer Placeholder 3"/>
          <p:cNvSpPr>
            <a:spLocks noGrp="1"/>
          </p:cNvSpPr>
          <p:nvPr>
            <p:ph type="ftr" sz="quarter" idx="11"/>
          </p:nvPr>
        </p:nvSpPr>
        <p:spPr/>
        <p:txBody>
          <a:bodyPr/>
          <a:lstStyle/>
          <a:p>
            <a:r>
              <a:rPr lang="en-US" b="1" dirty="0" smtClean="0">
                <a:solidFill>
                  <a:schemeClr val="tx2"/>
                </a:solidFill>
              </a:rPr>
              <a:t>NACLIN 2016, </a:t>
            </a:r>
            <a:r>
              <a:rPr lang="en-US" b="1" dirty="0" err="1" smtClean="0">
                <a:solidFill>
                  <a:schemeClr val="tx2"/>
                </a:solidFill>
              </a:rPr>
              <a:t>Tezpur</a:t>
            </a:r>
            <a:r>
              <a:rPr lang="en-US" b="1" dirty="0" smtClean="0">
                <a:solidFill>
                  <a:schemeClr val="tx2"/>
                </a:solidFill>
              </a:rPr>
              <a:t> University</a:t>
            </a:r>
            <a:endParaRPr lang="en-US" b="1" dirty="0">
              <a:solidFill>
                <a:schemeClr val="tx2"/>
              </a:solidFill>
            </a:endParaRPr>
          </a:p>
        </p:txBody>
      </p:sp>
      <p:sp>
        <p:nvSpPr>
          <p:cNvPr id="5" name="Slide Number Placeholder 4"/>
          <p:cNvSpPr>
            <a:spLocks noGrp="1"/>
          </p:cNvSpPr>
          <p:nvPr>
            <p:ph type="sldNum" sz="quarter" idx="12"/>
          </p:nvPr>
        </p:nvSpPr>
        <p:spPr/>
        <p:txBody>
          <a:bodyPr/>
          <a:lstStyle/>
          <a:p>
            <a:fld id="{CA9C560D-1A60-453D-960C-F4C71D1EA792}" type="slidenum">
              <a:rPr lang="en-US" smtClean="0"/>
              <a:pPr/>
              <a:t>4</a:t>
            </a:fld>
            <a:endParaRPr lang="en-US"/>
          </a:p>
        </p:txBody>
      </p:sp>
    </p:spTree>
    <p:extLst>
      <p:ext uri="{BB962C8B-B14F-4D97-AF65-F5344CB8AC3E}">
        <p14:creationId xmlns="" xmlns:p14="http://schemas.microsoft.com/office/powerpoint/2010/main" val="2388950836"/>
      </p:ext>
    </p:extLst>
  </p:cSld>
  <p:clrMapOvr>
    <a:masterClrMapping/>
  </p:clrMapOvr>
  <p:transition>
    <p:wipe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838200"/>
          </a:xfrm>
        </p:spPr>
        <p:txBody>
          <a:bodyPr/>
          <a:lstStyle/>
          <a:p>
            <a:r>
              <a:rPr lang="en-US" sz="4000" dirty="0" smtClean="0"/>
              <a:t>Scope and Limitations of the study</a:t>
            </a:r>
            <a:endParaRPr lang="en-US" sz="4000" dirty="0"/>
          </a:p>
        </p:txBody>
      </p:sp>
      <p:sp>
        <p:nvSpPr>
          <p:cNvPr id="3" name="Content Placeholder 2"/>
          <p:cNvSpPr>
            <a:spLocks noGrp="1"/>
          </p:cNvSpPr>
          <p:nvPr>
            <p:ph idx="1"/>
          </p:nvPr>
        </p:nvSpPr>
        <p:spPr>
          <a:xfrm>
            <a:off x="457200" y="1524000"/>
            <a:ext cx="8229600" cy="4602163"/>
          </a:xfrm>
        </p:spPr>
        <p:txBody>
          <a:bodyPr>
            <a:normAutofit/>
          </a:bodyPr>
          <a:lstStyle/>
          <a:p>
            <a:pPr algn="just">
              <a:lnSpc>
                <a:spcPct val="150000"/>
              </a:lnSpc>
              <a:spcBef>
                <a:spcPts val="1200"/>
              </a:spcBef>
              <a:spcAft>
                <a:spcPts val="1200"/>
              </a:spcAft>
            </a:pPr>
            <a:r>
              <a:rPr lang="en-US" sz="2000" dirty="0" smtClean="0">
                <a:solidFill>
                  <a:schemeClr val="tx1"/>
                </a:solidFill>
              </a:rPr>
              <a:t>The study </a:t>
            </a:r>
            <a:r>
              <a:rPr lang="en-US" sz="2000" dirty="0">
                <a:solidFill>
                  <a:schemeClr val="tx1"/>
                </a:solidFill>
              </a:rPr>
              <a:t>covers only the </a:t>
            </a:r>
            <a:r>
              <a:rPr lang="en-US" sz="2000" dirty="0" smtClean="0">
                <a:solidFill>
                  <a:schemeClr val="tx1"/>
                </a:solidFill>
              </a:rPr>
              <a:t>top 50 </a:t>
            </a:r>
            <a:r>
              <a:rPr lang="en-US" sz="2000" dirty="0">
                <a:solidFill>
                  <a:schemeClr val="tx1"/>
                </a:solidFill>
              </a:rPr>
              <a:t>Indian journals in Scopus database. </a:t>
            </a:r>
            <a:endParaRPr lang="en-US" sz="2000" dirty="0" smtClean="0">
              <a:solidFill>
                <a:schemeClr val="tx1"/>
              </a:solidFill>
            </a:endParaRPr>
          </a:p>
          <a:p>
            <a:pPr algn="just">
              <a:lnSpc>
                <a:spcPct val="150000"/>
              </a:lnSpc>
              <a:spcBef>
                <a:spcPts val="1200"/>
              </a:spcBef>
              <a:spcAft>
                <a:spcPts val="1200"/>
              </a:spcAft>
            </a:pPr>
            <a:r>
              <a:rPr lang="en-US" sz="2000" dirty="0" smtClean="0">
                <a:solidFill>
                  <a:schemeClr val="tx1"/>
                </a:solidFill>
              </a:rPr>
              <a:t>For </a:t>
            </a:r>
            <a:r>
              <a:rPr lang="en-US" sz="2000" dirty="0">
                <a:solidFill>
                  <a:schemeClr val="tx1"/>
                </a:solidFill>
              </a:rPr>
              <a:t>more completeness of citation data about the journals 2014 was selected as base year for the </a:t>
            </a:r>
            <a:r>
              <a:rPr lang="en-US" sz="2000" dirty="0" smtClean="0">
                <a:solidFill>
                  <a:schemeClr val="tx1"/>
                </a:solidFill>
              </a:rPr>
              <a:t>study.</a:t>
            </a:r>
          </a:p>
          <a:p>
            <a:pPr algn="just">
              <a:lnSpc>
                <a:spcPct val="150000"/>
              </a:lnSpc>
              <a:spcBef>
                <a:spcPts val="1200"/>
              </a:spcBef>
              <a:spcAft>
                <a:spcPts val="1200"/>
              </a:spcAft>
            </a:pPr>
            <a:r>
              <a:rPr lang="en-US" sz="2000" dirty="0" smtClean="0">
                <a:solidFill>
                  <a:schemeClr val="tx1"/>
                </a:solidFill>
              </a:rPr>
              <a:t>For </a:t>
            </a:r>
            <a:r>
              <a:rPr lang="en-US" sz="2000" dirty="0">
                <a:solidFill>
                  <a:schemeClr val="tx1"/>
                </a:solidFill>
              </a:rPr>
              <a:t>identifying the top journals only the SJR value of the journals were considered, H index and Impact factor of the journals were not taken for consideration.</a:t>
            </a:r>
          </a:p>
        </p:txBody>
      </p:sp>
      <p:sp>
        <p:nvSpPr>
          <p:cNvPr id="4" name="Footer Placeholder 3"/>
          <p:cNvSpPr>
            <a:spLocks noGrp="1"/>
          </p:cNvSpPr>
          <p:nvPr>
            <p:ph type="ftr" sz="quarter" idx="11"/>
          </p:nvPr>
        </p:nvSpPr>
        <p:spPr/>
        <p:txBody>
          <a:bodyPr/>
          <a:lstStyle/>
          <a:p>
            <a:r>
              <a:rPr lang="en-US" b="1" dirty="0" smtClean="0">
                <a:solidFill>
                  <a:schemeClr val="tx2"/>
                </a:solidFill>
              </a:rPr>
              <a:t>NACLIN 2016, </a:t>
            </a:r>
            <a:r>
              <a:rPr lang="en-US" b="1" dirty="0" err="1" smtClean="0">
                <a:solidFill>
                  <a:schemeClr val="tx2"/>
                </a:solidFill>
              </a:rPr>
              <a:t>Tezpur</a:t>
            </a:r>
            <a:r>
              <a:rPr lang="en-US" b="1" dirty="0" smtClean="0">
                <a:solidFill>
                  <a:schemeClr val="tx2"/>
                </a:solidFill>
              </a:rPr>
              <a:t> University</a:t>
            </a:r>
            <a:endParaRPr lang="en-US" b="1" dirty="0">
              <a:solidFill>
                <a:schemeClr val="tx2"/>
              </a:solidFill>
            </a:endParaRPr>
          </a:p>
        </p:txBody>
      </p:sp>
      <p:sp>
        <p:nvSpPr>
          <p:cNvPr id="5" name="Slide Number Placeholder 4"/>
          <p:cNvSpPr>
            <a:spLocks noGrp="1"/>
          </p:cNvSpPr>
          <p:nvPr>
            <p:ph type="sldNum" sz="quarter" idx="12"/>
          </p:nvPr>
        </p:nvSpPr>
        <p:spPr/>
        <p:txBody>
          <a:bodyPr/>
          <a:lstStyle/>
          <a:p>
            <a:fld id="{CA9C560D-1A60-453D-960C-F4C71D1EA792}" type="slidenum">
              <a:rPr lang="en-US" smtClean="0"/>
              <a:pPr/>
              <a:t>5</a:t>
            </a:fld>
            <a:endParaRPr lang="en-US" dirty="0"/>
          </a:p>
        </p:txBody>
      </p:sp>
    </p:spTree>
    <p:extLst>
      <p:ext uri="{BB962C8B-B14F-4D97-AF65-F5344CB8AC3E}">
        <p14:creationId xmlns="" xmlns:p14="http://schemas.microsoft.com/office/powerpoint/2010/main" val="1953409580"/>
      </p:ext>
    </p:extLst>
  </p:cSld>
  <p:clrMapOvr>
    <a:masterClrMapping/>
  </p:clrMapOvr>
  <p:transition>
    <p:wipe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85800"/>
          </a:xfrm>
        </p:spPr>
        <p:txBody>
          <a:bodyPr/>
          <a:lstStyle/>
          <a:p>
            <a:r>
              <a:rPr lang="en-US" sz="4000" dirty="0" smtClean="0"/>
              <a:t>Results and Discussion</a:t>
            </a:r>
            <a:endParaRPr lang="en-US" sz="4000" dirty="0"/>
          </a:p>
        </p:txBody>
      </p:sp>
      <p:sp>
        <p:nvSpPr>
          <p:cNvPr id="3" name="Content Placeholder 2"/>
          <p:cNvSpPr>
            <a:spLocks noGrp="1"/>
          </p:cNvSpPr>
          <p:nvPr>
            <p:ph idx="1"/>
          </p:nvPr>
        </p:nvSpPr>
        <p:spPr>
          <a:xfrm>
            <a:off x="457200" y="1219200"/>
            <a:ext cx="8229600" cy="4906963"/>
          </a:xfrm>
        </p:spPr>
        <p:txBody>
          <a:bodyPr>
            <a:normAutofit/>
          </a:bodyPr>
          <a:lstStyle/>
          <a:p>
            <a:pPr marL="0" indent="0" algn="just">
              <a:lnSpc>
                <a:spcPct val="150000"/>
              </a:lnSpc>
              <a:spcBef>
                <a:spcPts val="600"/>
              </a:spcBef>
              <a:spcAft>
                <a:spcPts val="600"/>
              </a:spcAft>
              <a:buNone/>
            </a:pPr>
            <a:r>
              <a:rPr lang="en-US" sz="2000" b="1" u="sng" dirty="0" smtClean="0">
                <a:solidFill>
                  <a:schemeClr val="tx2"/>
                </a:solidFill>
              </a:rPr>
              <a:t>Objective</a:t>
            </a:r>
            <a:r>
              <a:rPr lang="en-US" sz="2000" b="1" dirty="0" smtClean="0">
                <a:solidFill>
                  <a:schemeClr val="tx2"/>
                </a:solidFill>
              </a:rPr>
              <a:t> 1: </a:t>
            </a:r>
            <a:r>
              <a:rPr lang="en-US" sz="2000" b="1" dirty="0" smtClean="0">
                <a:solidFill>
                  <a:schemeClr val="tx2"/>
                </a:solidFill>
                <a:hlinkClick r:id="rId2" action="ppaction://hlinksldjump"/>
              </a:rPr>
              <a:t>The Top 50 Indian list</a:t>
            </a:r>
            <a:r>
              <a:rPr lang="en-US" sz="2000" b="1" dirty="0" smtClean="0">
                <a:solidFill>
                  <a:schemeClr val="tx2"/>
                </a:solidFill>
              </a:rPr>
              <a:t>:</a:t>
            </a:r>
          </a:p>
          <a:p>
            <a:pPr lvl="1" algn="just">
              <a:lnSpc>
                <a:spcPct val="150000"/>
              </a:lnSpc>
              <a:spcBef>
                <a:spcPts val="600"/>
              </a:spcBef>
              <a:spcAft>
                <a:spcPts val="600"/>
              </a:spcAft>
            </a:pPr>
            <a:r>
              <a:rPr lang="en-US" sz="1800" dirty="0" smtClean="0">
                <a:solidFill>
                  <a:schemeClr val="tx1"/>
                </a:solidFill>
              </a:rPr>
              <a:t>The SJR value of top 50  Indian Journals ranged from 1.498 to  0.406.</a:t>
            </a:r>
            <a:endParaRPr lang="en-US" sz="2000" dirty="0" smtClean="0">
              <a:solidFill>
                <a:schemeClr val="tx1"/>
              </a:solidFill>
            </a:endParaRPr>
          </a:p>
          <a:p>
            <a:pPr lvl="1" algn="just">
              <a:lnSpc>
                <a:spcPct val="150000"/>
              </a:lnSpc>
              <a:spcBef>
                <a:spcPts val="600"/>
              </a:spcBef>
              <a:spcAft>
                <a:spcPts val="600"/>
              </a:spcAft>
            </a:pPr>
            <a:r>
              <a:rPr lang="en-US" sz="2000" dirty="0" smtClean="0">
                <a:solidFill>
                  <a:schemeClr val="tx1"/>
                </a:solidFill>
              </a:rPr>
              <a:t>The top  Indian journal that featured in the list is  </a:t>
            </a:r>
            <a:r>
              <a:rPr lang="en-US" sz="2000" i="1" dirty="0">
                <a:solidFill>
                  <a:schemeClr val="tx1"/>
                </a:solidFill>
              </a:rPr>
              <a:t>Journal of </a:t>
            </a:r>
            <a:r>
              <a:rPr lang="en-US" sz="2000" i="1" dirty="0" smtClean="0">
                <a:solidFill>
                  <a:schemeClr val="tx1"/>
                </a:solidFill>
              </a:rPr>
              <a:t>Carcinogenesis</a:t>
            </a:r>
            <a:r>
              <a:rPr lang="en-US" sz="2000" dirty="0" smtClean="0">
                <a:solidFill>
                  <a:schemeClr val="tx1"/>
                </a:solidFill>
              </a:rPr>
              <a:t> published by the </a:t>
            </a:r>
            <a:r>
              <a:rPr lang="en-US" sz="2000" dirty="0" err="1" smtClean="0">
                <a:solidFill>
                  <a:schemeClr val="tx1"/>
                </a:solidFill>
              </a:rPr>
              <a:t>Medknow</a:t>
            </a:r>
            <a:r>
              <a:rPr lang="en-US" sz="2000" dirty="0" smtClean="0">
                <a:solidFill>
                  <a:schemeClr val="tx1"/>
                </a:solidFill>
              </a:rPr>
              <a:t>  </a:t>
            </a:r>
            <a:r>
              <a:rPr lang="en-US" sz="2000" dirty="0" err="1" smtClean="0">
                <a:solidFill>
                  <a:schemeClr val="tx1"/>
                </a:solidFill>
              </a:rPr>
              <a:t>pubications</a:t>
            </a:r>
            <a:r>
              <a:rPr lang="en-US" sz="2000" dirty="0" smtClean="0">
                <a:solidFill>
                  <a:schemeClr val="tx1"/>
                </a:solidFill>
              </a:rPr>
              <a:t> group.</a:t>
            </a:r>
          </a:p>
          <a:p>
            <a:pPr lvl="1" algn="just">
              <a:lnSpc>
                <a:spcPct val="150000"/>
              </a:lnSpc>
              <a:spcBef>
                <a:spcPts val="600"/>
              </a:spcBef>
              <a:spcAft>
                <a:spcPts val="600"/>
              </a:spcAft>
            </a:pPr>
            <a:r>
              <a:rPr lang="en-US" sz="2000" dirty="0" smtClean="0">
                <a:solidFill>
                  <a:schemeClr val="tx1"/>
                </a:solidFill>
              </a:rPr>
              <a:t>The 50</a:t>
            </a:r>
            <a:r>
              <a:rPr lang="en-US" sz="2000" baseline="30000" dirty="0" smtClean="0">
                <a:solidFill>
                  <a:schemeClr val="tx1"/>
                </a:solidFill>
              </a:rPr>
              <a:t>th</a:t>
            </a:r>
            <a:r>
              <a:rPr lang="en-US" sz="2000" dirty="0" smtClean="0">
                <a:solidFill>
                  <a:schemeClr val="tx1"/>
                </a:solidFill>
              </a:rPr>
              <a:t> ranked journal is </a:t>
            </a:r>
            <a:r>
              <a:rPr lang="en-US" sz="2000" i="1" dirty="0" smtClean="0">
                <a:solidFill>
                  <a:schemeClr val="tx1"/>
                </a:solidFill>
              </a:rPr>
              <a:t>Journal </a:t>
            </a:r>
            <a:r>
              <a:rPr lang="en-US" sz="2000" i="1" dirty="0">
                <a:solidFill>
                  <a:schemeClr val="tx1"/>
                </a:solidFill>
              </a:rPr>
              <a:t>of Vector Borne </a:t>
            </a:r>
            <a:r>
              <a:rPr lang="en-US" sz="2000" i="1" dirty="0" smtClean="0">
                <a:solidFill>
                  <a:schemeClr val="tx1"/>
                </a:solidFill>
              </a:rPr>
              <a:t>Diseases </a:t>
            </a:r>
            <a:r>
              <a:rPr lang="en-US" sz="2000" dirty="0" smtClean="0">
                <a:solidFill>
                  <a:schemeClr val="tx1"/>
                </a:solidFill>
              </a:rPr>
              <a:t>published by Indian Council of Medical Research.</a:t>
            </a:r>
          </a:p>
          <a:p>
            <a:pPr lvl="1" algn="just">
              <a:lnSpc>
                <a:spcPct val="150000"/>
              </a:lnSpc>
              <a:spcBef>
                <a:spcPts val="600"/>
              </a:spcBef>
              <a:spcAft>
                <a:spcPts val="600"/>
              </a:spcAft>
            </a:pPr>
            <a:r>
              <a:rPr lang="en-US" sz="2000" dirty="0" smtClean="0">
                <a:solidFill>
                  <a:schemeClr val="tx1"/>
                </a:solidFill>
              </a:rPr>
              <a:t>40 out of top 50 journals are open access journals.</a:t>
            </a:r>
          </a:p>
          <a:p>
            <a:pPr marL="457200" lvl="1" indent="0">
              <a:buNone/>
            </a:pPr>
            <a:endParaRPr lang="en-US" sz="2000" dirty="0">
              <a:solidFill>
                <a:schemeClr val="tx1"/>
              </a:solidFill>
            </a:endParaRPr>
          </a:p>
        </p:txBody>
      </p:sp>
      <p:sp>
        <p:nvSpPr>
          <p:cNvPr id="4" name="Footer Placeholder 3"/>
          <p:cNvSpPr>
            <a:spLocks noGrp="1"/>
          </p:cNvSpPr>
          <p:nvPr>
            <p:ph type="ftr" sz="quarter" idx="11"/>
          </p:nvPr>
        </p:nvSpPr>
        <p:spPr/>
        <p:txBody>
          <a:bodyPr/>
          <a:lstStyle/>
          <a:p>
            <a:r>
              <a:rPr lang="en-US" b="1" dirty="0" smtClean="0">
                <a:solidFill>
                  <a:schemeClr val="tx2"/>
                </a:solidFill>
              </a:rPr>
              <a:t>NACLIN 2016, </a:t>
            </a:r>
            <a:r>
              <a:rPr lang="en-US" b="1" dirty="0" err="1" smtClean="0">
                <a:solidFill>
                  <a:schemeClr val="tx2"/>
                </a:solidFill>
              </a:rPr>
              <a:t>Tezpur</a:t>
            </a:r>
            <a:r>
              <a:rPr lang="en-US" b="1" dirty="0" smtClean="0">
                <a:solidFill>
                  <a:schemeClr val="tx2"/>
                </a:solidFill>
              </a:rPr>
              <a:t> University</a:t>
            </a:r>
            <a:endParaRPr lang="en-US" b="1" dirty="0">
              <a:solidFill>
                <a:schemeClr val="tx2"/>
              </a:solidFill>
            </a:endParaRPr>
          </a:p>
        </p:txBody>
      </p:sp>
      <p:sp>
        <p:nvSpPr>
          <p:cNvPr id="5" name="Slide Number Placeholder 4"/>
          <p:cNvSpPr>
            <a:spLocks noGrp="1"/>
          </p:cNvSpPr>
          <p:nvPr>
            <p:ph type="sldNum" sz="quarter" idx="12"/>
          </p:nvPr>
        </p:nvSpPr>
        <p:spPr/>
        <p:txBody>
          <a:bodyPr/>
          <a:lstStyle/>
          <a:p>
            <a:fld id="{CA9C560D-1A60-453D-960C-F4C71D1EA792}" type="slidenum">
              <a:rPr lang="en-US" smtClean="0"/>
              <a:pPr/>
              <a:t>6</a:t>
            </a:fld>
            <a:endParaRPr lang="en-US"/>
          </a:p>
        </p:txBody>
      </p:sp>
    </p:spTree>
    <p:extLst>
      <p:ext uri="{BB962C8B-B14F-4D97-AF65-F5344CB8AC3E}">
        <p14:creationId xmlns="" xmlns:p14="http://schemas.microsoft.com/office/powerpoint/2010/main" val="2514437069"/>
      </p:ext>
    </p:extLst>
  </p:cSld>
  <p:clrMapOvr>
    <a:masterClrMapping/>
  </p:clrMapOvr>
  <p:transition>
    <p:wipe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09600"/>
          </a:xfrm>
        </p:spPr>
        <p:txBody>
          <a:bodyPr/>
          <a:lstStyle/>
          <a:p>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sz="4000" dirty="0" smtClean="0"/>
              <a:t>Results </a:t>
            </a:r>
            <a:r>
              <a:rPr lang="en-US" sz="4000" dirty="0"/>
              <a:t>and Discussion</a:t>
            </a:r>
          </a:p>
        </p:txBody>
      </p:sp>
      <p:sp>
        <p:nvSpPr>
          <p:cNvPr id="3" name="Content Placeholder 2"/>
          <p:cNvSpPr>
            <a:spLocks noGrp="1"/>
          </p:cNvSpPr>
          <p:nvPr>
            <p:ph idx="1"/>
          </p:nvPr>
        </p:nvSpPr>
        <p:spPr>
          <a:xfrm>
            <a:off x="457200" y="762000"/>
            <a:ext cx="8229600" cy="5562600"/>
          </a:xfrm>
        </p:spPr>
        <p:txBody>
          <a:bodyPr>
            <a:normAutofit/>
          </a:bodyPr>
          <a:lstStyle/>
          <a:p>
            <a:pPr marL="0" indent="0" algn="just">
              <a:buNone/>
            </a:pPr>
            <a:r>
              <a:rPr lang="en-US" sz="2000" b="1" u="sng" dirty="0" smtClean="0">
                <a:solidFill>
                  <a:srgbClr val="0070C0"/>
                </a:solidFill>
              </a:rPr>
              <a:t>Objective</a:t>
            </a:r>
            <a:r>
              <a:rPr lang="en-US" sz="2000" b="1" dirty="0" smtClean="0">
                <a:solidFill>
                  <a:srgbClr val="0070C0"/>
                </a:solidFill>
              </a:rPr>
              <a:t> 2: </a:t>
            </a:r>
            <a:r>
              <a:rPr lang="en-US" sz="2000" b="1" dirty="0" smtClean="0">
                <a:solidFill>
                  <a:srgbClr val="0070C0"/>
                </a:solidFill>
                <a:hlinkClick r:id="rId3" action="ppaction://hlinksldjump"/>
              </a:rPr>
              <a:t>Quartile ranking of the journals</a:t>
            </a:r>
            <a:endParaRPr lang="en-US" sz="2000" b="1" dirty="0" smtClean="0">
              <a:solidFill>
                <a:srgbClr val="0070C0"/>
              </a:solidFill>
            </a:endParaRPr>
          </a:p>
          <a:p>
            <a:pPr lvl="1" algn="just">
              <a:spcBef>
                <a:spcPts val="600"/>
              </a:spcBef>
              <a:spcAft>
                <a:spcPts val="600"/>
              </a:spcAft>
              <a:buFont typeface="Wingdings" pitchFamily="2" charset="2"/>
              <a:buChar char="§"/>
            </a:pPr>
            <a:r>
              <a:rPr lang="en-US" sz="2000" dirty="0" smtClean="0">
                <a:solidFill>
                  <a:schemeClr val="tx1"/>
                </a:solidFill>
              </a:rPr>
              <a:t>Dominance of journals in Quartile 2 was prominent. 29 (58%) of top 50 journals were placed in Q2 of respective subject disciplines.</a:t>
            </a:r>
          </a:p>
          <a:p>
            <a:pPr lvl="1" algn="just">
              <a:spcBef>
                <a:spcPts val="600"/>
              </a:spcBef>
              <a:spcAft>
                <a:spcPts val="600"/>
              </a:spcAft>
              <a:buFont typeface="Wingdings" pitchFamily="2" charset="2"/>
              <a:buChar char="§"/>
            </a:pPr>
            <a:r>
              <a:rPr lang="en-US" sz="2000" dirty="0" smtClean="0">
                <a:solidFill>
                  <a:schemeClr val="tx1"/>
                </a:solidFill>
              </a:rPr>
              <a:t>11 (22%) out of 50 journals lied in Q1 of respective subject  disciplines. 9(18%) out of 50 were placed in Q3 and only 1(2%) out of 50 placed  in </a:t>
            </a:r>
            <a:r>
              <a:rPr lang="en-US" sz="2000" dirty="0" smtClean="0">
                <a:solidFill>
                  <a:schemeClr val="tx1"/>
                </a:solidFill>
                <a:hlinkClick r:id="rId4" action="ppaction://hlinksldjump"/>
              </a:rPr>
              <a:t>Q4</a:t>
            </a:r>
            <a:r>
              <a:rPr lang="en-US" sz="2000" dirty="0" smtClean="0">
                <a:solidFill>
                  <a:schemeClr val="tx1"/>
                </a:solidFill>
              </a:rPr>
              <a:t>.</a:t>
            </a:r>
          </a:p>
          <a:p>
            <a:endParaRPr lang="en-US" sz="2000" b="1" dirty="0">
              <a:solidFill>
                <a:srgbClr val="0070C0"/>
              </a:solidFill>
            </a:endParaRPr>
          </a:p>
        </p:txBody>
      </p:sp>
      <p:sp>
        <p:nvSpPr>
          <p:cNvPr id="4" name="Footer Placeholder 3"/>
          <p:cNvSpPr>
            <a:spLocks noGrp="1"/>
          </p:cNvSpPr>
          <p:nvPr>
            <p:ph type="ftr" sz="quarter" idx="11"/>
          </p:nvPr>
        </p:nvSpPr>
        <p:spPr/>
        <p:txBody>
          <a:bodyPr/>
          <a:lstStyle/>
          <a:p>
            <a:r>
              <a:rPr lang="en-US" b="1" dirty="0" smtClean="0">
                <a:solidFill>
                  <a:srgbClr val="0070C0"/>
                </a:solidFill>
              </a:rPr>
              <a:t>NACLIN 2016, </a:t>
            </a:r>
            <a:r>
              <a:rPr lang="en-US" b="1" dirty="0" err="1" smtClean="0">
                <a:solidFill>
                  <a:srgbClr val="0070C0"/>
                </a:solidFill>
              </a:rPr>
              <a:t>Tezpur</a:t>
            </a:r>
            <a:r>
              <a:rPr lang="en-US" b="1" dirty="0" smtClean="0">
                <a:solidFill>
                  <a:srgbClr val="0070C0"/>
                </a:solidFill>
              </a:rPr>
              <a:t> University</a:t>
            </a:r>
            <a:endParaRPr lang="en-US" b="1" dirty="0">
              <a:solidFill>
                <a:srgbClr val="0070C0"/>
              </a:solidFill>
            </a:endParaRPr>
          </a:p>
        </p:txBody>
      </p:sp>
      <p:sp>
        <p:nvSpPr>
          <p:cNvPr id="5" name="Slide Number Placeholder 4"/>
          <p:cNvSpPr>
            <a:spLocks noGrp="1"/>
          </p:cNvSpPr>
          <p:nvPr>
            <p:ph type="sldNum" sz="quarter" idx="12"/>
          </p:nvPr>
        </p:nvSpPr>
        <p:spPr/>
        <p:txBody>
          <a:bodyPr/>
          <a:lstStyle/>
          <a:p>
            <a:fld id="{CA9C560D-1A60-453D-960C-F4C71D1EA792}" type="slidenum">
              <a:rPr lang="en-US" smtClean="0"/>
              <a:pPr/>
              <a:t>7</a:t>
            </a:fld>
            <a:endParaRPr lang="en-US"/>
          </a:p>
        </p:txBody>
      </p:sp>
      <p:pic>
        <p:nvPicPr>
          <p:cNvPr id="6" name="Picture 5" descr="F:\My publications\quartile.jpg"/>
          <p:cNvPicPr/>
          <p:nvPr/>
        </p:nvPicPr>
        <p:blipFill>
          <a:blip r:embed="rId5">
            <a:extLst>
              <a:ext uri="{28A0092B-C50C-407E-A947-70E740481C1C}">
                <a14:useLocalDpi xmlns="" xmlns:a14="http://schemas.microsoft.com/office/drawing/2010/main" val="0"/>
              </a:ext>
            </a:extLst>
          </a:blip>
          <a:srcRect/>
          <a:stretch>
            <a:fillRect/>
          </a:stretch>
        </p:blipFill>
        <p:spPr bwMode="auto">
          <a:xfrm>
            <a:off x="1773382" y="3352800"/>
            <a:ext cx="5313218" cy="2895600"/>
          </a:xfrm>
          <a:prstGeom prst="rect">
            <a:avLst/>
          </a:prstGeom>
          <a:noFill/>
          <a:ln>
            <a:noFill/>
          </a:ln>
        </p:spPr>
      </p:pic>
    </p:spTree>
    <p:extLst>
      <p:ext uri="{BB962C8B-B14F-4D97-AF65-F5344CB8AC3E}">
        <p14:creationId xmlns="" xmlns:p14="http://schemas.microsoft.com/office/powerpoint/2010/main" val="2775713821"/>
      </p:ext>
    </p:extLst>
  </p:cSld>
  <p:clrMapOvr>
    <a:masterClrMapping/>
  </p:clrMapOvr>
  <p:transition>
    <p:wipe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762000"/>
          </a:xfrm>
        </p:spPr>
        <p:txBody>
          <a:bodyPr/>
          <a:lstStyle/>
          <a:p>
            <a:r>
              <a:rPr lang="en-US" sz="4000" dirty="0"/>
              <a:t>Results and Discussion</a:t>
            </a:r>
          </a:p>
        </p:txBody>
      </p:sp>
      <p:sp>
        <p:nvSpPr>
          <p:cNvPr id="3" name="Content Placeholder 2"/>
          <p:cNvSpPr>
            <a:spLocks noGrp="1"/>
          </p:cNvSpPr>
          <p:nvPr>
            <p:ph idx="1"/>
          </p:nvPr>
        </p:nvSpPr>
        <p:spPr>
          <a:xfrm>
            <a:off x="457200" y="1066800"/>
            <a:ext cx="8229600" cy="5059363"/>
          </a:xfrm>
        </p:spPr>
        <p:txBody>
          <a:bodyPr>
            <a:normAutofit/>
          </a:bodyPr>
          <a:lstStyle/>
          <a:p>
            <a:pPr algn="just">
              <a:spcBef>
                <a:spcPts val="600"/>
              </a:spcBef>
              <a:spcAft>
                <a:spcPts val="600"/>
              </a:spcAft>
            </a:pPr>
            <a:r>
              <a:rPr lang="en-US" sz="2000" b="1" u="sng" dirty="0" smtClean="0">
                <a:solidFill>
                  <a:schemeClr val="tx2"/>
                </a:solidFill>
              </a:rPr>
              <a:t>Objective</a:t>
            </a:r>
            <a:r>
              <a:rPr lang="en-US" sz="2000" b="1" dirty="0" smtClean="0">
                <a:solidFill>
                  <a:schemeClr val="tx2"/>
                </a:solidFill>
              </a:rPr>
              <a:t> 3: Subject disciplines of top 50 Indian journals</a:t>
            </a:r>
          </a:p>
          <a:p>
            <a:pPr lvl="1" algn="just">
              <a:spcBef>
                <a:spcPts val="600"/>
              </a:spcBef>
              <a:spcAft>
                <a:spcPts val="600"/>
              </a:spcAft>
            </a:pPr>
            <a:r>
              <a:rPr lang="en-US" sz="2000" dirty="0">
                <a:solidFill>
                  <a:schemeClr val="tx1"/>
                </a:solidFill>
              </a:rPr>
              <a:t>Schimago indexes journals in top 27 major thematic areas and 313 specific subject categories. For the current study the subject areas of the journals were retrieved from the 27 broader thematic areas</a:t>
            </a:r>
            <a:r>
              <a:rPr lang="en-US" sz="2000" dirty="0" smtClean="0">
                <a:solidFill>
                  <a:schemeClr val="tx1"/>
                </a:solidFill>
              </a:rPr>
              <a:t>.</a:t>
            </a:r>
          </a:p>
          <a:p>
            <a:pPr lvl="1" algn="just">
              <a:spcBef>
                <a:spcPts val="600"/>
              </a:spcBef>
              <a:spcAft>
                <a:spcPts val="600"/>
              </a:spcAft>
            </a:pPr>
            <a:r>
              <a:rPr lang="en-US" sz="2000" dirty="0" smtClean="0">
                <a:solidFill>
                  <a:schemeClr val="tx1"/>
                </a:solidFill>
              </a:rPr>
              <a:t>Journals </a:t>
            </a:r>
            <a:r>
              <a:rPr lang="en-US" sz="2000" dirty="0">
                <a:solidFill>
                  <a:schemeClr val="tx1"/>
                </a:solidFill>
              </a:rPr>
              <a:t>from 21 subject domains featured in the top 50 Indian journal </a:t>
            </a:r>
            <a:r>
              <a:rPr lang="en-US" sz="2000" dirty="0" smtClean="0">
                <a:solidFill>
                  <a:schemeClr val="tx1"/>
                </a:solidFill>
              </a:rPr>
              <a:t>list.</a:t>
            </a:r>
          </a:p>
          <a:p>
            <a:pPr lvl="1" algn="just">
              <a:spcBef>
                <a:spcPts val="600"/>
              </a:spcBef>
              <a:spcAft>
                <a:spcPts val="600"/>
              </a:spcAft>
            </a:pPr>
            <a:r>
              <a:rPr lang="en-US" sz="2000" dirty="0" smtClean="0">
                <a:solidFill>
                  <a:schemeClr val="tx1"/>
                </a:solidFill>
              </a:rPr>
              <a:t>Highest journals were featured from </a:t>
            </a:r>
            <a:r>
              <a:rPr lang="en-US" sz="2000" dirty="0">
                <a:solidFill>
                  <a:schemeClr val="tx1"/>
                </a:solidFill>
              </a:rPr>
              <a:t>the domain of </a:t>
            </a:r>
            <a:r>
              <a:rPr lang="en-US" sz="2000" b="1" dirty="0">
                <a:solidFill>
                  <a:schemeClr val="tx1"/>
                </a:solidFill>
              </a:rPr>
              <a:t>Medicine </a:t>
            </a:r>
            <a:r>
              <a:rPr lang="en-US" sz="2000" dirty="0">
                <a:solidFill>
                  <a:schemeClr val="tx1"/>
                </a:solidFill>
              </a:rPr>
              <a:t>with total 26 journals.</a:t>
            </a:r>
          </a:p>
          <a:p>
            <a:pPr lvl="1" algn="just">
              <a:spcBef>
                <a:spcPts val="600"/>
              </a:spcBef>
              <a:spcAft>
                <a:spcPts val="600"/>
              </a:spcAft>
            </a:pPr>
            <a:r>
              <a:rPr lang="en-US" sz="2000" dirty="0" smtClean="0">
                <a:solidFill>
                  <a:schemeClr val="tx1"/>
                </a:solidFill>
              </a:rPr>
              <a:t>Though most of journals were related to Health and life science disciplines, journals from subject categories like </a:t>
            </a:r>
            <a:r>
              <a:rPr lang="en-US" sz="2000" b="1" dirty="0" smtClean="0">
                <a:solidFill>
                  <a:schemeClr val="tx1"/>
                </a:solidFill>
              </a:rPr>
              <a:t>Decision Sciences, Mathematics , Social Sciences </a:t>
            </a:r>
            <a:r>
              <a:rPr lang="en-US" sz="2000" dirty="0" smtClean="0">
                <a:solidFill>
                  <a:schemeClr val="tx1"/>
                </a:solidFill>
              </a:rPr>
              <a:t>also featured in the list.</a:t>
            </a:r>
            <a:endParaRPr lang="en-US" sz="2000" dirty="0">
              <a:solidFill>
                <a:schemeClr val="tx1"/>
              </a:solidFill>
            </a:endParaRPr>
          </a:p>
        </p:txBody>
      </p:sp>
      <p:sp>
        <p:nvSpPr>
          <p:cNvPr id="4" name="Footer Placeholder 3"/>
          <p:cNvSpPr>
            <a:spLocks noGrp="1"/>
          </p:cNvSpPr>
          <p:nvPr>
            <p:ph type="ftr" sz="quarter" idx="11"/>
          </p:nvPr>
        </p:nvSpPr>
        <p:spPr/>
        <p:txBody>
          <a:bodyPr/>
          <a:lstStyle/>
          <a:p>
            <a:r>
              <a:rPr lang="en-US" b="1" dirty="0" smtClean="0">
                <a:solidFill>
                  <a:schemeClr val="tx2"/>
                </a:solidFill>
              </a:rPr>
              <a:t>NACLIN 2016, </a:t>
            </a:r>
            <a:r>
              <a:rPr lang="en-US" b="1" dirty="0" err="1" smtClean="0">
                <a:solidFill>
                  <a:schemeClr val="tx2"/>
                </a:solidFill>
              </a:rPr>
              <a:t>Tezpur</a:t>
            </a:r>
            <a:r>
              <a:rPr lang="en-US" b="1" dirty="0" smtClean="0">
                <a:solidFill>
                  <a:schemeClr val="tx2"/>
                </a:solidFill>
              </a:rPr>
              <a:t> University</a:t>
            </a:r>
            <a:endParaRPr lang="en-US" b="1" dirty="0">
              <a:solidFill>
                <a:schemeClr val="tx2"/>
              </a:solidFill>
            </a:endParaRPr>
          </a:p>
        </p:txBody>
      </p:sp>
      <p:sp>
        <p:nvSpPr>
          <p:cNvPr id="5" name="Slide Number Placeholder 4"/>
          <p:cNvSpPr>
            <a:spLocks noGrp="1"/>
          </p:cNvSpPr>
          <p:nvPr>
            <p:ph type="sldNum" sz="quarter" idx="12"/>
          </p:nvPr>
        </p:nvSpPr>
        <p:spPr/>
        <p:txBody>
          <a:bodyPr/>
          <a:lstStyle/>
          <a:p>
            <a:fld id="{CA9C560D-1A60-453D-960C-F4C71D1EA792}" type="slidenum">
              <a:rPr lang="en-US" smtClean="0"/>
              <a:pPr/>
              <a:t>8</a:t>
            </a:fld>
            <a:endParaRPr lang="en-US"/>
          </a:p>
        </p:txBody>
      </p:sp>
    </p:spTree>
    <p:extLst>
      <p:ext uri="{BB962C8B-B14F-4D97-AF65-F5344CB8AC3E}">
        <p14:creationId xmlns="" xmlns:p14="http://schemas.microsoft.com/office/powerpoint/2010/main" val="1219856255"/>
      </p:ext>
    </p:extLst>
  </p:cSld>
  <p:clrMapOvr>
    <a:masterClrMapping/>
  </p:clrMapOvr>
  <p:transition>
    <p:wipe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33400"/>
          </a:xfrm>
        </p:spPr>
        <p:txBody>
          <a:bodyPr/>
          <a:lstStyle/>
          <a:p>
            <a:r>
              <a:rPr lang="en-US" sz="2000" b="1" dirty="0" smtClean="0"/>
              <a:t>Fig 2: </a:t>
            </a:r>
            <a:r>
              <a:rPr lang="en-US" sz="2000" b="1" dirty="0" smtClean="0">
                <a:hlinkClick r:id="rId2" action="ppaction://hlinksldjump"/>
              </a:rPr>
              <a:t>Subject disciplines of top 50 Indian Journals</a:t>
            </a:r>
            <a:endParaRPr lang="en-US" sz="2000" b="1" dirty="0"/>
          </a:p>
        </p:txBody>
      </p:sp>
      <p:sp>
        <p:nvSpPr>
          <p:cNvPr id="4" name="Footer Placeholder 3"/>
          <p:cNvSpPr>
            <a:spLocks noGrp="1"/>
          </p:cNvSpPr>
          <p:nvPr>
            <p:ph type="ftr" sz="quarter" idx="11"/>
          </p:nvPr>
        </p:nvSpPr>
        <p:spPr/>
        <p:txBody>
          <a:bodyPr/>
          <a:lstStyle/>
          <a:p>
            <a:r>
              <a:rPr lang="en-US" b="1" dirty="0" smtClean="0">
                <a:solidFill>
                  <a:schemeClr val="tx2"/>
                </a:solidFill>
              </a:rPr>
              <a:t>NACLIN 2016, </a:t>
            </a:r>
            <a:r>
              <a:rPr lang="en-US" b="1" dirty="0" err="1" smtClean="0">
                <a:solidFill>
                  <a:schemeClr val="tx2"/>
                </a:solidFill>
              </a:rPr>
              <a:t>Tezpur</a:t>
            </a:r>
            <a:r>
              <a:rPr lang="en-US" b="1" dirty="0" smtClean="0">
                <a:solidFill>
                  <a:schemeClr val="tx2"/>
                </a:solidFill>
              </a:rPr>
              <a:t> University</a:t>
            </a:r>
            <a:endParaRPr lang="en-US" b="1" dirty="0">
              <a:solidFill>
                <a:schemeClr val="tx2"/>
              </a:solidFill>
            </a:endParaRPr>
          </a:p>
        </p:txBody>
      </p:sp>
      <p:sp>
        <p:nvSpPr>
          <p:cNvPr id="5" name="Slide Number Placeholder 4"/>
          <p:cNvSpPr>
            <a:spLocks noGrp="1"/>
          </p:cNvSpPr>
          <p:nvPr>
            <p:ph type="sldNum" sz="quarter" idx="12"/>
          </p:nvPr>
        </p:nvSpPr>
        <p:spPr/>
        <p:txBody>
          <a:bodyPr/>
          <a:lstStyle/>
          <a:p>
            <a:fld id="{CA9C560D-1A60-453D-960C-F4C71D1EA792}" type="slidenum">
              <a:rPr lang="en-US" smtClean="0"/>
              <a:pPr/>
              <a:t>9</a:t>
            </a:fld>
            <a:endParaRPr lang="en-US"/>
          </a:p>
        </p:txBody>
      </p:sp>
      <p:pic>
        <p:nvPicPr>
          <p:cNvPr id="1026" name="Picture 2"/>
          <p:cNvPicPr>
            <a:picLocks noGrp="1" noChangeAspect="1" noChangeArrowheads="1"/>
          </p:cNvPicPr>
          <p:nvPr>
            <p:ph idx="1"/>
          </p:nvPr>
        </p:nvPicPr>
        <p:blipFill>
          <a:blip r:embed="rId3">
            <a:extLst>
              <a:ext uri="{28A0092B-C50C-407E-A947-70E740481C1C}">
                <a14:useLocalDpi xmlns="" xmlns:a14="http://schemas.microsoft.com/office/drawing/2010/main" val="0"/>
              </a:ext>
            </a:extLst>
          </a:blip>
          <a:srcRect/>
          <a:stretch>
            <a:fillRect/>
          </a:stretch>
        </p:blipFill>
        <p:spPr bwMode="auto">
          <a:xfrm>
            <a:off x="762000" y="914400"/>
            <a:ext cx="7620000" cy="5181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1556674104"/>
      </p:ext>
    </p:extLst>
  </p:cSld>
  <p:clrMapOvr>
    <a:masterClrMapping/>
  </p:clrMapOvr>
  <p:transition>
    <p:wipe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851</TotalTime>
  <Words>2353</Words>
  <Application>Microsoft Office PowerPoint</Application>
  <PresentationFormat>On-screen Show (4:3)</PresentationFormat>
  <Paragraphs>692</Paragraphs>
  <Slides>16</Slides>
  <Notes>4</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Executive</vt:lpstr>
      <vt:lpstr>An Empirical Evaluation of Top Indian Journals</vt:lpstr>
      <vt:lpstr>Introduction </vt:lpstr>
      <vt:lpstr>Objectives of the study</vt:lpstr>
      <vt:lpstr>Materials &amp; Methods used</vt:lpstr>
      <vt:lpstr>Scope and Limitations of the study</vt:lpstr>
      <vt:lpstr>Results and Discussion</vt:lpstr>
      <vt:lpstr>   Results and Discussion</vt:lpstr>
      <vt:lpstr>Results and Discussion</vt:lpstr>
      <vt:lpstr>Fig 2: Subject disciplines of top 50 Indian Journals</vt:lpstr>
      <vt:lpstr>   Results and Discussion</vt:lpstr>
      <vt:lpstr>Slide 11</vt:lpstr>
      <vt:lpstr>         Conclusion</vt:lpstr>
      <vt:lpstr>Slide 13</vt:lpstr>
      <vt:lpstr>Slide 14</vt:lpstr>
      <vt:lpstr>           Subject disciplines of top 50 Indian Journals</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Empirical Evaluation of Top Indian Journals</dc:title>
  <dc:creator>Deep</dc:creator>
  <cp:lastModifiedBy>MYPC</cp:lastModifiedBy>
  <cp:revision>117</cp:revision>
  <dcterms:created xsi:type="dcterms:W3CDTF">2016-09-28T06:38:12Z</dcterms:created>
  <dcterms:modified xsi:type="dcterms:W3CDTF">2016-10-24T17:18:40Z</dcterms:modified>
</cp:coreProperties>
</file>