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5" r:id="rId7"/>
    <p:sldId id="266" r:id="rId8"/>
    <p:sldId id="259" r:id="rId9"/>
    <p:sldId id="267" r:id="rId10"/>
    <p:sldId id="268" r:id="rId11"/>
    <p:sldId id="270" r:id="rId12"/>
    <p:sldId id="272" r:id="rId13"/>
    <p:sldId id="273" r:id="rId14"/>
    <p:sldId id="274" r:id="rId15"/>
    <p:sldId id="262" r:id="rId16"/>
    <p:sldId id="261"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7AA"/>
    <a:srgbClr val="F7F7F7"/>
    <a:srgbClr val="E8E8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2" name="TextBox 11"/>
          <p:cNvSpPr txBox="1"/>
          <p:nvPr/>
        </p:nvSpPr>
        <p:spPr>
          <a:xfrm>
            <a:off x="7315200" y="152400"/>
            <a:ext cx="1667329" cy="769441"/>
          </a:xfrm>
          <a:prstGeom prst="rect">
            <a:avLst/>
          </a:prstGeom>
          <a:noFill/>
        </p:spPr>
        <p:txBody>
          <a:bodyPr wrap="square" rtlCol="0">
            <a:spAutoFit/>
          </a:bodyPr>
          <a:lstStyle/>
          <a:p>
            <a:r>
              <a:rPr lang="en-IN" sz="4400" b="1" dirty="0" smtClean="0">
                <a:latin typeface="Agency FB" panose="020B0503020202020204" pitchFamily="34" charset="0"/>
                <a:cs typeface="AngsanaUPC" panose="02020603050405020304" pitchFamily="18" charset="-34"/>
              </a:rPr>
              <a:t>DELNET</a:t>
            </a:r>
            <a:endParaRPr lang="en-IN" sz="4400" b="1" dirty="0">
              <a:latin typeface="Agency FB" panose="020B0503020202020204" pitchFamily="34" charset="0"/>
              <a:cs typeface="AngsanaUPC" panose="02020603050405020304" pitchFamily="18" charset="-34"/>
            </a:endParaRPr>
          </a:p>
        </p:txBody>
      </p:sp>
      <p:sp>
        <p:nvSpPr>
          <p:cNvPr id="13" name="TextBox 12"/>
          <p:cNvSpPr txBox="1"/>
          <p:nvPr/>
        </p:nvSpPr>
        <p:spPr>
          <a:xfrm>
            <a:off x="152401" y="152400"/>
            <a:ext cx="5486400" cy="584775"/>
          </a:xfrm>
          <a:prstGeom prst="rect">
            <a:avLst/>
          </a:prstGeom>
          <a:noFill/>
        </p:spPr>
        <p:txBody>
          <a:bodyPr wrap="square" rtlCol="0">
            <a:spAutoFit/>
          </a:bodyPr>
          <a:lstStyle/>
          <a:p>
            <a:r>
              <a:rPr lang="en-US" sz="3200" b="1" dirty="0"/>
              <a:t> </a:t>
            </a:r>
            <a:r>
              <a:rPr lang="en-US" sz="3200" b="1" dirty="0" smtClean="0"/>
              <a:t>BRIDGING THE DIGITAL DIVIDE</a:t>
            </a:r>
            <a:endParaRPr lang="en-IN" sz="3200" dirty="0"/>
          </a:p>
        </p:txBody>
      </p:sp>
      <p:sp>
        <p:nvSpPr>
          <p:cNvPr id="14" name="TextBox 13"/>
          <p:cNvSpPr txBox="1"/>
          <p:nvPr/>
        </p:nvSpPr>
        <p:spPr>
          <a:xfrm>
            <a:off x="304800" y="722531"/>
            <a:ext cx="2743200" cy="430887"/>
          </a:xfrm>
          <a:prstGeom prst="rect">
            <a:avLst/>
          </a:prstGeom>
          <a:noFill/>
        </p:spPr>
        <p:txBody>
          <a:bodyPr wrap="square" rtlCol="0">
            <a:spAutoFit/>
          </a:bodyPr>
          <a:lstStyle/>
          <a:p>
            <a:r>
              <a:rPr lang="en-US" sz="2200" b="1" dirty="0" smtClean="0"/>
              <a:t>ROLE OF LIBRARIES</a:t>
            </a:r>
            <a:endParaRPr lang="en-IN" sz="2200" dirty="0"/>
          </a:p>
        </p:txBody>
      </p:sp>
      <p:sp>
        <p:nvSpPr>
          <p:cNvPr id="15" name="TextBox 14"/>
          <p:cNvSpPr txBox="1"/>
          <p:nvPr/>
        </p:nvSpPr>
        <p:spPr>
          <a:xfrm>
            <a:off x="19843" y="6172200"/>
            <a:ext cx="2570957" cy="646331"/>
          </a:xfrm>
          <a:prstGeom prst="rect">
            <a:avLst/>
          </a:prstGeom>
          <a:noFill/>
        </p:spPr>
        <p:txBody>
          <a:bodyPr wrap="square" rtlCol="0">
            <a:spAutoFit/>
          </a:bodyPr>
          <a:lstStyle/>
          <a:p>
            <a:r>
              <a:rPr lang="en-US" sz="3600" b="1" dirty="0"/>
              <a:t> Dr. H K </a:t>
            </a:r>
            <a:r>
              <a:rPr lang="en-US" sz="3600" b="1" dirty="0" smtClean="0"/>
              <a:t>Kaul</a:t>
            </a:r>
            <a:endParaRPr lang="en-IN" sz="4800" dirty="0">
              <a:latin typeface="+mj-lt"/>
            </a:endParaRPr>
          </a:p>
        </p:txBody>
      </p:sp>
      <p:sp>
        <p:nvSpPr>
          <p:cNvPr id="16" name="TextBox 15"/>
          <p:cNvSpPr txBox="1"/>
          <p:nvPr/>
        </p:nvSpPr>
        <p:spPr>
          <a:xfrm>
            <a:off x="2514600" y="6248400"/>
            <a:ext cx="2846388" cy="523220"/>
          </a:xfrm>
          <a:prstGeom prst="rect">
            <a:avLst/>
          </a:prstGeom>
          <a:noFill/>
        </p:spPr>
        <p:txBody>
          <a:bodyPr wrap="square" rtlCol="0">
            <a:spAutoFit/>
          </a:bodyPr>
          <a:lstStyle/>
          <a:p>
            <a:r>
              <a:rPr lang="en-US" sz="1400" b="1" dirty="0" smtClean="0"/>
              <a:t>DIRECTOR, DELNET</a:t>
            </a:r>
          </a:p>
          <a:p>
            <a:r>
              <a:rPr lang="en-US" sz="1400" b="1" dirty="0" smtClean="0"/>
              <a:t>DEVELOPING LIBRARY NETWORK</a:t>
            </a:r>
            <a:endParaRPr lang="en-IN" sz="1400" dirty="0"/>
          </a:p>
        </p:txBody>
      </p:sp>
      <p:pic>
        <p:nvPicPr>
          <p:cNvPr id="17" name="Picture 1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62725" y="152400"/>
            <a:ext cx="752475" cy="742950"/>
          </a:xfrm>
          <a:prstGeom prst="rect">
            <a:avLst/>
          </a:prstGeom>
        </p:spPr>
      </p:pic>
    </p:spTree>
    <p:extLst>
      <p:ext uri="{BB962C8B-B14F-4D97-AF65-F5344CB8AC3E}">
        <p14:creationId xmlns:p14="http://schemas.microsoft.com/office/powerpoint/2010/main" xmlns="" val="197905623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7F7F7"/>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228600" y="213020"/>
            <a:ext cx="8077200" cy="738664"/>
          </a:xfrm>
          <a:prstGeom prst="rect">
            <a:avLst/>
          </a:prstGeom>
          <a:noFill/>
        </p:spPr>
        <p:txBody>
          <a:bodyPr wrap="square" rtlCol="0">
            <a:spAutoFit/>
          </a:bodyPr>
          <a:lstStyle/>
          <a:p>
            <a:r>
              <a:rPr lang="en-IN" sz="2100" b="1" dirty="0" smtClean="0">
                <a:solidFill>
                  <a:srgbClr val="00A7AA"/>
                </a:solidFill>
                <a:latin typeface="Lucida Fax" panose="02060602050505020204" pitchFamily="18" charset="0"/>
              </a:rPr>
              <a:t>TECHNOLOGY INFRASTRUCTURE </a:t>
            </a:r>
          </a:p>
          <a:p>
            <a:r>
              <a:rPr lang="en-IN" sz="2100" b="1" dirty="0" smtClean="0">
                <a:solidFill>
                  <a:srgbClr val="00A7AA"/>
                </a:solidFill>
                <a:latin typeface="Lucida Fax" panose="02060602050505020204" pitchFamily="18" charset="0"/>
              </a:rPr>
              <a:t>&amp; CONTENT CREATION</a:t>
            </a:r>
            <a:endParaRPr lang="en-IN" sz="2100" b="1" dirty="0">
              <a:solidFill>
                <a:srgbClr val="00A7AA"/>
              </a:solidFill>
            </a:endParaRPr>
          </a:p>
        </p:txBody>
      </p:sp>
      <p:sp>
        <p:nvSpPr>
          <p:cNvPr id="7" name="TextBox 6"/>
          <p:cNvSpPr txBox="1"/>
          <p:nvPr/>
        </p:nvSpPr>
        <p:spPr>
          <a:xfrm>
            <a:off x="457200" y="1090136"/>
            <a:ext cx="4343400" cy="5632311"/>
          </a:xfrm>
          <a:prstGeom prst="rect">
            <a:avLst/>
          </a:prstGeom>
          <a:noFill/>
        </p:spPr>
        <p:txBody>
          <a:bodyPr wrap="square" rtlCol="0">
            <a:spAutoFit/>
          </a:bodyPr>
          <a:lstStyle/>
          <a:p>
            <a:r>
              <a:rPr lang="en-IN" dirty="0">
                <a:solidFill>
                  <a:schemeClr val="bg1">
                    <a:lumMod val="50000"/>
                  </a:schemeClr>
                </a:solidFill>
              </a:rPr>
              <a:t>The UKOLN report in UK recommends:</a:t>
            </a:r>
          </a:p>
          <a:p>
            <a:r>
              <a:rPr lang="en-IN" dirty="0">
                <a:solidFill>
                  <a:schemeClr val="bg1">
                    <a:lumMod val="50000"/>
                  </a:schemeClr>
                </a:solidFill>
              </a:rPr>
              <a:t> </a:t>
            </a:r>
          </a:p>
          <a:p>
            <a:r>
              <a:rPr lang="en-IN" dirty="0">
                <a:solidFill>
                  <a:schemeClr val="bg1">
                    <a:lumMod val="50000"/>
                  </a:schemeClr>
                </a:solidFill>
              </a:rPr>
              <a:t>“The implementation of a technology infrastructure should be fully integrated with the creation of content that people will want to use.</a:t>
            </a:r>
          </a:p>
          <a:p>
            <a:r>
              <a:rPr lang="en-IN" dirty="0">
                <a:solidFill>
                  <a:schemeClr val="bg1">
                    <a:lumMod val="50000"/>
                  </a:schemeClr>
                </a:solidFill>
              </a:rPr>
              <a:t> </a:t>
            </a:r>
            <a:endParaRPr lang="en-IN" dirty="0" smtClean="0">
              <a:solidFill>
                <a:schemeClr val="bg1">
                  <a:lumMod val="50000"/>
                </a:schemeClr>
              </a:solidFill>
            </a:endParaRPr>
          </a:p>
          <a:p>
            <a:r>
              <a:rPr lang="en-IN" dirty="0" smtClean="0">
                <a:solidFill>
                  <a:schemeClr val="bg1">
                    <a:lumMod val="50000"/>
                  </a:schemeClr>
                </a:solidFill>
              </a:rPr>
              <a:t>“</a:t>
            </a:r>
            <a:r>
              <a:rPr lang="en-IN" dirty="0">
                <a:solidFill>
                  <a:schemeClr val="bg1">
                    <a:lumMod val="50000"/>
                  </a:schemeClr>
                </a:solidFill>
              </a:rPr>
              <a:t>These proposals provide the means to encourage innovation across the library networks. When implemented, they will make networked information and learning resources available to every UK citizen in all communities, linking individual learners – adults and children – and their teachers to a panoply of institutions and organisations. At the same time this network can make UK public libraries’ services available worldwide, and give UK citizens access to global information sources.”</a:t>
            </a:r>
          </a:p>
          <a:p>
            <a:endParaRPr lang="en-IN" dirty="0">
              <a:solidFill>
                <a:schemeClr val="bg1">
                  <a:lumMod val="5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29054" y="0"/>
            <a:ext cx="4014946" cy="6858000"/>
          </a:xfrm>
          <a:prstGeom prst="rect">
            <a:avLst/>
          </a:prstGeom>
        </p:spPr>
      </p:pic>
      <p:sp>
        <p:nvSpPr>
          <p:cNvPr id="11" name="Rectangle 10"/>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12" name="TextBox 11"/>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13" name="Picture 2" descr="C:\Users\Jiteen\Desktop\logo-white-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450478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7F7F7"/>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4800600" y="231201"/>
            <a:ext cx="3352800" cy="461665"/>
          </a:xfrm>
          <a:prstGeom prst="rect">
            <a:avLst/>
          </a:prstGeom>
          <a:noFill/>
        </p:spPr>
        <p:txBody>
          <a:bodyPr wrap="square" rtlCol="0">
            <a:spAutoFit/>
          </a:bodyPr>
          <a:lstStyle/>
          <a:p>
            <a:r>
              <a:rPr lang="en-IN" sz="2400" b="1" dirty="0" smtClean="0">
                <a:solidFill>
                  <a:srgbClr val="00A7AA"/>
                </a:solidFill>
                <a:latin typeface="Lucida Fax" panose="02060602050505020204" pitchFamily="18" charset="0"/>
              </a:rPr>
              <a:t>INFRASTRUCTURE</a:t>
            </a:r>
            <a:endParaRPr lang="en-IN" sz="2400" b="1" dirty="0">
              <a:solidFill>
                <a:srgbClr val="00A7AA"/>
              </a:solidFill>
            </a:endParaRPr>
          </a:p>
        </p:txBody>
      </p:sp>
      <p:sp>
        <p:nvSpPr>
          <p:cNvPr id="7" name="TextBox 6"/>
          <p:cNvSpPr txBox="1"/>
          <p:nvPr/>
        </p:nvSpPr>
        <p:spPr>
          <a:xfrm>
            <a:off x="4800601" y="947678"/>
            <a:ext cx="3865602" cy="3139321"/>
          </a:xfrm>
          <a:prstGeom prst="rect">
            <a:avLst/>
          </a:prstGeom>
          <a:noFill/>
        </p:spPr>
        <p:txBody>
          <a:bodyPr wrap="square" rtlCol="0">
            <a:spAutoFit/>
          </a:bodyPr>
          <a:lstStyle/>
          <a:p>
            <a:r>
              <a:rPr lang="en-IN" dirty="0">
                <a:solidFill>
                  <a:schemeClr val="bg1">
                    <a:lumMod val="50000"/>
                  </a:schemeClr>
                </a:solidFill>
              </a:rPr>
              <a:t>Appropriate Infrastructure in Libraries</a:t>
            </a:r>
          </a:p>
          <a:p>
            <a:r>
              <a:rPr lang="en-IN" dirty="0">
                <a:solidFill>
                  <a:schemeClr val="bg1">
                    <a:lumMod val="50000"/>
                  </a:schemeClr>
                </a:solidFill>
              </a:rPr>
              <a:t> </a:t>
            </a:r>
          </a:p>
          <a:p>
            <a:r>
              <a:rPr lang="en-IN" dirty="0" smtClean="0">
                <a:solidFill>
                  <a:schemeClr val="bg1">
                    <a:lumMod val="50000"/>
                  </a:schemeClr>
                </a:solidFill>
              </a:rPr>
              <a:t>Proper </a:t>
            </a:r>
            <a:r>
              <a:rPr lang="en-IN" dirty="0">
                <a:solidFill>
                  <a:schemeClr val="bg1">
                    <a:lumMod val="50000"/>
                  </a:schemeClr>
                </a:solidFill>
              </a:rPr>
              <a:t>space for reading rooms, sufficient number of tables, chairs, reference tools, computer terminals in the reading rooms, and  subscription to some important  networked and online sources does not exist. </a:t>
            </a:r>
          </a:p>
          <a:p>
            <a:endParaRPr lang="en-IN" dirty="0">
              <a:solidFill>
                <a:schemeClr val="bg1">
                  <a:lumMod val="50000"/>
                </a:schemeClr>
              </a:solidFill>
            </a:endParaRPr>
          </a:p>
          <a:p>
            <a:r>
              <a:rPr lang="en-IN" dirty="0">
                <a:solidFill>
                  <a:schemeClr val="bg1">
                    <a:lumMod val="50000"/>
                  </a:schemeClr>
                </a:solidFill>
              </a:rPr>
              <a:t>Access to Internet with a good bandwidth.</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4572000" cy="6858000"/>
          </a:xfrm>
          <a:prstGeom prst="rect">
            <a:avLst/>
          </a:prstGeom>
        </p:spPr>
      </p:pic>
      <p:sp>
        <p:nvSpPr>
          <p:cNvPr id="6" name="Rectangle 5"/>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8" name="TextBox 7"/>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9" name="Picture 2" descr="C:\Users\Jiteen\Desktop\logo-white-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725478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7F7F7"/>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4800600" y="231201"/>
            <a:ext cx="2819400" cy="461665"/>
          </a:xfrm>
          <a:prstGeom prst="rect">
            <a:avLst/>
          </a:prstGeom>
          <a:noFill/>
        </p:spPr>
        <p:txBody>
          <a:bodyPr wrap="square" rtlCol="0">
            <a:spAutoFit/>
          </a:bodyPr>
          <a:lstStyle/>
          <a:p>
            <a:r>
              <a:rPr lang="en-IN" sz="2400" b="1" dirty="0" smtClean="0">
                <a:solidFill>
                  <a:srgbClr val="00A7AA"/>
                </a:solidFill>
                <a:latin typeface="Lucida Fax" panose="02060602050505020204" pitchFamily="18" charset="0"/>
              </a:rPr>
              <a:t>TECHNOLOGY</a:t>
            </a:r>
            <a:endParaRPr lang="en-IN" sz="2400" b="1" dirty="0">
              <a:solidFill>
                <a:srgbClr val="00A7AA"/>
              </a:solidFill>
            </a:endParaRPr>
          </a:p>
        </p:txBody>
      </p:sp>
      <p:sp>
        <p:nvSpPr>
          <p:cNvPr id="7" name="TextBox 6"/>
          <p:cNvSpPr txBox="1"/>
          <p:nvPr/>
        </p:nvSpPr>
        <p:spPr>
          <a:xfrm>
            <a:off x="4800600" y="914400"/>
            <a:ext cx="4177145" cy="5078313"/>
          </a:xfrm>
          <a:prstGeom prst="rect">
            <a:avLst/>
          </a:prstGeom>
          <a:noFill/>
        </p:spPr>
        <p:txBody>
          <a:bodyPr wrap="square" rtlCol="0">
            <a:spAutoFit/>
          </a:bodyPr>
          <a:lstStyle/>
          <a:p>
            <a:r>
              <a:rPr lang="en-IN" dirty="0">
                <a:solidFill>
                  <a:schemeClr val="bg1">
                    <a:lumMod val="50000"/>
                  </a:schemeClr>
                </a:solidFill>
              </a:rPr>
              <a:t>Digital  Libraries accessible to public.</a:t>
            </a:r>
          </a:p>
          <a:p>
            <a:r>
              <a:rPr lang="en-IN" dirty="0">
                <a:solidFill>
                  <a:schemeClr val="bg1">
                    <a:lumMod val="50000"/>
                  </a:schemeClr>
                </a:solidFill>
              </a:rPr>
              <a:t> </a:t>
            </a:r>
          </a:p>
          <a:p>
            <a:r>
              <a:rPr lang="en-IN" dirty="0">
                <a:solidFill>
                  <a:schemeClr val="bg1">
                    <a:lumMod val="50000"/>
                  </a:schemeClr>
                </a:solidFill>
              </a:rPr>
              <a:t>Could promote literacy and elevate the digital divide. </a:t>
            </a:r>
          </a:p>
          <a:p>
            <a:r>
              <a:rPr lang="en-IN" dirty="0">
                <a:solidFill>
                  <a:schemeClr val="bg1">
                    <a:lumMod val="50000"/>
                  </a:schemeClr>
                </a:solidFill>
              </a:rPr>
              <a:t>Limited printed and digital resources. </a:t>
            </a:r>
          </a:p>
          <a:p>
            <a:r>
              <a:rPr lang="en-IN" dirty="0">
                <a:solidFill>
                  <a:schemeClr val="bg1">
                    <a:lumMod val="50000"/>
                  </a:schemeClr>
                </a:solidFill>
              </a:rPr>
              <a:t>Role of  library networks.</a:t>
            </a:r>
          </a:p>
          <a:p>
            <a:r>
              <a:rPr lang="en-IN" dirty="0">
                <a:solidFill>
                  <a:schemeClr val="bg1">
                    <a:lumMod val="50000"/>
                  </a:schemeClr>
                </a:solidFill>
              </a:rPr>
              <a:t> </a:t>
            </a:r>
          </a:p>
          <a:p>
            <a:r>
              <a:rPr lang="en-IN" dirty="0">
                <a:solidFill>
                  <a:schemeClr val="bg1">
                    <a:lumMod val="50000"/>
                  </a:schemeClr>
                </a:solidFill>
              </a:rPr>
              <a:t>Networked digital resources  and other information </a:t>
            </a:r>
            <a:r>
              <a:rPr lang="en-IN" dirty="0" smtClean="0">
                <a:solidFill>
                  <a:schemeClr val="bg1">
                    <a:lumMod val="50000"/>
                  </a:schemeClr>
                </a:solidFill>
              </a:rPr>
              <a:t>resources</a:t>
            </a:r>
          </a:p>
          <a:p>
            <a:endParaRPr lang="en-IN" dirty="0" smtClean="0">
              <a:solidFill>
                <a:schemeClr val="bg1">
                  <a:lumMod val="50000"/>
                </a:schemeClr>
              </a:solidFill>
            </a:endParaRPr>
          </a:p>
          <a:p>
            <a:r>
              <a:rPr lang="en-IN" dirty="0">
                <a:solidFill>
                  <a:schemeClr val="bg1">
                    <a:lumMod val="50000"/>
                  </a:schemeClr>
                </a:solidFill>
              </a:rPr>
              <a:t>Close coordination with digital  libraries </a:t>
            </a:r>
          </a:p>
          <a:p>
            <a:r>
              <a:rPr lang="en-IN" dirty="0">
                <a:solidFill>
                  <a:schemeClr val="bg1">
                    <a:lumMod val="50000"/>
                  </a:schemeClr>
                </a:solidFill>
              </a:rPr>
              <a:t>Both digital resources and library networks could bridge the digital divide.</a:t>
            </a:r>
          </a:p>
          <a:p>
            <a:r>
              <a:rPr lang="en-IN" dirty="0">
                <a:solidFill>
                  <a:schemeClr val="bg1">
                    <a:lumMod val="50000"/>
                  </a:schemeClr>
                </a:solidFill>
              </a:rPr>
              <a:t> </a:t>
            </a:r>
          </a:p>
          <a:p>
            <a:r>
              <a:rPr lang="en-IN" dirty="0">
                <a:solidFill>
                  <a:schemeClr val="bg1">
                    <a:lumMod val="50000"/>
                  </a:schemeClr>
                </a:solidFill>
              </a:rPr>
              <a:t>Use of Mobile Technology</a:t>
            </a:r>
          </a:p>
          <a:p>
            <a:r>
              <a:rPr lang="en-IN" dirty="0">
                <a:solidFill>
                  <a:schemeClr val="bg1">
                    <a:lumMod val="50000"/>
                  </a:schemeClr>
                </a:solidFill>
              </a:rPr>
              <a:t> </a:t>
            </a:r>
          </a:p>
          <a:p>
            <a:r>
              <a:rPr lang="en-IN" dirty="0">
                <a:solidFill>
                  <a:schemeClr val="bg1">
                    <a:lumMod val="50000"/>
                  </a:schemeClr>
                </a:solidFill>
              </a:rPr>
              <a:t>In 2016 the mobile phone users have crossed the one billion mark. </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0"/>
            <a:ext cx="4572000" cy="6858000"/>
          </a:xfrm>
          <a:prstGeom prst="rect">
            <a:avLst/>
          </a:prstGeom>
        </p:spPr>
      </p:pic>
      <p:sp>
        <p:nvSpPr>
          <p:cNvPr id="8" name="Rectangle 7"/>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9" name="TextBox 8"/>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10" name="Picture 2" descr="C:\Users\Jiteen\Desktop\logo-white-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762326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5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fade">
                                      <p:cBhvr>
                                        <p:cTn id="67" dur="500"/>
                                        <p:tgtEl>
                                          <p:spTgt spid="7">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13" end="13"/>
                                            </p:txEl>
                                          </p:spTgt>
                                        </p:tgtEl>
                                        <p:attrNameLst>
                                          <p:attrName>style.visibility</p:attrName>
                                        </p:attrNameLst>
                                      </p:cBhvr>
                                      <p:to>
                                        <p:strVal val="visible"/>
                                      </p:to>
                                    </p:set>
                                    <p:animEffect transition="in" filter="fade">
                                      <p:cBhvr>
                                        <p:cTn id="72"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7F7F7"/>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381000" y="231201"/>
            <a:ext cx="3886200" cy="461665"/>
          </a:xfrm>
          <a:prstGeom prst="rect">
            <a:avLst/>
          </a:prstGeom>
          <a:noFill/>
        </p:spPr>
        <p:txBody>
          <a:bodyPr wrap="square" rtlCol="0">
            <a:spAutoFit/>
          </a:bodyPr>
          <a:lstStyle/>
          <a:p>
            <a:r>
              <a:rPr lang="en-IN" sz="2400" b="1" dirty="0" smtClean="0">
                <a:solidFill>
                  <a:srgbClr val="00A7AA"/>
                </a:solidFill>
                <a:latin typeface="Lucida Fax" panose="02060602050505020204" pitchFamily="18" charset="0"/>
              </a:rPr>
              <a:t>KNOWLEDGE CENTRES</a:t>
            </a:r>
            <a:endParaRPr lang="en-IN" sz="2400" b="1" dirty="0">
              <a:solidFill>
                <a:srgbClr val="00A7AA"/>
              </a:solidFill>
            </a:endParaRPr>
          </a:p>
        </p:txBody>
      </p:sp>
      <p:sp>
        <p:nvSpPr>
          <p:cNvPr id="7" name="TextBox 6"/>
          <p:cNvSpPr txBox="1"/>
          <p:nvPr/>
        </p:nvSpPr>
        <p:spPr>
          <a:xfrm>
            <a:off x="381000" y="685800"/>
            <a:ext cx="8368145" cy="877163"/>
          </a:xfrm>
          <a:prstGeom prst="rect">
            <a:avLst/>
          </a:prstGeom>
          <a:noFill/>
        </p:spPr>
        <p:txBody>
          <a:bodyPr wrap="square" rtlCol="0">
            <a:spAutoFit/>
          </a:bodyPr>
          <a:lstStyle/>
          <a:p>
            <a:r>
              <a:rPr lang="en-IN" sz="1700" dirty="0">
                <a:solidFill>
                  <a:schemeClr val="bg1">
                    <a:lumMod val="50000"/>
                  </a:schemeClr>
                </a:solidFill>
              </a:rPr>
              <a:t>Bridging the Gap Between Users, Resources and   Services	</a:t>
            </a:r>
          </a:p>
          <a:p>
            <a:r>
              <a:rPr lang="en-IN" sz="1700" dirty="0">
                <a:solidFill>
                  <a:schemeClr val="bg1">
                    <a:lumMod val="50000"/>
                  </a:schemeClr>
                </a:solidFill>
              </a:rPr>
              <a:t>The content  in full- text digital form presented  in an integrated network system should promote  learning, development and dialogues within the communities. </a:t>
            </a:r>
          </a:p>
        </p:txBody>
      </p:sp>
      <p:sp>
        <p:nvSpPr>
          <p:cNvPr id="8" name="Rectangle 7"/>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9" name="TextBox 8"/>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10" name="Picture 2" descr="C:\Users\Jiteen\Desktop\logo-whit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D:\project\PPT-project\Delnet\page13\main-bg.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1798278"/>
            <a:ext cx="2296042" cy="4831122"/>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D:\project\PPT-project\Delnet\page13\img-1.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71600" y="1752600"/>
            <a:ext cx="6054725" cy="846861"/>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D:\project\PPT-project\Delnet\page13\img-2.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41500" y="2717561"/>
            <a:ext cx="5584825" cy="863839"/>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D:\project\PPT-project\Delnet\page13\img-3.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81200" y="3773683"/>
            <a:ext cx="5552168" cy="874517"/>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D:\project\PPT-project\Delnet\page13\img-4.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05000" y="4772069"/>
            <a:ext cx="5709980" cy="1095331"/>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D:\project\PPT-project\Delnet\page13\img-5.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447800" y="5791200"/>
            <a:ext cx="5943600" cy="7673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146681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50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0-#ppt_w/2"/>
                                          </p:val>
                                        </p:tav>
                                        <p:tav tm="100000">
                                          <p:val>
                                            <p:strVal val="#ppt_x"/>
                                          </p:val>
                                        </p:tav>
                                      </p:tavLst>
                                    </p:anim>
                                    <p:anim calcmode="lin" valueType="num">
                                      <p:cBhvr additive="base">
                                        <p:cTn id="13"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500"/>
                                  </p:stCondLst>
                                  <p:childTnLst>
                                    <p:set>
                                      <p:cBhvr>
                                        <p:cTn id="17" dur="1" fill="hold">
                                          <p:stCondLst>
                                            <p:cond delay="0"/>
                                          </p:stCondLst>
                                        </p:cTn>
                                        <p:tgtEl>
                                          <p:spTgt spid="6147"/>
                                        </p:tgtEl>
                                        <p:attrNameLst>
                                          <p:attrName>style.visibility</p:attrName>
                                        </p:attrNameLst>
                                      </p:cBhvr>
                                      <p:to>
                                        <p:strVal val="visible"/>
                                      </p:to>
                                    </p:set>
                                    <p:anim calcmode="lin" valueType="num">
                                      <p:cBhvr additive="base">
                                        <p:cTn id="18" dur="500" fill="hold"/>
                                        <p:tgtEl>
                                          <p:spTgt spid="6147"/>
                                        </p:tgtEl>
                                        <p:attrNameLst>
                                          <p:attrName>ppt_x</p:attrName>
                                        </p:attrNameLst>
                                      </p:cBhvr>
                                      <p:tavLst>
                                        <p:tav tm="0">
                                          <p:val>
                                            <p:strVal val="1+#ppt_w/2"/>
                                          </p:val>
                                        </p:tav>
                                        <p:tav tm="100000">
                                          <p:val>
                                            <p:strVal val="#ppt_x"/>
                                          </p:val>
                                        </p:tav>
                                      </p:tavLst>
                                    </p:anim>
                                    <p:anim calcmode="lin" valueType="num">
                                      <p:cBhvr additive="base">
                                        <p:cTn id="19"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500"/>
                                  </p:stCondLst>
                                  <p:childTnLst>
                                    <p:set>
                                      <p:cBhvr>
                                        <p:cTn id="23" dur="1" fill="hold">
                                          <p:stCondLst>
                                            <p:cond delay="0"/>
                                          </p:stCondLst>
                                        </p:cTn>
                                        <p:tgtEl>
                                          <p:spTgt spid="6148"/>
                                        </p:tgtEl>
                                        <p:attrNameLst>
                                          <p:attrName>style.visibility</p:attrName>
                                        </p:attrNameLst>
                                      </p:cBhvr>
                                      <p:to>
                                        <p:strVal val="visible"/>
                                      </p:to>
                                    </p:set>
                                    <p:anim calcmode="lin" valueType="num">
                                      <p:cBhvr additive="base">
                                        <p:cTn id="24" dur="500" fill="hold"/>
                                        <p:tgtEl>
                                          <p:spTgt spid="6148"/>
                                        </p:tgtEl>
                                        <p:attrNameLst>
                                          <p:attrName>ppt_x</p:attrName>
                                        </p:attrNameLst>
                                      </p:cBhvr>
                                      <p:tavLst>
                                        <p:tav tm="0">
                                          <p:val>
                                            <p:strVal val="1+#ppt_w/2"/>
                                          </p:val>
                                        </p:tav>
                                        <p:tav tm="100000">
                                          <p:val>
                                            <p:strVal val="#ppt_x"/>
                                          </p:val>
                                        </p:tav>
                                      </p:tavLst>
                                    </p:anim>
                                    <p:anim calcmode="lin" valueType="num">
                                      <p:cBhvr additive="base">
                                        <p:cTn id="25"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500"/>
                                  </p:stCondLst>
                                  <p:childTnLst>
                                    <p:set>
                                      <p:cBhvr>
                                        <p:cTn id="29" dur="1" fill="hold">
                                          <p:stCondLst>
                                            <p:cond delay="0"/>
                                          </p:stCondLst>
                                        </p:cTn>
                                        <p:tgtEl>
                                          <p:spTgt spid="6149"/>
                                        </p:tgtEl>
                                        <p:attrNameLst>
                                          <p:attrName>style.visibility</p:attrName>
                                        </p:attrNameLst>
                                      </p:cBhvr>
                                      <p:to>
                                        <p:strVal val="visible"/>
                                      </p:to>
                                    </p:set>
                                    <p:anim calcmode="lin" valueType="num">
                                      <p:cBhvr additive="base">
                                        <p:cTn id="30" dur="500" fill="hold"/>
                                        <p:tgtEl>
                                          <p:spTgt spid="6149"/>
                                        </p:tgtEl>
                                        <p:attrNameLst>
                                          <p:attrName>ppt_x</p:attrName>
                                        </p:attrNameLst>
                                      </p:cBhvr>
                                      <p:tavLst>
                                        <p:tav tm="0">
                                          <p:val>
                                            <p:strVal val="1+#ppt_w/2"/>
                                          </p:val>
                                        </p:tav>
                                        <p:tav tm="100000">
                                          <p:val>
                                            <p:strVal val="#ppt_x"/>
                                          </p:val>
                                        </p:tav>
                                      </p:tavLst>
                                    </p:anim>
                                    <p:anim calcmode="lin" valueType="num">
                                      <p:cBhvr additive="base">
                                        <p:cTn id="31"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500"/>
                                  </p:stCondLst>
                                  <p:childTnLst>
                                    <p:set>
                                      <p:cBhvr>
                                        <p:cTn id="35" dur="1" fill="hold">
                                          <p:stCondLst>
                                            <p:cond delay="0"/>
                                          </p:stCondLst>
                                        </p:cTn>
                                        <p:tgtEl>
                                          <p:spTgt spid="6150"/>
                                        </p:tgtEl>
                                        <p:attrNameLst>
                                          <p:attrName>style.visibility</p:attrName>
                                        </p:attrNameLst>
                                      </p:cBhvr>
                                      <p:to>
                                        <p:strVal val="visible"/>
                                      </p:to>
                                    </p:set>
                                    <p:anim calcmode="lin" valueType="num">
                                      <p:cBhvr additive="base">
                                        <p:cTn id="36" dur="500" fill="hold"/>
                                        <p:tgtEl>
                                          <p:spTgt spid="6150"/>
                                        </p:tgtEl>
                                        <p:attrNameLst>
                                          <p:attrName>ppt_x</p:attrName>
                                        </p:attrNameLst>
                                      </p:cBhvr>
                                      <p:tavLst>
                                        <p:tav tm="0">
                                          <p:val>
                                            <p:strVal val="1+#ppt_w/2"/>
                                          </p:val>
                                        </p:tav>
                                        <p:tav tm="100000">
                                          <p:val>
                                            <p:strVal val="#ppt_x"/>
                                          </p:val>
                                        </p:tav>
                                      </p:tavLst>
                                    </p:anim>
                                    <p:anim calcmode="lin" valueType="num">
                                      <p:cBhvr additive="base">
                                        <p:cTn id="37"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500"/>
                                  </p:stCondLst>
                                  <p:childTnLst>
                                    <p:set>
                                      <p:cBhvr>
                                        <p:cTn id="41" dur="1" fill="hold">
                                          <p:stCondLst>
                                            <p:cond delay="0"/>
                                          </p:stCondLst>
                                        </p:cTn>
                                        <p:tgtEl>
                                          <p:spTgt spid="6151"/>
                                        </p:tgtEl>
                                        <p:attrNameLst>
                                          <p:attrName>style.visibility</p:attrName>
                                        </p:attrNameLst>
                                      </p:cBhvr>
                                      <p:to>
                                        <p:strVal val="visible"/>
                                      </p:to>
                                    </p:set>
                                    <p:anim calcmode="lin" valueType="num">
                                      <p:cBhvr additive="base">
                                        <p:cTn id="42" dur="500" fill="hold"/>
                                        <p:tgtEl>
                                          <p:spTgt spid="6151"/>
                                        </p:tgtEl>
                                        <p:attrNameLst>
                                          <p:attrName>ppt_x</p:attrName>
                                        </p:attrNameLst>
                                      </p:cBhvr>
                                      <p:tavLst>
                                        <p:tav tm="0">
                                          <p:val>
                                            <p:strVal val="1+#ppt_w/2"/>
                                          </p:val>
                                        </p:tav>
                                        <p:tav tm="100000">
                                          <p:val>
                                            <p:strVal val="#ppt_x"/>
                                          </p:val>
                                        </p:tav>
                                      </p:tavLst>
                                    </p:anim>
                                    <p:anim calcmode="lin" valueType="num">
                                      <p:cBhvr additive="base">
                                        <p:cTn id="43"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7F7F7"/>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381000" y="231201"/>
            <a:ext cx="3886200" cy="461665"/>
          </a:xfrm>
          <a:prstGeom prst="rect">
            <a:avLst/>
          </a:prstGeom>
          <a:noFill/>
        </p:spPr>
        <p:txBody>
          <a:bodyPr wrap="square" rtlCol="0">
            <a:spAutoFit/>
          </a:bodyPr>
          <a:lstStyle/>
          <a:p>
            <a:r>
              <a:rPr lang="en-IN" sz="2400" b="1" dirty="0" smtClean="0">
                <a:solidFill>
                  <a:srgbClr val="00A7AA"/>
                </a:solidFill>
                <a:latin typeface="Lucida Fax" panose="02060602050505020204" pitchFamily="18" charset="0"/>
              </a:rPr>
              <a:t>ROLE OF DELNET</a:t>
            </a:r>
            <a:endParaRPr lang="en-IN" sz="2400" b="1" dirty="0">
              <a:solidFill>
                <a:srgbClr val="00A7AA"/>
              </a:solidFill>
            </a:endParaRPr>
          </a:p>
        </p:txBody>
      </p:sp>
      <p:sp>
        <p:nvSpPr>
          <p:cNvPr id="7" name="TextBox 6"/>
          <p:cNvSpPr txBox="1"/>
          <p:nvPr/>
        </p:nvSpPr>
        <p:spPr>
          <a:xfrm>
            <a:off x="381000" y="762000"/>
            <a:ext cx="8368145" cy="369332"/>
          </a:xfrm>
          <a:prstGeom prst="rect">
            <a:avLst/>
          </a:prstGeom>
          <a:noFill/>
        </p:spPr>
        <p:txBody>
          <a:bodyPr wrap="square" rtlCol="0">
            <a:spAutoFit/>
          </a:bodyPr>
          <a:lstStyle/>
          <a:p>
            <a:r>
              <a:rPr lang="en-IN" dirty="0">
                <a:solidFill>
                  <a:schemeClr val="bg1">
                    <a:lumMod val="50000"/>
                  </a:schemeClr>
                </a:solidFill>
              </a:rPr>
              <a:t>DELNET  can  offer to each public library:</a:t>
            </a:r>
          </a:p>
        </p:txBody>
      </p:sp>
      <p:sp>
        <p:nvSpPr>
          <p:cNvPr id="8" name="Rectangle 7"/>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9" name="TextBox 8"/>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10" name="Picture 2" descr="C:\Users\Jiteen\Desktop\logo-whit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D:\project\PPT-project\Delnet\page14\img-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1" y="1244374"/>
            <a:ext cx="2590800" cy="1137424"/>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D:\project\PPT-project\Delnet\page14\img-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0" y="1222603"/>
            <a:ext cx="2667000" cy="1170878"/>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D:\project\PPT-project\Delnet\page14\img-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62464" y="1219201"/>
            <a:ext cx="2648136" cy="11625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3" name="Picture 5" descr="D:\project\PPT-project\Delnet\page14\img-4.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28600" y="2590800"/>
            <a:ext cx="2569029" cy="1127866"/>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D:\project\PPT-project\Delnet\page14\img-5.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51930" y="2590801"/>
            <a:ext cx="2641299" cy="1159594"/>
          </a:xfrm>
          <a:prstGeom prst="rect">
            <a:avLst/>
          </a:prstGeom>
          <a:noFill/>
          <a:extLst>
            <a:ext uri="{909E8E84-426E-40DD-AFC4-6F175D3DCCD1}">
              <a14:hiddenFill xmlns:a14="http://schemas.microsoft.com/office/drawing/2010/main" xmlns="">
                <a:solidFill>
                  <a:srgbClr val="FFFFFF"/>
                </a:solidFill>
              </a14:hiddenFill>
            </a:ext>
          </a:extLst>
        </p:spPr>
      </p:pic>
      <p:pic>
        <p:nvPicPr>
          <p:cNvPr id="7175" name="Picture 7" descr="D:\project\PPT-project\Delnet\page14\img-6.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965371" y="2590800"/>
            <a:ext cx="2645229" cy="1161319"/>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D:\project\PPT-project\Delnet\page14\img-7.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28601" y="3962400"/>
            <a:ext cx="2603501" cy="11430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7" name="Picture 9" descr="D:\project\PPT-project\Delnet\page14\img-8.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993570" y="3910626"/>
            <a:ext cx="2721430" cy="1194774"/>
          </a:xfrm>
          <a:prstGeom prst="rect">
            <a:avLst/>
          </a:prstGeom>
          <a:noFill/>
          <a:extLst>
            <a:ext uri="{909E8E84-426E-40DD-AFC4-6F175D3DCCD1}">
              <a14:hiddenFill xmlns:a14="http://schemas.microsoft.com/office/drawing/2010/main" xmlns="">
                <a:solidFill>
                  <a:srgbClr val="FFFFFF"/>
                </a:solidFill>
              </a14:hiddenFill>
            </a:ext>
          </a:extLst>
        </p:spPr>
      </p:pic>
      <p:pic>
        <p:nvPicPr>
          <p:cNvPr id="7178" name="Picture 10" descr="D:\project\PPT-project\Delnet\page14\img-9.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943600" y="3910626"/>
            <a:ext cx="2721429" cy="1194774"/>
          </a:xfrm>
          <a:prstGeom prst="rect">
            <a:avLst/>
          </a:prstGeom>
          <a:noFill/>
          <a:extLst>
            <a:ext uri="{909E8E84-426E-40DD-AFC4-6F175D3DCCD1}">
              <a14:hiddenFill xmlns:a14="http://schemas.microsoft.com/office/drawing/2010/main" xmlns="">
                <a:solidFill>
                  <a:srgbClr val="FFFFFF"/>
                </a:solidFill>
              </a14:hiddenFill>
            </a:ext>
          </a:extLst>
        </p:spPr>
      </p:pic>
      <p:pic>
        <p:nvPicPr>
          <p:cNvPr id="7179" name="Picture 11" descr="D:\project\PPT-project\Delnet\page14\img-10.pn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97759" y="5334000"/>
            <a:ext cx="2667000" cy="1170878"/>
          </a:xfrm>
          <a:prstGeom prst="rect">
            <a:avLst/>
          </a:prstGeom>
          <a:noFill/>
          <a:extLst>
            <a:ext uri="{909E8E84-426E-40DD-AFC4-6F175D3DCCD1}">
              <a14:hiddenFill xmlns:a14="http://schemas.microsoft.com/office/drawing/2010/main" xmlns="">
                <a:solidFill>
                  <a:srgbClr val="FFFFFF"/>
                </a:solidFill>
              </a14:hiddenFill>
            </a:ext>
          </a:extLst>
        </p:spPr>
      </p:pic>
      <p:pic>
        <p:nvPicPr>
          <p:cNvPr id="7180" name="Picture 12" descr="D:\project\PPT-project\Delnet\page14\img-11.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971800" y="5291784"/>
            <a:ext cx="2699659" cy="1185216"/>
          </a:xfrm>
          <a:prstGeom prst="rect">
            <a:avLst/>
          </a:prstGeom>
          <a:noFill/>
          <a:extLst>
            <a:ext uri="{909E8E84-426E-40DD-AFC4-6F175D3DCCD1}">
              <a14:hiddenFill xmlns:a14="http://schemas.microsoft.com/office/drawing/2010/main" xmlns="">
                <a:solidFill>
                  <a:srgbClr val="FFFFFF"/>
                </a:solidFill>
              </a14:hiddenFill>
            </a:ext>
          </a:extLst>
        </p:spPr>
      </p:pic>
      <p:pic>
        <p:nvPicPr>
          <p:cNvPr id="7181" name="Picture 13" descr="D:\project\PPT-project\Delnet\page14\img-12.pn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960515" y="5291784"/>
            <a:ext cx="2726285" cy="11969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825131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50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500"/>
                                  </p:stCondLst>
                                  <p:childTnLst>
                                    <p:set>
                                      <p:cBhvr>
                                        <p:cTn id="18" dur="1" fill="hold">
                                          <p:stCondLst>
                                            <p:cond delay="0"/>
                                          </p:stCondLst>
                                        </p:cTn>
                                        <p:tgtEl>
                                          <p:spTgt spid="7171"/>
                                        </p:tgtEl>
                                        <p:attrNameLst>
                                          <p:attrName>style.visibility</p:attrName>
                                        </p:attrNameLst>
                                      </p:cBhvr>
                                      <p:to>
                                        <p:strVal val="visible"/>
                                      </p:to>
                                    </p:set>
                                    <p:anim calcmode="lin" valueType="num">
                                      <p:cBhvr>
                                        <p:cTn id="19" dur="500" fill="hold"/>
                                        <p:tgtEl>
                                          <p:spTgt spid="7171"/>
                                        </p:tgtEl>
                                        <p:attrNameLst>
                                          <p:attrName>ppt_w</p:attrName>
                                        </p:attrNameLst>
                                      </p:cBhvr>
                                      <p:tavLst>
                                        <p:tav tm="0">
                                          <p:val>
                                            <p:fltVal val="0"/>
                                          </p:val>
                                        </p:tav>
                                        <p:tav tm="100000">
                                          <p:val>
                                            <p:strVal val="#ppt_w"/>
                                          </p:val>
                                        </p:tav>
                                      </p:tavLst>
                                    </p:anim>
                                    <p:anim calcmode="lin" valueType="num">
                                      <p:cBhvr>
                                        <p:cTn id="20" dur="500" fill="hold"/>
                                        <p:tgtEl>
                                          <p:spTgt spid="7171"/>
                                        </p:tgtEl>
                                        <p:attrNameLst>
                                          <p:attrName>ppt_h</p:attrName>
                                        </p:attrNameLst>
                                      </p:cBhvr>
                                      <p:tavLst>
                                        <p:tav tm="0">
                                          <p:val>
                                            <p:fltVal val="0"/>
                                          </p:val>
                                        </p:tav>
                                        <p:tav tm="100000">
                                          <p:val>
                                            <p:strVal val="#ppt_h"/>
                                          </p:val>
                                        </p:tav>
                                      </p:tavLst>
                                    </p:anim>
                                    <p:animEffect transition="in" filter="fade">
                                      <p:cBhvr>
                                        <p:cTn id="21" dur="500"/>
                                        <p:tgtEl>
                                          <p:spTgt spid="717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500"/>
                                  </p:stCondLst>
                                  <p:childTnLst>
                                    <p:set>
                                      <p:cBhvr>
                                        <p:cTn id="25" dur="1" fill="hold">
                                          <p:stCondLst>
                                            <p:cond delay="0"/>
                                          </p:stCondLst>
                                        </p:cTn>
                                        <p:tgtEl>
                                          <p:spTgt spid="7172"/>
                                        </p:tgtEl>
                                        <p:attrNameLst>
                                          <p:attrName>style.visibility</p:attrName>
                                        </p:attrNameLst>
                                      </p:cBhvr>
                                      <p:to>
                                        <p:strVal val="visible"/>
                                      </p:to>
                                    </p:set>
                                    <p:anim calcmode="lin" valueType="num">
                                      <p:cBhvr>
                                        <p:cTn id="26" dur="500" fill="hold"/>
                                        <p:tgtEl>
                                          <p:spTgt spid="7172"/>
                                        </p:tgtEl>
                                        <p:attrNameLst>
                                          <p:attrName>ppt_w</p:attrName>
                                        </p:attrNameLst>
                                      </p:cBhvr>
                                      <p:tavLst>
                                        <p:tav tm="0">
                                          <p:val>
                                            <p:fltVal val="0"/>
                                          </p:val>
                                        </p:tav>
                                        <p:tav tm="100000">
                                          <p:val>
                                            <p:strVal val="#ppt_w"/>
                                          </p:val>
                                        </p:tav>
                                      </p:tavLst>
                                    </p:anim>
                                    <p:anim calcmode="lin" valueType="num">
                                      <p:cBhvr>
                                        <p:cTn id="27" dur="500" fill="hold"/>
                                        <p:tgtEl>
                                          <p:spTgt spid="7172"/>
                                        </p:tgtEl>
                                        <p:attrNameLst>
                                          <p:attrName>ppt_h</p:attrName>
                                        </p:attrNameLst>
                                      </p:cBhvr>
                                      <p:tavLst>
                                        <p:tav tm="0">
                                          <p:val>
                                            <p:fltVal val="0"/>
                                          </p:val>
                                        </p:tav>
                                        <p:tav tm="100000">
                                          <p:val>
                                            <p:strVal val="#ppt_h"/>
                                          </p:val>
                                        </p:tav>
                                      </p:tavLst>
                                    </p:anim>
                                    <p:animEffect transition="in" filter="fade">
                                      <p:cBhvr>
                                        <p:cTn id="28" dur="500"/>
                                        <p:tgtEl>
                                          <p:spTgt spid="717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500"/>
                                  </p:stCondLst>
                                  <p:childTnLst>
                                    <p:set>
                                      <p:cBhvr>
                                        <p:cTn id="32" dur="1" fill="hold">
                                          <p:stCondLst>
                                            <p:cond delay="0"/>
                                          </p:stCondLst>
                                        </p:cTn>
                                        <p:tgtEl>
                                          <p:spTgt spid="7173"/>
                                        </p:tgtEl>
                                        <p:attrNameLst>
                                          <p:attrName>style.visibility</p:attrName>
                                        </p:attrNameLst>
                                      </p:cBhvr>
                                      <p:to>
                                        <p:strVal val="visible"/>
                                      </p:to>
                                    </p:set>
                                    <p:anim calcmode="lin" valueType="num">
                                      <p:cBhvr>
                                        <p:cTn id="33" dur="500" fill="hold"/>
                                        <p:tgtEl>
                                          <p:spTgt spid="7173"/>
                                        </p:tgtEl>
                                        <p:attrNameLst>
                                          <p:attrName>ppt_w</p:attrName>
                                        </p:attrNameLst>
                                      </p:cBhvr>
                                      <p:tavLst>
                                        <p:tav tm="0">
                                          <p:val>
                                            <p:fltVal val="0"/>
                                          </p:val>
                                        </p:tav>
                                        <p:tav tm="100000">
                                          <p:val>
                                            <p:strVal val="#ppt_w"/>
                                          </p:val>
                                        </p:tav>
                                      </p:tavLst>
                                    </p:anim>
                                    <p:anim calcmode="lin" valueType="num">
                                      <p:cBhvr>
                                        <p:cTn id="34" dur="500" fill="hold"/>
                                        <p:tgtEl>
                                          <p:spTgt spid="7173"/>
                                        </p:tgtEl>
                                        <p:attrNameLst>
                                          <p:attrName>ppt_h</p:attrName>
                                        </p:attrNameLst>
                                      </p:cBhvr>
                                      <p:tavLst>
                                        <p:tav tm="0">
                                          <p:val>
                                            <p:fltVal val="0"/>
                                          </p:val>
                                        </p:tav>
                                        <p:tav tm="100000">
                                          <p:val>
                                            <p:strVal val="#ppt_h"/>
                                          </p:val>
                                        </p:tav>
                                      </p:tavLst>
                                    </p:anim>
                                    <p:animEffect transition="in" filter="fade">
                                      <p:cBhvr>
                                        <p:cTn id="35" dur="500"/>
                                        <p:tgtEl>
                                          <p:spTgt spid="717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500"/>
                                  </p:stCondLst>
                                  <p:childTnLst>
                                    <p:set>
                                      <p:cBhvr>
                                        <p:cTn id="39" dur="1" fill="hold">
                                          <p:stCondLst>
                                            <p:cond delay="0"/>
                                          </p:stCondLst>
                                        </p:cTn>
                                        <p:tgtEl>
                                          <p:spTgt spid="7174"/>
                                        </p:tgtEl>
                                        <p:attrNameLst>
                                          <p:attrName>style.visibility</p:attrName>
                                        </p:attrNameLst>
                                      </p:cBhvr>
                                      <p:to>
                                        <p:strVal val="visible"/>
                                      </p:to>
                                    </p:set>
                                    <p:anim calcmode="lin" valueType="num">
                                      <p:cBhvr>
                                        <p:cTn id="40" dur="500" fill="hold"/>
                                        <p:tgtEl>
                                          <p:spTgt spid="7174"/>
                                        </p:tgtEl>
                                        <p:attrNameLst>
                                          <p:attrName>ppt_w</p:attrName>
                                        </p:attrNameLst>
                                      </p:cBhvr>
                                      <p:tavLst>
                                        <p:tav tm="0">
                                          <p:val>
                                            <p:fltVal val="0"/>
                                          </p:val>
                                        </p:tav>
                                        <p:tav tm="100000">
                                          <p:val>
                                            <p:strVal val="#ppt_w"/>
                                          </p:val>
                                        </p:tav>
                                      </p:tavLst>
                                    </p:anim>
                                    <p:anim calcmode="lin" valueType="num">
                                      <p:cBhvr>
                                        <p:cTn id="41" dur="500" fill="hold"/>
                                        <p:tgtEl>
                                          <p:spTgt spid="7174"/>
                                        </p:tgtEl>
                                        <p:attrNameLst>
                                          <p:attrName>ppt_h</p:attrName>
                                        </p:attrNameLst>
                                      </p:cBhvr>
                                      <p:tavLst>
                                        <p:tav tm="0">
                                          <p:val>
                                            <p:fltVal val="0"/>
                                          </p:val>
                                        </p:tav>
                                        <p:tav tm="100000">
                                          <p:val>
                                            <p:strVal val="#ppt_h"/>
                                          </p:val>
                                        </p:tav>
                                      </p:tavLst>
                                    </p:anim>
                                    <p:animEffect transition="in" filter="fade">
                                      <p:cBhvr>
                                        <p:cTn id="42" dur="500"/>
                                        <p:tgtEl>
                                          <p:spTgt spid="717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500"/>
                                  </p:stCondLst>
                                  <p:childTnLst>
                                    <p:set>
                                      <p:cBhvr>
                                        <p:cTn id="46" dur="1" fill="hold">
                                          <p:stCondLst>
                                            <p:cond delay="0"/>
                                          </p:stCondLst>
                                        </p:cTn>
                                        <p:tgtEl>
                                          <p:spTgt spid="7175"/>
                                        </p:tgtEl>
                                        <p:attrNameLst>
                                          <p:attrName>style.visibility</p:attrName>
                                        </p:attrNameLst>
                                      </p:cBhvr>
                                      <p:to>
                                        <p:strVal val="visible"/>
                                      </p:to>
                                    </p:set>
                                    <p:anim calcmode="lin" valueType="num">
                                      <p:cBhvr>
                                        <p:cTn id="47" dur="500" fill="hold"/>
                                        <p:tgtEl>
                                          <p:spTgt spid="7175"/>
                                        </p:tgtEl>
                                        <p:attrNameLst>
                                          <p:attrName>ppt_w</p:attrName>
                                        </p:attrNameLst>
                                      </p:cBhvr>
                                      <p:tavLst>
                                        <p:tav tm="0">
                                          <p:val>
                                            <p:fltVal val="0"/>
                                          </p:val>
                                        </p:tav>
                                        <p:tav tm="100000">
                                          <p:val>
                                            <p:strVal val="#ppt_w"/>
                                          </p:val>
                                        </p:tav>
                                      </p:tavLst>
                                    </p:anim>
                                    <p:anim calcmode="lin" valueType="num">
                                      <p:cBhvr>
                                        <p:cTn id="48" dur="500" fill="hold"/>
                                        <p:tgtEl>
                                          <p:spTgt spid="7175"/>
                                        </p:tgtEl>
                                        <p:attrNameLst>
                                          <p:attrName>ppt_h</p:attrName>
                                        </p:attrNameLst>
                                      </p:cBhvr>
                                      <p:tavLst>
                                        <p:tav tm="0">
                                          <p:val>
                                            <p:fltVal val="0"/>
                                          </p:val>
                                        </p:tav>
                                        <p:tav tm="100000">
                                          <p:val>
                                            <p:strVal val="#ppt_h"/>
                                          </p:val>
                                        </p:tav>
                                      </p:tavLst>
                                    </p:anim>
                                    <p:animEffect transition="in" filter="fade">
                                      <p:cBhvr>
                                        <p:cTn id="49" dur="500"/>
                                        <p:tgtEl>
                                          <p:spTgt spid="7175"/>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500"/>
                                  </p:stCondLst>
                                  <p:childTnLst>
                                    <p:set>
                                      <p:cBhvr>
                                        <p:cTn id="53" dur="1" fill="hold">
                                          <p:stCondLst>
                                            <p:cond delay="0"/>
                                          </p:stCondLst>
                                        </p:cTn>
                                        <p:tgtEl>
                                          <p:spTgt spid="7176"/>
                                        </p:tgtEl>
                                        <p:attrNameLst>
                                          <p:attrName>style.visibility</p:attrName>
                                        </p:attrNameLst>
                                      </p:cBhvr>
                                      <p:to>
                                        <p:strVal val="visible"/>
                                      </p:to>
                                    </p:set>
                                    <p:anim calcmode="lin" valueType="num">
                                      <p:cBhvr>
                                        <p:cTn id="54" dur="500" fill="hold"/>
                                        <p:tgtEl>
                                          <p:spTgt spid="7176"/>
                                        </p:tgtEl>
                                        <p:attrNameLst>
                                          <p:attrName>ppt_w</p:attrName>
                                        </p:attrNameLst>
                                      </p:cBhvr>
                                      <p:tavLst>
                                        <p:tav tm="0">
                                          <p:val>
                                            <p:fltVal val="0"/>
                                          </p:val>
                                        </p:tav>
                                        <p:tav tm="100000">
                                          <p:val>
                                            <p:strVal val="#ppt_w"/>
                                          </p:val>
                                        </p:tav>
                                      </p:tavLst>
                                    </p:anim>
                                    <p:anim calcmode="lin" valueType="num">
                                      <p:cBhvr>
                                        <p:cTn id="55" dur="500" fill="hold"/>
                                        <p:tgtEl>
                                          <p:spTgt spid="7176"/>
                                        </p:tgtEl>
                                        <p:attrNameLst>
                                          <p:attrName>ppt_h</p:attrName>
                                        </p:attrNameLst>
                                      </p:cBhvr>
                                      <p:tavLst>
                                        <p:tav tm="0">
                                          <p:val>
                                            <p:fltVal val="0"/>
                                          </p:val>
                                        </p:tav>
                                        <p:tav tm="100000">
                                          <p:val>
                                            <p:strVal val="#ppt_h"/>
                                          </p:val>
                                        </p:tav>
                                      </p:tavLst>
                                    </p:anim>
                                    <p:animEffect transition="in" filter="fade">
                                      <p:cBhvr>
                                        <p:cTn id="56" dur="500"/>
                                        <p:tgtEl>
                                          <p:spTgt spid="717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500"/>
                                  </p:stCondLst>
                                  <p:childTnLst>
                                    <p:set>
                                      <p:cBhvr>
                                        <p:cTn id="60" dur="1" fill="hold">
                                          <p:stCondLst>
                                            <p:cond delay="0"/>
                                          </p:stCondLst>
                                        </p:cTn>
                                        <p:tgtEl>
                                          <p:spTgt spid="7177"/>
                                        </p:tgtEl>
                                        <p:attrNameLst>
                                          <p:attrName>style.visibility</p:attrName>
                                        </p:attrNameLst>
                                      </p:cBhvr>
                                      <p:to>
                                        <p:strVal val="visible"/>
                                      </p:to>
                                    </p:set>
                                    <p:anim calcmode="lin" valueType="num">
                                      <p:cBhvr>
                                        <p:cTn id="61" dur="500" fill="hold"/>
                                        <p:tgtEl>
                                          <p:spTgt spid="7177"/>
                                        </p:tgtEl>
                                        <p:attrNameLst>
                                          <p:attrName>ppt_w</p:attrName>
                                        </p:attrNameLst>
                                      </p:cBhvr>
                                      <p:tavLst>
                                        <p:tav tm="0">
                                          <p:val>
                                            <p:fltVal val="0"/>
                                          </p:val>
                                        </p:tav>
                                        <p:tav tm="100000">
                                          <p:val>
                                            <p:strVal val="#ppt_w"/>
                                          </p:val>
                                        </p:tav>
                                      </p:tavLst>
                                    </p:anim>
                                    <p:anim calcmode="lin" valueType="num">
                                      <p:cBhvr>
                                        <p:cTn id="62" dur="500" fill="hold"/>
                                        <p:tgtEl>
                                          <p:spTgt spid="7177"/>
                                        </p:tgtEl>
                                        <p:attrNameLst>
                                          <p:attrName>ppt_h</p:attrName>
                                        </p:attrNameLst>
                                      </p:cBhvr>
                                      <p:tavLst>
                                        <p:tav tm="0">
                                          <p:val>
                                            <p:fltVal val="0"/>
                                          </p:val>
                                        </p:tav>
                                        <p:tav tm="100000">
                                          <p:val>
                                            <p:strVal val="#ppt_h"/>
                                          </p:val>
                                        </p:tav>
                                      </p:tavLst>
                                    </p:anim>
                                    <p:animEffect transition="in" filter="fade">
                                      <p:cBhvr>
                                        <p:cTn id="63" dur="500"/>
                                        <p:tgtEl>
                                          <p:spTgt spid="717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500"/>
                                  </p:stCondLst>
                                  <p:childTnLst>
                                    <p:set>
                                      <p:cBhvr>
                                        <p:cTn id="67" dur="1" fill="hold">
                                          <p:stCondLst>
                                            <p:cond delay="0"/>
                                          </p:stCondLst>
                                        </p:cTn>
                                        <p:tgtEl>
                                          <p:spTgt spid="7178"/>
                                        </p:tgtEl>
                                        <p:attrNameLst>
                                          <p:attrName>style.visibility</p:attrName>
                                        </p:attrNameLst>
                                      </p:cBhvr>
                                      <p:to>
                                        <p:strVal val="visible"/>
                                      </p:to>
                                    </p:set>
                                    <p:anim calcmode="lin" valueType="num">
                                      <p:cBhvr>
                                        <p:cTn id="68" dur="500" fill="hold"/>
                                        <p:tgtEl>
                                          <p:spTgt spid="7178"/>
                                        </p:tgtEl>
                                        <p:attrNameLst>
                                          <p:attrName>ppt_w</p:attrName>
                                        </p:attrNameLst>
                                      </p:cBhvr>
                                      <p:tavLst>
                                        <p:tav tm="0">
                                          <p:val>
                                            <p:fltVal val="0"/>
                                          </p:val>
                                        </p:tav>
                                        <p:tav tm="100000">
                                          <p:val>
                                            <p:strVal val="#ppt_w"/>
                                          </p:val>
                                        </p:tav>
                                      </p:tavLst>
                                    </p:anim>
                                    <p:anim calcmode="lin" valueType="num">
                                      <p:cBhvr>
                                        <p:cTn id="69" dur="500" fill="hold"/>
                                        <p:tgtEl>
                                          <p:spTgt spid="7178"/>
                                        </p:tgtEl>
                                        <p:attrNameLst>
                                          <p:attrName>ppt_h</p:attrName>
                                        </p:attrNameLst>
                                      </p:cBhvr>
                                      <p:tavLst>
                                        <p:tav tm="0">
                                          <p:val>
                                            <p:fltVal val="0"/>
                                          </p:val>
                                        </p:tav>
                                        <p:tav tm="100000">
                                          <p:val>
                                            <p:strVal val="#ppt_h"/>
                                          </p:val>
                                        </p:tav>
                                      </p:tavLst>
                                    </p:anim>
                                    <p:animEffect transition="in" filter="fade">
                                      <p:cBhvr>
                                        <p:cTn id="70" dur="500"/>
                                        <p:tgtEl>
                                          <p:spTgt spid="717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500"/>
                                  </p:stCondLst>
                                  <p:childTnLst>
                                    <p:set>
                                      <p:cBhvr>
                                        <p:cTn id="74" dur="1" fill="hold">
                                          <p:stCondLst>
                                            <p:cond delay="0"/>
                                          </p:stCondLst>
                                        </p:cTn>
                                        <p:tgtEl>
                                          <p:spTgt spid="7179"/>
                                        </p:tgtEl>
                                        <p:attrNameLst>
                                          <p:attrName>style.visibility</p:attrName>
                                        </p:attrNameLst>
                                      </p:cBhvr>
                                      <p:to>
                                        <p:strVal val="visible"/>
                                      </p:to>
                                    </p:set>
                                    <p:anim calcmode="lin" valueType="num">
                                      <p:cBhvr>
                                        <p:cTn id="75" dur="500" fill="hold"/>
                                        <p:tgtEl>
                                          <p:spTgt spid="7179"/>
                                        </p:tgtEl>
                                        <p:attrNameLst>
                                          <p:attrName>ppt_w</p:attrName>
                                        </p:attrNameLst>
                                      </p:cBhvr>
                                      <p:tavLst>
                                        <p:tav tm="0">
                                          <p:val>
                                            <p:fltVal val="0"/>
                                          </p:val>
                                        </p:tav>
                                        <p:tav tm="100000">
                                          <p:val>
                                            <p:strVal val="#ppt_w"/>
                                          </p:val>
                                        </p:tav>
                                      </p:tavLst>
                                    </p:anim>
                                    <p:anim calcmode="lin" valueType="num">
                                      <p:cBhvr>
                                        <p:cTn id="76" dur="500" fill="hold"/>
                                        <p:tgtEl>
                                          <p:spTgt spid="7179"/>
                                        </p:tgtEl>
                                        <p:attrNameLst>
                                          <p:attrName>ppt_h</p:attrName>
                                        </p:attrNameLst>
                                      </p:cBhvr>
                                      <p:tavLst>
                                        <p:tav tm="0">
                                          <p:val>
                                            <p:fltVal val="0"/>
                                          </p:val>
                                        </p:tav>
                                        <p:tav tm="100000">
                                          <p:val>
                                            <p:strVal val="#ppt_h"/>
                                          </p:val>
                                        </p:tav>
                                      </p:tavLst>
                                    </p:anim>
                                    <p:animEffect transition="in" filter="fade">
                                      <p:cBhvr>
                                        <p:cTn id="77" dur="500"/>
                                        <p:tgtEl>
                                          <p:spTgt spid="717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500"/>
                                  </p:stCondLst>
                                  <p:childTnLst>
                                    <p:set>
                                      <p:cBhvr>
                                        <p:cTn id="81" dur="1" fill="hold">
                                          <p:stCondLst>
                                            <p:cond delay="0"/>
                                          </p:stCondLst>
                                        </p:cTn>
                                        <p:tgtEl>
                                          <p:spTgt spid="7180"/>
                                        </p:tgtEl>
                                        <p:attrNameLst>
                                          <p:attrName>style.visibility</p:attrName>
                                        </p:attrNameLst>
                                      </p:cBhvr>
                                      <p:to>
                                        <p:strVal val="visible"/>
                                      </p:to>
                                    </p:set>
                                    <p:anim calcmode="lin" valueType="num">
                                      <p:cBhvr>
                                        <p:cTn id="82" dur="500" fill="hold"/>
                                        <p:tgtEl>
                                          <p:spTgt spid="7180"/>
                                        </p:tgtEl>
                                        <p:attrNameLst>
                                          <p:attrName>ppt_w</p:attrName>
                                        </p:attrNameLst>
                                      </p:cBhvr>
                                      <p:tavLst>
                                        <p:tav tm="0">
                                          <p:val>
                                            <p:fltVal val="0"/>
                                          </p:val>
                                        </p:tav>
                                        <p:tav tm="100000">
                                          <p:val>
                                            <p:strVal val="#ppt_w"/>
                                          </p:val>
                                        </p:tav>
                                      </p:tavLst>
                                    </p:anim>
                                    <p:anim calcmode="lin" valueType="num">
                                      <p:cBhvr>
                                        <p:cTn id="83" dur="500" fill="hold"/>
                                        <p:tgtEl>
                                          <p:spTgt spid="7180"/>
                                        </p:tgtEl>
                                        <p:attrNameLst>
                                          <p:attrName>ppt_h</p:attrName>
                                        </p:attrNameLst>
                                      </p:cBhvr>
                                      <p:tavLst>
                                        <p:tav tm="0">
                                          <p:val>
                                            <p:fltVal val="0"/>
                                          </p:val>
                                        </p:tav>
                                        <p:tav tm="100000">
                                          <p:val>
                                            <p:strVal val="#ppt_h"/>
                                          </p:val>
                                        </p:tav>
                                      </p:tavLst>
                                    </p:anim>
                                    <p:animEffect transition="in" filter="fade">
                                      <p:cBhvr>
                                        <p:cTn id="84" dur="500"/>
                                        <p:tgtEl>
                                          <p:spTgt spid="7180"/>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500"/>
                                  </p:stCondLst>
                                  <p:childTnLst>
                                    <p:set>
                                      <p:cBhvr>
                                        <p:cTn id="88" dur="1" fill="hold">
                                          <p:stCondLst>
                                            <p:cond delay="0"/>
                                          </p:stCondLst>
                                        </p:cTn>
                                        <p:tgtEl>
                                          <p:spTgt spid="7181"/>
                                        </p:tgtEl>
                                        <p:attrNameLst>
                                          <p:attrName>style.visibility</p:attrName>
                                        </p:attrNameLst>
                                      </p:cBhvr>
                                      <p:to>
                                        <p:strVal val="visible"/>
                                      </p:to>
                                    </p:set>
                                    <p:anim calcmode="lin" valueType="num">
                                      <p:cBhvr>
                                        <p:cTn id="89" dur="500" fill="hold"/>
                                        <p:tgtEl>
                                          <p:spTgt spid="7181"/>
                                        </p:tgtEl>
                                        <p:attrNameLst>
                                          <p:attrName>ppt_w</p:attrName>
                                        </p:attrNameLst>
                                      </p:cBhvr>
                                      <p:tavLst>
                                        <p:tav tm="0">
                                          <p:val>
                                            <p:fltVal val="0"/>
                                          </p:val>
                                        </p:tav>
                                        <p:tav tm="100000">
                                          <p:val>
                                            <p:strVal val="#ppt_w"/>
                                          </p:val>
                                        </p:tav>
                                      </p:tavLst>
                                    </p:anim>
                                    <p:anim calcmode="lin" valueType="num">
                                      <p:cBhvr>
                                        <p:cTn id="90" dur="500" fill="hold"/>
                                        <p:tgtEl>
                                          <p:spTgt spid="7181"/>
                                        </p:tgtEl>
                                        <p:attrNameLst>
                                          <p:attrName>ppt_h</p:attrName>
                                        </p:attrNameLst>
                                      </p:cBhvr>
                                      <p:tavLst>
                                        <p:tav tm="0">
                                          <p:val>
                                            <p:fltVal val="0"/>
                                          </p:val>
                                        </p:tav>
                                        <p:tav tm="100000">
                                          <p:val>
                                            <p:strVal val="#ppt_h"/>
                                          </p:val>
                                        </p:tav>
                                      </p:tavLst>
                                    </p:anim>
                                    <p:animEffect transition="in" filter="fade">
                                      <p:cBhvr>
                                        <p:cTn id="91" dur="500"/>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7F7F7"/>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4707082" y="231201"/>
            <a:ext cx="4267200" cy="830997"/>
          </a:xfrm>
          <a:prstGeom prst="rect">
            <a:avLst/>
          </a:prstGeom>
          <a:noFill/>
        </p:spPr>
        <p:txBody>
          <a:bodyPr wrap="square" rtlCol="0">
            <a:spAutoFit/>
          </a:bodyPr>
          <a:lstStyle/>
          <a:p>
            <a:r>
              <a:rPr lang="en-IN" sz="2400" b="1" dirty="0" smtClean="0">
                <a:solidFill>
                  <a:srgbClr val="00A7AA"/>
                </a:solidFill>
                <a:latin typeface="Lucida Fax" panose="02060602050505020204" pitchFamily="18" charset="0"/>
              </a:rPr>
              <a:t>TRAINING </a:t>
            </a:r>
            <a:r>
              <a:rPr lang="en-IN" sz="2400" b="1" dirty="0">
                <a:solidFill>
                  <a:srgbClr val="00A7AA"/>
                </a:solidFill>
                <a:latin typeface="Lucida Fax" panose="02060602050505020204" pitchFamily="18" charset="0"/>
              </a:rPr>
              <a:t>OF LIBRARY</a:t>
            </a:r>
          </a:p>
          <a:p>
            <a:r>
              <a:rPr lang="en-IN" sz="2400" b="1" dirty="0">
                <a:solidFill>
                  <a:srgbClr val="00A7AA"/>
                </a:solidFill>
                <a:latin typeface="Lucida Fax" panose="02060602050505020204" pitchFamily="18" charset="0"/>
              </a:rPr>
              <a:t>PROFESSIONALS</a:t>
            </a:r>
            <a:endParaRPr lang="en-IN" sz="2400" dirty="0">
              <a:solidFill>
                <a:srgbClr val="00A7AA"/>
              </a:solidFill>
              <a:latin typeface="Lucida Fax" panose="020606020505050202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0"/>
            <a:ext cx="4724400" cy="6858000"/>
          </a:xfrm>
          <a:prstGeom prst="rect">
            <a:avLst/>
          </a:prstGeom>
        </p:spPr>
      </p:pic>
      <p:sp>
        <p:nvSpPr>
          <p:cNvPr id="9" name="TextBox 8"/>
          <p:cNvSpPr txBox="1"/>
          <p:nvPr/>
        </p:nvSpPr>
        <p:spPr>
          <a:xfrm>
            <a:off x="4755573" y="1156855"/>
            <a:ext cx="4191000" cy="2585323"/>
          </a:xfrm>
          <a:prstGeom prst="rect">
            <a:avLst/>
          </a:prstGeom>
          <a:noFill/>
        </p:spPr>
        <p:txBody>
          <a:bodyPr wrap="square" rtlCol="0">
            <a:spAutoFit/>
          </a:bodyPr>
          <a:lstStyle/>
          <a:p>
            <a:pPr marL="285750" indent="-285750">
              <a:buFont typeface="Wingdings" panose="05000000000000000000" pitchFamily="2" charset="2"/>
              <a:buChar char="ü"/>
            </a:pPr>
            <a:r>
              <a:rPr lang="en-IN" dirty="0">
                <a:solidFill>
                  <a:schemeClr val="bg1">
                    <a:lumMod val="50000"/>
                  </a:schemeClr>
                </a:solidFill>
              </a:rPr>
              <a:t>ICT applications in libraries</a:t>
            </a:r>
          </a:p>
          <a:p>
            <a:pPr marL="285750" indent="-285750">
              <a:buFont typeface="Wingdings" panose="05000000000000000000" pitchFamily="2" charset="2"/>
              <a:buChar char="ü"/>
            </a:pPr>
            <a:endParaRPr lang="en-IN" dirty="0">
              <a:solidFill>
                <a:schemeClr val="bg1">
                  <a:lumMod val="50000"/>
                </a:schemeClr>
              </a:solidFill>
            </a:endParaRPr>
          </a:p>
          <a:p>
            <a:pPr marL="285750" indent="-285750">
              <a:buFont typeface="Wingdings" panose="05000000000000000000" pitchFamily="2" charset="2"/>
              <a:buChar char="ü"/>
            </a:pPr>
            <a:r>
              <a:rPr lang="en-IN" dirty="0">
                <a:solidFill>
                  <a:schemeClr val="bg1">
                    <a:lumMod val="50000"/>
                  </a:schemeClr>
                </a:solidFill>
              </a:rPr>
              <a:t>Non-ICT-skilled public library staff.  </a:t>
            </a:r>
          </a:p>
          <a:p>
            <a:pPr marL="285750" indent="-285750">
              <a:buFont typeface="Wingdings" panose="05000000000000000000" pitchFamily="2" charset="2"/>
              <a:buChar char="ü"/>
            </a:pPr>
            <a:endParaRPr lang="en-IN" dirty="0">
              <a:solidFill>
                <a:schemeClr val="bg1">
                  <a:lumMod val="50000"/>
                </a:schemeClr>
              </a:solidFill>
            </a:endParaRPr>
          </a:p>
          <a:p>
            <a:pPr marL="285750" indent="-285750">
              <a:buFont typeface="Wingdings" panose="05000000000000000000" pitchFamily="2" charset="2"/>
              <a:buChar char="ü"/>
            </a:pPr>
            <a:r>
              <a:rPr lang="en-IN" dirty="0">
                <a:solidFill>
                  <a:schemeClr val="bg1">
                    <a:lumMod val="50000"/>
                  </a:schemeClr>
                </a:solidFill>
              </a:rPr>
              <a:t>Libraries without ICT infrastructure </a:t>
            </a:r>
          </a:p>
          <a:p>
            <a:pPr marL="285750" indent="-285750">
              <a:buFont typeface="Wingdings" panose="05000000000000000000" pitchFamily="2" charset="2"/>
              <a:buChar char="ü"/>
            </a:pPr>
            <a:endParaRPr lang="en-IN" dirty="0">
              <a:solidFill>
                <a:schemeClr val="bg1">
                  <a:lumMod val="50000"/>
                </a:schemeClr>
              </a:solidFill>
            </a:endParaRPr>
          </a:p>
          <a:p>
            <a:pPr marL="285750" indent="-285750">
              <a:buFont typeface="Wingdings" panose="05000000000000000000" pitchFamily="2" charset="2"/>
              <a:buChar char="ü"/>
            </a:pPr>
            <a:r>
              <a:rPr lang="en-IN" dirty="0">
                <a:solidFill>
                  <a:schemeClr val="bg1">
                    <a:lumMod val="50000"/>
                  </a:schemeClr>
                </a:solidFill>
              </a:rPr>
              <a:t>Graded training programmes.</a:t>
            </a:r>
          </a:p>
          <a:p>
            <a:pPr marL="285750" indent="-285750">
              <a:buFont typeface="Wingdings" panose="05000000000000000000" pitchFamily="2" charset="2"/>
              <a:buChar char="ü"/>
            </a:pPr>
            <a:endParaRPr lang="en-IN" dirty="0">
              <a:solidFill>
                <a:schemeClr val="bg1">
                  <a:lumMod val="50000"/>
                </a:schemeClr>
              </a:solidFill>
            </a:endParaRPr>
          </a:p>
          <a:p>
            <a:pPr marL="285750" indent="-285750">
              <a:buFont typeface="Wingdings" panose="05000000000000000000" pitchFamily="2" charset="2"/>
              <a:buChar char="ü"/>
            </a:pPr>
            <a:r>
              <a:rPr lang="en-IN" dirty="0">
                <a:solidFill>
                  <a:schemeClr val="bg1">
                    <a:lumMod val="50000"/>
                  </a:schemeClr>
                </a:solidFill>
              </a:rPr>
              <a:t>Technology  </a:t>
            </a:r>
            <a:r>
              <a:rPr lang="en-IN" dirty="0" smtClean="0">
                <a:solidFill>
                  <a:schemeClr val="bg1">
                    <a:lumMod val="50000"/>
                  </a:schemeClr>
                </a:solidFill>
              </a:rPr>
              <a:t>Support</a:t>
            </a:r>
            <a:endParaRPr lang="en-IN" dirty="0">
              <a:solidFill>
                <a:schemeClr val="bg1">
                  <a:lumMod val="50000"/>
                </a:schemeClr>
              </a:solidFill>
            </a:endParaRPr>
          </a:p>
        </p:txBody>
      </p:sp>
      <p:sp>
        <p:nvSpPr>
          <p:cNvPr id="12" name="Rectangle 11"/>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13" name="TextBox 12"/>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14" name="Picture 2" descr="C:\Users\Jiteen\Desktop\logo-white-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470162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32508" y="246498"/>
            <a:ext cx="6068292" cy="523220"/>
          </a:xfrm>
          <a:prstGeom prst="rect">
            <a:avLst/>
          </a:prstGeom>
          <a:noFill/>
        </p:spPr>
        <p:txBody>
          <a:bodyPr wrap="square" rtlCol="0">
            <a:spAutoFit/>
          </a:bodyPr>
          <a:lstStyle/>
          <a:p>
            <a:r>
              <a:rPr lang="en-IN" sz="2800" b="1" dirty="0" smtClean="0">
                <a:solidFill>
                  <a:srgbClr val="00A7AA"/>
                </a:solidFill>
                <a:latin typeface="Lucida Fax" panose="02060602050505020204" pitchFamily="18" charset="0"/>
              </a:rPr>
              <a:t>PUBLIC LIBRARY INITIATIVES</a:t>
            </a:r>
            <a:endParaRPr lang="en-IN" sz="2800" b="1" dirty="0">
              <a:solidFill>
                <a:srgbClr val="00A7AA"/>
              </a:solidFill>
              <a:latin typeface="Lucida Fax" panose="02060602050505020204" pitchFamily="18" charset="0"/>
            </a:endParaRPr>
          </a:p>
        </p:txBody>
      </p:sp>
      <p:sp>
        <p:nvSpPr>
          <p:cNvPr id="2" name="TextBox 1"/>
          <p:cNvSpPr txBox="1"/>
          <p:nvPr/>
        </p:nvSpPr>
        <p:spPr>
          <a:xfrm>
            <a:off x="457200" y="1001554"/>
            <a:ext cx="7924800" cy="5170646"/>
          </a:xfrm>
          <a:prstGeom prst="rect">
            <a:avLst/>
          </a:prstGeom>
          <a:noFill/>
        </p:spPr>
        <p:txBody>
          <a:bodyPr wrap="square" rtlCol="0">
            <a:spAutoFit/>
          </a:bodyPr>
          <a:lstStyle/>
          <a:p>
            <a:pPr marL="342900" indent="-342900">
              <a:lnSpc>
                <a:spcPts val="1800"/>
              </a:lnSpc>
              <a:buAutoNum type="arabicPeriod"/>
            </a:pPr>
            <a:r>
              <a:rPr lang="en-IN" dirty="0" smtClean="0">
                <a:solidFill>
                  <a:schemeClr val="bg1">
                    <a:lumMod val="50000"/>
                  </a:schemeClr>
                </a:solidFill>
              </a:rPr>
              <a:t>Conducting </a:t>
            </a:r>
            <a:r>
              <a:rPr lang="en-IN" dirty="0">
                <a:solidFill>
                  <a:schemeClr val="bg1">
                    <a:lumMod val="50000"/>
                  </a:schemeClr>
                </a:solidFill>
              </a:rPr>
              <a:t>of surveys</a:t>
            </a:r>
            <a:r>
              <a:rPr lang="en-IN" dirty="0" smtClean="0">
                <a:solidFill>
                  <a:schemeClr val="bg1">
                    <a:lumMod val="50000"/>
                  </a:schemeClr>
                </a:solidFill>
              </a:rPr>
              <a:t>.</a:t>
            </a:r>
          </a:p>
          <a:p>
            <a:pPr marL="342900" indent="-342900">
              <a:lnSpc>
                <a:spcPts val="1800"/>
              </a:lnSpc>
              <a:buAutoNum type="arabicPeriod"/>
            </a:pPr>
            <a:endParaRPr lang="en-IN" dirty="0">
              <a:solidFill>
                <a:schemeClr val="bg1">
                  <a:lumMod val="50000"/>
                </a:schemeClr>
              </a:solidFill>
            </a:endParaRPr>
          </a:p>
          <a:p>
            <a:pPr marL="342900" indent="-342900">
              <a:lnSpc>
                <a:spcPts val="1800"/>
              </a:lnSpc>
              <a:buFont typeface="+mj-lt"/>
              <a:buAutoNum type="arabicPeriod"/>
            </a:pPr>
            <a:r>
              <a:rPr lang="en-IN" dirty="0" smtClean="0">
                <a:solidFill>
                  <a:schemeClr val="bg1">
                    <a:lumMod val="50000"/>
                  </a:schemeClr>
                </a:solidFill>
              </a:rPr>
              <a:t>Training </a:t>
            </a:r>
            <a:r>
              <a:rPr lang="en-IN" dirty="0">
                <a:solidFill>
                  <a:schemeClr val="bg1">
                    <a:lumMod val="50000"/>
                  </a:schemeClr>
                </a:solidFill>
              </a:rPr>
              <a:t>for qualified and other library staff</a:t>
            </a:r>
            <a:r>
              <a:rPr lang="en-IN" dirty="0" smtClean="0">
                <a:solidFill>
                  <a:schemeClr val="bg1">
                    <a:lumMod val="50000"/>
                  </a:schemeClr>
                </a:solidFill>
              </a:rPr>
              <a:t>.</a:t>
            </a:r>
          </a:p>
          <a:p>
            <a:pPr marL="342900" indent="-342900">
              <a:lnSpc>
                <a:spcPts val="1800"/>
              </a:lnSpc>
              <a:buAutoNum type="arabicPeriod"/>
            </a:pPr>
            <a:endParaRPr lang="en-IN" dirty="0">
              <a:solidFill>
                <a:schemeClr val="bg1">
                  <a:lumMod val="50000"/>
                </a:schemeClr>
              </a:solidFill>
            </a:endParaRPr>
          </a:p>
          <a:p>
            <a:pPr marL="342900" indent="-342900">
              <a:lnSpc>
                <a:spcPts val="1800"/>
              </a:lnSpc>
              <a:buFont typeface="+mj-lt"/>
              <a:buAutoNum type="arabicPeriod"/>
            </a:pPr>
            <a:r>
              <a:rPr lang="en-IN" dirty="0" smtClean="0">
                <a:solidFill>
                  <a:schemeClr val="bg1">
                    <a:lumMod val="50000"/>
                  </a:schemeClr>
                </a:solidFill>
              </a:rPr>
              <a:t>Computer </a:t>
            </a:r>
            <a:r>
              <a:rPr lang="en-IN" dirty="0">
                <a:solidFill>
                  <a:schemeClr val="bg1">
                    <a:lumMod val="50000"/>
                  </a:schemeClr>
                </a:solidFill>
              </a:rPr>
              <a:t>terminals with Internet access in the Reading Rooms as </a:t>
            </a:r>
            <a:r>
              <a:rPr lang="en-IN" dirty="0" smtClean="0">
                <a:solidFill>
                  <a:schemeClr val="bg1">
                    <a:lumMod val="50000"/>
                  </a:schemeClr>
                </a:solidFill>
              </a:rPr>
              <a:t>are necessary </a:t>
            </a:r>
            <a:r>
              <a:rPr lang="en-IN" dirty="0">
                <a:solidFill>
                  <a:schemeClr val="bg1">
                    <a:lumMod val="50000"/>
                  </a:schemeClr>
                </a:solidFill>
              </a:rPr>
              <a:t>to serve the public  and offer free Internet facility.</a:t>
            </a:r>
          </a:p>
          <a:p>
            <a:pPr marL="342900" indent="-342900">
              <a:lnSpc>
                <a:spcPts val="1800"/>
              </a:lnSpc>
              <a:buFont typeface="+mj-lt"/>
              <a:buAutoNum type="arabicPeriod"/>
            </a:pPr>
            <a:endParaRPr lang="en-IN" dirty="0" smtClean="0">
              <a:solidFill>
                <a:schemeClr val="bg1">
                  <a:lumMod val="50000"/>
                </a:schemeClr>
              </a:solidFill>
            </a:endParaRPr>
          </a:p>
          <a:p>
            <a:pPr marL="342900" indent="-342900">
              <a:lnSpc>
                <a:spcPts val="1800"/>
              </a:lnSpc>
              <a:buFont typeface="+mj-lt"/>
              <a:buAutoNum type="arabicPeriod"/>
            </a:pPr>
            <a:r>
              <a:rPr lang="en-IN" dirty="0" smtClean="0">
                <a:solidFill>
                  <a:schemeClr val="bg1">
                    <a:lumMod val="50000"/>
                  </a:schemeClr>
                </a:solidFill>
              </a:rPr>
              <a:t>Free </a:t>
            </a:r>
            <a:r>
              <a:rPr lang="en-IN" dirty="0">
                <a:solidFill>
                  <a:schemeClr val="bg1">
                    <a:lumMod val="50000"/>
                  </a:schemeClr>
                </a:solidFill>
              </a:rPr>
              <a:t>training for the public in using computers and </a:t>
            </a:r>
            <a:r>
              <a:rPr lang="en-IN" dirty="0" smtClean="0">
                <a:solidFill>
                  <a:schemeClr val="bg1">
                    <a:lumMod val="50000"/>
                  </a:schemeClr>
                </a:solidFill>
              </a:rPr>
              <a:t>information through </a:t>
            </a:r>
            <a:r>
              <a:rPr lang="en-IN" dirty="0">
                <a:solidFill>
                  <a:schemeClr val="bg1">
                    <a:lumMod val="50000"/>
                  </a:schemeClr>
                </a:solidFill>
              </a:rPr>
              <a:t>the Web</a:t>
            </a:r>
            <a:r>
              <a:rPr lang="en-IN" dirty="0" smtClean="0">
                <a:solidFill>
                  <a:schemeClr val="bg1">
                    <a:lumMod val="50000"/>
                  </a:schemeClr>
                </a:solidFill>
              </a:rPr>
              <a:t>.</a:t>
            </a:r>
          </a:p>
          <a:p>
            <a:pPr marL="342900" indent="-342900">
              <a:lnSpc>
                <a:spcPts val="1800"/>
              </a:lnSpc>
              <a:buAutoNum type="arabicPeriod"/>
            </a:pPr>
            <a:endParaRPr lang="en-IN" dirty="0">
              <a:solidFill>
                <a:schemeClr val="bg1">
                  <a:lumMod val="50000"/>
                </a:schemeClr>
              </a:solidFill>
            </a:endParaRPr>
          </a:p>
          <a:p>
            <a:pPr marL="342900" indent="-342900">
              <a:lnSpc>
                <a:spcPts val="1800"/>
              </a:lnSpc>
              <a:buFont typeface="+mj-lt"/>
              <a:buAutoNum type="arabicPeriod"/>
            </a:pPr>
            <a:r>
              <a:rPr lang="en-IN" dirty="0" smtClean="0">
                <a:solidFill>
                  <a:schemeClr val="bg1">
                    <a:lumMod val="50000"/>
                  </a:schemeClr>
                </a:solidFill>
              </a:rPr>
              <a:t>At </a:t>
            </a:r>
            <a:r>
              <a:rPr lang="en-IN" dirty="0">
                <a:solidFill>
                  <a:schemeClr val="bg1">
                    <a:lumMod val="50000"/>
                  </a:schemeClr>
                </a:solidFill>
              </a:rPr>
              <a:t>the state and district level committees of  experts be </a:t>
            </a:r>
            <a:r>
              <a:rPr lang="en-IN" dirty="0" smtClean="0">
                <a:solidFill>
                  <a:schemeClr val="bg1">
                    <a:lumMod val="50000"/>
                  </a:schemeClr>
                </a:solidFill>
              </a:rPr>
              <a:t>constituted </a:t>
            </a:r>
            <a:r>
              <a:rPr lang="en-IN" dirty="0">
                <a:solidFill>
                  <a:schemeClr val="bg1">
                    <a:lumMod val="50000"/>
                  </a:schemeClr>
                </a:solidFill>
              </a:rPr>
              <a:t>to find out how local content needs could be met</a:t>
            </a:r>
            <a:r>
              <a:rPr lang="en-IN" dirty="0" smtClean="0">
                <a:solidFill>
                  <a:schemeClr val="bg1">
                    <a:lumMod val="50000"/>
                  </a:schemeClr>
                </a:solidFill>
              </a:rPr>
              <a:t>.</a:t>
            </a:r>
          </a:p>
          <a:p>
            <a:pPr marL="342900" indent="-342900">
              <a:lnSpc>
                <a:spcPts val="1800"/>
              </a:lnSpc>
              <a:buAutoNum type="arabicPeriod"/>
            </a:pPr>
            <a:endParaRPr lang="en-IN" dirty="0">
              <a:solidFill>
                <a:schemeClr val="bg1">
                  <a:lumMod val="50000"/>
                </a:schemeClr>
              </a:solidFill>
            </a:endParaRPr>
          </a:p>
          <a:p>
            <a:pPr marL="342900" indent="-342900">
              <a:lnSpc>
                <a:spcPts val="1800"/>
              </a:lnSpc>
              <a:buFont typeface="+mj-lt"/>
              <a:buAutoNum type="arabicPeriod"/>
            </a:pPr>
            <a:r>
              <a:rPr lang="en-IN" dirty="0" smtClean="0">
                <a:solidFill>
                  <a:schemeClr val="bg1">
                    <a:lumMod val="50000"/>
                  </a:schemeClr>
                </a:solidFill>
              </a:rPr>
              <a:t>Subscribe </a:t>
            </a:r>
            <a:r>
              <a:rPr lang="en-IN" dirty="0">
                <a:solidFill>
                  <a:schemeClr val="bg1">
                    <a:lumMod val="50000"/>
                  </a:schemeClr>
                </a:solidFill>
              </a:rPr>
              <a:t>to  DELNET   to use DELNET resources and services</a:t>
            </a:r>
            <a:r>
              <a:rPr lang="en-IN" dirty="0" smtClean="0">
                <a:solidFill>
                  <a:schemeClr val="bg1">
                    <a:lumMod val="50000"/>
                  </a:schemeClr>
                </a:solidFill>
              </a:rPr>
              <a:t>.</a:t>
            </a:r>
          </a:p>
          <a:p>
            <a:pPr marL="342900" indent="-342900">
              <a:lnSpc>
                <a:spcPts val="1800"/>
              </a:lnSpc>
              <a:buAutoNum type="arabicPeriod"/>
            </a:pPr>
            <a:endParaRPr lang="en-IN" dirty="0">
              <a:solidFill>
                <a:schemeClr val="bg1">
                  <a:lumMod val="50000"/>
                </a:schemeClr>
              </a:solidFill>
            </a:endParaRPr>
          </a:p>
          <a:p>
            <a:pPr marL="342900" indent="-342900">
              <a:lnSpc>
                <a:spcPts val="1800"/>
              </a:lnSpc>
              <a:buFont typeface="+mj-lt"/>
              <a:buAutoNum type="arabicPeriod"/>
            </a:pPr>
            <a:r>
              <a:rPr lang="en-IN" dirty="0" smtClean="0">
                <a:solidFill>
                  <a:schemeClr val="bg1">
                    <a:lumMod val="50000"/>
                  </a:schemeClr>
                </a:solidFill>
              </a:rPr>
              <a:t>Participate </a:t>
            </a:r>
            <a:r>
              <a:rPr lang="en-IN" dirty="0">
                <a:solidFill>
                  <a:schemeClr val="bg1">
                    <a:lumMod val="50000"/>
                  </a:schemeClr>
                </a:solidFill>
              </a:rPr>
              <a:t>in a consortia to reduce subscription cost on </a:t>
            </a:r>
            <a:r>
              <a:rPr lang="en-IN" dirty="0" smtClean="0">
                <a:solidFill>
                  <a:schemeClr val="bg1">
                    <a:lumMod val="50000"/>
                  </a:schemeClr>
                </a:solidFill>
              </a:rPr>
              <a:t>E-resources.</a:t>
            </a:r>
          </a:p>
          <a:p>
            <a:pPr marL="342900" indent="-342900">
              <a:lnSpc>
                <a:spcPts val="1800"/>
              </a:lnSpc>
              <a:buAutoNum type="arabicPeriod"/>
            </a:pPr>
            <a:endParaRPr lang="en-IN" dirty="0">
              <a:solidFill>
                <a:schemeClr val="bg1">
                  <a:lumMod val="50000"/>
                </a:schemeClr>
              </a:solidFill>
            </a:endParaRPr>
          </a:p>
          <a:p>
            <a:pPr marL="342900" indent="-342900">
              <a:lnSpc>
                <a:spcPts val="1800"/>
              </a:lnSpc>
              <a:buFont typeface="+mj-lt"/>
              <a:buAutoNum type="arabicPeriod"/>
            </a:pPr>
            <a:r>
              <a:rPr lang="en-IN" dirty="0" smtClean="0">
                <a:solidFill>
                  <a:schemeClr val="bg1">
                    <a:lumMod val="50000"/>
                  </a:schemeClr>
                </a:solidFill>
              </a:rPr>
              <a:t>Subscribe </a:t>
            </a:r>
            <a:r>
              <a:rPr lang="en-IN" dirty="0">
                <a:solidFill>
                  <a:schemeClr val="bg1">
                    <a:lumMod val="50000"/>
                  </a:schemeClr>
                </a:solidFill>
              </a:rPr>
              <a:t>to audio books, videos and music databases</a:t>
            </a:r>
            <a:r>
              <a:rPr lang="en-IN" dirty="0" smtClean="0">
                <a:solidFill>
                  <a:schemeClr val="bg1">
                    <a:lumMod val="50000"/>
                  </a:schemeClr>
                </a:solidFill>
              </a:rPr>
              <a:t>.</a:t>
            </a:r>
          </a:p>
          <a:p>
            <a:pPr marL="342900" indent="-342900">
              <a:lnSpc>
                <a:spcPts val="1800"/>
              </a:lnSpc>
              <a:buAutoNum type="arabicPeriod"/>
            </a:pPr>
            <a:endParaRPr lang="en-IN" dirty="0">
              <a:solidFill>
                <a:schemeClr val="bg1">
                  <a:lumMod val="50000"/>
                </a:schemeClr>
              </a:solidFill>
            </a:endParaRPr>
          </a:p>
          <a:p>
            <a:pPr marL="342900" indent="-342900">
              <a:lnSpc>
                <a:spcPts val="1800"/>
              </a:lnSpc>
              <a:buFont typeface="+mj-lt"/>
              <a:buAutoNum type="arabicPeriod"/>
            </a:pPr>
            <a:r>
              <a:rPr lang="en-IN" dirty="0" smtClean="0">
                <a:solidFill>
                  <a:schemeClr val="bg1">
                    <a:lumMod val="50000"/>
                  </a:schemeClr>
                </a:solidFill>
              </a:rPr>
              <a:t>Arrange extension </a:t>
            </a:r>
            <a:r>
              <a:rPr lang="en-IN" dirty="0">
                <a:solidFill>
                  <a:schemeClr val="bg1">
                    <a:lumMod val="50000"/>
                  </a:schemeClr>
                </a:solidFill>
              </a:rPr>
              <a:t>programmes. and </a:t>
            </a:r>
            <a:endParaRPr lang="en-IN" dirty="0" smtClean="0">
              <a:solidFill>
                <a:schemeClr val="bg1">
                  <a:lumMod val="50000"/>
                </a:schemeClr>
              </a:solidFill>
            </a:endParaRPr>
          </a:p>
          <a:p>
            <a:pPr marL="342900" indent="-342900">
              <a:lnSpc>
                <a:spcPts val="1800"/>
              </a:lnSpc>
              <a:buAutoNum type="arabicPeriod"/>
            </a:pPr>
            <a:endParaRPr lang="en-IN" dirty="0">
              <a:solidFill>
                <a:schemeClr val="bg1">
                  <a:lumMod val="50000"/>
                </a:schemeClr>
              </a:solidFill>
            </a:endParaRPr>
          </a:p>
          <a:p>
            <a:pPr marL="342900" indent="-342900">
              <a:lnSpc>
                <a:spcPts val="1800"/>
              </a:lnSpc>
              <a:buFont typeface="+mj-lt"/>
              <a:buAutoNum type="arabicPeriod"/>
            </a:pPr>
            <a:r>
              <a:rPr lang="en-IN" dirty="0" smtClean="0">
                <a:solidFill>
                  <a:schemeClr val="bg1">
                    <a:lumMod val="50000"/>
                  </a:schemeClr>
                </a:solidFill>
              </a:rPr>
              <a:t>Identify  </a:t>
            </a:r>
            <a:r>
              <a:rPr lang="en-IN" dirty="0">
                <a:solidFill>
                  <a:schemeClr val="bg1">
                    <a:lumMod val="50000"/>
                  </a:schemeClr>
                </a:solidFill>
              </a:rPr>
              <a:t>private partners besides the government support. </a:t>
            </a:r>
          </a:p>
        </p:txBody>
      </p:sp>
      <p:sp>
        <p:nvSpPr>
          <p:cNvPr id="6" name="Rectangle 5"/>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7" name="TextBox 6"/>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8" name="Picture 2" descr="C:\Users\Jiteen\Desktop\logo-whit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311813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50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500"/>
                                  </p:stCondLst>
                                  <p:childTnLst>
                                    <p:set>
                                      <p:cBhvr>
                                        <p:cTn id="36" dur="1" fill="hold">
                                          <p:stCondLst>
                                            <p:cond delay="0"/>
                                          </p:stCondLst>
                                        </p:cTn>
                                        <p:tgtEl>
                                          <p:spTgt spid="2">
                                            <p:txEl>
                                              <p:pRg st="12" end="12"/>
                                            </p:txEl>
                                          </p:spTgt>
                                        </p:tgtEl>
                                        <p:attrNameLst>
                                          <p:attrName>style.visibility</p:attrName>
                                        </p:attrNameLst>
                                      </p:cBhvr>
                                      <p:to>
                                        <p:strVal val="visible"/>
                                      </p:to>
                                    </p:set>
                                    <p:animEffect transition="in" filter="fade">
                                      <p:cBhvr>
                                        <p:cTn id="37" dur="500"/>
                                        <p:tgtEl>
                                          <p:spTgt spid="2">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50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fade">
                                      <p:cBhvr>
                                        <p:cTn id="42" dur="500"/>
                                        <p:tgtEl>
                                          <p:spTgt spid="2">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500"/>
                                  </p:stCondLst>
                                  <p:childTnLst>
                                    <p:set>
                                      <p:cBhvr>
                                        <p:cTn id="46" dur="1" fill="hold">
                                          <p:stCondLst>
                                            <p:cond delay="0"/>
                                          </p:stCondLst>
                                        </p:cTn>
                                        <p:tgtEl>
                                          <p:spTgt spid="2">
                                            <p:txEl>
                                              <p:pRg st="16" end="16"/>
                                            </p:txEl>
                                          </p:spTgt>
                                        </p:tgtEl>
                                        <p:attrNameLst>
                                          <p:attrName>style.visibility</p:attrName>
                                        </p:attrNameLst>
                                      </p:cBhvr>
                                      <p:to>
                                        <p:strVal val="visible"/>
                                      </p:to>
                                    </p:set>
                                    <p:animEffect transition="in" filter="fade">
                                      <p:cBhvr>
                                        <p:cTn id="47" dur="500"/>
                                        <p:tgtEl>
                                          <p:spTgt spid="2">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500"/>
                                  </p:stCondLst>
                                  <p:childTnLst>
                                    <p:set>
                                      <p:cBhvr>
                                        <p:cTn id="51" dur="1" fill="hold">
                                          <p:stCondLst>
                                            <p:cond delay="0"/>
                                          </p:stCondLst>
                                        </p:cTn>
                                        <p:tgtEl>
                                          <p:spTgt spid="2">
                                            <p:txEl>
                                              <p:pRg st="18" end="18"/>
                                            </p:txEl>
                                          </p:spTgt>
                                        </p:tgtEl>
                                        <p:attrNameLst>
                                          <p:attrName>style.visibility</p:attrName>
                                        </p:attrNameLst>
                                      </p:cBhvr>
                                      <p:to>
                                        <p:strVal val="visible"/>
                                      </p:to>
                                    </p:set>
                                    <p:animEffect transition="in" filter="fade">
                                      <p:cBhvr>
                                        <p:cTn id="52"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7" name="TextBox 6"/>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8" name="Picture 2" descr="C:\Users\Jiteen\Desktop\logo-whit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42" y="0"/>
            <a:ext cx="9139715" cy="6858000"/>
          </a:xfrm>
          <a:prstGeom prst="rect">
            <a:avLst/>
          </a:prstGeom>
        </p:spPr>
      </p:pic>
      <p:sp>
        <p:nvSpPr>
          <p:cNvPr id="9" name="TextBox 8"/>
          <p:cNvSpPr txBox="1"/>
          <p:nvPr/>
        </p:nvSpPr>
        <p:spPr>
          <a:xfrm>
            <a:off x="2667000" y="2895600"/>
            <a:ext cx="4267200" cy="830997"/>
          </a:xfrm>
          <a:prstGeom prst="rect">
            <a:avLst/>
          </a:prstGeom>
          <a:noFill/>
        </p:spPr>
        <p:txBody>
          <a:bodyPr wrap="square" rtlCol="0">
            <a:spAutoFit/>
          </a:bodyPr>
          <a:lstStyle/>
          <a:p>
            <a:r>
              <a:rPr lang="en-IN" sz="4800" b="1" dirty="0" smtClean="0">
                <a:solidFill>
                  <a:srgbClr val="00A7AA"/>
                </a:solidFill>
                <a:latin typeface="Lucida Fax" panose="02060602050505020204" pitchFamily="18" charset="0"/>
              </a:rPr>
              <a:t>THANK YOU</a:t>
            </a:r>
            <a:endParaRPr lang="en-IN" sz="4800" b="1" dirty="0">
              <a:solidFill>
                <a:srgbClr val="00A7AA"/>
              </a:solidFill>
              <a:latin typeface="Lucida Fax" panose="02060602050505020204" pitchFamily="18" charset="0"/>
            </a:endParaRPr>
          </a:p>
        </p:txBody>
      </p:sp>
    </p:spTree>
    <p:extLst>
      <p:ext uri="{BB962C8B-B14F-4D97-AF65-F5344CB8AC3E}">
        <p14:creationId xmlns:p14="http://schemas.microsoft.com/office/powerpoint/2010/main" xmlns="" val="361842601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21" name="TextBox 20"/>
          <p:cNvSpPr txBox="1"/>
          <p:nvPr/>
        </p:nvSpPr>
        <p:spPr>
          <a:xfrm>
            <a:off x="332508" y="246498"/>
            <a:ext cx="5534891" cy="523220"/>
          </a:xfrm>
          <a:prstGeom prst="rect">
            <a:avLst/>
          </a:prstGeom>
          <a:noFill/>
        </p:spPr>
        <p:txBody>
          <a:bodyPr wrap="square" rtlCol="0">
            <a:spAutoFit/>
          </a:bodyPr>
          <a:lstStyle/>
          <a:p>
            <a:r>
              <a:rPr lang="en-IN" sz="2800" b="1" dirty="0" smtClean="0">
                <a:solidFill>
                  <a:srgbClr val="00A7AA"/>
                </a:solidFill>
                <a:latin typeface="Lucida Fax" panose="02060602050505020204" pitchFamily="18" charset="0"/>
              </a:rPr>
              <a:t>INFORMATION GROWTH</a:t>
            </a:r>
            <a:endParaRPr lang="en-IN" sz="2800" b="1" dirty="0">
              <a:solidFill>
                <a:srgbClr val="00A7AA"/>
              </a:solidFill>
              <a:latin typeface="Lucida Fax" panose="02060602050505020204" pitchFamily="18" charset="0"/>
            </a:endParaRPr>
          </a:p>
        </p:txBody>
      </p:sp>
      <p:grpSp>
        <p:nvGrpSpPr>
          <p:cNvPr id="8" name="Group 7"/>
          <p:cNvGrpSpPr/>
          <p:nvPr/>
        </p:nvGrpSpPr>
        <p:grpSpPr>
          <a:xfrm>
            <a:off x="377981" y="5562600"/>
            <a:ext cx="7623019" cy="872836"/>
            <a:chOff x="377981" y="5562600"/>
            <a:chExt cx="7623019" cy="872836"/>
          </a:xfrm>
        </p:grpSpPr>
        <p:sp>
          <p:nvSpPr>
            <p:cNvPr id="13" name="Rectangle 12"/>
            <p:cNvSpPr/>
            <p:nvPr/>
          </p:nvSpPr>
          <p:spPr>
            <a:xfrm>
              <a:off x="1295400" y="5562600"/>
              <a:ext cx="6705599" cy="872836"/>
            </a:xfrm>
            <a:prstGeom prst="rect">
              <a:avLst/>
            </a:prstGeom>
            <a:solidFill>
              <a:schemeClr val="bg1"/>
            </a:solidFill>
            <a:ln>
              <a:noFill/>
            </a:ln>
            <a:effectLst>
              <a:outerShdw blurRad="254000" dist="25400" dir="2700000" sx="96000" sy="96000" algn="ctr" rotWithShape="0">
                <a:schemeClr val="bg1">
                  <a:lumMod val="65000"/>
                  <a:alpha val="6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1981200" y="5814352"/>
              <a:ext cx="6019800" cy="369332"/>
            </a:xfrm>
            <a:prstGeom prst="rect">
              <a:avLst/>
            </a:prstGeom>
            <a:noFill/>
          </p:spPr>
          <p:txBody>
            <a:bodyPr wrap="square" rtlCol="0">
              <a:spAutoFit/>
            </a:bodyPr>
            <a:lstStyle/>
            <a:p>
              <a:r>
                <a:rPr lang="en-IN" dirty="0">
                  <a:solidFill>
                    <a:schemeClr val="tx1">
                      <a:lumMod val="65000"/>
                      <a:lumOff val="35000"/>
                    </a:schemeClr>
                  </a:solidFill>
                </a:rPr>
                <a:t>We are doubling content every day from our existence. </a:t>
              </a:r>
            </a:p>
          </p:txBody>
        </p:sp>
        <p:pic>
          <p:nvPicPr>
            <p:cNvPr id="1026" name="Picture 2" descr="\\sun373\abdul_project\jiteen\PPT\Multiply-COntent-blu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981" y="5664111"/>
              <a:ext cx="519573" cy="51957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 name="Group 1"/>
          <p:cNvGrpSpPr/>
          <p:nvPr/>
        </p:nvGrpSpPr>
        <p:grpSpPr>
          <a:xfrm>
            <a:off x="421655" y="1066800"/>
            <a:ext cx="7579345" cy="872836"/>
            <a:chOff x="421655" y="1066800"/>
            <a:chExt cx="7579345" cy="872836"/>
          </a:xfrm>
        </p:grpSpPr>
        <p:sp>
          <p:nvSpPr>
            <p:cNvPr id="6" name="Rectangle 5"/>
            <p:cNvSpPr/>
            <p:nvPr/>
          </p:nvSpPr>
          <p:spPr>
            <a:xfrm>
              <a:off x="1295400" y="1066800"/>
              <a:ext cx="6705600" cy="872836"/>
            </a:xfrm>
            <a:prstGeom prst="rect">
              <a:avLst/>
            </a:prstGeom>
            <a:solidFill>
              <a:schemeClr val="bg1"/>
            </a:solidFill>
            <a:ln>
              <a:noFill/>
            </a:ln>
            <a:effectLst>
              <a:outerShdw blurRad="254000" dist="25400" dir="2700000" sx="96000" sy="96000" algn="ctr" rotWithShape="0">
                <a:schemeClr val="bg1">
                  <a:lumMod val="65000"/>
                  <a:alpha val="6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TextBox 14"/>
            <p:cNvSpPr txBox="1"/>
            <p:nvPr/>
          </p:nvSpPr>
          <p:spPr>
            <a:xfrm>
              <a:off x="1926771" y="1160697"/>
              <a:ext cx="5486400" cy="646331"/>
            </a:xfrm>
            <a:prstGeom prst="rect">
              <a:avLst/>
            </a:prstGeom>
            <a:noFill/>
          </p:spPr>
          <p:txBody>
            <a:bodyPr wrap="square" rtlCol="0">
              <a:spAutoFit/>
            </a:bodyPr>
            <a:lstStyle/>
            <a:p>
              <a:r>
                <a:rPr lang="en-IN" dirty="0">
                  <a:solidFill>
                    <a:schemeClr val="tx1">
                      <a:lumMod val="65000"/>
                      <a:lumOff val="35000"/>
                    </a:schemeClr>
                  </a:solidFill>
                </a:rPr>
                <a:t>By 2020</a:t>
              </a:r>
              <a:r>
                <a:rPr lang="en-IN" dirty="0" smtClean="0">
                  <a:solidFill>
                    <a:schemeClr val="tx1">
                      <a:lumMod val="65000"/>
                      <a:lumOff val="35000"/>
                    </a:schemeClr>
                  </a:solidFill>
                </a:rPr>
                <a:t>, business </a:t>
              </a:r>
              <a:r>
                <a:rPr lang="en-IN" dirty="0">
                  <a:solidFill>
                    <a:schemeClr val="tx1">
                      <a:lumMod val="65000"/>
                      <a:lumOff val="35000"/>
                    </a:schemeClr>
                  </a:solidFill>
                </a:rPr>
                <a:t>transactions on the internet  will reach 450 Bn per day. (Source :IDC</a:t>
              </a:r>
              <a:r>
                <a:rPr lang="en-IN" dirty="0" smtClean="0">
                  <a:solidFill>
                    <a:schemeClr val="tx1">
                      <a:lumMod val="65000"/>
                      <a:lumOff val="35000"/>
                    </a:schemeClr>
                  </a:solidFill>
                </a:rPr>
                <a:t>)</a:t>
              </a:r>
              <a:endParaRPr lang="en-IN" dirty="0">
                <a:solidFill>
                  <a:schemeClr val="tx1">
                    <a:lumMod val="65000"/>
                    <a:lumOff val="35000"/>
                  </a:schemeClr>
                </a:solidFill>
              </a:endParaRPr>
            </a:p>
          </p:txBody>
        </p:sp>
        <p:pic>
          <p:nvPicPr>
            <p:cNvPr id="1027" name="Picture 3" descr="\\sun373\abdul_project\jiteen\PPT\Transaction-blu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655" y="1189234"/>
              <a:ext cx="589256" cy="58925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 name="Group 2"/>
          <p:cNvGrpSpPr/>
          <p:nvPr/>
        </p:nvGrpSpPr>
        <p:grpSpPr>
          <a:xfrm>
            <a:off x="140522" y="2200870"/>
            <a:ext cx="7860478" cy="1034166"/>
            <a:chOff x="140522" y="2200870"/>
            <a:chExt cx="7860478" cy="1034166"/>
          </a:xfrm>
        </p:grpSpPr>
        <p:sp>
          <p:nvSpPr>
            <p:cNvPr id="10" name="Rectangle 9"/>
            <p:cNvSpPr/>
            <p:nvPr/>
          </p:nvSpPr>
          <p:spPr>
            <a:xfrm>
              <a:off x="1295401" y="2200870"/>
              <a:ext cx="6705599" cy="872836"/>
            </a:xfrm>
            <a:prstGeom prst="rect">
              <a:avLst/>
            </a:prstGeom>
            <a:solidFill>
              <a:schemeClr val="bg1"/>
            </a:solidFill>
            <a:ln>
              <a:noFill/>
            </a:ln>
            <a:effectLst>
              <a:outerShdw blurRad="254000" dist="25400" dir="2700000" sx="96000" sy="96000" algn="ctr" rotWithShape="0">
                <a:schemeClr val="bg1">
                  <a:lumMod val="65000"/>
                  <a:alpha val="6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p:cNvSpPr txBox="1"/>
            <p:nvPr/>
          </p:nvSpPr>
          <p:spPr>
            <a:xfrm>
              <a:off x="1850571" y="2311706"/>
              <a:ext cx="5867400" cy="923330"/>
            </a:xfrm>
            <a:prstGeom prst="rect">
              <a:avLst/>
            </a:prstGeom>
            <a:noFill/>
          </p:spPr>
          <p:txBody>
            <a:bodyPr wrap="square" rtlCol="0">
              <a:spAutoFit/>
            </a:bodyPr>
            <a:lstStyle/>
            <a:p>
              <a:r>
                <a:rPr lang="en-IN" dirty="0">
                  <a:solidFill>
                    <a:schemeClr val="tx1">
                      <a:lumMod val="65000"/>
                      <a:lumOff val="35000"/>
                    </a:schemeClr>
                  </a:solidFill>
                </a:rPr>
                <a:t>YouTube users upload 48 hrs of new video every minute of the day (~ 3000 times of real time).</a:t>
              </a:r>
            </a:p>
            <a:p>
              <a:endParaRPr lang="en-IN" dirty="0"/>
            </a:p>
          </p:txBody>
        </p:sp>
        <p:pic>
          <p:nvPicPr>
            <p:cNvPr id="1028" name="Picture 4" descr="\\sun373\abdul_project\jiteen\PPT\YouTube-Upload-blu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522" y="2291525"/>
              <a:ext cx="1151522" cy="71653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 name="Group 6"/>
          <p:cNvGrpSpPr/>
          <p:nvPr/>
        </p:nvGrpSpPr>
        <p:grpSpPr>
          <a:xfrm>
            <a:off x="377981" y="4419600"/>
            <a:ext cx="7699219" cy="872836"/>
            <a:chOff x="377981" y="4419600"/>
            <a:chExt cx="7699219" cy="872836"/>
          </a:xfrm>
        </p:grpSpPr>
        <p:sp>
          <p:nvSpPr>
            <p:cNvPr id="12" name="Rectangle 11"/>
            <p:cNvSpPr/>
            <p:nvPr/>
          </p:nvSpPr>
          <p:spPr>
            <a:xfrm>
              <a:off x="1295400" y="4419600"/>
              <a:ext cx="6705600" cy="872836"/>
            </a:xfrm>
            <a:prstGeom prst="rect">
              <a:avLst/>
            </a:prstGeom>
            <a:solidFill>
              <a:schemeClr val="bg1"/>
            </a:solidFill>
            <a:ln>
              <a:noFill/>
            </a:ln>
            <a:effectLst>
              <a:outerShdw blurRad="254000" dist="25400" dir="2700000" sx="96000" sy="96000" algn="ctr" rotWithShape="0">
                <a:schemeClr val="bg1">
                  <a:lumMod val="65000"/>
                  <a:alpha val="6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1905000" y="4681248"/>
              <a:ext cx="6172200" cy="369332"/>
            </a:xfrm>
            <a:prstGeom prst="rect">
              <a:avLst/>
            </a:prstGeom>
            <a:noFill/>
          </p:spPr>
          <p:txBody>
            <a:bodyPr wrap="square" rtlCol="0">
              <a:spAutoFit/>
            </a:bodyPr>
            <a:lstStyle/>
            <a:p>
              <a:r>
                <a:rPr lang="en-IN" dirty="0">
                  <a:solidFill>
                    <a:schemeClr val="tx1">
                      <a:lumMod val="65000"/>
                      <a:lumOff val="35000"/>
                    </a:schemeClr>
                  </a:solidFill>
                </a:rPr>
                <a:t>World is generating nearly 50 TB data/sec. </a:t>
              </a:r>
            </a:p>
          </p:txBody>
        </p:sp>
        <p:pic>
          <p:nvPicPr>
            <p:cNvPr id="1029" name="Picture 5" descr="\\sun373\abdul_project\jiteen\PPT\Database-blue.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7981" y="4505344"/>
              <a:ext cx="552163" cy="552163"/>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4" name="Group 3"/>
          <p:cNvGrpSpPr/>
          <p:nvPr/>
        </p:nvGrpSpPr>
        <p:grpSpPr>
          <a:xfrm>
            <a:off x="430246" y="3276600"/>
            <a:ext cx="7570755" cy="872836"/>
            <a:chOff x="430246" y="3276600"/>
            <a:chExt cx="7570755" cy="872836"/>
          </a:xfrm>
        </p:grpSpPr>
        <p:sp>
          <p:nvSpPr>
            <p:cNvPr id="11" name="Rectangle 10"/>
            <p:cNvSpPr/>
            <p:nvPr/>
          </p:nvSpPr>
          <p:spPr>
            <a:xfrm>
              <a:off x="1295401" y="3276600"/>
              <a:ext cx="6705600" cy="872836"/>
            </a:xfrm>
            <a:prstGeom prst="rect">
              <a:avLst/>
            </a:prstGeom>
            <a:solidFill>
              <a:schemeClr val="bg1"/>
            </a:solidFill>
            <a:ln>
              <a:noFill/>
            </a:ln>
            <a:effectLst>
              <a:outerShdw blurRad="254000" dist="25400" dir="2700000" sx="96000" sy="96000" algn="ctr" rotWithShape="0">
                <a:schemeClr val="bg1">
                  <a:lumMod val="65000"/>
                  <a:alpha val="6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p:cNvSpPr txBox="1"/>
            <p:nvPr/>
          </p:nvSpPr>
          <p:spPr>
            <a:xfrm>
              <a:off x="1850571" y="3528352"/>
              <a:ext cx="5638800" cy="369332"/>
            </a:xfrm>
            <a:prstGeom prst="rect">
              <a:avLst/>
            </a:prstGeom>
            <a:noFill/>
          </p:spPr>
          <p:txBody>
            <a:bodyPr wrap="square" rtlCol="0">
              <a:spAutoFit/>
            </a:bodyPr>
            <a:lstStyle/>
            <a:p>
              <a:r>
                <a:rPr lang="en-IN" dirty="0">
                  <a:solidFill>
                    <a:schemeClr val="tx1">
                      <a:lumMod val="65000"/>
                      <a:lumOff val="35000"/>
                    </a:schemeClr>
                  </a:solidFill>
                </a:rPr>
                <a:t>30 Bn pieces of content shared on Facebook every month. </a:t>
              </a:r>
            </a:p>
          </p:txBody>
        </p:sp>
        <p:pic>
          <p:nvPicPr>
            <p:cNvPr id="1030" name="Picture 6" descr="\\sun373\abdul_project\jiteen\PPT\FB-Share-blue.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0246" y="3426826"/>
              <a:ext cx="475858" cy="57238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2" name="TextBox 21"/>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23" name="Picture 2" descr="C:\Users\Jiteen\Desktop\logo-white-0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83050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32508" y="246498"/>
            <a:ext cx="5611091" cy="523220"/>
          </a:xfrm>
          <a:prstGeom prst="rect">
            <a:avLst/>
          </a:prstGeom>
          <a:noFill/>
        </p:spPr>
        <p:txBody>
          <a:bodyPr wrap="square" rtlCol="0">
            <a:spAutoFit/>
          </a:bodyPr>
          <a:lstStyle/>
          <a:p>
            <a:r>
              <a:rPr lang="en-IN" sz="2800" b="1" dirty="0" smtClean="0">
                <a:solidFill>
                  <a:srgbClr val="00A7AA"/>
                </a:solidFill>
                <a:latin typeface="Lucida Fax" panose="02060602050505020204" pitchFamily="18" charset="0"/>
              </a:rPr>
              <a:t>TRADITIONAL SOCIETIES</a:t>
            </a:r>
            <a:endParaRPr lang="en-IN" sz="2800" b="1" dirty="0">
              <a:solidFill>
                <a:srgbClr val="00A7AA"/>
              </a:solidFill>
              <a:latin typeface="Lucida Fax" panose="02060602050505020204" pitchFamily="18" charset="0"/>
            </a:endParaRPr>
          </a:p>
        </p:txBody>
      </p:sp>
      <p:sp>
        <p:nvSpPr>
          <p:cNvPr id="6" name="Rectangle 5"/>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7" name="TextBox 6"/>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8" name="Picture 2" descr="C:\Users\Jiteen\Desktop\logo-whit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project\PPT-project\Delnet\page3\img-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2362201"/>
            <a:ext cx="22098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D:\project\PPT-project\Delnet\page3\img-2.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14889" y="2383973"/>
            <a:ext cx="22098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D:\project\PPT-project\Delnet\page3\img-3.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367490" y="2362202"/>
            <a:ext cx="2231572" cy="2231572"/>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D:\project\PPT-project\Delnet\page3\img-4.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43889" y="2383973"/>
            <a:ext cx="2209801" cy="2209801"/>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D:\project\PPT-project\Delnet\page3\img-5.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857999" y="2423710"/>
            <a:ext cx="2224489" cy="22244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005094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50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1+#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50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1+#ppt_w/2"/>
                                          </p:val>
                                        </p:tav>
                                        <p:tav tm="100000">
                                          <p:val>
                                            <p:strVal val="#ppt_x"/>
                                          </p:val>
                                        </p:tav>
                                      </p:tavLst>
                                    </p:anim>
                                    <p:anim calcmode="lin" valueType="num">
                                      <p:cBhvr additive="base">
                                        <p:cTn id="14"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50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1+#ppt_w/2"/>
                                          </p:val>
                                        </p:tav>
                                        <p:tav tm="100000">
                                          <p:val>
                                            <p:strVal val="#ppt_x"/>
                                          </p:val>
                                        </p:tav>
                                      </p:tavLst>
                                    </p:anim>
                                    <p:anim calcmode="lin" valueType="num">
                                      <p:cBhvr additive="base">
                                        <p:cTn id="20"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500"/>
                                  </p:stCondLst>
                                  <p:childTnLst>
                                    <p:set>
                                      <p:cBhvr>
                                        <p:cTn id="24" dur="1" fill="hold">
                                          <p:stCondLst>
                                            <p:cond delay="0"/>
                                          </p:stCondLst>
                                        </p:cTn>
                                        <p:tgtEl>
                                          <p:spTgt spid="1031"/>
                                        </p:tgtEl>
                                        <p:attrNameLst>
                                          <p:attrName>style.visibility</p:attrName>
                                        </p:attrNameLst>
                                      </p:cBhvr>
                                      <p:to>
                                        <p:strVal val="visible"/>
                                      </p:to>
                                    </p:set>
                                    <p:anim calcmode="lin" valueType="num">
                                      <p:cBhvr additive="base">
                                        <p:cTn id="25" dur="500" fill="hold"/>
                                        <p:tgtEl>
                                          <p:spTgt spid="1031"/>
                                        </p:tgtEl>
                                        <p:attrNameLst>
                                          <p:attrName>ppt_x</p:attrName>
                                        </p:attrNameLst>
                                      </p:cBhvr>
                                      <p:tavLst>
                                        <p:tav tm="0">
                                          <p:val>
                                            <p:strVal val="1+#ppt_w/2"/>
                                          </p:val>
                                        </p:tav>
                                        <p:tav tm="100000">
                                          <p:val>
                                            <p:strVal val="#ppt_x"/>
                                          </p:val>
                                        </p:tav>
                                      </p:tavLst>
                                    </p:anim>
                                    <p:anim calcmode="lin" valueType="num">
                                      <p:cBhvr additive="base">
                                        <p:cTn id="26" dur="500" fill="hold"/>
                                        <p:tgtEl>
                                          <p:spTgt spid="103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50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1+#ppt_w/2"/>
                                          </p:val>
                                        </p:tav>
                                        <p:tav tm="100000">
                                          <p:val>
                                            <p:strVal val="#ppt_x"/>
                                          </p:val>
                                        </p:tav>
                                      </p:tavLst>
                                    </p:anim>
                                    <p:anim calcmode="lin" valueType="num">
                                      <p:cBhvr additive="base">
                                        <p:cTn id="32" dur="500" fill="hold"/>
                                        <p:tgtEl>
                                          <p:spTgt spid="10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32508" y="246498"/>
            <a:ext cx="8430492" cy="461665"/>
          </a:xfrm>
          <a:prstGeom prst="rect">
            <a:avLst/>
          </a:prstGeom>
          <a:noFill/>
        </p:spPr>
        <p:txBody>
          <a:bodyPr wrap="square" rtlCol="0">
            <a:spAutoFit/>
          </a:bodyPr>
          <a:lstStyle/>
          <a:p>
            <a:r>
              <a:rPr lang="en-IN" sz="2400" b="1" dirty="0" smtClean="0">
                <a:solidFill>
                  <a:srgbClr val="00A7AA"/>
                </a:solidFill>
                <a:latin typeface="Lucida Fax" panose="02060602050505020204" pitchFamily="18" charset="0"/>
              </a:rPr>
              <a:t>WHY THE DIGITAL DIVIDE : THE FACTORS</a:t>
            </a:r>
            <a:endParaRPr lang="en-IN" sz="2400" b="1" dirty="0">
              <a:solidFill>
                <a:srgbClr val="00A7AA"/>
              </a:solidFill>
              <a:latin typeface="Lucida Fax" panose="02060602050505020204" pitchFamily="18" charset="0"/>
            </a:endParaRPr>
          </a:p>
        </p:txBody>
      </p:sp>
      <p:sp>
        <p:nvSpPr>
          <p:cNvPr id="6" name="Rectangle 5"/>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7" name="TextBox 6"/>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8" name="Picture 2" descr="C:\Users\Jiteen\Desktop\logo-whit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85800" y="5906869"/>
            <a:ext cx="7985541" cy="646331"/>
          </a:xfrm>
          <a:prstGeom prst="rect">
            <a:avLst/>
          </a:prstGeom>
          <a:noFill/>
        </p:spPr>
        <p:txBody>
          <a:bodyPr wrap="square" rtlCol="0">
            <a:spAutoFit/>
          </a:bodyPr>
          <a:lstStyle/>
          <a:p>
            <a:r>
              <a:rPr lang="en-IN" dirty="0">
                <a:solidFill>
                  <a:schemeClr val="bg1">
                    <a:lumMod val="50000"/>
                  </a:schemeClr>
                </a:solidFill>
              </a:rPr>
              <a:t>As a result, only information-rich  people, societies, countries, industries, etc. grow and  give  rise to the digital divide</a:t>
            </a:r>
            <a:r>
              <a:rPr lang="en-IN" dirty="0" smtClean="0">
                <a:solidFill>
                  <a:schemeClr val="bg1">
                    <a:lumMod val="50000"/>
                  </a:schemeClr>
                </a:solidFill>
              </a:rPr>
              <a:t>.</a:t>
            </a:r>
            <a:endParaRPr lang="en-IN" dirty="0">
              <a:solidFill>
                <a:schemeClr val="bg1">
                  <a:lumMod val="50000"/>
                </a:schemeClr>
              </a:solidFill>
            </a:endParaRPr>
          </a:p>
        </p:txBody>
      </p:sp>
      <p:pic>
        <p:nvPicPr>
          <p:cNvPr id="2051" name="Picture 3" descr="D:\project\PPT-project\Delnet\page4\img-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27478" y="744894"/>
            <a:ext cx="1501722" cy="512250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D:\project\PPT-project\Delnet\page4\img-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0" y="1206978"/>
            <a:ext cx="3581400" cy="6432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D:\project\PPT-project\Delnet\page4\img-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4400" y="2112522"/>
            <a:ext cx="3821139" cy="70687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D:\project\PPT-project\Delnet\page4\img-4.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10000" y="3072314"/>
            <a:ext cx="4114800" cy="656511"/>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D:\project\PPT-project\Delnet\page4\img-5.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5800" y="4022367"/>
            <a:ext cx="4038600" cy="635646"/>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D:\project\PPT-project\Delnet\page4\img-6.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10000" y="4981122"/>
            <a:ext cx="3429000" cy="632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925184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50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500"/>
                                  </p:stCondLst>
                                  <p:childTnLst>
                                    <p:set>
                                      <p:cBhvr>
                                        <p:cTn id="13" dur="1" fill="hold">
                                          <p:stCondLst>
                                            <p:cond delay="0"/>
                                          </p:stCondLst>
                                        </p:cTn>
                                        <p:tgtEl>
                                          <p:spTgt spid="2052"/>
                                        </p:tgtEl>
                                        <p:attrNameLst>
                                          <p:attrName>style.visibility</p:attrName>
                                        </p:attrNameLst>
                                      </p:cBhvr>
                                      <p:to>
                                        <p:strVal val="visible"/>
                                      </p:to>
                                    </p:set>
                                    <p:anim calcmode="lin" valueType="num">
                                      <p:cBhvr additive="base">
                                        <p:cTn id="14" dur="500" fill="hold"/>
                                        <p:tgtEl>
                                          <p:spTgt spid="2052"/>
                                        </p:tgtEl>
                                        <p:attrNameLst>
                                          <p:attrName>ppt_x</p:attrName>
                                        </p:attrNameLst>
                                      </p:cBhvr>
                                      <p:tavLst>
                                        <p:tav tm="0">
                                          <p:val>
                                            <p:strVal val="1+#ppt_w/2"/>
                                          </p:val>
                                        </p:tav>
                                        <p:tav tm="100000">
                                          <p:val>
                                            <p:strVal val="#ppt_x"/>
                                          </p:val>
                                        </p:tav>
                                      </p:tavLst>
                                    </p:anim>
                                    <p:anim calcmode="lin" valueType="num">
                                      <p:cBhvr additive="base">
                                        <p:cTn id="15"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500"/>
                                  </p:stCondLst>
                                  <p:childTnLst>
                                    <p:set>
                                      <p:cBhvr>
                                        <p:cTn id="19" dur="1" fill="hold">
                                          <p:stCondLst>
                                            <p:cond delay="0"/>
                                          </p:stCondLst>
                                        </p:cTn>
                                        <p:tgtEl>
                                          <p:spTgt spid="2053"/>
                                        </p:tgtEl>
                                        <p:attrNameLst>
                                          <p:attrName>style.visibility</p:attrName>
                                        </p:attrNameLst>
                                      </p:cBhvr>
                                      <p:to>
                                        <p:strVal val="visible"/>
                                      </p:to>
                                    </p:set>
                                    <p:anim calcmode="lin" valueType="num">
                                      <p:cBhvr additive="base">
                                        <p:cTn id="20" dur="500" fill="hold"/>
                                        <p:tgtEl>
                                          <p:spTgt spid="2053"/>
                                        </p:tgtEl>
                                        <p:attrNameLst>
                                          <p:attrName>ppt_x</p:attrName>
                                        </p:attrNameLst>
                                      </p:cBhvr>
                                      <p:tavLst>
                                        <p:tav tm="0">
                                          <p:val>
                                            <p:strVal val="0-#ppt_w/2"/>
                                          </p:val>
                                        </p:tav>
                                        <p:tav tm="100000">
                                          <p:val>
                                            <p:strVal val="#ppt_x"/>
                                          </p:val>
                                        </p:tav>
                                      </p:tavLst>
                                    </p:anim>
                                    <p:anim calcmode="lin" valueType="num">
                                      <p:cBhvr additive="base">
                                        <p:cTn id="21" dur="500" fill="hold"/>
                                        <p:tgtEl>
                                          <p:spTgt spid="205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500"/>
                                  </p:stCondLst>
                                  <p:childTnLst>
                                    <p:set>
                                      <p:cBhvr>
                                        <p:cTn id="25" dur="1" fill="hold">
                                          <p:stCondLst>
                                            <p:cond delay="0"/>
                                          </p:stCondLst>
                                        </p:cTn>
                                        <p:tgtEl>
                                          <p:spTgt spid="2054"/>
                                        </p:tgtEl>
                                        <p:attrNameLst>
                                          <p:attrName>style.visibility</p:attrName>
                                        </p:attrNameLst>
                                      </p:cBhvr>
                                      <p:to>
                                        <p:strVal val="visible"/>
                                      </p:to>
                                    </p:set>
                                    <p:anim calcmode="lin" valueType="num">
                                      <p:cBhvr additive="base">
                                        <p:cTn id="26" dur="500" fill="hold"/>
                                        <p:tgtEl>
                                          <p:spTgt spid="2054"/>
                                        </p:tgtEl>
                                        <p:attrNameLst>
                                          <p:attrName>ppt_x</p:attrName>
                                        </p:attrNameLst>
                                      </p:cBhvr>
                                      <p:tavLst>
                                        <p:tav tm="0">
                                          <p:val>
                                            <p:strVal val="1+#ppt_w/2"/>
                                          </p:val>
                                        </p:tav>
                                        <p:tav tm="100000">
                                          <p:val>
                                            <p:strVal val="#ppt_x"/>
                                          </p:val>
                                        </p:tav>
                                      </p:tavLst>
                                    </p:anim>
                                    <p:anim calcmode="lin" valueType="num">
                                      <p:cBhvr additive="base">
                                        <p:cTn id="27"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500"/>
                                  </p:stCondLst>
                                  <p:childTnLst>
                                    <p:set>
                                      <p:cBhvr>
                                        <p:cTn id="31" dur="1" fill="hold">
                                          <p:stCondLst>
                                            <p:cond delay="0"/>
                                          </p:stCondLst>
                                        </p:cTn>
                                        <p:tgtEl>
                                          <p:spTgt spid="2055"/>
                                        </p:tgtEl>
                                        <p:attrNameLst>
                                          <p:attrName>style.visibility</p:attrName>
                                        </p:attrNameLst>
                                      </p:cBhvr>
                                      <p:to>
                                        <p:strVal val="visible"/>
                                      </p:to>
                                    </p:set>
                                    <p:anim calcmode="lin" valueType="num">
                                      <p:cBhvr additive="base">
                                        <p:cTn id="32" dur="500" fill="hold"/>
                                        <p:tgtEl>
                                          <p:spTgt spid="2055"/>
                                        </p:tgtEl>
                                        <p:attrNameLst>
                                          <p:attrName>ppt_x</p:attrName>
                                        </p:attrNameLst>
                                      </p:cBhvr>
                                      <p:tavLst>
                                        <p:tav tm="0">
                                          <p:val>
                                            <p:strVal val="0-#ppt_w/2"/>
                                          </p:val>
                                        </p:tav>
                                        <p:tav tm="100000">
                                          <p:val>
                                            <p:strVal val="#ppt_x"/>
                                          </p:val>
                                        </p:tav>
                                      </p:tavLst>
                                    </p:anim>
                                    <p:anim calcmode="lin" valueType="num">
                                      <p:cBhvr additive="base">
                                        <p:cTn id="33" dur="500" fill="hold"/>
                                        <p:tgtEl>
                                          <p:spTgt spid="205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500"/>
                                  </p:stCondLst>
                                  <p:childTnLst>
                                    <p:set>
                                      <p:cBhvr>
                                        <p:cTn id="37" dur="1" fill="hold">
                                          <p:stCondLst>
                                            <p:cond delay="0"/>
                                          </p:stCondLst>
                                        </p:cTn>
                                        <p:tgtEl>
                                          <p:spTgt spid="2056"/>
                                        </p:tgtEl>
                                        <p:attrNameLst>
                                          <p:attrName>style.visibility</p:attrName>
                                        </p:attrNameLst>
                                      </p:cBhvr>
                                      <p:to>
                                        <p:strVal val="visible"/>
                                      </p:to>
                                    </p:set>
                                    <p:anim calcmode="lin" valueType="num">
                                      <p:cBhvr additive="base">
                                        <p:cTn id="38" dur="500" fill="hold"/>
                                        <p:tgtEl>
                                          <p:spTgt spid="2056"/>
                                        </p:tgtEl>
                                        <p:attrNameLst>
                                          <p:attrName>ppt_x</p:attrName>
                                        </p:attrNameLst>
                                      </p:cBhvr>
                                      <p:tavLst>
                                        <p:tav tm="0">
                                          <p:val>
                                            <p:strVal val="1+#ppt_w/2"/>
                                          </p:val>
                                        </p:tav>
                                        <p:tav tm="100000">
                                          <p:val>
                                            <p:strVal val="#ppt_x"/>
                                          </p:val>
                                        </p:tav>
                                      </p:tavLst>
                                    </p:anim>
                                    <p:anim calcmode="lin" valueType="num">
                                      <p:cBhvr additive="base">
                                        <p:cTn id="39"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50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32508" y="246498"/>
            <a:ext cx="4925292" cy="461665"/>
          </a:xfrm>
          <a:prstGeom prst="rect">
            <a:avLst/>
          </a:prstGeom>
          <a:noFill/>
        </p:spPr>
        <p:txBody>
          <a:bodyPr wrap="square" rtlCol="0">
            <a:spAutoFit/>
          </a:bodyPr>
          <a:lstStyle/>
          <a:p>
            <a:r>
              <a:rPr lang="en-IN" sz="2400" b="1" dirty="0" smtClean="0">
                <a:solidFill>
                  <a:srgbClr val="00A7AA"/>
                </a:solidFill>
                <a:latin typeface="Lucida Fax" panose="02060602050505020204" pitchFamily="18" charset="0"/>
              </a:rPr>
              <a:t>INTERNATIONAL SCENARIO</a:t>
            </a:r>
            <a:endParaRPr lang="en-IN" sz="2400" b="1" dirty="0">
              <a:solidFill>
                <a:srgbClr val="00A7AA"/>
              </a:solidFill>
              <a:latin typeface="Lucida Fax" panose="02060602050505020204" pitchFamily="18" charset="0"/>
            </a:endParaRPr>
          </a:p>
        </p:txBody>
      </p:sp>
      <p:sp>
        <p:nvSpPr>
          <p:cNvPr id="8" name="Rectangle 7"/>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9" name="TextBox 8"/>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10" name="Picture 2" descr="C:\Users\Jiteen\Desktop\logo-whit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72659" y="838200"/>
            <a:ext cx="7985541" cy="369332"/>
          </a:xfrm>
          <a:prstGeom prst="rect">
            <a:avLst/>
          </a:prstGeom>
          <a:noFill/>
        </p:spPr>
        <p:txBody>
          <a:bodyPr wrap="square" rtlCol="0">
            <a:spAutoFit/>
          </a:bodyPr>
          <a:lstStyle/>
          <a:p>
            <a:pPr algn="ctr"/>
            <a:r>
              <a:rPr lang="en-IN" b="1" dirty="0"/>
              <a:t>US: Digital Inclusion Survey National Report, 2014</a:t>
            </a:r>
          </a:p>
        </p:txBody>
      </p:sp>
      <p:pic>
        <p:nvPicPr>
          <p:cNvPr id="3074" name="Picture 2" descr="D:\project\PPT-project\Delnet\page5\img-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2508" y="1447800"/>
            <a:ext cx="3190317" cy="48387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D:\project\PPT-project\Delnet\page5\img-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99558" y="1600200"/>
            <a:ext cx="2872642" cy="414900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D:\project\PPT-project\Delnet\page5\img-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31088" y="2024704"/>
            <a:ext cx="2431912" cy="4071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0307538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50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500"/>
                                  </p:stCondLst>
                                  <p:childTnLst>
                                    <p:set>
                                      <p:cBhvr>
                                        <p:cTn id="19" dur="1" fill="hold">
                                          <p:stCondLst>
                                            <p:cond delay="0"/>
                                          </p:stCondLst>
                                        </p:cTn>
                                        <p:tgtEl>
                                          <p:spTgt spid="3075"/>
                                        </p:tgtEl>
                                        <p:attrNameLst>
                                          <p:attrName>style.visibility</p:attrName>
                                        </p:attrNameLst>
                                      </p:cBhvr>
                                      <p:to>
                                        <p:strVal val="visible"/>
                                      </p:to>
                                    </p:set>
                                    <p:anim calcmode="lin" valueType="num">
                                      <p:cBhvr additive="base">
                                        <p:cTn id="20" dur="500" fill="hold"/>
                                        <p:tgtEl>
                                          <p:spTgt spid="3075"/>
                                        </p:tgtEl>
                                        <p:attrNameLst>
                                          <p:attrName>ppt_x</p:attrName>
                                        </p:attrNameLst>
                                      </p:cBhvr>
                                      <p:tavLst>
                                        <p:tav tm="0">
                                          <p:val>
                                            <p:strVal val="#ppt_x"/>
                                          </p:val>
                                        </p:tav>
                                        <p:tav tm="100000">
                                          <p:val>
                                            <p:strVal val="#ppt_x"/>
                                          </p:val>
                                        </p:tav>
                                      </p:tavLst>
                                    </p:anim>
                                    <p:anim calcmode="lin" valueType="num">
                                      <p:cBhvr additive="base">
                                        <p:cTn id="21"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500"/>
                                  </p:stCondLst>
                                  <p:childTnLst>
                                    <p:set>
                                      <p:cBhvr>
                                        <p:cTn id="25" dur="1" fill="hold">
                                          <p:stCondLst>
                                            <p:cond delay="0"/>
                                          </p:stCondLst>
                                        </p:cTn>
                                        <p:tgtEl>
                                          <p:spTgt spid="3076"/>
                                        </p:tgtEl>
                                        <p:attrNameLst>
                                          <p:attrName>style.visibility</p:attrName>
                                        </p:attrNameLst>
                                      </p:cBhvr>
                                      <p:to>
                                        <p:strVal val="visible"/>
                                      </p:to>
                                    </p:set>
                                    <p:anim calcmode="lin" valueType="num">
                                      <p:cBhvr additive="base">
                                        <p:cTn id="26" dur="500" fill="hold"/>
                                        <p:tgtEl>
                                          <p:spTgt spid="3076"/>
                                        </p:tgtEl>
                                        <p:attrNameLst>
                                          <p:attrName>ppt_x</p:attrName>
                                        </p:attrNameLst>
                                      </p:cBhvr>
                                      <p:tavLst>
                                        <p:tav tm="0">
                                          <p:val>
                                            <p:strVal val="#ppt_x"/>
                                          </p:val>
                                        </p:tav>
                                        <p:tav tm="100000">
                                          <p:val>
                                            <p:strVal val="#ppt_x"/>
                                          </p:val>
                                        </p:tav>
                                      </p:tavLst>
                                    </p:anim>
                                    <p:anim calcmode="lin" valueType="num">
                                      <p:cBhvr additive="base">
                                        <p:cTn id="27"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32508" y="246498"/>
            <a:ext cx="4925292" cy="461665"/>
          </a:xfrm>
          <a:prstGeom prst="rect">
            <a:avLst/>
          </a:prstGeom>
          <a:noFill/>
        </p:spPr>
        <p:txBody>
          <a:bodyPr wrap="square" rtlCol="0">
            <a:spAutoFit/>
          </a:bodyPr>
          <a:lstStyle/>
          <a:p>
            <a:r>
              <a:rPr lang="en-IN" sz="2400" b="1" dirty="0" smtClean="0">
                <a:solidFill>
                  <a:srgbClr val="00A7AA"/>
                </a:solidFill>
                <a:latin typeface="Lucida Fax" panose="02060602050505020204" pitchFamily="18" charset="0"/>
              </a:rPr>
              <a:t>AN INDIAN PERSPECTIVE</a:t>
            </a:r>
            <a:endParaRPr lang="en-IN" sz="2400" b="1" dirty="0">
              <a:solidFill>
                <a:srgbClr val="00A7AA"/>
              </a:solidFill>
              <a:latin typeface="Lucida Fax" panose="02060602050505020204" pitchFamily="18" charset="0"/>
            </a:endParaRPr>
          </a:p>
        </p:txBody>
      </p:sp>
      <p:sp>
        <p:nvSpPr>
          <p:cNvPr id="6" name="Rectangle 5"/>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7" name="TextBox 6"/>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8" name="Picture 2" descr="C:\Users\Jiteen\Desktop\logo-whit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D:\project\PPT-project\Delnet\page6\img-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 y="2085975"/>
            <a:ext cx="952500" cy="1571625"/>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D:\project\PPT-project\Delnet\page6\img-2.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71600" y="3200400"/>
            <a:ext cx="952500" cy="13335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D:\project\PPT-project\Delnet\page6\img-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0" y="1711325"/>
            <a:ext cx="1295631" cy="19462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D:\project\PPT-project\Delnet\page6\img-4.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81400" y="3200400"/>
            <a:ext cx="1132691" cy="1352550"/>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descr="D:\project\PPT-project\Delnet\page6\img-5.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95800" y="1540329"/>
            <a:ext cx="1335636" cy="2117271"/>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D:\project\PPT-project\Delnet\page6\img-6.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867400" y="3200399"/>
            <a:ext cx="1031680" cy="1333501"/>
          </a:xfrm>
          <a:prstGeom prst="rect">
            <a:avLst/>
          </a:prstGeom>
          <a:noFill/>
          <a:extLst>
            <a:ext uri="{909E8E84-426E-40DD-AFC4-6F175D3DCCD1}">
              <a14:hiddenFill xmlns:a14="http://schemas.microsoft.com/office/drawing/2010/main" xmlns="">
                <a:solidFill>
                  <a:srgbClr val="FFFFFF"/>
                </a:solidFill>
              </a14:hiddenFill>
            </a:ext>
          </a:extLst>
        </p:spPr>
      </p:pic>
      <p:pic>
        <p:nvPicPr>
          <p:cNvPr id="4105" name="Picture 9" descr="D:\project\PPT-project\Delnet\page6\img-7.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934200" y="2092218"/>
            <a:ext cx="953905" cy="1572125"/>
          </a:xfrm>
          <a:prstGeom prst="rect">
            <a:avLst/>
          </a:prstGeom>
          <a:noFill/>
          <a:extLst>
            <a:ext uri="{909E8E84-426E-40DD-AFC4-6F175D3DCCD1}">
              <a14:hiddenFill xmlns:a14="http://schemas.microsoft.com/office/drawing/2010/main" xmlns="">
                <a:solidFill>
                  <a:srgbClr val="FFFFFF"/>
                </a:solidFill>
              </a14:hiddenFill>
            </a:ext>
          </a:extLst>
        </p:spPr>
      </p:pic>
      <p:pic>
        <p:nvPicPr>
          <p:cNvPr id="4106" name="Picture 10" descr="D:\project\PPT-project\Delnet\page6\img-8.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620000" y="3200399"/>
            <a:ext cx="1336081" cy="2057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144292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50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50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500" fill="hold"/>
                                        <p:tgtEl>
                                          <p:spTgt spid="4099"/>
                                        </p:tgtEl>
                                        <p:attrNameLst>
                                          <p:attrName>ppt_w</p:attrName>
                                        </p:attrNameLst>
                                      </p:cBhvr>
                                      <p:tavLst>
                                        <p:tav tm="0">
                                          <p:val>
                                            <p:fltVal val="0"/>
                                          </p:val>
                                        </p:tav>
                                        <p:tav tm="100000">
                                          <p:val>
                                            <p:strVal val="#ppt_w"/>
                                          </p:val>
                                        </p:tav>
                                      </p:tavLst>
                                    </p:anim>
                                    <p:anim calcmode="lin" valueType="num">
                                      <p:cBhvr>
                                        <p:cTn id="15" dur="500" fill="hold"/>
                                        <p:tgtEl>
                                          <p:spTgt spid="4099"/>
                                        </p:tgtEl>
                                        <p:attrNameLst>
                                          <p:attrName>ppt_h</p:attrName>
                                        </p:attrNameLst>
                                      </p:cBhvr>
                                      <p:tavLst>
                                        <p:tav tm="0">
                                          <p:val>
                                            <p:fltVal val="0"/>
                                          </p:val>
                                        </p:tav>
                                        <p:tav tm="100000">
                                          <p:val>
                                            <p:strVal val="#ppt_h"/>
                                          </p:val>
                                        </p:tav>
                                      </p:tavLst>
                                    </p:anim>
                                    <p:animEffect transition="in" filter="fade">
                                      <p:cBhvr>
                                        <p:cTn id="16" dur="500"/>
                                        <p:tgtEl>
                                          <p:spTgt spid="409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500"/>
                                  </p:stCondLst>
                                  <p:childTnLst>
                                    <p:set>
                                      <p:cBhvr>
                                        <p:cTn id="20" dur="1" fill="hold">
                                          <p:stCondLst>
                                            <p:cond delay="0"/>
                                          </p:stCondLst>
                                        </p:cTn>
                                        <p:tgtEl>
                                          <p:spTgt spid="4101"/>
                                        </p:tgtEl>
                                        <p:attrNameLst>
                                          <p:attrName>style.visibility</p:attrName>
                                        </p:attrNameLst>
                                      </p:cBhvr>
                                      <p:to>
                                        <p:strVal val="visible"/>
                                      </p:to>
                                    </p:set>
                                    <p:anim calcmode="lin" valueType="num">
                                      <p:cBhvr>
                                        <p:cTn id="21" dur="500" fill="hold"/>
                                        <p:tgtEl>
                                          <p:spTgt spid="4101"/>
                                        </p:tgtEl>
                                        <p:attrNameLst>
                                          <p:attrName>ppt_w</p:attrName>
                                        </p:attrNameLst>
                                      </p:cBhvr>
                                      <p:tavLst>
                                        <p:tav tm="0">
                                          <p:val>
                                            <p:fltVal val="0"/>
                                          </p:val>
                                        </p:tav>
                                        <p:tav tm="100000">
                                          <p:val>
                                            <p:strVal val="#ppt_w"/>
                                          </p:val>
                                        </p:tav>
                                      </p:tavLst>
                                    </p:anim>
                                    <p:anim calcmode="lin" valueType="num">
                                      <p:cBhvr>
                                        <p:cTn id="22" dur="500" fill="hold"/>
                                        <p:tgtEl>
                                          <p:spTgt spid="4101"/>
                                        </p:tgtEl>
                                        <p:attrNameLst>
                                          <p:attrName>ppt_h</p:attrName>
                                        </p:attrNameLst>
                                      </p:cBhvr>
                                      <p:tavLst>
                                        <p:tav tm="0">
                                          <p:val>
                                            <p:fltVal val="0"/>
                                          </p:val>
                                        </p:tav>
                                        <p:tav tm="100000">
                                          <p:val>
                                            <p:strVal val="#ppt_h"/>
                                          </p:val>
                                        </p:tav>
                                      </p:tavLst>
                                    </p:anim>
                                    <p:animEffect transition="in" filter="fade">
                                      <p:cBhvr>
                                        <p:cTn id="23" dur="500"/>
                                        <p:tgtEl>
                                          <p:spTgt spid="410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500"/>
                                  </p:stCondLst>
                                  <p:childTnLst>
                                    <p:set>
                                      <p:cBhvr>
                                        <p:cTn id="27" dur="1" fill="hold">
                                          <p:stCondLst>
                                            <p:cond delay="0"/>
                                          </p:stCondLst>
                                        </p:cTn>
                                        <p:tgtEl>
                                          <p:spTgt spid="4102"/>
                                        </p:tgtEl>
                                        <p:attrNameLst>
                                          <p:attrName>style.visibility</p:attrName>
                                        </p:attrNameLst>
                                      </p:cBhvr>
                                      <p:to>
                                        <p:strVal val="visible"/>
                                      </p:to>
                                    </p:set>
                                    <p:anim calcmode="lin" valueType="num">
                                      <p:cBhvr>
                                        <p:cTn id="28" dur="500" fill="hold"/>
                                        <p:tgtEl>
                                          <p:spTgt spid="4102"/>
                                        </p:tgtEl>
                                        <p:attrNameLst>
                                          <p:attrName>ppt_w</p:attrName>
                                        </p:attrNameLst>
                                      </p:cBhvr>
                                      <p:tavLst>
                                        <p:tav tm="0">
                                          <p:val>
                                            <p:fltVal val="0"/>
                                          </p:val>
                                        </p:tav>
                                        <p:tav tm="100000">
                                          <p:val>
                                            <p:strVal val="#ppt_w"/>
                                          </p:val>
                                        </p:tav>
                                      </p:tavLst>
                                    </p:anim>
                                    <p:anim calcmode="lin" valueType="num">
                                      <p:cBhvr>
                                        <p:cTn id="29" dur="500" fill="hold"/>
                                        <p:tgtEl>
                                          <p:spTgt spid="4102"/>
                                        </p:tgtEl>
                                        <p:attrNameLst>
                                          <p:attrName>ppt_h</p:attrName>
                                        </p:attrNameLst>
                                      </p:cBhvr>
                                      <p:tavLst>
                                        <p:tav tm="0">
                                          <p:val>
                                            <p:fltVal val="0"/>
                                          </p:val>
                                        </p:tav>
                                        <p:tav tm="100000">
                                          <p:val>
                                            <p:strVal val="#ppt_h"/>
                                          </p:val>
                                        </p:tav>
                                      </p:tavLst>
                                    </p:anim>
                                    <p:animEffect transition="in" filter="fade">
                                      <p:cBhvr>
                                        <p:cTn id="30" dur="500"/>
                                        <p:tgtEl>
                                          <p:spTgt spid="410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500"/>
                                  </p:stCondLst>
                                  <p:childTnLst>
                                    <p:set>
                                      <p:cBhvr>
                                        <p:cTn id="34" dur="1" fill="hold">
                                          <p:stCondLst>
                                            <p:cond delay="0"/>
                                          </p:stCondLst>
                                        </p:cTn>
                                        <p:tgtEl>
                                          <p:spTgt spid="4103"/>
                                        </p:tgtEl>
                                        <p:attrNameLst>
                                          <p:attrName>style.visibility</p:attrName>
                                        </p:attrNameLst>
                                      </p:cBhvr>
                                      <p:to>
                                        <p:strVal val="visible"/>
                                      </p:to>
                                    </p:set>
                                    <p:anim calcmode="lin" valueType="num">
                                      <p:cBhvr>
                                        <p:cTn id="35" dur="500" fill="hold"/>
                                        <p:tgtEl>
                                          <p:spTgt spid="4103"/>
                                        </p:tgtEl>
                                        <p:attrNameLst>
                                          <p:attrName>ppt_w</p:attrName>
                                        </p:attrNameLst>
                                      </p:cBhvr>
                                      <p:tavLst>
                                        <p:tav tm="0">
                                          <p:val>
                                            <p:fltVal val="0"/>
                                          </p:val>
                                        </p:tav>
                                        <p:tav tm="100000">
                                          <p:val>
                                            <p:strVal val="#ppt_w"/>
                                          </p:val>
                                        </p:tav>
                                      </p:tavLst>
                                    </p:anim>
                                    <p:anim calcmode="lin" valueType="num">
                                      <p:cBhvr>
                                        <p:cTn id="36" dur="500" fill="hold"/>
                                        <p:tgtEl>
                                          <p:spTgt spid="4103"/>
                                        </p:tgtEl>
                                        <p:attrNameLst>
                                          <p:attrName>ppt_h</p:attrName>
                                        </p:attrNameLst>
                                      </p:cBhvr>
                                      <p:tavLst>
                                        <p:tav tm="0">
                                          <p:val>
                                            <p:fltVal val="0"/>
                                          </p:val>
                                        </p:tav>
                                        <p:tav tm="100000">
                                          <p:val>
                                            <p:strVal val="#ppt_h"/>
                                          </p:val>
                                        </p:tav>
                                      </p:tavLst>
                                    </p:anim>
                                    <p:animEffect transition="in" filter="fade">
                                      <p:cBhvr>
                                        <p:cTn id="37" dur="500"/>
                                        <p:tgtEl>
                                          <p:spTgt spid="410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500"/>
                                  </p:stCondLst>
                                  <p:childTnLst>
                                    <p:set>
                                      <p:cBhvr>
                                        <p:cTn id="41" dur="1" fill="hold">
                                          <p:stCondLst>
                                            <p:cond delay="0"/>
                                          </p:stCondLst>
                                        </p:cTn>
                                        <p:tgtEl>
                                          <p:spTgt spid="4104"/>
                                        </p:tgtEl>
                                        <p:attrNameLst>
                                          <p:attrName>style.visibility</p:attrName>
                                        </p:attrNameLst>
                                      </p:cBhvr>
                                      <p:to>
                                        <p:strVal val="visible"/>
                                      </p:to>
                                    </p:set>
                                    <p:anim calcmode="lin" valueType="num">
                                      <p:cBhvr>
                                        <p:cTn id="42" dur="500" fill="hold"/>
                                        <p:tgtEl>
                                          <p:spTgt spid="4104"/>
                                        </p:tgtEl>
                                        <p:attrNameLst>
                                          <p:attrName>ppt_w</p:attrName>
                                        </p:attrNameLst>
                                      </p:cBhvr>
                                      <p:tavLst>
                                        <p:tav tm="0">
                                          <p:val>
                                            <p:fltVal val="0"/>
                                          </p:val>
                                        </p:tav>
                                        <p:tav tm="100000">
                                          <p:val>
                                            <p:strVal val="#ppt_w"/>
                                          </p:val>
                                        </p:tav>
                                      </p:tavLst>
                                    </p:anim>
                                    <p:anim calcmode="lin" valueType="num">
                                      <p:cBhvr>
                                        <p:cTn id="43" dur="500" fill="hold"/>
                                        <p:tgtEl>
                                          <p:spTgt spid="4104"/>
                                        </p:tgtEl>
                                        <p:attrNameLst>
                                          <p:attrName>ppt_h</p:attrName>
                                        </p:attrNameLst>
                                      </p:cBhvr>
                                      <p:tavLst>
                                        <p:tav tm="0">
                                          <p:val>
                                            <p:fltVal val="0"/>
                                          </p:val>
                                        </p:tav>
                                        <p:tav tm="100000">
                                          <p:val>
                                            <p:strVal val="#ppt_h"/>
                                          </p:val>
                                        </p:tav>
                                      </p:tavLst>
                                    </p:anim>
                                    <p:animEffect transition="in" filter="fade">
                                      <p:cBhvr>
                                        <p:cTn id="44" dur="500"/>
                                        <p:tgtEl>
                                          <p:spTgt spid="410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500"/>
                                  </p:stCondLst>
                                  <p:childTnLst>
                                    <p:set>
                                      <p:cBhvr>
                                        <p:cTn id="48" dur="1" fill="hold">
                                          <p:stCondLst>
                                            <p:cond delay="0"/>
                                          </p:stCondLst>
                                        </p:cTn>
                                        <p:tgtEl>
                                          <p:spTgt spid="4105"/>
                                        </p:tgtEl>
                                        <p:attrNameLst>
                                          <p:attrName>style.visibility</p:attrName>
                                        </p:attrNameLst>
                                      </p:cBhvr>
                                      <p:to>
                                        <p:strVal val="visible"/>
                                      </p:to>
                                    </p:set>
                                    <p:anim calcmode="lin" valueType="num">
                                      <p:cBhvr>
                                        <p:cTn id="49" dur="500" fill="hold"/>
                                        <p:tgtEl>
                                          <p:spTgt spid="4105"/>
                                        </p:tgtEl>
                                        <p:attrNameLst>
                                          <p:attrName>ppt_w</p:attrName>
                                        </p:attrNameLst>
                                      </p:cBhvr>
                                      <p:tavLst>
                                        <p:tav tm="0">
                                          <p:val>
                                            <p:fltVal val="0"/>
                                          </p:val>
                                        </p:tav>
                                        <p:tav tm="100000">
                                          <p:val>
                                            <p:strVal val="#ppt_w"/>
                                          </p:val>
                                        </p:tav>
                                      </p:tavLst>
                                    </p:anim>
                                    <p:anim calcmode="lin" valueType="num">
                                      <p:cBhvr>
                                        <p:cTn id="50" dur="500" fill="hold"/>
                                        <p:tgtEl>
                                          <p:spTgt spid="4105"/>
                                        </p:tgtEl>
                                        <p:attrNameLst>
                                          <p:attrName>ppt_h</p:attrName>
                                        </p:attrNameLst>
                                      </p:cBhvr>
                                      <p:tavLst>
                                        <p:tav tm="0">
                                          <p:val>
                                            <p:fltVal val="0"/>
                                          </p:val>
                                        </p:tav>
                                        <p:tav tm="100000">
                                          <p:val>
                                            <p:strVal val="#ppt_h"/>
                                          </p:val>
                                        </p:tav>
                                      </p:tavLst>
                                    </p:anim>
                                    <p:animEffect transition="in" filter="fade">
                                      <p:cBhvr>
                                        <p:cTn id="51" dur="500"/>
                                        <p:tgtEl>
                                          <p:spTgt spid="410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500"/>
                                  </p:stCondLst>
                                  <p:childTnLst>
                                    <p:set>
                                      <p:cBhvr>
                                        <p:cTn id="55" dur="1" fill="hold">
                                          <p:stCondLst>
                                            <p:cond delay="0"/>
                                          </p:stCondLst>
                                        </p:cTn>
                                        <p:tgtEl>
                                          <p:spTgt spid="4106"/>
                                        </p:tgtEl>
                                        <p:attrNameLst>
                                          <p:attrName>style.visibility</p:attrName>
                                        </p:attrNameLst>
                                      </p:cBhvr>
                                      <p:to>
                                        <p:strVal val="visible"/>
                                      </p:to>
                                    </p:set>
                                    <p:anim calcmode="lin" valueType="num">
                                      <p:cBhvr>
                                        <p:cTn id="56" dur="500" fill="hold"/>
                                        <p:tgtEl>
                                          <p:spTgt spid="4106"/>
                                        </p:tgtEl>
                                        <p:attrNameLst>
                                          <p:attrName>ppt_w</p:attrName>
                                        </p:attrNameLst>
                                      </p:cBhvr>
                                      <p:tavLst>
                                        <p:tav tm="0">
                                          <p:val>
                                            <p:fltVal val="0"/>
                                          </p:val>
                                        </p:tav>
                                        <p:tav tm="100000">
                                          <p:val>
                                            <p:strVal val="#ppt_w"/>
                                          </p:val>
                                        </p:tav>
                                      </p:tavLst>
                                    </p:anim>
                                    <p:anim calcmode="lin" valueType="num">
                                      <p:cBhvr>
                                        <p:cTn id="57" dur="500" fill="hold"/>
                                        <p:tgtEl>
                                          <p:spTgt spid="4106"/>
                                        </p:tgtEl>
                                        <p:attrNameLst>
                                          <p:attrName>ppt_h</p:attrName>
                                        </p:attrNameLst>
                                      </p:cBhvr>
                                      <p:tavLst>
                                        <p:tav tm="0">
                                          <p:val>
                                            <p:fltVal val="0"/>
                                          </p:val>
                                        </p:tav>
                                        <p:tav tm="100000">
                                          <p:val>
                                            <p:strVal val="#ppt_h"/>
                                          </p:val>
                                        </p:tav>
                                      </p:tavLst>
                                    </p:anim>
                                    <p:animEffect transition="in" filter="fade">
                                      <p:cBhvr>
                                        <p:cTn id="58"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32508" y="246498"/>
            <a:ext cx="4925292" cy="461665"/>
          </a:xfrm>
          <a:prstGeom prst="rect">
            <a:avLst/>
          </a:prstGeom>
          <a:noFill/>
        </p:spPr>
        <p:txBody>
          <a:bodyPr wrap="square" rtlCol="0">
            <a:spAutoFit/>
          </a:bodyPr>
          <a:lstStyle/>
          <a:p>
            <a:r>
              <a:rPr lang="en-IN" sz="2300" b="1" dirty="0" smtClean="0">
                <a:solidFill>
                  <a:srgbClr val="00A7AA"/>
                </a:solidFill>
                <a:latin typeface="Lucida Fax" panose="02060602050505020204" pitchFamily="18" charset="0"/>
              </a:rPr>
              <a:t>PUBLIC LIBRARY SCENARIO</a:t>
            </a:r>
            <a:endParaRPr lang="en-IN" sz="2300" b="1" dirty="0">
              <a:solidFill>
                <a:srgbClr val="00A7AA"/>
              </a:solidFill>
              <a:latin typeface="Lucida Fax" panose="02060602050505020204" pitchFamily="18" charset="0"/>
            </a:endParaRPr>
          </a:p>
        </p:txBody>
      </p:sp>
      <p:sp>
        <p:nvSpPr>
          <p:cNvPr id="2" name="TextBox 1"/>
          <p:cNvSpPr txBox="1"/>
          <p:nvPr/>
        </p:nvSpPr>
        <p:spPr>
          <a:xfrm>
            <a:off x="394854" y="990600"/>
            <a:ext cx="4329546" cy="5355312"/>
          </a:xfrm>
          <a:prstGeom prst="rect">
            <a:avLst/>
          </a:prstGeom>
          <a:noFill/>
        </p:spPr>
        <p:txBody>
          <a:bodyPr wrap="square" rtlCol="0">
            <a:spAutoFit/>
          </a:bodyPr>
          <a:lstStyle/>
          <a:p>
            <a:pPr marL="285750" indent="-285750">
              <a:buFont typeface="Arial" panose="020B0604020202020204" pitchFamily="34" charset="0"/>
              <a:buChar char="•"/>
            </a:pPr>
            <a:r>
              <a:rPr lang="en-IN" dirty="0">
                <a:solidFill>
                  <a:schemeClr val="bg1">
                    <a:lumMod val="50000"/>
                  </a:schemeClr>
                </a:solidFill>
              </a:rPr>
              <a:t>India’s public library system is divided by State Central Libraries, District Libraries, Village and Panchayat Libraries besides private public </a:t>
            </a:r>
            <a:r>
              <a:rPr lang="en-IN" dirty="0" smtClean="0">
                <a:solidFill>
                  <a:schemeClr val="bg1">
                    <a:lumMod val="50000"/>
                  </a:schemeClr>
                </a:solidFill>
              </a:rPr>
              <a:t>libraries</a:t>
            </a:r>
          </a:p>
          <a:p>
            <a:pPr marL="285750" indent="-285750">
              <a:buFont typeface="Arial" panose="020B0604020202020204" pitchFamily="34" charset="0"/>
              <a:buChar char="•"/>
            </a:pPr>
            <a:endParaRPr lang="en-IN" dirty="0">
              <a:solidFill>
                <a:schemeClr val="bg1">
                  <a:lumMod val="50000"/>
                </a:schemeClr>
              </a:solidFill>
            </a:endParaRPr>
          </a:p>
          <a:p>
            <a:pPr marL="285750" indent="-285750">
              <a:buFont typeface="Arial" panose="020B0604020202020204" pitchFamily="34" charset="0"/>
              <a:buChar char="•"/>
            </a:pPr>
            <a:r>
              <a:rPr lang="en-IN" dirty="0" smtClean="0">
                <a:solidFill>
                  <a:schemeClr val="bg1">
                    <a:lumMod val="50000"/>
                  </a:schemeClr>
                </a:solidFill>
              </a:rPr>
              <a:t>Lack </a:t>
            </a:r>
            <a:r>
              <a:rPr lang="en-IN" dirty="0">
                <a:solidFill>
                  <a:schemeClr val="bg1">
                    <a:lumMod val="50000"/>
                  </a:schemeClr>
                </a:solidFill>
              </a:rPr>
              <a:t>of professionals in libraries </a:t>
            </a:r>
            <a:endParaRPr lang="en-IN" dirty="0" smtClean="0">
              <a:solidFill>
                <a:schemeClr val="bg1">
                  <a:lumMod val="50000"/>
                </a:schemeClr>
              </a:solidFill>
            </a:endParaRPr>
          </a:p>
          <a:p>
            <a:pPr marL="285750" indent="-285750">
              <a:buFont typeface="Arial" panose="020B0604020202020204" pitchFamily="34" charset="0"/>
              <a:buChar char="•"/>
            </a:pPr>
            <a:endParaRPr lang="en-IN" dirty="0">
              <a:solidFill>
                <a:schemeClr val="bg1">
                  <a:lumMod val="50000"/>
                </a:schemeClr>
              </a:solidFill>
            </a:endParaRPr>
          </a:p>
          <a:p>
            <a:pPr marL="285750" indent="-285750">
              <a:buFont typeface="Arial" panose="020B0604020202020204" pitchFamily="34" charset="0"/>
              <a:buChar char="•"/>
            </a:pPr>
            <a:r>
              <a:rPr lang="en-IN" dirty="0" smtClean="0">
                <a:solidFill>
                  <a:schemeClr val="bg1">
                    <a:lumMod val="50000"/>
                  </a:schemeClr>
                </a:solidFill>
              </a:rPr>
              <a:t>Lack </a:t>
            </a:r>
            <a:r>
              <a:rPr lang="en-IN" dirty="0">
                <a:solidFill>
                  <a:schemeClr val="bg1">
                    <a:lumMod val="50000"/>
                  </a:schemeClr>
                </a:solidFill>
              </a:rPr>
              <a:t>of necessary </a:t>
            </a:r>
            <a:r>
              <a:rPr lang="en-IN" dirty="0" smtClean="0">
                <a:solidFill>
                  <a:schemeClr val="bg1">
                    <a:lumMod val="50000"/>
                  </a:schemeClr>
                </a:solidFill>
              </a:rPr>
              <a:t>infrastructure</a:t>
            </a:r>
          </a:p>
          <a:p>
            <a:pPr marL="285750" indent="-285750">
              <a:buFont typeface="Arial" panose="020B0604020202020204" pitchFamily="34" charset="0"/>
              <a:buChar char="•"/>
            </a:pPr>
            <a:endParaRPr lang="en-IN" dirty="0">
              <a:solidFill>
                <a:schemeClr val="bg1">
                  <a:lumMod val="50000"/>
                </a:schemeClr>
              </a:solidFill>
            </a:endParaRPr>
          </a:p>
          <a:p>
            <a:pPr marL="285750" indent="-285750">
              <a:buFont typeface="Arial" panose="020B0604020202020204" pitchFamily="34" charset="0"/>
              <a:buChar char="•"/>
            </a:pPr>
            <a:r>
              <a:rPr lang="en-IN" dirty="0">
                <a:solidFill>
                  <a:schemeClr val="bg1">
                    <a:lumMod val="50000"/>
                  </a:schemeClr>
                </a:solidFill>
              </a:rPr>
              <a:t>Lack of information  </a:t>
            </a:r>
            <a:r>
              <a:rPr lang="en-IN" dirty="0" smtClean="0">
                <a:solidFill>
                  <a:schemeClr val="bg1">
                    <a:lumMod val="50000"/>
                  </a:schemeClr>
                </a:solidFill>
              </a:rPr>
              <a:t>resources</a:t>
            </a:r>
          </a:p>
          <a:p>
            <a:pPr marL="285750" indent="-285750">
              <a:buFont typeface="Arial" panose="020B0604020202020204" pitchFamily="34" charset="0"/>
              <a:buChar char="•"/>
            </a:pPr>
            <a:endParaRPr lang="en-IN" dirty="0">
              <a:solidFill>
                <a:schemeClr val="bg1">
                  <a:lumMod val="50000"/>
                </a:schemeClr>
              </a:solidFill>
            </a:endParaRPr>
          </a:p>
          <a:p>
            <a:pPr marL="285750" indent="-285750">
              <a:buFont typeface="Arial" panose="020B0604020202020204" pitchFamily="34" charset="0"/>
              <a:buChar char="•"/>
            </a:pPr>
            <a:r>
              <a:rPr lang="en-IN" dirty="0">
                <a:solidFill>
                  <a:schemeClr val="bg1">
                    <a:lumMod val="50000"/>
                  </a:schemeClr>
                </a:solidFill>
              </a:rPr>
              <a:t>60% of India’s population lives in rural </a:t>
            </a:r>
            <a:r>
              <a:rPr lang="en-IN" dirty="0" smtClean="0">
                <a:solidFill>
                  <a:schemeClr val="bg1">
                    <a:lumMod val="50000"/>
                  </a:schemeClr>
                </a:solidFill>
              </a:rPr>
              <a:t>areas</a:t>
            </a:r>
          </a:p>
          <a:p>
            <a:pPr marL="285750" indent="-285750">
              <a:buFont typeface="Arial" panose="020B0604020202020204" pitchFamily="34" charset="0"/>
              <a:buChar char="•"/>
            </a:pPr>
            <a:endParaRPr lang="en-IN" dirty="0">
              <a:solidFill>
                <a:schemeClr val="bg1">
                  <a:lumMod val="50000"/>
                </a:schemeClr>
              </a:solidFill>
            </a:endParaRPr>
          </a:p>
          <a:p>
            <a:pPr marL="285750" indent="-285750">
              <a:buFont typeface="Arial" panose="020B0604020202020204" pitchFamily="34" charset="0"/>
              <a:buChar char="•"/>
            </a:pPr>
            <a:r>
              <a:rPr lang="en-IN" dirty="0" err="1" smtClean="0">
                <a:solidFill>
                  <a:schemeClr val="bg1">
                    <a:lumMod val="50000"/>
                  </a:schemeClr>
                </a:solidFill>
              </a:rPr>
              <a:t>Kallare</a:t>
            </a:r>
            <a:r>
              <a:rPr lang="en-IN" dirty="0" smtClean="0">
                <a:solidFill>
                  <a:schemeClr val="bg1">
                    <a:lumMod val="50000"/>
                  </a:schemeClr>
                </a:solidFill>
              </a:rPr>
              <a:t> </a:t>
            </a:r>
            <a:r>
              <a:rPr lang="en-IN" dirty="0">
                <a:solidFill>
                  <a:schemeClr val="bg1">
                    <a:lumMod val="50000"/>
                  </a:schemeClr>
                </a:solidFill>
              </a:rPr>
              <a:t>Gram Panchayat Library launched at Trivandrum. Fourteen rural information centres, one in each district of Kerala were offered free Internet access under the scheme.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38701" y="0"/>
            <a:ext cx="4305299" cy="6858000"/>
          </a:xfrm>
          <a:prstGeom prst="rect">
            <a:avLst/>
          </a:prstGeom>
        </p:spPr>
      </p:pic>
      <p:sp>
        <p:nvSpPr>
          <p:cNvPr id="7" name="Rectangle 6"/>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8" name="TextBox 7"/>
          <p:cNvSpPr txBox="1"/>
          <p:nvPr/>
        </p:nvSpPr>
        <p:spPr>
          <a:xfrm>
            <a:off x="8686800"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9" name="Picture 2" descr="C:\Users\Jiteen\Desktop\logo-white-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562911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1000"/>
                                        <p:tgtEl>
                                          <p:spTgt spid="2">
                                            <p:txEl>
                                              <p:pRg st="8" end="8"/>
                                            </p:txEl>
                                          </p:spTgt>
                                        </p:tgtEl>
                                      </p:cBhvr>
                                    </p:animEffect>
                                    <p:anim calcmode="lin" valueType="num">
                                      <p:cBhvr>
                                        <p:cTn id="4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1000"/>
                                        <p:tgtEl>
                                          <p:spTgt spid="2">
                                            <p:txEl>
                                              <p:pRg st="10" end="10"/>
                                            </p:txEl>
                                          </p:spTgt>
                                        </p:tgtEl>
                                      </p:cBhvr>
                                    </p:animEffect>
                                    <p:anim calcmode="lin" valueType="num">
                                      <p:cBhvr>
                                        <p:cTn id="4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7F7F7"/>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4707082" y="231201"/>
            <a:ext cx="4267200" cy="523220"/>
          </a:xfrm>
          <a:prstGeom prst="rect">
            <a:avLst/>
          </a:prstGeom>
          <a:noFill/>
        </p:spPr>
        <p:txBody>
          <a:bodyPr wrap="square" rtlCol="0">
            <a:spAutoFit/>
          </a:bodyPr>
          <a:lstStyle/>
          <a:p>
            <a:r>
              <a:rPr lang="en-IN" sz="2800" b="1" dirty="0" smtClean="0">
                <a:solidFill>
                  <a:srgbClr val="00A7AA"/>
                </a:solidFill>
                <a:latin typeface="Lucida Fax" panose="02060602050505020204" pitchFamily="18" charset="0"/>
              </a:rPr>
              <a:t>SCHOOL LIBRARIES</a:t>
            </a:r>
            <a:endParaRPr lang="en-IN" sz="3200" b="1" dirty="0">
              <a:solidFill>
                <a:srgbClr val="00A7AA"/>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 y="0"/>
            <a:ext cx="4648200" cy="6858000"/>
          </a:xfrm>
          <a:prstGeom prst="rect">
            <a:avLst/>
          </a:prstGeom>
        </p:spPr>
      </p:pic>
      <p:sp>
        <p:nvSpPr>
          <p:cNvPr id="3" name="TextBox 2"/>
          <p:cNvSpPr txBox="1"/>
          <p:nvPr/>
        </p:nvSpPr>
        <p:spPr>
          <a:xfrm>
            <a:off x="4800600" y="1143000"/>
            <a:ext cx="3886200" cy="4801314"/>
          </a:xfrm>
          <a:prstGeom prst="rect">
            <a:avLst/>
          </a:prstGeom>
          <a:noFill/>
        </p:spPr>
        <p:txBody>
          <a:bodyPr wrap="square" rtlCol="0">
            <a:spAutoFit/>
          </a:bodyPr>
          <a:lstStyle/>
          <a:p>
            <a:r>
              <a:rPr lang="en-IN" dirty="0">
                <a:solidFill>
                  <a:schemeClr val="bg1">
                    <a:lumMod val="50000"/>
                  </a:schemeClr>
                </a:solidFill>
              </a:rPr>
              <a:t>For young minds, school libraries should act as windows to the universe of knowledge and inculcate in them the desire to read and write. </a:t>
            </a:r>
          </a:p>
          <a:p>
            <a:r>
              <a:rPr lang="en-IN" dirty="0">
                <a:solidFill>
                  <a:schemeClr val="bg1">
                    <a:lumMod val="50000"/>
                  </a:schemeClr>
                </a:solidFill>
              </a:rPr>
              <a:t> </a:t>
            </a:r>
          </a:p>
          <a:p>
            <a:r>
              <a:rPr lang="en-IN" dirty="0">
                <a:solidFill>
                  <a:schemeClr val="bg1">
                    <a:lumMod val="50000"/>
                  </a:schemeClr>
                </a:solidFill>
              </a:rPr>
              <a:t>School libraries to be  strengthened with select information and knowledge resources.</a:t>
            </a:r>
          </a:p>
          <a:p>
            <a:r>
              <a:rPr lang="en-IN" dirty="0">
                <a:solidFill>
                  <a:schemeClr val="bg1">
                    <a:lumMod val="50000"/>
                  </a:schemeClr>
                </a:solidFill>
              </a:rPr>
              <a:t>The environment should ignite  their inherent creative sensibilities.  </a:t>
            </a:r>
          </a:p>
          <a:p>
            <a:r>
              <a:rPr lang="en-IN" dirty="0">
                <a:solidFill>
                  <a:schemeClr val="bg1">
                    <a:lumMod val="50000"/>
                  </a:schemeClr>
                </a:solidFill>
              </a:rPr>
              <a:t> </a:t>
            </a:r>
          </a:p>
          <a:p>
            <a:r>
              <a:rPr lang="en-IN" dirty="0">
                <a:solidFill>
                  <a:schemeClr val="bg1">
                    <a:lumMod val="50000"/>
                  </a:schemeClr>
                </a:solidFill>
              </a:rPr>
              <a:t>After school hours school libraries should become available for public use</a:t>
            </a:r>
          </a:p>
          <a:p>
            <a:r>
              <a:rPr lang="en-IN" dirty="0">
                <a:solidFill>
                  <a:schemeClr val="bg1">
                    <a:lumMod val="50000"/>
                  </a:schemeClr>
                </a:solidFill>
              </a:rPr>
              <a:t> </a:t>
            </a:r>
          </a:p>
          <a:p>
            <a:r>
              <a:rPr lang="en-IN" dirty="0">
                <a:solidFill>
                  <a:schemeClr val="bg1">
                    <a:lumMod val="50000"/>
                  </a:schemeClr>
                </a:solidFill>
              </a:rPr>
              <a:t>The students and the public -  the current deluge of information.</a:t>
            </a:r>
          </a:p>
          <a:p>
            <a:endParaRPr lang="en-IN" dirty="0">
              <a:solidFill>
                <a:schemeClr val="bg1">
                  <a:lumMod val="50000"/>
                </a:schemeClr>
              </a:solidFill>
            </a:endParaRPr>
          </a:p>
        </p:txBody>
      </p:sp>
      <p:sp>
        <p:nvSpPr>
          <p:cNvPr id="7" name="Rectangle 6"/>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8" name="TextBox 7"/>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9" name="Picture 2" descr="C:\Users\Jiteen\Desktop\logo-white-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07911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7F7F7"/>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a:off x="457200" y="231201"/>
            <a:ext cx="4267200" cy="523220"/>
          </a:xfrm>
          <a:prstGeom prst="rect">
            <a:avLst/>
          </a:prstGeom>
          <a:noFill/>
        </p:spPr>
        <p:txBody>
          <a:bodyPr wrap="square" rtlCol="0">
            <a:spAutoFit/>
          </a:bodyPr>
          <a:lstStyle/>
          <a:p>
            <a:r>
              <a:rPr lang="en-IN" sz="2800" b="1" dirty="0" smtClean="0">
                <a:solidFill>
                  <a:srgbClr val="00A7AA"/>
                </a:solidFill>
                <a:latin typeface="Lucida Fax" panose="02060602050505020204" pitchFamily="18" charset="0"/>
              </a:rPr>
              <a:t>QUALITY CONTENT</a:t>
            </a:r>
            <a:endParaRPr lang="en-IN" sz="3200" b="1" dirty="0">
              <a:solidFill>
                <a:srgbClr val="00A7AA"/>
              </a:solidFill>
            </a:endParaRPr>
          </a:p>
        </p:txBody>
      </p:sp>
      <p:sp>
        <p:nvSpPr>
          <p:cNvPr id="9" name="Rectangle 8"/>
          <p:cNvSpPr/>
          <p:nvPr/>
        </p:nvSpPr>
        <p:spPr>
          <a:xfrm>
            <a:off x="8763000" y="838200"/>
            <a:ext cx="381000" cy="1447800"/>
          </a:xfrm>
          <a:prstGeom prst="rect">
            <a:avLst/>
          </a:prstGeom>
          <a:solidFill>
            <a:srgbClr val="00A7AA"/>
          </a:solidFill>
          <a:ln>
            <a:solidFill>
              <a:srgbClr val="00A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A7AA"/>
              </a:solidFill>
            </a:endParaRPr>
          </a:p>
        </p:txBody>
      </p:sp>
      <p:sp>
        <p:nvSpPr>
          <p:cNvPr id="10" name="TextBox 9"/>
          <p:cNvSpPr txBox="1"/>
          <p:nvPr/>
        </p:nvSpPr>
        <p:spPr>
          <a:xfrm>
            <a:off x="8666202" y="97972"/>
            <a:ext cx="553998" cy="1807028"/>
          </a:xfrm>
          <a:prstGeom prst="rect">
            <a:avLst/>
          </a:prstGeom>
          <a:noFill/>
        </p:spPr>
        <p:txBody>
          <a:bodyPr vert="vert270" wrap="square" rtlCol="0">
            <a:spAutoFit/>
          </a:bodyPr>
          <a:lstStyle/>
          <a:p>
            <a:r>
              <a:rPr lang="en-IN" sz="2400" b="1" spc="300" dirty="0" smtClean="0">
                <a:solidFill>
                  <a:schemeClr val="bg1"/>
                </a:solidFill>
                <a:latin typeface="Agency FB" panose="020B0503020202020204" pitchFamily="34" charset="0"/>
                <a:cs typeface="AngsanaUPC" panose="02020603050405020304" pitchFamily="18" charset="-34"/>
              </a:rPr>
              <a:t>DELNET</a:t>
            </a:r>
            <a:endParaRPr lang="en-IN" sz="2400" b="1" spc="300" dirty="0">
              <a:solidFill>
                <a:schemeClr val="bg1"/>
              </a:solidFill>
              <a:latin typeface="Agency FB" panose="020B0503020202020204" pitchFamily="34" charset="0"/>
              <a:cs typeface="AngsanaUPC" panose="02020603050405020304" pitchFamily="18" charset="-34"/>
            </a:endParaRPr>
          </a:p>
        </p:txBody>
      </p:sp>
      <p:pic>
        <p:nvPicPr>
          <p:cNvPr id="11" name="Picture 2" descr="C:\Users\Jiteen\Desktop\logo-white-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23741" y="1972759"/>
            <a:ext cx="238919" cy="238919"/>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D:\project\PPT-project\Delnet\page9\img-4.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0" y="2895600"/>
            <a:ext cx="1033463" cy="895964"/>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D:\project\PPT-project\Delnet\page9\img-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0460" y="897745"/>
            <a:ext cx="2718140" cy="271814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D:\project\PPT-project\Delnet\page9\img-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838200"/>
            <a:ext cx="2790078" cy="2790078"/>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D:\project\PPT-project\Delnet\page9\img-3.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95600" y="3733800"/>
            <a:ext cx="2819400" cy="2819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42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50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500" fill="hold"/>
                                        <p:tgtEl>
                                          <p:spTgt spid="5123"/>
                                        </p:tgtEl>
                                        <p:attrNameLst>
                                          <p:attrName>ppt_w</p:attrName>
                                        </p:attrNameLst>
                                      </p:cBhvr>
                                      <p:tavLst>
                                        <p:tav tm="0">
                                          <p:val>
                                            <p:fltVal val="0"/>
                                          </p:val>
                                        </p:tav>
                                        <p:tav tm="100000">
                                          <p:val>
                                            <p:strVal val="#ppt_w"/>
                                          </p:val>
                                        </p:tav>
                                      </p:tavLst>
                                    </p:anim>
                                    <p:anim calcmode="lin" valueType="num">
                                      <p:cBhvr>
                                        <p:cTn id="15" dur="500" fill="hold"/>
                                        <p:tgtEl>
                                          <p:spTgt spid="5123"/>
                                        </p:tgtEl>
                                        <p:attrNameLst>
                                          <p:attrName>ppt_h</p:attrName>
                                        </p:attrNameLst>
                                      </p:cBhvr>
                                      <p:tavLst>
                                        <p:tav tm="0">
                                          <p:val>
                                            <p:fltVal val="0"/>
                                          </p:val>
                                        </p:tav>
                                        <p:tav tm="100000">
                                          <p:val>
                                            <p:strVal val="#ppt_h"/>
                                          </p:val>
                                        </p:tav>
                                      </p:tavLst>
                                    </p:anim>
                                    <p:animEffect transition="in" filter="fade">
                                      <p:cBhvr>
                                        <p:cTn id="16" dur="500"/>
                                        <p:tgtEl>
                                          <p:spTgt spid="512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500"/>
                                  </p:stCondLst>
                                  <p:childTnLst>
                                    <p:set>
                                      <p:cBhvr>
                                        <p:cTn id="20" dur="1" fill="hold">
                                          <p:stCondLst>
                                            <p:cond delay="0"/>
                                          </p:stCondLst>
                                        </p:cTn>
                                        <p:tgtEl>
                                          <p:spTgt spid="5124"/>
                                        </p:tgtEl>
                                        <p:attrNameLst>
                                          <p:attrName>style.visibility</p:attrName>
                                        </p:attrNameLst>
                                      </p:cBhvr>
                                      <p:to>
                                        <p:strVal val="visible"/>
                                      </p:to>
                                    </p:set>
                                    <p:anim calcmode="lin" valueType="num">
                                      <p:cBhvr>
                                        <p:cTn id="21" dur="500" fill="hold"/>
                                        <p:tgtEl>
                                          <p:spTgt spid="5124"/>
                                        </p:tgtEl>
                                        <p:attrNameLst>
                                          <p:attrName>ppt_w</p:attrName>
                                        </p:attrNameLst>
                                      </p:cBhvr>
                                      <p:tavLst>
                                        <p:tav tm="0">
                                          <p:val>
                                            <p:fltVal val="0"/>
                                          </p:val>
                                        </p:tav>
                                        <p:tav tm="100000">
                                          <p:val>
                                            <p:strVal val="#ppt_w"/>
                                          </p:val>
                                        </p:tav>
                                      </p:tavLst>
                                    </p:anim>
                                    <p:anim calcmode="lin" valueType="num">
                                      <p:cBhvr>
                                        <p:cTn id="22" dur="500" fill="hold"/>
                                        <p:tgtEl>
                                          <p:spTgt spid="5124"/>
                                        </p:tgtEl>
                                        <p:attrNameLst>
                                          <p:attrName>ppt_h</p:attrName>
                                        </p:attrNameLst>
                                      </p:cBhvr>
                                      <p:tavLst>
                                        <p:tav tm="0">
                                          <p:val>
                                            <p:fltVal val="0"/>
                                          </p:val>
                                        </p:tav>
                                        <p:tav tm="100000">
                                          <p:val>
                                            <p:strVal val="#ppt_h"/>
                                          </p:val>
                                        </p:tav>
                                      </p:tavLst>
                                    </p:anim>
                                    <p:animEffect transition="in" filter="fade">
                                      <p:cBhvr>
                                        <p:cTn id="23" dur="500"/>
                                        <p:tgtEl>
                                          <p:spTgt spid="51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500"/>
                                  </p:stCondLst>
                                  <p:childTnLst>
                                    <p:set>
                                      <p:cBhvr>
                                        <p:cTn id="27" dur="1" fill="hold">
                                          <p:stCondLst>
                                            <p:cond delay="0"/>
                                          </p:stCondLst>
                                        </p:cTn>
                                        <p:tgtEl>
                                          <p:spTgt spid="5125"/>
                                        </p:tgtEl>
                                        <p:attrNameLst>
                                          <p:attrName>style.visibility</p:attrName>
                                        </p:attrNameLst>
                                      </p:cBhvr>
                                      <p:to>
                                        <p:strVal val="visible"/>
                                      </p:to>
                                    </p:set>
                                    <p:anim calcmode="lin" valueType="num">
                                      <p:cBhvr>
                                        <p:cTn id="28" dur="500" fill="hold"/>
                                        <p:tgtEl>
                                          <p:spTgt spid="5125"/>
                                        </p:tgtEl>
                                        <p:attrNameLst>
                                          <p:attrName>ppt_w</p:attrName>
                                        </p:attrNameLst>
                                      </p:cBhvr>
                                      <p:tavLst>
                                        <p:tav tm="0">
                                          <p:val>
                                            <p:fltVal val="0"/>
                                          </p:val>
                                        </p:tav>
                                        <p:tav tm="100000">
                                          <p:val>
                                            <p:strVal val="#ppt_w"/>
                                          </p:val>
                                        </p:tav>
                                      </p:tavLst>
                                    </p:anim>
                                    <p:anim calcmode="lin" valueType="num">
                                      <p:cBhvr>
                                        <p:cTn id="29" dur="500" fill="hold"/>
                                        <p:tgtEl>
                                          <p:spTgt spid="5125"/>
                                        </p:tgtEl>
                                        <p:attrNameLst>
                                          <p:attrName>ppt_h</p:attrName>
                                        </p:attrNameLst>
                                      </p:cBhvr>
                                      <p:tavLst>
                                        <p:tav tm="0">
                                          <p:val>
                                            <p:fltVal val="0"/>
                                          </p:val>
                                        </p:tav>
                                        <p:tav tm="100000">
                                          <p:val>
                                            <p:strVal val="#ppt_h"/>
                                          </p:val>
                                        </p:tav>
                                      </p:tavLst>
                                    </p:anim>
                                    <p:animEffect transition="in" filter="fade">
                                      <p:cBhvr>
                                        <p:cTn id="30"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448</Words>
  <Application>Microsoft Office PowerPoint</Application>
  <PresentationFormat>On-screen Show (4:3)</PresentationFormat>
  <Paragraphs>121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Jiteen</dc:creator>
  <cp:lastModifiedBy>hkkaul</cp:lastModifiedBy>
  <cp:revision>167</cp:revision>
  <dcterms:created xsi:type="dcterms:W3CDTF">2006-08-16T00:00:00Z</dcterms:created>
  <dcterms:modified xsi:type="dcterms:W3CDTF">2016-10-24T17:12:18Z</dcterms:modified>
</cp:coreProperties>
</file>