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4"/>
  </p:notesMasterIdLst>
  <p:sldIdLst>
    <p:sldId id="267" r:id="rId2"/>
    <p:sldId id="257" r:id="rId3"/>
    <p:sldId id="258" r:id="rId4"/>
    <p:sldId id="259" r:id="rId5"/>
    <p:sldId id="289" r:id="rId6"/>
    <p:sldId id="261" r:id="rId7"/>
    <p:sldId id="288" r:id="rId8"/>
    <p:sldId id="263" r:id="rId9"/>
    <p:sldId id="284" r:id="rId10"/>
    <p:sldId id="285" r:id="rId11"/>
    <p:sldId id="273" r:id="rId12"/>
    <p:sldId id="275" r:id="rId13"/>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7" autoAdjust="0"/>
    <p:restoredTop sz="86441" autoAdjust="0"/>
  </p:normalViewPr>
  <p:slideViewPr>
    <p:cSldViewPr>
      <p:cViewPr>
        <p:scale>
          <a:sx n="66" d="100"/>
          <a:sy n="66" d="100"/>
        </p:scale>
        <p:origin x="-1014" y="-30"/>
      </p:cViewPr>
      <p:guideLst>
        <p:guide orient="horz" pos="2160"/>
        <p:guide pos="2880"/>
      </p:guideLst>
    </p:cSldViewPr>
  </p:slideViewPr>
  <p:outlineViewPr>
    <p:cViewPr>
      <p:scale>
        <a:sx n="33" d="100"/>
        <a:sy n="33" d="100"/>
      </p:scale>
      <p:origin x="0" y="657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G:\New%20folder\similarity.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user\Desktop\konika\preFees%20collection.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dLbls>
            <c:txPr>
              <a:bodyPr/>
              <a:lstStyle/>
              <a:p>
                <a:pPr>
                  <a:defRPr lang="en-IN"/>
                </a:pPr>
                <a:endParaRPr lang="en-US"/>
              </a:p>
            </c:txPr>
            <c:showVal val="1"/>
          </c:dLbls>
          <c:cat>
            <c:strRef>
              <c:f>Sheet2!$B$68:$B$69</c:f>
              <c:strCache>
                <c:ptCount val="2"/>
                <c:pt idx="0">
                  <c:v>Turnitin/i-Thenticate (2013-2014)</c:v>
                </c:pt>
                <c:pt idx="1">
                  <c:v>Urkund(2015-2016)</c:v>
                </c:pt>
              </c:strCache>
            </c:strRef>
          </c:cat>
          <c:val>
            <c:numRef>
              <c:f>Sheet2!$C$68:$C$69</c:f>
              <c:numCache>
                <c:formatCode>General</c:formatCode>
                <c:ptCount val="2"/>
                <c:pt idx="0">
                  <c:v>239</c:v>
                </c:pt>
                <c:pt idx="1">
                  <c:v>650</c:v>
                </c:pt>
              </c:numCache>
            </c:numRef>
          </c:val>
        </c:ser>
        <c:axId val="67831296"/>
        <c:axId val="67833216"/>
      </c:barChart>
      <c:catAx>
        <c:axId val="67831296"/>
        <c:scaling>
          <c:orientation val="minMax"/>
        </c:scaling>
        <c:axPos val="b"/>
        <c:title>
          <c:tx>
            <c:rich>
              <a:bodyPr/>
              <a:lstStyle/>
              <a:p>
                <a:pPr>
                  <a:defRPr lang="en-IN"/>
                </a:pPr>
                <a:r>
                  <a:rPr lang="en-US"/>
                  <a:t>Anti plagiarism software used in Gauhati University</a:t>
                </a:r>
              </a:p>
            </c:rich>
          </c:tx>
          <c:layout/>
        </c:title>
        <c:majorTickMark val="none"/>
        <c:tickLblPos val="nextTo"/>
        <c:txPr>
          <a:bodyPr/>
          <a:lstStyle/>
          <a:p>
            <a:pPr>
              <a:defRPr lang="en-IN"/>
            </a:pPr>
            <a:endParaRPr lang="en-US"/>
          </a:p>
        </c:txPr>
        <c:crossAx val="67833216"/>
        <c:crosses val="autoZero"/>
        <c:auto val="1"/>
        <c:lblAlgn val="ctr"/>
        <c:lblOffset val="100"/>
      </c:catAx>
      <c:valAx>
        <c:axId val="67833216"/>
        <c:scaling>
          <c:orientation val="minMax"/>
        </c:scaling>
        <c:axPos val="l"/>
        <c:majorGridlines/>
        <c:title>
          <c:tx>
            <c:rich>
              <a:bodyPr/>
              <a:lstStyle/>
              <a:p>
                <a:pPr>
                  <a:defRPr lang="en-IN"/>
                </a:pPr>
                <a:r>
                  <a:rPr lang="en-US"/>
                  <a:t>no. of theses checked</a:t>
                </a:r>
              </a:p>
            </c:rich>
          </c:tx>
          <c:layout/>
        </c:title>
        <c:numFmt formatCode="General" sourceLinked="1"/>
        <c:tickLblPos val="nextTo"/>
        <c:txPr>
          <a:bodyPr/>
          <a:lstStyle/>
          <a:p>
            <a:pPr>
              <a:defRPr lang="en-IN"/>
            </a:pPr>
            <a:endParaRPr lang="en-US"/>
          </a:p>
        </c:txPr>
        <c:crossAx val="67831296"/>
        <c:crosses val="autoZero"/>
        <c:crossBetween val="between"/>
      </c:valAx>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dLbls>
            <c:txPr>
              <a:bodyPr/>
              <a:lstStyle/>
              <a:p>
                <a:pPr>
                  <a:defRPr lang="en-IN" sz="2000"/>
                </a:pPr>
                <a:endParaRPr lang="en-US"/>
              </a:p>
            </c:txPr>
            <c:dLblPos val="outEnd"/>
            <c:showVal val="1"/>
          </c:dLbls>
          <c:cat>
            <c:strRef>
              <c:f>Sheet1!$A$2:$A$6</c:f>
              <c:strCache>
                <c:ptCount val="5"/>
                <c:pt idx="0">
                  <c:v>1--5</c:v>
                </c:pt>
                <c:pt idx="1">
                  <c:v>6--10</c:v>
                </c:pt>
                <c:pt idx="2">
                  <c:v>11--15</c:v>
                </c:pt>
                <c:pt idx="3">
                  <c:v>16--20</c:v>
                </c:pt>
                <c:pt idx="4">
                  <c:v>More than 20</c:v>
                </c:pt>
              </c:strCache>
            </c:strRef>
          </c:cat>
          <c:val>
            <c:numRef>
              <c:f>Sheet1!$B$2:$B$6</c:f>
              <c:numCache>
                <c:formatCode>General</c:formatCode>
                <c:ptCount val="5"/>
                <c:pt idx="0">
                  <c:v>104</c:v>
                </c:pt>
                <c:pt idx="1">
                  <c:v>39</c:v>
                </c:pt>
                <c:pt idx="2">
                  <c:v>33</c:v>
                </c:pt>
                <c:pt idx="3">
                  <c:v>12</c:v>
                </c:pt>
                <c:pt idx="4">
                  <c:v>62</c:v>
                </c:pt>
              </c:numCache>
            </c:numRef>
          </c:val>
        </c:ser>
        <c:dLbls>
          <c:showVal val="1"/>
        </c:dLbls>
        <c:axId val="70799360"/>
        <c:axId val="70801280"/>
      </c:barChart>
      <c:catAx>
        <c:axId val="70799360"/>
        <c:scaling>
          <c:orientation val="minMax"/>
        </c:scaling>
        <c:axPos val="b"/>
        <c:title>
          <c:tx>
            <c:rich>
              <a:bodyPr/>
              <a:lstStyle/>
              <a:p>
                <a:pPr>
                  <a:defRPr lang="en-IN" sz="2400"/>
                </a:pPr>
                <a:r>
                  <a:rPr lang="en-US" sz="2400"/>
                  <a:t>Range of ℅</a:t>
                </a:r>
              </a:p>
            </c:rich>
          </c:tx>
          <c:layout/>
        </c:title>
        <c:tickLblPos val="nextTo"/>
        <c:txPr>
          <a:bodyPr/>
          <a:lstStyle/>
          <a:p>
            <a:pPr>
              <a:defRPr lang="en-IN" sz="2000" b="1"/>
            </a:pPr>
            <a:endParaRPr lang="en-US"/>
          </a:p>
        </c:txPr>
        <c:crossAx val="70801280"/>
        <c:crosses val="autoZero"/>
        <c:auto val="1"/>
        <c:lblAlgn val="ctr"/>
        <c:lblOffset val="100"/>
      </c:catAx>
      <c:valAx>
        <c:axId val="70801280"/>
        <c:scaling>
          <c:orientation val="minMax"/>
        </c:scaling>
        <c:axPos val="l"/>
        <c:majorGridlines/>
        <c:title>
          <c:tx>
            <c:rich>
              <a:bodyPr rot="-5400000" vert="horz"/>
              <a:lstStyle/>
              <a:p>
                <a:pPr>
                  <a:defRPr lang="en-IN" sz="2400"/>
                </a:pPr>
                <a:r>
                  <a:rPr lang="en-US" sz="2400"/>
                  <a:t>No of Researchers</a:t>
                </a:r>
              </a:p>
            </c:rich>
          </c:tx>
          <c:layout/>
        </c:title>
        <c:numFmt formatCode="General" sourceLinked="1"/>
        <c:tickLblPos val="nextTo"/>
        <c:txPr>
          <a:bodyPr/>
          <a:lstStyle/>
          <a:p>
            <a:pPr>
              <a:defRPr lang="en-IN" sz="1200"/>
            </a:pPr>
            <a:endParaRPr lang="en-US"/>
          </a:p>
        </c:txPr>
        <c:crossAx val="70799360"/>
        <c:crosses val="autoZero"/>
        <c:crossBetween val="between"/>
      </c:valAx>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5509866543770065"/>
          <c:y val="2.4805504099489402E-2"/>
          <c:w val="0.82028612223186537"/>
          <c:h val="0.78510180271543495"/>
        </c:manualLayout>
      </c:layout>
      <c:lineChart>
        <c:grouping val="stacked"/>
        <c:ser>
          <c:idx val="0"/>
          <c:order val="0"/>
          <c:cat>
            <c:strRef>
              <c:f>Sheet4!$A$2:$A$9</c:f>
              <c:strCache>
                <c:ptCount val="8"/>
                <c:pt idx="0">
                  <c:v>Jan'2016 </c:v>
                </c:pt>
                <c:pt idx="1">
                  <c:v>Feb'2016 </c:v>
                </c:pt>
                <c:pt idx="2">
                  <c:v>March'2016 </c:v>
                </c:pt>
                <c:pt idx="3">
                  <c:v>April'2016 </c:v>
                </c:pt>
                <c:pt idx="4">
                  <c:v>May'2016 </c:v>
                </c:pt>
                <c:pt idx="5">
                  <c:v>June'2016 </c:v>
                </c:pt>
                <c:pt idx="6">
                  <c:v>July'2016 </c:v>
                </c:pt>
                <c:pt idx="7">
                  <c:v>August'2016 </c:v>
                </c:pt>
              </c:strCache>
            </c:strRef>
          </c:cat>
          <c:val>
            <c:numRef>
              <c:f>Sheet4!$B$2:$B$9</c:f>
              <c:numCache>
                <c:formatCode>General</c:formatCode>
                <c:ptCount val="8"/>
                <c:pt idx="0">
                  <c:v>34.369999999999997</c:v>
                </c:pt>
                <c:pt idx="1">
                  <c:v>20.82</c:v>
                </c:pt>
                <c:pt idx="2">
                  <c:v>16.66</c:v>
                </c:pt>
                <c:pt idx="3">
                  <c:v>19.510000000000002</c:v>
                </c:pt>
                <c:pt idx="4">
                  <c:v>7.4</c:v>
                </c:pt>
                <c:pt idx="5">
                  <c:v>12</c:v>
                </c:pt>
                <c:pt idx="6">
                  <c:v>11.11</c:v>
                </c:pt>
                <c:pt idx="7">
                  <c:v>12.5</c:v>
                </c:pt>
              </c:numCache>
            </c:numRef>
          </c:val>
        </c:ser>
        <c:dLbls/>
        <c:marker val="1"/>
        <c:axId val="35860864"/>
        <c:axId val="35863168"/>
      </c:lineChart>
      <c:catAx>
        <c:axId val="35860864"/>
        <c:scaling>
          <c:orientation val="minMax"/>
        </c:scaling>
        <c:axPos val="b"/>
        <c:majorTickMark val="none"/>
        <c:tickLblPos val="nextTo"/>
        <c:txPr>
          <a:bodyPr/>
          <a:lstStyle/>
          <a:p>
            <a:pPr>
              <a:defRPr sz="1400"/>
            </a:pPr>
            <a:endParaRPr lang="en-US"/>
          </a:p>
        </c:txPr>
        <c:crossAx val="35863168"/>
        <c:crosses val="autoZero"/>
        <c:auto val="1"/>
        <c:lblAlgn val="ctr"/>
        <c:lblOffset val="100"/>
      </c:catAx>
      <c:valAx>
        <c:axId val="35863168"/>
        <c:scaling>
          <c:orientation val="minMax"/>
        </c:scaling>
        <c:axPos val="l"/>
        <c:majorGridlines/>
        <c:title>
          <c:tx>
            <c:rich>
              <a:bodyPr/>
              <a:lstStyle/>
              <a:p>
                <a:pPr>
                  <a:defRPr sz="1600"/>
                </a:pPr>
                <a:r>
                  <a:rPr lang="en-US" sz="1600" dirty="0" smtClean="0"/>
                  <a:t>No. of similarity report above 20% in percentage</a:t>
                </a:r>
                <a:endParaRPr lang="en-US" sz="1600" dirty="0"/>
              </a:p>
            </c:rich>
          </c:tx>
          <c:layout/>
        </c:title>
        <c:numFmt formatCode="General" sourceLinked="1"/>
        <c:majorTickMark val="none"/>
        <c:tickLblPos val="nextTo"/>
        <c:crossAx val="35860864"/>
        <c:crosses val="autoZero"/>
        <c:crossBetween val="between"/>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IN"/>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6C657028-1FE5-4209-84A7-DA93CF3C7A26}" type="datetimeFigureOut">
              <a:rPr lang="en-US" smtClean="0"/>
              <a:pPr/>
              <a:t>24/10/2016</a:t>
            </a:fld>
            <a:endParaRPr lang="en-IN"/>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IN"/>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IN"/>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F60CCD34-1DCF-46B2-A90F-D2446D2DC7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60CCD34-1DCF-46B2-A90F-D2446D2DC73A}" type="slidenum">
              <a:rPr lang="en-IN" smtClean="0"/>
              <a:pPr/>
              <a:t>9</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41D7307-4183-430A-8884-0E93862A22FE}" type="slidenum">
              <a:rPr lang="en-IN" smtClean="0"/>
              <a:pPr/>
              <a:t>‹#›</a:t>
            </a:fld>
            <a:endParaRPr lang="en-IN"/>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41D7307-4183-430A-8884-0E93862A22FE}"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41D7307-4183-430A-8884-0E93862A22FE}"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41D7307-4183-430A-8884-0E93862A22FE}" type="slidenum">
              <a:rPr lang="en-IN" smtClean="0"/>
              <a:pPr/>
              <a:t>‹#›</a:t>
            </a:fld>
            <a:endParaRPr lang="en-I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5" name="Footer Placeholder 4"/>
          <p:cNvSpPr>
            <a:spLocks noGrp="1"/>
          </p:cNvSpPr>
          <p:nvPr>
            <p:ph type="ftr" sz="quarter" idx="11"/>
          </p:nvPr>
        </p:nvSpPr>
        <p:spPr>
          <a:xfrm>
            <a:off x="800100" y="6172200"/>
            <a:ext cx="4000500" cy="457200"/>
          </a:xfrm>
        </p:spPr>
        <p:txBody>
          <a:bodyPr/>
          <a:lstStyle/>
          <a:p>
            <a:endParaRPr lang="en-IN"/>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41D7307-4183-430A-8884-0E93862A22FE}"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41D7307-4183-430A-8884-0E93862A22FE}" type="slidenum">
              <a:rPr lang="en-IN" smtClean="0"/>
              <a:pPr/>
              <a:t>‹#›</a:t>
            </a:fld>
            <a:endParaRPr lang="en-IN"/>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41D7307-4183-430A-8884-0E93862A22FE}" type="slidenum">
              <a:rPr lang="en-IN" smtClean="0"/>
              <a:pPr/>
              <a:t>‹#›</a:t>
            </a:fld>
            <a:endParaRPr lang="en-IN"/>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41D7307-4183-430A-8884-0E93862A22FE}"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41D7307-4183-430A-8884-0E93862A22FE}"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41D7307-4183-430A-8884-0E93862A22FE}" type="slidenum">
              <a:rPr lang="en-IN" smtClean="0"/>
              <a:pPr/>
              <a:t>‹#›</a:t>
            </a:fld>
            <a:endParaRPr lang="en-IN"/>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2D83E5-0C0E-4EA4-B368-D35192702FF6}" type="datetimeFigureOut">
              <a:rPr lang="en-US" smtClean="0"/>
              <a:pPr/>
              <a:t>24/10/2016</a:t>
            </a:fld>
            <a:endParaRPr lang="en-IN"/>
          </a:p>
        </p:txBody>
      </p:sp>
      <p:sp>
        <p:nvSpPr>
          <p:cNvPr id="6" name="Footer Placeholder 5"/>
          <p:cNvSpPr>
            <a:spLocks noGrp="1"/>
          </p:cNvSpPr>
          <p:nvPr>
            <p:ph type="ftr" sz="quarter" idx="11"/>
          </p:nvPr>
        </p:nvSpPr>
        <p:spPr>
          <a:xfrm>
            <a:off x="914400" y="6172200"/>
            <a:ext cx="3886200" cy="457200"/>
          </a:xfrm>
        </p:spPr>
        <p:txBody>
          <a:bodyPr/>
          <a:lstStyle/>
          <a:p>
            <a:endParaRPr lang="en-IN"/>
          </a:p>
        </p:txBody>
      </p:sp>
      <p:sp>
        <p:nvSpPr>
          <p:cNvPr id="7" name="Slide Number Placeholder 6"/>
          <p:cNvSpPr>
            <a:spLocks noGrp="1"/>
          </p:cNvSpPr>
          <p:nvPr>
            <p:ph type="sldNum" sz="quarter" idx="12"/>
          </p:nvPr>
        </p:nvSpPr>
        <p:spPr>
          <a:xfrm>
            <a:off x="146304" y="6208776"/>
            <a:ext cx="457200" cy="457200"/>
          </a:xfrm>
        </p:spPr>
        <p:txBody>
          <a:bodyPr/>
          <a:lstStyle/>
          <a:p>
            <a:fld id="{C41D7307-4183-430A-8884-0E93862A22FE}" type="slidenum">
              <a:rPr lang="en-IN" smtClean="0"/>
              <a:pPr/>
              <a:t>‹#›</a:t>
            </a:fld>
            <a:endParaRPr lang="en-IN"/>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62D83E5-0C0E-4EA4-B368-D35192702FF6}" type="datetimeFigureOut">
              <a:rPr lang="en-US" smtClean="0"/>
              <a:pPr/>
              <a:t>24/10/2016</a:t>
            </a:fld>
            <a:endParaRPr lang="en-I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41D7307-4183-430A-8884-0E93862A22FE}"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pathak@gauhati.ac.in" TargetMode="External"/><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IN" sz="2700" b="1" i="1" dirty="0" smtClean="0">
                <a:solidFill>
                  <a:srgbClr val="00B050"/>
                </a:solidFill>
              </a:rPr>
              <a:t>Role of Librarians in erasing the offence of plagiarism with the anti-plagiarism software:</a:t>
            </a:r>
            <a:r>
              <a:rPr lang="en-IN" sz="2700" b="1" dirty="0" smtClean="0">
                <a:solidFill>
                  <a:srgbClr val="00B050"/>
                </a:solidFill>
              </a:rPr>
              <a:t> A case study of </a:t>
            </a:r>
            <a:r>
              <a:rPr lang="en-IN" sz="2700" b="1" dirty="0" err="1" smtClean="0">
                <a:solidFill>
                  <a:srgbClr val="00B050"/>
                </a:solidFill>
              </a:rPr>
              <a:t>Gauhati</a:t>
            </a:r>
            <a:r>
              <a:rPr lang="en-IN" sz="2700" b="1" dirty="0" smtClean="0">
                <a:solidFill>
                  <a:srgbClr val="00B050"/>
                </a:solidFill>
              </a:rPr>
              <a:t> University</a:t>
            </a:r>
            <a:endParaRPr lang="en-IN" sz="2700" b="1" dirty="0">
              <a:solidFill>
                <a:srgbClr val="00B050"/>
              </a:solidFill>
            </a:endParaRPr>
          </a:p>
        </p:txBody>
      </p:sp>
      <p:pic>
        <p:nvPicPr>
          <p:cNvPr id="1026" name="Picture 2" descr="C:\Users\hp\Desktop\images.jpg"/>
          <p:cNvPicPr>
            <a:picLocks noGrp="1" noChangeAspect="1" noChangeArrowheads="1"/>
          </p:cNvPicPr>
          <p:nvPr>
            <p:ph sz="quarter" idx="1"/>
          </p:nvPr>
        </p:nvPicPr>
        <p:blipFill>
          <a:blip r:embed="rId2"/>
          <a:stretch>
            <a:fillRect/>
          </a:stretch>
        </p:blipFill>
        <p:spPr bwMode="auto">
          <a:xfrm>
            <a:off x="3357554" y="1928802"/>
            <a:ext cx="2000250" cy="2286000"/>
          </a:xfrm>
          <a:prstGeom prst="rect">
            <a:avLst/>
          </a:prstGeom>
          <a:noFill/>
        </p:spPr>
      </p:pic>
      <p:sp>
        <p:nvSpPr>
          <p:cNvPr id="5" name="TextBox 4"/>
          <p:cNvSpPr txBox="1"/>
          <p:nvPr/>
        </p:nvSpPr>
        <p:spPr>
          <a:xfrm>
            <a:off x="1714480" y="5500702"/>
            <a:ext cx="6215106" cy="923330"/>
          </a:xfrm>
          <a:prstGeom prst="rect">
            <a:avLst/>
          </a:prstGeom>
          <a:noFill/>
        </p:spPr>
        <p:txBody>
          <a:bodyPr wrap="square" rtlCol="0">
            <a:spAutoFit/>
          </a:bodyPr>
          <a:lstStyle/>
          <a:p>
            <a:endParaRPr lang="en-IN" dirty="0" smtClean="0"/>
          </a:p>
          <a:p>
            <a:endParaRPr lang="en-IN" dirty="0" smtClean="0"/>
          </a:p>
          <a:p>
            <a:endParaRPr lang="en-IN" dirty="0"/>
          </a:p>
        </p:txBody>
      </p:sp>
      <p:sp>
        <p:nvSpPr>
          <p:cNvPr id="6" name="TextBox 5"/>
          <p:cNvSpPr txBox="1"/>
          <p:nvPr/>
        </p:nvSpPr>
        <p:spPr>
          <a:xfrm>
            <a:off x="1000100" y="4929198"/>
            <a:ext cx="7715304" cy="1600438"/>
          </a:xfrm>
          <a:prstGeom prst="rect">
            <a:avLst/>
          </a:prstGeom>
          <a:noFill/>
        </p:spPr>
        <p:txBody>
          <a:bodyPr wrap="square" rtlCol="0">
            <a:spAutoFit/>
          </a:bodyPr>
          <a:lstStyle/>
          <a:p>
            <a:endParaRPr lang="en-IN" dirty="0" smtClean="0"/>
          </a:p>
          <a:p>
            <a:r>
              <a:rPr lang="en-IN" sz="2000" dirty="0" err="1" smtClean="0">
                <a:solidFill>
                  <a:srgbClr val="7030A0"/>
                </a:solidFill>
              </a:rPr>
              <a:t>Nitya</a:t>
            </a:r>
            <a:r>
              <a:rPr lang="en-IN" sz="2000" dirty="0" smtClean="0">
                <a:solidFill>
                  <a:srgbClr val="7030A0"/>
                </a:solidFill>
              </a:rPr>
              <a:t> Nanda </a:t>
            </a:r>
            <a:r>
              <a:rPr lang="en-IN" sz="2000" dirty="0" err="1" smtClean="0">
                <a:solidFill>
                  <a:srgbClr val="7030A0"/>
                </a:solidFill>
              </a:rPr>
              <a:t>Pathak</a:t>
            </a:r>
            <a:r>
              <a:rPr lang="en-IN" sz="2000" dirty="0" smtClean="0">
                <a:solidFill>
                  <a:srgbClr val="7030A0"/>
                </a:solidFill>
              </a:rPr>
              <a:t>			</a:t>
            </a:r>
            <a:r>
              <a:rPr lang="en-IN" sz="2000" dirty="0" err="1" smtClean="0">
                <a:solidFill>
                  <a:srgbClr val="7030A0"/>
                </a:solidFill>
              </a:rPr>
              <a:t>Konika</a:t>
            </a:r>
            <a:r>
              <a:rPr lang="en-IN" sz="2000" dirty="0" smtClean="0">
                <a:solidFill>
                  <a:srgbClr val="7030A0"/>
                </a:solidFill>
              </a:rPr>
              <a:t> </a:t>
            </a:r>
            <a:r>
              <a:rPr lang="en-IN" sz="2000" dirty="0" err="1" smtClean="0">
                <a:solidFill>
                  <a:srgbClr val="7030A0"/>
                </a:solidFill>
              </a:rPr>
              <a:t>Malakar</a:t>
            </a:r>
            <a:endParaRPr lang="en-IN" sz="2000" dirty="0" smtClean="0">
              <a:solidFill>
                <a:srgbClr val="7030A0"/>
              </a:solidFill>
            </a:endParaRPr>
          </a:p>
          <a:p>
            <a:r>
              <a:rPr lang="en-IN" sz="2000" dirty="0" smtClean="0">
                <a:solidFill>
                  <a:srgbClr val="7030A0"/>
                </a:solidFill>
              </a:rPr>
              <a:t>Assistant Librarian			Library Assistant</a:t>
            </a:r>
          </a:p>
          <a:p>
            <a:r>
              <a:rPr lang="en-IN" sz="2000" dirty="0" err="1" smtClean="0">
                <a:solidFill>
                  <a:srgbClr val="7030A0"/>
                </a:solidFill>
              </a:rPr>
              <a:t>K.K.H.Library</a:t>
            </a:r>
            <a:r>
              <a:rPr lang="en-IN" sz="2000" dirty="0" smtClean="0">
                <a:solidFill>
                  <a:srgbClr val="7030A0"/>
                </a:solidFill>
              </a:rPr>
              <a:t>, </a:t>
            </a:r>
            <a:r>
              <a:rPr lang="en-IN" sz="2000" dirty="0" err="1" smtClean="0">
                <a:solidFill>
                  <a:srgbClr val="7030A0"/>
                </a:solidFill>
              </a:rPr>
              <a:t>Gauhati</a:t>
            </a:r>
            <a:r>
              <a:rPr lang="en-IN" sz="2000" dirty="0" smtClean="0">
                <a:solidFill>
                  <a:srgbClr val="7030A0"/>
                </a:solidFill>
              </a:rPr>
              <a:t> University         	</a:t>
            </a:r>
            <a:r>
              <a:rPr lang="en-IN" sz="2000" dirty="0" err="1" smtClean="0">
                <a:solidFill>
                  <a:srgbClr val="7030A0"/>
                </a:solidFill>
              </a:rPr>
              <a:t>K.K.H.Library</a:t>
            </a:r>
            <a:r>
              <a:rPr lang="en-IN" sz="2000" dirty="0" smtClean="0">
                <a:solidFill>
                  <a:srgbClr val="7030A0"/>
                </a:solidFill>
              </a:rPr>
              <a:t>, </a:t>
            </a:r>
            <a:r>
              <a:rPr lang="en-IN" sz="2000" dirty="0" err="1" smtClean="0">
                <a:solidFill>
                  <a:srgbClr val="7030A0"/>
                </a:solidFill>
              </a:rPr>
              <a:t>Gauhati</a:t>
            </a:r>
            <a:r>
              <a:rPr lang="en-IN" sz="2000" dirty="0" smtClean="0">
                <a:solidFill>
                  <a:srgbClr val="7030A0"/>
                </a:solidFill>
              </a:rPr>
              <a:t> University</a:t>
            </a:r>
          </a:p>
          <a:p>
            <a:r>
              <a:rPr lang="en-IN" sz="2000" dirty="0" smtClean="0">
                <a:solidFill>
                  <a:srgbClr val="FFC000"/>
                </a:solidFill>
                <a:hlinkClick r:id="rId3"/>
              </a:rPr>
              <a:t>npathak@gauhati.ac.in</a:t>
            </a:r>
            <a:r>
              <a:rPr lang="en-IN" sz="2000" dirty="0" smtClean="0">
                <a:solidFill>
                  <a:srgbClr val="FFC000"/>
                </a:solidFill>
              </a:rPr>
              <a:t>	</a:t>
            </a:r>
            <a:r>
              <a:rPr lang="en-IN" sz="2000" smtClean="0">
                <a:solidFill>
                  <a:srgbClr val="FFC000"/>
                </a:solidFill>
              </a:rPr>
              <a:t>		konikamalakar@yahoo.com</a:t>
            </a:r>
            <a:endParaRPr lang="en-IN" sz="2000" dirty="0">
              <a:solidFill>
                <a:srgbClr val="FFC000"/>
              </a:solidFill>
            </a:endParaRPr>
          </a:p>
        </p:txBody>
      </p:sp>
    </p:spTree>
  </p:cSld>
  <p:clrMapOvr>
    <a:masterClrMapping/>
  </p:clrMapOvr>
  <p:transition spd="med" advClick="0" advTm="5000">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714356"/>
            <a:ext cx="7772400" cy="582594"/>
          </a:xfrm>
        </p:spPr>
        <p:txBody>
          <a:bodyPr anchor="t">
            <a:normAutofit/>
          </a:bodyPr>
          <a:lstStyle/>
          <a:p>
            <a:r>
              <a:rPr lang="en-IN" sz="2800" b="1" dirty="0" smtClean="0"/>
              <a:t>No. Of Similarity Reports having more than 20%</a:t>
            </a:r>
            <a:endParaRPr lang="en-IN" sz="2800" b="1" dirty="0"/>
          </a:p>
        </p:txBody>
      </p:sp>
      <p:graphicFrame>
        <p:nvGraphicFramePr>
          <p:cNvPr id="5" name="Content Placeholder 4"/>
          <p:cNvGraphicFramePr>
            <a:graphicFrameLocks noGrp="1"/>
          </p:cNvGraphicFramePr>
          <p:nvPr>
            <p:ph sz="quarter" idx="1"/>
          </p:nvPr>
        </p:nvGraphicFramePr>
        <p:xfrm>
          <a:off x="428597" y="1571612"/>
          <a:ext cx="3357585" cy="5081285"/>
        </p:xfrm>
        <a:graphic>
          <a:graphicData uri="http://schemas.openxmlformats.org/drawingml/2006/table">
            <a:tbl>
              <a:tblPr firstRow="1" bandRow="1">
                <a:tableStyleId>{5C22544A-7EE6-4342-B048-85BDC9FD1C3A}</a:tableStyleId>
              </a:tblPr>
              <a:tblGrid>
                <a:gridCol w="1058141"/>
                <a:gridCol w="1002449"/>
                <a:gridCol w="1296995"/>
              </a:tblGrid>
              <a:tr h="1551596">
                <a:tc>
                  <a:txBody>
                    <a:bodyPr/>
                    <a:lstStyle/>
                    <a:p>
                      <a:pPr algn="ctr" fontAlgn="b"/>
                      <a:r>
                        <a:rPr lang="en-US" sz="2000" b="1" i="0" u="none" strike="noStrike" dirty="0">
                          <a:solidFill>
                            <a:srgbClr val="000000"/>
                          </a:solidFill>
                          <a:latin typeface="Calibri"/>
                        </a:rPr>
                        <a:t>Months</a:t>
                      </a:r>
                      <a:endParaRPr lang="en-IN" sz="2000" b="1" i="0" u="none" strike="noStrike" dirty="0">
                        <a:solidFill>
                          <a:srgbClr val="000000"/>
                        </a:solidFill>
                        <a:latin typeface="Calibri"/>
                      </a:endParaRPr>
                    </a:p>
                  </a:txBody>
                  <a:tcPr marL="0" marR="0" marT="0" marB="0" anchor="ctr"/>
                </a:tc>
                <a:tc>
                  <a:txBody>
                    <a:bodyPr/>
                    <a:lstStyle/>
                    <a:p>
                      <a:pPr algn="ctr" fontAlgn="b"/>
                      <a:r>
                        <a:rPr lang="en-US" sz="2000" b="1" i="0" u="none" strike="noStrike" dirty="0">
                          <a:solidFill>
                            <a:srgbClr val="000000"/>
                          </a:solidFill>
                          <a:latin typeface="Calibri"/>
                        </a:rPr>
                        <a:t>No. of similarity reports having more than 20%</a:t>
                      </a:r>
                      <a:endParaRPr lang="en-IN" sz="2000" b="1" i="0" u="none" strike="noStrike" dirty="0">
                        <a:solidFill>
                          <a:srgbClr val="000000"/>
                        </a:solidFill>
                        <a:latin typeface="Calibri"/>
                      </a:endParaRPr>
                    </a:p>
                  </a:txBody>
                  <a:tcPr marL="0" marR="0" marT="0" marB="0" anchor="ctr"/>
                </a:tc>
                <a:tc>
                  <a:txBody>
                    <a:bodyPr/>
                    <a:lstStyle/>
                    <a:p>
                      <a:pPr algn="ctr" fontAlgn="b"/>
                      <a:r>
                        <a:rPr lang="en-US" sz="2000" b="1" i="0" u="none" strike="noStrike" dirty="0" smtClean="0">
                          <a:solidFill>
                            <a:srgbClr val="000000"/>
                          </a:solidFill>
                          <a:latin typeface="Calibri"/>
                        </a:rPr>
                        <a:t>Percentage </a:t>
                      </a:r>
                      <a:endParaRPr lang="en-IN" sz="2000" b="1" i="0" u="none" strike="noStrike" dirty="0">
                        <a:solidFill>
                          <a:srgbClr val="000000"/>
                        </a:solidFill>
                        <a:latin typeface="Calibri"/>
                      </a:endParaRPr>
                    </a:p>
                  </a:txBody>
                  <a:tcPr marL="0" marR="0" marT="0" marB="0" anchor="ctr"/>
                </a:tc>
              </a:tr>
              <a:tr h="377555">
                <a:tc>
                  <a:txBody>
                    <a:bodyPr/>
                    <a:lstStyle/>
                    <a:p>
                      <a:pPr algn="ctr" fontAlgn="b"/>
                      <a:r>
                        <a:rPr lang="en-US" sz="2000" b="1" i="0" u="none" strike="noStrike" dirty="0">
                          <a:solidFill>
                            <a:srgbClr val="000000"/>
                          </a:solidFill>
                          <a:latin typeface="Calibri"/>
                        </a:rPr>
                        <a:t>Jan'2016</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13</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34.37</a:t>
                      </a:r>
                      <a:endParaRPr lang="en-IN" sz="2000" b="1" i="0" u="none" strike="noStrike" dirty="0">
                        <a:solidFill>
                          <a:srgbClr val="000000"/>
                        </a:solidFill>
                        <a:latin typeface="Calibri"/>
                      </a:endParaRPr>
                    </a:p>
                  </a:txBody>
                  <a:tcPr marL="0" marR="0" marT="0" marB="0" anchor="b"/>
                </a:tc>
              </a:tr>
              <a:tr h="377555">
                <a:tc>
                  <a:txBody>
                    <a:bodyPr/>
                    <a:lstStyle/>
                    <a:p>
                      <a:pPr algn="ctr" fontAlgn="b"/>
                      <a:r>
                        <a:rPr lang="en-US" sz="2000" b="1" i="0" u="none" strike="noStrike" dirty="0">
                          <a:solidFill>
                            <a:srgbClr val="000000"/>
                          </a:solidFill>
                          <a:latin typeface="Calibri"/>
                        </a:rPr>
                        <a:t>Feb'2016</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8</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20.82</a:t>
                      </a:r>
                      <a:endParaRPr lang="en-IN" sz="2000" b="1" i="0" u="none" strike="noStrike" dirty="0">
                        <a:solidFill>
                          <a:srgbClr val="000000"/>
                        </a:solidFill>
                        <a:latin typeface="Calibri"/>
                      </a:endParaRPr>
                    </a:p>
                  </a:txBody>
                  <a:tcPr marL="0" marR="0" marT="0" marB="0" anchor="b"/>
                </a:tc>
              </a:tr>
              <a:tr h="377555">
                <a:tc>
                  <a:txBody>
                    <a:bodyPr/>
                    <a:lstStyle/>
                    <a:p>
                      <a:pPr algn="ctr" fontAlgn="b"/>
                      <a:r>
                        <a:rPr lang="en-US" sz="2000" b="1" i="0" u="none" strike="noStrike">
                          <a:solidFill>
                            <a:srgbClr val="000000"/>
                          </a:solidFill>
                          <a:latin typeface="Calibri"/>
                        </a:rPr>
                        <a:t>March'2016</a:t>
                      </a:r>
                      <a:endParaRPr lang="en-IN" sz="2000" b="1" i="0" u="none" strike="noStrike">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11</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16.66</a:t>
                      </a:r>
                      <a:endParaRPr lang="en-IN" sz="2000" b="1" i="0" u="none" strike="noStrike" dirty="0">
                        <a:solidFill>
                          <a:srgbClr val="000000"/>
                        </a:solidFill>
                        <a:latin typeface="Calibri"/>
                      </a:endParaRPr>
                    </a:p>
                  </a:txBody>
                  <a:tcPr marL="0" marR="0" marT="0" marB="0" anchor="b"/>
                </a:tc>
              </a:tr>
              <a:tr h="377555">
                <a:tc>
                  <a:txBody>
                    <a:bodyPr/>
                    <a:lstStyle/>
                    <a:p>
                      <a:pPr algn="ctr" fontAlgn="b"/>
                      <a:r>
                        <a:rPr lang="en-US" sz="2000" b="1" i="0" u="none" strike="noStrike">
                          <a:solidFill>
                            <a:srgbClr val="000000"/>
                          </a:solidFill>
                          <a:latin typeface="Calibri"/>
                        </a:rPr>
                        <a:t>April'2016</a:t>
                      </a:r>
                      <a:endParaRPr lang="en-IN" sz="2000" b="1" i="0" u="none" strike="noStrike">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14</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19.51</a:t>
                      </a:r>
                      <a:endParaRPr lang="en-IN" sz="2000" b="1" i="0" u="none" strike="noStrike" dirty="0">
                        <a:solidFill>
                          <a:srgbClr val="000000"/>
                        </a:solidFill>
                        <a:latin typeface="Calibri"/>
                      </a:endParaRPr>
                    </a:p>
                  </a:txBody>
                  <a:tcPr marL="0" marR="0" marT="0" marB="0" anchor="b"/>
                </a:tc>
              </a:tr>
              <a:tr h="377555">
                <a:tc>
                  <a:txBody>
                    <a:bodyPr/>
                    <a:lstStyle/>
                    <a:p>
                      <a:pPr algn="ctr" fontAlgn="b"/>
                      <a:r>
                        <a:rPr lang="en-US" sz="2000" b="1" i="0" u="none" strike="noStrike">
                          <a:solidFill>
                            <a:srgbClr val="000000"/>
                          </a:solidFill>
                          <a:latin typeface="Calibri"/>
                        </a:rPr>
                        <a:t>May'2016</a:t>
                      </a:r>
                      <a:endParaRPr lang="en-IN" sz="2000" b="1" i="0" u="none" strike="noStrike">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5</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7.4</a:t>
                      </a:r>
                      <a:endParaRPr lang="en-IN" sz="2000" b="1" i="0" u="none" strike="noStrike" dirty="0">
                        <a:solidFill>
                          <a:srgbClr val="000000"/>
                        </a:solidFill>
                        <a:latin typeface="Calibri"/>
                      </a:endParaRPr>
                    </a:p>
                  </a:txBody>
                  <a:tcPr marL="0" marR="0" marT="0" marB="0" anchor="b"/>
                </a:tc>
              </a:tr>
              <a:tr h="377555">
                <a:tc>
                  <a:txBody>
                    <a:bodyPr/>
                    <a:lstStyle/>
                    <a:p>
                      <a:pPr algn="ctr" fontAlgn="b"/>
                      <a:r>
                        <a:rPr lang="en-US" sz="2000" b="1" i="0" u="none" strike="noStrike">
                          <a:solidFill>
                            <a:srgbClr val="000000"/>
                          </a:solidFill>
                          <a:latin typeface="Calibri"/>
                        </a:rPr>
                        <a:t>June'2016</a:t>
                      </a:r>
                      <a:endParaRPr lang="en-IN" sz="2000" b="1" i="0" u="none" strike="noStrike">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7</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12</a:t>
                      </a:r>
                      <a:endParaRPr lang="en-IN" sz="2000" b="1" i="0" u="none" strike="noStrike" dirty="0">
                        <a:solidFill>
                          <a:srgbClr val="000000"/>
                        </a:solidFill>
                        <a:latin typeface="Calibri"/>
                      </a:endParaRPr>
                    </a:p>
                  </a:txBody>
                  <a:tcPr marL="0" marR="0" marT="0" marB="0" anchor="b"/>
                </a:tc>
              </a:tr>
              <a:tr h="377555">
                <a:tc>
                  <a:txBody>
                    <a:bodyPr/>
                    <a:lstStyle/>
                    <a:p>
                      <a:pPr algn="ctr" fontAlgn="b"/>
                      <a:r>
                        <a:rPr lang="en-US" sz="2000" b="1" i="0" u="none" strike="noStrike">
                          <a:solidFill>
                            <a:srgbClr val="000000"/>
                          </a:solidFill>
                          <a:latin typeface="Calibri"/>
                        </a:rPr>
                        <a:t>July'2016</a:t>
                      </a:r>
                      <a:endParaRPr lang="en-IN" sz="2000" b="1" i="0" u="none" strike="noStrike">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6</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11.11</a:t>
                      </a:r>
                      <a:endParaRPr lang="en-IN" sz="2000" b="1" i="0" u="none" strike="noStrike" dirty="0">
                        <a:solidFill>
                          <a:srgbClr val="000000"/>
                        </a:solidFill>
                        <a:latin typeface="Calibri"/>
                      </a:endParaRPr>
                    </a:p>
                  </a:txBody>
                  <a:tcPr marL="0" marR="0" marT="0" marB="0" anchor="b"/>
                </a:tc>
              </a:tr>
              <a:tr h="377555">
                <a:tc>
                  <a:txBody>
                    <a:bodyPr/>
                    <a:lstStyle/>
                    <a:p>
                      <a:pPr algn="ctr" fontAlgn="b"/>
                      <a:r>
                        <a:rPr lang="en-US" sz="2000" b="1" i="0" u="none" strike="noStrike">
                          <a:solidFill>
                            <a:srgbClr val="000000"/>
                          </a:solidFill>
                          <a:latin typeface="Calibri"/>
                        </a:rPr>
                        <a:t>August'2016</a:t>
                      </a:r>
                      <a:endParaRPr lang="en-IN" sz="2000" b="1" i="0" u="none" strike="noStrike">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5</a:t>
                      </a:r>
                      <a:endParaRPr lang="en-IN" sz="2000" b="1" i="0" u="none" strike="noStrike" dirty="0">
                        <a:solidFill>
                          <a:srgbClr val="000000"/>
                        </a:solidFill>
                        <a:latin typeface="Calibri"/>
                      </a:endParaRPr>
                    </a:p>
                  </a:txBody>
                  <a:tcPr marL="0" marR="0" marT="0" marB="0" anchor="b"/>
                </a:tc>
                <a:tc>
                  <a:txBody>
                    <a:bodyPr/>
                    <a:lstStyle/>
                    <a:p>
                      <a:pPr algn="ctr" fontAlgn="b"/>
                      <a:r>
                        <a:rPr lang="en-US" sz="2000" b="1" i="0" u="none" strike="noStrike" dirty="0">
                          <a:solidFill>
                            <a:srgbClr val="000000"/>
                          </a:solidFill>
                          <a:latin typeface="Calibri"/>
                        </a:rPr>
                        <a:t>12.5</a:t>
                      </a:r>
                      <a:endParaRPr lang="en-IN" sz="2000" b="1" i="0" u="none" strike="noStrike" dirty="0">
                        <a:solidFill>
                          <a:srgbClr val="000000"/>
                        </a:solidFill>
                        <a:latin typeface="Calibri"/>
                      </a:endParaRPr>
                    </a:p>
                  </a:txBody>
                  <a:tcPr marL="0" marR="0" marT="0" marB="0" anchor="b"/>
                </a:tc>
              </a:tr>
            </a:tbl>
          </a:graphicData>
        </a:graphic>
      </p:graphicFrame>
      <p:graphicFrame>
        <p:nvGraphicFramePr>
          <p:cNvPr id="10" name="Content Placeholder 9"/>
          <p:cNvGraphicFramePr>
            <a:graphicFrameLocks noGrp="1"/>
          </p:cNvGraphicFramePr>
          <p:nvPr>
            <p:ph sz="quarter" idx="2"/>
          </p:nvPr>
        </p:nvGraphicFramePr>
        <p:xfrm>
          <a:off x="3929058" y="1357298"/>
          <a:ext cx="5000660" cy="507209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mtClean="0"/>
              <a:t>Findings and Summary</a:t>
            </a:r>
            <a:endParaRPr lang="en-IN" dirty="0"/>
          </a:p>
        </p:txBody>
      </p:sp>
      <p:sp>
        <p:nvSpPr>
          <p:cNvPr id="3" name="Content Placeholder 2"/>
          <p:cNvSpPr>
            <a:spLocks noGrp="1"/>
          </p:cNvSpPr>
          <p:nvPr>
            <p:ph sz="quarter" idx="1"/>
          </p:nvPr>
        </p:nvSpPr>
        <p:spPr/>
        <p:txBody>
          <a:bodyPr>
            <a:normAutofit fontScale="77500" lnSpcReduction="20000"/>
          </a:bodyPr>
          <a:lstStyle/>
          <a:p>
            <a:endParaRPr lang="en-IN" dirty="0" smtClean="0"/>
          </a:p>
          <a:p>
            <a:pPr lvl="0"/>
            <a:r>
              <a:rPr lang="en-IN" dirty="0" smtClean="0"/>
              <a:t>Researchers also need transformation and tuning  the instrumentally of training and retraining activities, so that they may be able to maintain the poise and productivity of the research work.</a:t>
            </a:r>
          </a:p>
          <a:p>
            <a:pPr lvl="0"/>
            <a:endParaRPr lang="en-IN" dirty="0" smtClean="0"/>
          </a:p>
          <a:p>
            <a:pPr lvl="0"/>
            <a:r>
              <a:rPr lang="en-IN" dirty="0" smtClean="0"/>
              <a:t>Majority of the respondent are of the view that they are not informed about </a:t>
            </a:r>
            <a:r>
              <a:rPr lang="en-IN" dirty="0" err="1" smtClean="0"/>
              <a:t>Urkund</a:t>
            </a:r>
            <a:r>
              <a:rPr lang="en-IN" dirty="0" smtClean="0"/>
              <a:t> by guides; they have got the information from the university library.</a:t>
            </a:r>
          </a:p>
          <a:p>
            <a:pPr lvl="0"/>
            <a:endParaRPr lang="en-IN" dirty="0" smtClean="0"/>
          </a:p>
          <a:p>
            <a:pPr lvl="0"/>
            <a:r>
              <a:rPr lang="en-IN" dirty="0" smtClean="0"/>
              <a:t>Found that about 20% of theses were returned for polishing, the strict measure taken by the library in enhancing high quality research. Such a strict attitude has made the researchers cautious to avoid the offence of plagiarism.</a:t>
            </a:r>
          </a:p>
          <a:p>
            <a:pPr lvl="0"/>
            <a:endParaRPr lang="en-IN" dirty="0" smtClean="0"/>
          </a:p>
          <a:p>
            <a:r>
              <a:rPr lang="en-IN" dirty="0" smtClean="0"/>
              <a:t> Suggestion:</a:t>
            </a:r>
          </a:p>
          <a:p>
            <a:r>
              <a:rPr lang="en-IN" dirty="0" smtClean="0"/>
              <a:t> At present what we feel is that since number of borrowing from internet had reduced, yet some scholars feel free to do so from the books and unloaded M. Phil and Masters Dissertation which we believe still needs to be tackled. </a:t>
            </a:r>
          </a:p>
          <a:p>
            <a:endParaRPr lang="en-IN"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dirty="0" smtClean="0"/>
              <a:t>Thank you for your patience and co-operation !</a:t>
            </a:r>
            <a:endParaRPr lang="en-IN" sz="2800" dirty="0"/>
          </a:p>
        </p:txBody>
      </p:sp>
      <p:pic>
        <p:nvPicPr>
          <p:cNvPr id="1026" name="Picture 2"/>
          <p:cNvPicPr>
            <a:picLocks noGrp="1" noChangeAspect="1" noChangeArrowheads="1"/>
          </p:cNvPicPr>
          <p:nvPr>
            <p:ph sz="quarter" idx="1"/>
          </p:nvPr>
        </p:nvPicPr>
        <p:blipFill>
          <a:blip r:embed="rId2"/>
          <a:srcRect/>
          <a:stretch>
            <a:fillRect/>
          </a:stretch>
        </p:blipFill>
        <p:spPr bwMode="auto">
          <a:xfrm>
            <a:off x="2214546" y="2543174"/>
            <a:ext cx="4357718" cy="2957528"/>
          </a:xfrm>
          <a:prstGeom prst="rect">
            <a:avLst/>
          </a:prstGeom>
          <a:noFill/>
          <a:ln w="9525">
            <a:noFill/>
            <a:miter lim="800000"/>
            <a:headEnd/>
            <a:tailEnd/>
          </a:ln>
          <a:effectLst/>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46"/>
          </a:xfrm>
        </p:spPr>
        <p:txBody>
          <a:bodyPr/>
          <a:lstStyle/>
          <a:p>
            <a:r>
              <a:rPr lang="en-IN" dirty="0" smtClean="0"/>
              <a:t>Abstract</a:t>
            </a:r>
            <a:endParaRPr lang="en-IN" dirty="0"/>
          </a:p>
        </p:txBody>
      </p:sp>
      <p:sp>
        <p:nvSpPr>
          <p:cNvPr id="3" name="Content Placeholder 2"/>
          <p:cNvSpPr>
            <a:spLocks noGrp="1"/>
          </p:cNvSpPr>
          <p:nvPr>
            <p:ph sz="quarter" idx="1"/>
          </p:nvPr>
        </p:nvSpPr>
        <p:spPr>
          <a:xfrm>
            <a:off x="914400" y="1447800"/>
            <a:ext cx="7772400" cy="5195910"/>
          </a:xfrm>
        </p:spPr>
        <p:txBody>
          <a:bodyPr>
            <a:normAutofit/>
          </a:bodyPr>
          <a:lstStyle/>
          <a:p>
            <a:pPr algn="just"/>
            <a:r>
              <a:rPr lang="en-IN" dirty="0" smtClean="0"/>
              <a:t>This </a:t>
            </a:r>
            <a:r>
              <a:rPr lang="en-IN" dirty="0"/>
              <a:t>paper attempts to highlight the vital role played by the librarians in erasing the menace of plagiarism with the anti plagiarism software</a:t>
            </a:r>
            <a:r>
              <a:rPr lang="en-IN" dirty="0" smtClean="0"/>
              <a:t>.</a:t>
            </a:r>
          </a:p>
          <a:p>
            <a:pPr algn="just"/>
            <a:endParaRPr lang="en-IN" sz="2800" dirty="0" smtClean="0"/>
          </a:p>
          <a:p>
            <a:pPr algn="just"/>
            <a:r>
              <a:rPr lang="en-IN" dirty="0" smtClean="0"/>
              <a:t> </a:t>
            </a:r>
            <a:r>
              <a:rPr lang="en-IN" dirty="0"/>
              <a:t>Although the anti plagiarism software </a:t>
            </a:r>
            <a:r>
              <a:rPr lang="en-IN" dirty="0" err="1"/>
              <a:t>Urkund</a:t>
            </a:r>
            <a:r>
              <a:rPr lang="en-IN" dirty="0"/>
              <a:t> has been provided by INFLIBNET centre to all the universities in India, </a:t>
            </a:r>
            <a:r>
              <a:rPr lang="en-IN" dirty="0" smtClean="0"/>
              <a:t> </a:t>
            </a:r>
            <a:r>
              <a:rPr lang="en-IN" dirty="0"/>
              <a:t>we have limited our discussion </a:t>
            </a:r>
            <a:r>
              <a:rPr lang="en-IN" dirty="0" smtClean="0"/>
              <a:t>to </a:t>
            </a:r>
            <a:r>
              <a:rPr lang="en-IN" dirty="0" err="1"/>
              <a:t>Gauhati</a:t>
            </a:r>
            <a:r>
              <a:rPr lang="en-IN" dirty="0"/>
              <a:t> </a:t>
            </a:r>
            <a:r>
              <a:rPr lang="en-IN" dirty="0" smtClean="0"/>
              <a:t>University.</a:t>
            </a:r>
          </a:p>
          <a:p>
            <a:pPr algn="just"/>
            <a:endParaRPr lang="en-IN" dirty="0" smtClean="0"/>
          </a:p>
          <a:p>
            <a:pPr algn="just"/>
            <a:r>
              <a:rPr lang="en-IN" dirty="0" smtClean="0"/>
              <a:t> </a:t>
            </a:r>
            <a:r>
              <a:rPr lang="en-IN" dirty="0"/>
              <a:t>We attempt to show the crucial role played by the librarians in </a:t>
            </a:r>
            <a:r>
              <a:rPr lang="en-IN" dirty="0" err="1"/>
              <a:t>Gauhati</a:t>
            </a:r>
            <a:r>
              <a:rPr lang="en-IN" dirty="0"/>
              <a:t> University in helping to reduce the offence of plagiarism from 34% up to by 12% approximately.</a:t>
            </a:r>
          </a:p>
          <a:p>
            <a:endParaRPr lang="en-IN" sz="2400"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46"/>
          </a:xfrm>
        </p:spPr>
        <p:txBody>
          <a:bodyPr>
            <a:normAutofit/>
          </a:bodyPr>
          <a:lstStyle/>
          <a:p>
            <a:r>
              <a:rPr lang="en-IN" dirty="0" smtClean="0"/>
              <a:t>UGC mandated  on 1</a:t>
            </a:r>
            <a:r>
              <a:rPr lang="en-IN" baseline="30000" dirty="0" smtClean="0"/>
              <a:t>st</a:t>
            </a:r>
            <a:r>
              <a:rPr lang="en-IN" dirty="0" smtClean="0"/>
              <a:t> of June, 2009</a:t>
            </a:r>
            <a:endParaRPr lang="en-IN" dirty="0"/>
          </a:p>
        </p:txBody>
      </p:sp>
      <p:sp>
        <p:nvSpPr>
          <p:cNvPr id="3" name="Content Placeholder 2"/>
          <p:cNvSpPr>
            <a:spLocks noGrp="1"/>
          </p:cNvSpPr>
          <p:nvPr>
            <p:ph sz="quarter" idx="1"/>
          </p:nvPr>
        </p:nvSpPr>
        <p:spPr>
          <a:xfrm>
            <a:off x="914400" y="1447800"/>
            <a:ext cx="7772400" cy="5195910"/>
          </a:xfrm>
        </p:spPr>
        <p:txBody>
          <a:bodyPr>
            <a:normAutofit/>
          </a:bodyPr>
          <a:lstStyle/>
          <a:p>
            <a:pPr algn="just">
              <a:buNone/>
            </a:pPr>
            <a:r>
              <a:rPr lang="en-IN" b="1" dirty="0" smtClean="0"/>
              <a:t>	The </a:t>
            </a:r>
            <a:r>
              <a:rPr lang="en-IN" b="1" dirty="0"/>
              <a:t>University </a:t>
            </a:r>
            <a:r>
              <a:rPr lang="en-IN" b="1" dirty="0" smtClean="0"/>
              <a:t>Grant </a:t>
            </a:r>
            <a:r>
              <a:rPr lang="en-IN" b="1" dirty="0"/>
              <a:t>Commission (UGC) in India </a:t>
            </a:r>
            <a:r>
              <a:rPr lang="en-IN" b="1" dirty="0" smtClean="0"/>
              <a:t> </a:t>
            </a:r>
            <a:r>
              <a:rPr lang="en-IN" b="1" dirty="0"/>
              <a:t>have decided to take corrective steps in order to guard the amount of work plagiarized and </a:t>
            </a:r>
            <a:r>
              <a:rPr lang="en-IN" b="1" dirty="0" smtClean="0"/>
              <a:t>ensure </a:t>
            </a:r>
            <a:r>
              <a:rPr lang="en-IN" b="1" dirty="0"/>
              <a:t>the quality of research work. </a:t>
            </a:r>
            <a:endParaRPr lang="en-IN" b="1" dirty="0" smtClean="0"/>
          </a:p>
          <a:p>
            <a:pPr algn="just">
              <a:buNone/>
            </a:pPr>
            <a:endParaRPr lang="en-IN" b="1" dirty="0" smtClean="0"/>
          </a:p>
          <a:p>
            <a:pPr algn="just">
              <a:buNone/>
            </a:pPr>
            <a:r>
              <a:rPr lang="en-IN" b="1" dirty="0" smtClean="0"/>
              <a:t>	The </a:t>
            </a:r>
            <a:r>
              <a:rPr lang="en-IN" b="1" dirty="0"/>
              <a:t>anti plagiarism  software </a:t>
            </a:r>
            <a:r>
              <a:rPr lang="en-IN" b="1" dirty="0" smtClean="0"/>
              <a:t> </a:t>
            </a:r>
            <a:r>
              <a:rPr lang="en-IN" b="1" dirty="0"/>
              <a:t>have been adopted by the UGC to locate instances of plagiarism in a research </a:t>
            </a:r>
            <a:r>
              <a:rPr lang="en-IN" b="1" dirty="0" smtClean="0"/>
              <a:t>work.</a:t>
            </a:r>
          </a:p>
          <a:p>
            <a:pPr algn="just">
              <a:buNone/>
            </a:pPr>
            <a:endParaRPr lang="en-IN" b="1" dirty="0" smtClean="0"/>
          </a:p>
          <a:p>
            <a:pPr algn="just">
              <a:buNone/>
            </a:pPr>
            <a:r>
              <a:rPr lang="en-IN" b="1" dirty="0" smtClean="0"/>
              <a:t>	According to UGC Regulation 2009, it is compulsory to check similarity of each Ph. D thesis before awarding Ph. D  Degree.</a:t>
            </a:r>
            <a:endParaRPr lang="en-IN"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Purpose of the study</a:t>
            </a:r>
            <a:endParaRPr lang="en-IN" dirty="0"/>
          </a:p>
        </p:txBody>
      </p:sp>
      <p:sp>
        <p:nvSpPr>
          <p:cNvPr id="3" name="Content Placeholder 2"/>
          <p:cNvSpPr>
            <a:spLocks noGrp="1"/>
          </p:cNvSpPr>
          <p:nvPr>
            <p:ph sz="quarter" idx="1"/>
          </p:nvPr>
        </p:nvSpPr>
        <p:spPr/>
        <p:txBody>
          <a:bodyPr>
            <a:normAutofit/>
          </a:bodyPr>
          <a:lstStyle/>
          <a:p>
            <a:pPr algn="just"/>
            <a:r>
              <a:rPr lang="en-IN" dirty="0" smtClean="0"/>
              <a:t>To </a:t>
            </a:r>
            <a:r>
              <a:rPr lang="en-IN" dirty="0"/>
              <a:t>highlight the role played by the librarians in </a:t>
            </a:r>
            <a:r>
              <a:rPr lang="en-IN" dirty="0" err="1"/>
              <a:t>Gauhati</a:t>
            </a:r>
            <a:r>
              <a:rPr lang="en-IN" dirty="0"/>
              <a:t> University in rubbing away plagiarism which has been considered as a punishable crime. </a:t>
            </a:r>
            <a:endParaRPr lang="en-IN" dirty="0" smtClean="0"/>
          </a:p>
          <a:p>
            <a:pPr algn="just"/>
            <a:endParaRPr lang="en-IN" dirty="0" smtClean="0"/>
          </a:p>
          <a:p>
            <a:pPr algn="just"/>
            <a:r>
              <a:rPr lang="en-IN" dirty="0" smtClean="0"/>
              <a:t>The </a:t>
            </a:r>
            <a:r>
              <a:rPr lang="en-IN" dirty="0"/>
              <a:t>power and responsibility in erasing plagiarism has been entrusted with the respective research guides as well as the librarians</a:t>
            </a:r>
            <a:r>
              <a:rPr lang="en-IN" dirty="0" smtClean="0"/>
              <a:t>.</a:t>
            </a:r>
          </a:p>
          <a:p>
            <a:pPr algn="just"/>
            <a:endParaRPr lang="en-IN" dirty="0" smtClean="0"/>
          </a:p>
          <a:p>
            <a:pPr algn="just"/>
            <a:r>
              <a:rPr lang="en-IN" dirty="0" smtClean="0"/>
              <a:t> </a:t>
            </a:r>
            <a:r>
              <a:rPr lang="en-IN" dirty="0"/>
              <a:t>The paper would further show how with the use of the anti-plagiarism software URKUND, the crime of plagiarism has been brought under control </a:t>
            </a:r>
            <a:r>
              <a:rPr lang="en-IN" dirty="0" smtClean="0"/>
              <a:t> </a:t>
            </a:r>
            <a:r>
              <a:rPr lang="en-IN" dirty="0"/>
              <a:t>in </a:t>
            </a:r>
            <a:r>
              <a:rPr lang="en-IN" dirty="0" err="1"/>
              <a:t>Gauhati</a:t>
            </a:r>
            <a:r>
              <a:rPr lang="en-IN" dirty="0"/>
              <a:t> University</a:t>
            </a:r>
          </a:p>
          <a:p>
            <a:endParaRPr lang="en-IN"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428604"/>
            <a:ext cx="7772400" cy="571504"/>
          </a:xfrm>
        </p:spPr>
        <p:txBody>
          <a:bodyPr>
            <a:normAutofit fontScale="90000"/>
          </a:bodyPr>
          <a:lstStyle/>
          <a:p>
            <a:r>
              <a:rPr lang="en-IN" dirty="0" smtClean="0"/>
              <a:t>Why </a:t>
            </a:r>
            <a:r>
              <a:rPr lang="en-IN" smtClean="0"/>
              <a:t>people plagiarise </a:t>
            </a:r>
            <a:r>
              <a:rPr lang="en-IN" dirty="0" smtClean="0"/>
              <a:t>?</a:t>
            </a:r>
            <a:endParaRPr lang="en-IN" dirty="0"/>
          </a:p>
        </p:txBody>
      </p:sp>
      <p:pic>
        <p:nvPicPr>
          <p:cNvPr id="5" name="Shape 675" descr="MCj04298170000[1]"/>
          <p:cNvPicPr preferRelativeResize="0">
            <a:picLocks noGrp="1"/>
          </p:cNvPicPr>
          <p:nvPr>
            <p:ph sz="quarter" idx="1"/>
          </p:nvPr>
        </p:nvPicPr>
        <p:blipFill rotWithShape="1">
          <a:blip r:embed="rId2"/>
          <a:srcRect/>
          <a:stretch>
            <a:fillRect/>
          </a:stretch>
        </p:blipFill>
        <p:spPr>
          <a:xfrm>
            <a:off x="400051" y="1571612"/>
            <a:ext cx="3743322" cy="4141076"/>
          </a:xfrm>
          <a:prstGeom prst="rect">
            <a:avLst/>
          </a:prstGeom>
          <a:noFill/>
          <a:ln>
            <a:noFill/>
          </a:ln>
        </p:spPr>
      </p:pic>
      <p:sp>
        <p:nvSpPr>
          <p:cNvPr id="4" name="Content Placeholder 3"/>
          <p:cNvSpPr>
            <a:spLocks noGrp="1"/>
          </p:cNvSpPr>
          <p:nvPr>
            <p:ph sz="quarter" idx="2"/>
          </p:nvPr>
        </p:nvSpPr>
        <p:spPr>
          <a:xfrm>
            <a:off x="4933950" y="928670"/>
            <a:ext cx="3749040" cy="5929330"/>
          </a:xfrm>
        </p:spPr>
        <p:txBody>
          <a:bodyPr>
            <a:normAutofit lnSpcReduction="10000"/>
          </a:bodyPr>
          <a:lstStyle/>
          <a:p>
            <a:pPr lvl="0"/>
            <a:r>
              <a:rPr lang="en-IN" dirty="0" smtClean="0"/>
              <a:t>Lack of time/Planning</a:t>
            </a:r>
          </a:p>
          <a:p>
            <a:pPr lvl="0"/>
            <a:endParaRPr lang="en-IN" sz="2800" dirty="0" smtClean="0"/>
          </a:p>
          <a:p>
            <a:pPr lvl="0"/>
            <a:r>
              <a:rPr lang="en-IN" dirty="0" smtClean="0"/>
              <a:t>To influence others</a:t>
            </a:r>
          </a:p>
          <a:p>
            <a:pPr lvl="0"/>
            <a:endParaRPr lang="en-IN" dirty="0" smtClean="0"/>
          </a:p>
          <a:p>
            <a:pPr lvl="0"/>
            <a:r>
              <a:rPr lang="en-IN" dirty="0" smtClean="0"/>
              <a:t>Pressures to publish (for career development)</a:t>
            </a:r>
          </a:p>
          <a:p>
            <a:pPr lvl="0"/>
            <a:endParaRPr lang="en-IN" dirty="0" smtClean="0"/>
          </a:p>
          <a:p>
            <a:pPr lvl="0"/>
            <a:r>
              <a:rPr lang="en-IN" dirty="0" smtClean="0"/>
              <a:t>Competition (Colleague pressures)</a:t>
            </a:r>
          </a:p>
          <a:p>
            <a:pPr lvl="0"/>
            <a:endParaRPr lang="en-IN" dirty="0" smtClean="0"/>
          </a:p>
          <a:p>
            <a:pPr lvl="0"/>
            <a:r>
              <a:rPr lang="en-IN" dirty="0" smtClean="0"/>
              <a:t>Fear of failure</a:t>
            </a:r>
          </a:p>
          <a:p>
            <a:pPr lvl="0"/>
            <a:endParaRPr lang="en-IN" dirty="0" smtClean="0"/>
          </a:p>
          <a:p>
            <a:pPr lvl="0"/>
            <a:r>
              <a:rPr lang="en-IN" dirty="0" smtClean="0"/>
              <a:t>Lack of Knowledge</a:t>
            </a:r>
          </a:p>
          <a:p>
            <a:endParaRPr lang="en-IN" dirty="0"/>
          </a:p>
        </p:txBody>
      </p:sp>
      <p:sp>
        <p:nvSpPr>
          <p:cNvPr id="7" name="TextBox 6"/>
          <p:cNvSpPr txBox="1"/>
          <p:nvPr/>
        </p:nvSpPr>
        <p:spPr>
          <a:xfrm>
            <a:off x="571472" y="6215082"/>
            <a:ext cx="3107710" cy="369332"/>
          </a:xfrm>
          <a:prstGeom prst="rect">
            <a:avLst/>
          </a:prstGeom>
          <a:noFill/>
        </p:spPr>
        <p:txBody>
          <a:bodyPr wrap="none" rtlCol="0">
            <a:spAutoFit/>
          </a:bodyPr>
          <a:lstStyle/>
          <a:p>
            <a:r>
              <a:rPr lang="en-IN" dirty="0" smtClean="0"/>
              <a:t>Plagiarising is a punishable crime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57224" y="0"/>
            <a:ext cx="7772400" cy="725470"/>
          </a:xfrm>
        </p:spPr>
        <p:txBody>
          <a:bodyPr>
            <a:normAutofit/>
          </a:bodyPr>
          <a:lstStyle/>
          <a:p>
            <a:r>
              <a:rPr lang="en-IN" sz="3200" dirty="0" smtClean="0"/>
              <a:t>Which situations constitute Plagiarizing ?</a:t>
            </a:r>
            <a:endParaRPr lang="en-IN" sz="3200" dirty="0"/>
          </a:p>
        </p:txBody>
      </p:sp>
      <p:sp>
        <p:nvSpPr>
          <p:cNvPr id="3" name="Content Placeholder 2"/>
          <p:cNvSpPr>
            <a:spLocks noGrp="1"/>
          </p:cNvSpPr>
          <p:nvPr>
            <p:ph sz="quarter" idx="1"/>
          </p:nvPr>
        </p:nvSpPr>
        <p:spPr>
          <a:xfrm>
            <a:off x="457200" y="714356"/>
            <a:ext cx="8229600" cy="6143644"/>
          </a:xfrm>
        </p:spPr>
        <p:txBody>
          <a:bodyPr>
            <a:normAutofit lnSpcReduction="10000"/>
          </a:bodyPr>
          <a:lstStyle/>
          <a:p>
            <a:pPr lvl="0" algn="just"/>
            <a:r>
              <a:rPr lang="en-IN" dirty="0" smtClean="0"/>
              <a:t>Writing </a:t>
            </a:r>
            <a:r>
              <a:rPr lang="en-IN" dirty="0"/>
              <a:t>or copying a short piece from a source exactly without stating who the original author is</a:t>
            </a:r>
            <a:r>
              <a:rPr lang="en-IN" dirty="0" smtClean="0"/>
              <a:t>.</a:t>
            </a:r>
          </a:p>
          <a:p>
            <a:pPr lvl="0" algn="just"/>
            <a:endParaRPr lang="en-IN" dirty="0"/>
          </a:p>
          <a:p>
            <a:pPr lvl="0" algn="just"/>
            <a:r>
              <a:rPr lang="en-IN" dirty="0"/>
              <a:t>Using someone else’s exact words without using quotation marks of a citation</a:t>
            </a:r>
            <a:r>
              <a:rPr lang="en-IN" dirty="0" smtClean="0"/>
              <a:t>.</a:t>
            </a:r>
          </a:p>
          <a:p>
            <a:pPr lvl="0" algn="just"/>
            <a:endParaRPr lang="en-IN" dirty="0"/>
          </a:p>
          <a:p>
            <a:pPr lvl="0" algn="just"/>
            <a:r>
              <a:rPr lang="en-IN" dirty="0"/>
              <a:t>Reading several texts and reworking the contents of these into a new text </a:t>
            </a:r>
            <a:r>
              <a:rPr lang="en-IN" dirty="0" smtClean="0"/>
              <a:t> </a:t>
            </a:r>
            <a:r>
              <a:rPr lang="en-IN" dirty="0"/>
              <a:t>without citing any of the sources</a:t>
            </a:r>
            <a:r>
              <a:rPr lang="en-IN" dirty="0" smtClean="0"/>
              <a:t>.</a:t>
            </a:r>
          </a:p>
          <a:p>
            <a:pPr lvl="0" algn="just"/>
            <a:endParaRPr lang="en-IN" dirty="0"/>
          </a:p>
          <a:p>
            <a:pPr lvl="0" algn="just"/>
            <a:r>
              <a:rPr lang="en-IN" dirty="0"/>
              <a:t>Translate another author’s text into a different language and using the result without citing the source</a:t>
            </a:r>
            <a:r>
              <a:rPr lang="en-IN" dirty="0" smtClean="0"/>
              <a:t>.</a:t>
            </a:r>
          </a:p>
          <a:p>
            <a:pPr lvl="0" algn="just"/>
            <a:endParaRPr lang="en-IN" dirty="0"/>
          </a:p>
          <a:p>
            <a:pPr lvl="0" algn="just"/>
            <a:r>
              <a:rPr lang="en-IN" dirty="0"/>
              <a:t>Making use of an existing text without stating who the original author is, replacing words with synonymous </a:t>
            </a:r>
            <a:r>
              <a:rPr lang="en-IN" dirty="0" smtClean="0"/>
              <a:t>terms </a:t>
            </a:r>
            <a:r>
              <a:rPr lang="en-IN" dirty="0"/>
              <a:t>or adding individual words and so on. </a:t>
            </a:r>
            <a:r>
              <a:rPr lang="en-IN" dirty="0" smtClean="0"/>
              <a:t> </a:t>
            </a:r>
            <a:endParaRPr lang="en-IN" dirty="0"/>
          </a:p>
          <a:p>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28604"/>
            <a:ext cx="7772400" cy="500066"/>
          </a:xfrm>
        </p:spPr>
        <p:txBody>
          <a:bodyPr>
            <a:normAutofit fontScale="90000"/>
          </a:bodyPr>
          <a:lstStyle/>
          <a:p>
            <a:r>
              <a:rPr lang="en-IN" dirty="0" smtClean="0"/>
              <a:t>Plagiarism Policy of </a:t>
            </a:r>
            <a:r>
              <a:rPr lang="en-IN" dirty="0" err="1" smtClean="0"/>
              <a:t>Gauhati</a:t>
            </a:r>
            <a:r>
              <a:rPr lang="en-IN" dirty="0" smtClean="0"/>
              <a:t> University</a:t>
            </a:r>
            <a:endParaRPr lang="en-IN" dirty="0"/>
          </a:p>
        </p:txBody>
      </p:sp>
      <p:sp>
        <p:nvSpPr>
          <p:cNvPr id="8" name="Content Placeholder 7"/>
          <p:cNvSpPr>
            <a:spLocks noGrp="1"/>
          </p:cNvSpPr>
          <p:nvPr>
            <p:ph sz="quarter" idx="1"/>
          </p:nvPr>
        </p:nvSpPr>
        <p:spPr>
          <a:xfrm>
            <a:off x="0" y="1428736"/>
            <a:ext cx="4234844" cy="3268587"/>
          </a:xfrm>
          <a:prstGeom prst="rect">
            <a:avLst/>
          </a:prstGeom>
        </p:spPr>
        <p:txBody>
          <a:bodyPr wrap="square">
            <a:spAutoFit/>
          </a:bodyPr>
          <a:lstStyle/>
          <a:p>
            <a:pPr lvl="0" algn="just">
              <a:lnSpc>
                <a:spcPct val="90000"/>
              </a:lnSpc>
              <a:buSzPct val="25000"/>
              <a:buNone/>
            </a:pPr>
            <a:r>
              <a:rPr lang="en-US" sz="2800" dirty="0" smtClean="0">
                <a:solidFill>
                  <a:srgbClr val="FF0000"/>
                </a:solidFill>
                <a:latin typeface="Arial"/>
                <a:ea typeface="Arial"/>
                <a:cs typeface="Arial"/>
                <a:sym typeface="Arial"/>
              </a:rPr>
              <a:t>URKUND is a completely</a:t>
            </a:r>
          </a:p>
          <a:p>
            <a:pPr lvl="0" algn="just">
              <a:lnSpc>
                <a:spcPct val="90000"/>
              </a:lnSpc>
              <a:buSzPct val="25000"/>
              <a:buNone/>
            </a:pPr>
            <a:r>
              <a:rPr lang="en-US" sz="2800" dirty="0" smtClean="0">
                <a:solidFill>
                  <a:srgbClr val="FF0000"/>
                </a:solidFill>
                <a:latin typeface="Arial"/>
                <a:ea typeface="Arial"/>
                <a:cs typeface="Arial"/>
                <a:sym typeface="Arial"/>
              </a:rPr>
              <a:t>automated system</a:t>
            </a:r>
          </a:p>
          <a:p>
            <a:pPr lvl="0" algn="just">
              <a:lnSpc>
                <a:spcPct val="90000"/>
              </a:lnSpc>
              <a:buSzPct val="25000"/>
              <a:buNone/>
            </a:pPr>
            <a:r>
              <a:rPr lang="en-US" sz="2800" dirty="0" smtClean="0">
                <a:solidFill>
                  <a:srgbClr val="FF0000"/>
                </a:solidFill>
                <a:latin typeface="Arial"/>
                <a:ea typeface="Arial"/>
                <a:cs typeface="Arial"/>
                <a:sym typeface="Arial"/>
              </a:rPr>
              <a:t>against plagiarism and is</a:t>
            </a:r>
          </a:p>
          <a:p>
            <a:pPr lvl="0" algn="just">
              <a:lnSpc>
                <a:spcPct val="90000"/>
              </a:lnSpc>
              <a:buSzPct val="25000"/>
              <a:buNone/>
            </a:pPr>
            <a:r>
              <a:rPr lang="en-US" sz="2800" dirty="0" smtClean="0">
                <a:solidFill>
                  <a:srgbClr val="FF0000"/>
                </a:solidFill>
                <a:latin typeface="Arial"/>
                <a:ea typeface="Arial"/>
                <a:cs typeface="Arial"/>
                <a:sym typeface="Arial"/>
              </a:rPr>
              <a:t>being successfully used</a:t>
            </a:r>
          </a:p>
          <a:p>
            <a:pPr lvl="0" algn="just">
              <a:lnSpc>
                <a:spcPct val="90000"/>
              </a:lnSpc>
              <a:buSzPct val="25000"/>
              <a:buNone/>
            </a:pPr>
            <a:r>
              <a:rPr lang="en-US" sz="2800" dirty="0" smtClean="0">
                <a:solidFill>
                  <a:srgbClr val="FF0000"/>
                </a:solidFill>
                <a:latin typeface="Arial"/>
                <a:ea typeface="Arial"/>
                <a:cs typeface="Arial"/>
                <a:sym typeface="Arial"/>
              </a:rPr>
              <a:t>at </a:t>
            </a:r>
            <a:r>
              <a:rPr lang="en-US" sz="2800" dirty="0" err="1" smtClean="0">
                <a:solidFill>
                  <a:srgbClr val="FF0000"/>
                </a:solidFill>
                <a:latin typeface="Arial"/>
                <a:ea typeface="Arial"/>
                <a:cs typeface="Arial"/>
                <a:sym typeface="Arial"/>
              </a:rPr>
              <a:t>Gauhati</a:t>
            </a:r>
            <a:r>
              <a:rPr lang="en-US" sz="2800" dirty="0" smtClean="0">
                <a:solidFill>
                  <a:srgbClr val="FF0000"/>
                </a:solidFill>
                <a:latin typeface="Arial"/>
                <a:ea typeface="Arial"/>
                <a:cs typeface="Arial"/>
                <a:sym typeface="Arial"/>
              </a:rPr>
              <a:t> University as</a:t>
            </a:r>
          </a:p>
          <a:p>
            <a:pPr lvl="0" algn="just">
              <a:lnSpc>
                <a:spcPct val="90000"/>
              </a:lnSpc>
              <a:buSzPct val="25000"/>
              <a:buNone/>
            </a:pPr>
            <a:r>
              <a:rPr lang="en-US" sz="2800" dirty="0" smtClean="0">
                <a:solidFill>
                  <a:srgbClr val="FF0000"/>
                </a:solidFill>
                <a:latin typeface="Arial"/>
                <a:ea typeface="Arial"/>
                <a:cs typeface="Arial"/>
                <a:sym typeface="Arial"/>
              </a:rPr>
              <a:t>well as in all Indian</a:t>
            </a:r>
          </a:p>
          <a:p>
            <a:pPr lvl="0" algn="just">
              <a:lnSpc>
                <a:spcPct val="90000"/>
              </a:lnSpc>
              <a:buSzPct val="25000"/>
              <a:buNone/>
            </a:pPr>
            <a:r>
              <a:rPr lang="en-US" sz="2800" dirty="0" smtClean="0">
                <a:solidFill>
                  <a:srgbClr val="FF0000"/>
                </a:solidFill>
                <a:latin typeface="Arial"/>
                <a:ea typeface="Arial"/>
                <a:cs typeface="Arial"/>
                <a:sym typeface="Arial"/>
              </a:rPr>
              <a:t>Universities.</a:t>
            </a:r>
            <a:endParaRPr lang="en-US" sz="2800" dirty="0">
              <a:solidFill>
                <a:srgbClr val="FF0000"/>
              </a:solidFill>
              <a:latin typeface="Arial"/>
              <a:ea typeface="Arial"/>
              <a:cs typeface="Arial"/>
              <a:sym typeface="Arial"/>
            </a:endParaRPr>
          </a:p>
        </p:txBody>
      </p:sp>
      <p:sp>
        <p:nvSpPr>
          <p:cNvPr id="4" name="Content Placeholder 3"/>
          <p:cNvSpPr>
            <a:spLocks noGrp="1"/>
          </p:cNvSpPr>
          <p:nvPr>
            <p:ph sz="quarter" idx="2"/>
          </p:nvPr>
        </p:nvSpPr>
        <p:spPr>
          <a:xfrm>
            <a:off x="4933950" y="1000108"/>
            <a:ext cx="3749040" cy="5857892"/>
          </a:xfrm>
        </p:spPr>
        <p:txBody>
          <a:bodyPr>
            <a:noAutofit/>
          </a:bodyPr>
          <a:lstStyle/>
          <a:p>
            <a:r>
              <a:rPr lang="en-IN" sz="2800" dirty="0" smtClean="0">
                <a:solidFill>
                  <a:srgbClr val="002060"/>
                </a:solidFill>
              </a:rPr>
              <a:t>The researchers are asked to polish the research works.</a:t>
            </a:r>
          </a:p>
          <a:p>
            <a:r>
              <a:rPr lang="en-IN" sz="2800" dirty="0" smtClean="0">
                <a:solidFill>
                  <a:srgbClr val="002060"/>
                </a:solidFill>
              </a:rPr>
              <a:t>Central Library issues a Plagiarism verification certificate. This certificate is submitted with the thesis for acquiring Ph. D degree.</a:t>
            </a:r>
          </a:p>
          <a:p>
            <a:r>
              <a:rPr lang="en-IN" sz="2800" dirty="0" smtClean="0">
                <a:solidFill>
                  <a:srgbClr val="002060"/>
                </a:solidFill>
              </a:rPr>
              <a:t> Ph D scholars are allowed to take content from other sources not exceeding 20%.</a:t>
            </a:r>
            <a:endParaRPr lang="en-IN" sz="2800" dirty="0">
              <a:solidFill>
                <a:srgbClr val="002060"/>
              </a:solidFill>
            </a:endParaRP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Similarity/Originality checked in GU</a:t>
            </a:r>
            <a:endParaRPr lang="en-IN" dirty="0"/>
          </a:p>
        </p:txBody>
      </p:sp>
      <p:graphicFrame>
        <p:nvGraphicFramePr>
          <p:cNvPr id="4" name="Content Placeholder 3"/>
          <p:cNvGraphicFramePr>
            <a:graphicFrameLocks noGrp="1"/>
          </p:cNvGraphicFramePr>
          <p:nvPr>
            <p:ph sz="quarter" idx="1"/>
          </p:nvPr>
        </p:nvGraphicFramePr>
        <p:xfrm>
          <a:off x="500034" y="1571612"/>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274638"/>
            <a:ext cx="7772400" cy="868346"/>
          </a:xfrm>
        </p:spPr>
        <p:txBody>
          <a:bodyPr/>
          <a:lstStyle/>
          <a:p>
            <a:pPr algn="ctr"/>
            <a:r>
              <a:rPr lang="en-IN" dirty="0" smtClean="0">
                <a:solidFill>
                  <a:srgbClr val="00B050"/>
                </a:solidFill>
              </a:rPr>
              <a:t>Similarity Report by URKUND</a:t>
            </a:r>
            <a:endParaRPr lang="en-IN" dirty="0">
              <a:solidFill>
                <a:srgbClr val="00B050"/>
              </a:solidFill>
            </a:endParaRPr>
          </a:p>
        </p:txBody>
      </p:sp>
      <p:graphicFrame>
        <p:nvGraphicFramePr>
          <p:cNvPr id="10" name="Content Placeholder 9"/>
          <p:cNvGraphicFramePr>
            <a:graphicFrameLocks noGrp="1"/>
          </p:cNvGraphicFramePr>
          <p:nvPr>
            <p:ph sz="quarter" idx="1"/>
          </p:nvPr>
        </p:nvGraphicFramePr>
        <p:xfrm>
          <a:off x="428596" y="1447800"/>
          <a:ext cx="3500462" cy="4634064"/>
        </p:xfrm>
        <a:graphic>
          <a:graphicData uri="http://schemas.openxmlformats.org/drawingml/2006/table">
            <a:tbl>
              <a:tblPr firstRow="1" bandRow="1">
                <a:tableStyleId>{5C22544A-7EE6-4342-B048-85BDC9FD1C3A}</a:tableStyleId>
              </a:tblPr>
              <a:tblGrid>
                <a:gridCol w="1750231"/>
                <a:gridCol w="1750231"/>
              </a:tblGrid>
              <a:tr h="650424">
                <a:tc>
                  <a:txBody>
                    <a:bodyPr/>
                    <a:lstStyle/>
                    <a:p>
                      <a:pPr algn="l" fontAlgn="b"/>
                      <a:r>
                        <a:rPr lang="en-IN" sz="2400" b="0" i="0" u="none" strike="noStrike" dirty="0">
                          <a:solidFill>
                            <a:srgbClr val="000000"/>
                          </a:solidFill>
                          <a:latin typeface="Calibri"/>
                        </a:rPr>
                        <a:t>Range of ℅</a:t>
                      </a:r>
                    </a:p>
                  </a:txBody>
                  <a:tcPr marL="0" marR="0" marT="0" marB="0" anchor="b"/>
                </a:tc>
                <a:tc>
                  <a:txBody>
                    <a:bodyPr/>
                    <a:lstStyle/>
                    <a:p>
                      <a:pPr algn="l" fontAlgn="b"/>
                      <a:r>
                        <a:rPr lang="en-IN" sz="2400" b="0" i="0" u="none" strike="noStrike" dirty="0">
                          <a:solidFill>
                            <a:srgbClr val="000000"/>
                          </a:solidFill>
                          <a:latin typeface="Calibri"/>
                        </a:rPr>
                        <a:t>No. Of Researchers</a:t>
                      </a:r>
                    </a:p>
                  </a:txBody>
                  <a:tcPr marL="0" marR="0" marT="0" marB="0" anchor="b"/>
                </a:tc>
              </a:tr>
              <a:tr h="650424">
                <a:tc>
                  <a:txBody>
                    <a:bodyPr/>
                    <a:lstStyle/>
                    <a:p>
                      <a:pPr algn="just" fontAlgn="t"/>
                      <a:r>
                        <a:rPr lang="en-IN" sz="2400" b="0" i="0" u="none" strike="noStrike">
                          <a:solidFill>
                            <a:srgbClr val="000000"/>
                          </a:solidFill>
                          <a:latin typeface="Times New Roman"/>
                        </a:rPr>
                        <a:t>1--5</a:t>
                      </a:r>
                    </a:p>
                  </a:txBody>
                  <a:tcPr marL="0" marR="0" marT="0" marB="0" anchor="ctr"/>
                </a:tc>
                <a:tc>
                  <a:txBody>
                    <a:bodyPr/>
                    <a:lstStyle/>
                    <a:p>
                      <a:pPr algn="just" fontAlgn="b"/>
                      <a:r>
                        <a:rPr lang="en-IN" sz="2400" b="0" i="0" u="none" strike="noStrike" dirty="0">
                          <a:solidFill>
                            <a:srgbClr val="000000"/>
                          </a:solidFill>
                          <a:latin typeface="Times New Roman"/>
                        </a:rPr>
                        <a:t>104</a:t>
                      </a:r>
                    </a:p>
                  </a:txBody>
                  <a:tcPr marL="0" marR="0" marT="0" marB="0" anchor="ctr"/>
                </a:tc>
              </a:tr>
              <a:tr h="650424">
                <a:tc>
                  <a:txBody>
                    <a:bodyPr/>
                    <a:lstStyle/>
                    <a:p>
                      <a:pPr algn="just" fontAlgn="t"/>
                      <a:r>
                        <a:rPr lang="en-IN" sz="2400" b="0" i="0" u="none" strike="noStrike">
                          <a:solidFill>
                            <a:srgbClr val="000000"/>
                          </a:solidFill>
                          <a:latin typeface="Times New Roman"/>
                        </a:rPr>
                        <a:t>6--10</a:t>
                      </a:r>
                    </a:p>
                  </a:txBody>
                  <a:tcPr marL="0" marR="0" marT="0" marB="0" anchor="ctr"/>
                </a:tc>
                <a:tc>
                  <a:txBody>
                    <a:bodyPr/>
                    <a:lstStyle/>
                    <a:p>
                      <a:pPr algn="just" fontAlgn="b"/>
                      <a:r>
                        <a:rPr lang="en-IN" sz="2400" b="0" i="0" u="none" strike="noStrike" dirty="0">
                          <a:solidFill>
                            <a:srgbClr val="000000"/>
                          </a:solidFill>
                          <a:latin typeface="Times New Roman"/>
                        </a:rPr>
                        <a:t>39</a:t>
                      </a:r>
                    </a:p>
                  </a:txBody>
                  <a:tcPr marL="0" marR="0" marT="0" marB="0" anchor="ctr"/>
                </a:tc>
              </a:tr>
              <a:tr h="650424">
                <a:tc>
                  <a:txBody>
                    <a:bodyPr/>
                    <a:lstStyle/>
                    <a:p>
                      <a:pPr algn="just" fontAlgn="t"/>
                      <a:r>
                        <a:rPr lang="en-IN" sz="2400" b="0" i="0" u="none" strike="noStrike">
                          <a:solidFill>
                            <a:srgbClr val="000000"/>
                          </a:solidFill>
                          <a:latin typeface="Times New Roman"/>
                        </a:rPr>
                        <a:t>11--15</a:t>
                      </a:r>
                    </a:p>
                  </a:txBody>
                  <a:tcPr marL="0" marR="0" marT="0" marB="0" anchor="ctr"/>
                </a:tc>
                <a:tc>
                  <a:txBody>
                    <a:bodyPr/>
                    <a:lstStyle/>
                    <a:p>
                      <a:pPr algn="just" fontAlgn="b"/>
                      <a:r>
                        <a:rPr lang="en-IN" sz="2400" b="0" i="0" u="none" strike="noStrike" dirty="0">
                          <a:solidFill>
                            <a:srgbClr val="000000"/>
                          </a:solidFill>
                          <a:latin typeface="Times New Roman"/>
                        </a:rPr>
                        <a:t>33</a:t>
                      </a:r>
                    </a:p>
                  </a:txBody>
                  <a:tcPr marL="0" marR="0" marT="0" marB="0" anchor="ctr"/>
                </a:tc>
              </a:tr>
              <a:tr h="650424">
                <a:tc>
                  <a:txBody>
                    <a:bodyPr/>
                    <a:lstStyle/>
                    <a:p>
                      <a:pPr algn="just" fontAlgn="t"/>
                      <a:r>
                        <a:rPr lang="en-IN" sz="2400" b="0" i="0" u="none" strike="noStrike">
                          <a:solidFill>
                            <a:srgbClr val="000000"/>
                          </a:solidFill>
                          <a:latin typeface="Times New Roman"/>
                        </a:rPr>
                        <a:t>16--20</a:t>
                      </a:r>
                    </a:p>
                  </a:txBody>
                  <a:tcPr marL="0" marR="0" marT="0" marB="0" anchor="ctr"/>
                </a:tc>
                <a:tc>
                  <a:txBody>
                    <a:bodyPr/>
                    <a:lstStyle/>
                    <a:p>
                      <a:pPr algn="just" fontAlgn="b"/>
                      <a:r>
                        <a:rPr lang="en-IN" sz="2400" b="0" i="0" u="none" strike="noStrike" dirty="0">
                          <a:solidFill>
                            <a:srgbClr val="000000"/>
                          </a:solidFill>
                          <a:latin typeface="Times New Roman"/>
                        </a:rPr>
                        <a:t>12</a:t>
                      </a:r>
                    </a:p>
                  </a:txBody>
                  <a:tcPr marL="0" marR="0" marT="0" marB="0" anchor="ctr"/>
                </a:tc>
              </a:tr>
              <a:tr h="650424">
                <a:tc>
                  <a:txBody>
                    <a:bodyPr/>
                    <a:lstStyle/>
                    <a:p>
                      <a:pPr algn="just" fontAlgn="t"/>
                      <a:r>
                        <a:rPr lang="en-IN" sz="2400" b="0" i="0" u="none" strike="noStrike">
                          <a:solidFill>
                            <a:srgbClr val="000000"/>
                          </a:solidFill>
                          <a:latin typeface="Times New Roman"/>
                        </a:rPr>
                        <a:t>More than 20</a:t>
                      </a:r>
                    </a:p>
                  </a:txBody>
                  <a:tcPr marL="0" marR="0" marT="0" marB="0" anchor="ctr"/>
                </a:tc>
                <a:tc>
                  <a:txBody>
                    <a:bodyPr/>
                    <a:lstStyle/>
                    <a:p>
                      <a:pPr algn="just" fontAlgn="b"/>
                      <a:r>
                        <a:rPr lang="en-IN" sz="2400" b="0" i="0" u="none" strike="noStrike" dirty="0">
                          <a:solidFill>
                            <a:srgbClr val="000000"/>
                          </a:solidFill>
                          <a:latin typeface="Times New Roman"/>
                        </a:rPr>
                        <a:t>62</a:t>
                      </a:r>
                    </a:p>
                  </a:txBody>
                  <a:tcPr marL="0" marR="0" marT="0" marB="0" anchor="ctr"/>
                </a:tc>
              </a:tr>
              <a:tr h="650424">
                <a:tc>
                  <a:txBody>
                    <a:bodyPr/>
                    <a:lstStyle/>
                    <a:p>
                      <a:r>
                        <a:rPr lang="en-IN" sz="2400" dirty="0" smtClean="0"/>
                        <a:t>Total</a:t>
                      </a:r>
                      <a:endParaRPr lang="en-IN" sz="2400" dirty="0"/>
                    </a:p>
                  </a:txBody>
                  <a:tcPr/>
                </a:tc>
                <a:tc>
                  <a:txBody>
                    <a:bodyPr/>
                    <a:lstStyle/>
                    <a:p>
                      <a:r>
                        <a:rPr lang="en-IN" sz="2400" dirty="0" smtClean="0"/>
                        <a:t>250</a:t>
                      </a:r>
                      <a:endParaRPr lang="en-IN" sz="2400" dirty="0"/>
                    </a:p>
                  </a:txBody>
                  <a:tcPr/>
                </a:tc>
              </a:tr>
            </a:tbl>
          </a:graphicData>
        </a:graphic>
      </p:graphicFrame>
      <p:graphicFrame>
        <p:nvGraphicFramePr>
          <p:cNvPr id="11" name="Content Placeholder 10"/>
          <p:cNvGraphicFramePr>
            <a:graphicFrameLocks noGrp="1"/>
          </p:cNvGraphicFramePr>
          <p:nvPr>
            <p:ph sz="quarter" idx="2"/>
          </p:nvPr>
        </p:nvGraphicFramePr>
        <p:xfrm>
          <a:off x="4286248" y="1447800"/>
          <a:ext cx="4397377"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780</TotalTime>
  <Words>678</Words>
  <Application>Microsoft Office PowerPoint</Application>
  <PresentationFormat>On-screen Show (4:3)</PresentationFormat>
  <Paragraphs>120</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Equity</vt:lpstr>
      <vt:lpstr>Role of Librarians in erasing the offence of plagiarism with the anti-plagiarism software: A case study of Gauhati University</vt:lpstr>
      <vt:lpstr>Abstract</vt:lpstr>
      <vt:lpstr>UGC mandated  on 1st of June, 2009</vt:lpstr>
      <vt:lpstr>Purpose of the study</vt:lpstr>
      <vt:lpstr>Why people plagiarise ?</vt:lpstr>
      <vt:lpstr>Which situations constitute Plagiarizing ?</vt:lpstr>
      <vt:lpstr>Plagiarism Policy of Gauhati University</vt:lpstr>
      <vt:lpstr>Similarity/Originality checked in GU</vt:lpstr>
      <vt:lpstr>Similarity Report by URKUND</vt:lpstr>
      <vt:lpstr>No. Of Similarity Reports having more than 20%</vt:lpstr>
      <vt:lpstr>Findings and Summary</vt:lpstr>
      <vt:lpstr>Thank you for your patience and co-operation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Librarians in erasing the offence of plagiarism with the anti-plagiarism software: A case study of Gauhati University       Nitya Nanda Pathak     Assistant Librarian,      K.K.handiqui Library, Gauhati Iniversity.    Email: npathak@gauhati.ac.in      &amp;     2. Konika Malakar,   K.K.handiqui Library, Gauhati Iniversity.</dc:title>
  <dc:creator>hp</dc:creator>
  <cp:lastModifiedBy>user</cp:lastModifiedBy>
  <cp:revision>95</cp:revision>
  <dcterms:created xsi:type="dcterms:W3CDTF">2016-10-08T19:22:29Z</dcterms:created>
  <dcterms:modified xsi:type="dcterms:W3CDTF">2016-10-24T09:15:08Z</dcterms:modified>
</cp:coreProperties>
</file>