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8" r:id="rId11"/>
    <p:sldId id="265" r:id="rId12"/>
    <p:sldId id="267" r:id="rId13"/>
    <p:sldId id="266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CER%20PC\Desktop\pnacln\Untitled%20Attitude,%20Awareness%20and%20Perception%20towrards%20Plagiarism%20_%20A%20surveyform%20(Responses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62977659902283933"/>
          <c:w val="1"/>
          <c:h val="0.36252223680373286"/>
        </c:manualLayout>
      </c:layout>
      <c:pie3DChart>
        <c:varyColors val="1"/>
        <c:ser>
          <c:idx val="0"/>
          <c:order val="0"/>
          <c:dLbls>
            <c:txPr>
              <a:bodyPr/>
              <a:lstStyle/>
              <a:p>
                <a:pPr>
                  <a:defRPr lang="en-US" sz="2000"/>
                </a:pPr>
                <a:endParaRPr lang="en-US"/>
              </a:p>
            </c:txPr>
            <c:showPercent val="1"/>
          </c:dLbls>
          <c:cat>
            <c:strRef>
              <c:f>Sheet1!$H$62:$H$68</c:f>
              <c:strCache>
                <c:ptCount val="7"/>
                <c:pt idx="0">
                  <c:v>Zotero</c:v>
                </c:pt>
                <c:pt idx="1">
                  <c:v>Mendeley</c:v>
                </c:pt>
                <c:pt idx="2">
                  <c:v>endnote</c:v>
                </c:pt>
                <c:pt idx="3">
                  <c:v>biblioscape</c:v>
                </c:pt>
                <c:pt idx="4">
                  <c:v>I am using Microsoft Word</c:v>
                </c:pt>
                <c:pt idx="5">
                  <c:v>no, I don't use a reference management tool</c:v>
                </c:pt>
                <c:pt idx="6">
                  <c:v>others</c:v>
                </c:pt>
              </c:strCache>
            </c:strRef>
          </c:cat>
          <c:val>
            <c:numRef>
              <c:f>Sheet1!$I$62:$I$68</c:f>
              <c:numCache>
                <c:formatCode>General</c:formatCode>
                <c:ptCount val="7"/>
                <c:pt idx="0">
                  <c:v>30</c:v>
                </c:pt>
                <c:pt idx="1">
                  <c:v>30</c:v>
                </c:pt>
                <c:pt idx="2">
                  <c:v>8</c:v>
                </c:pt>
                <c:pt idx="3">
                  <c:v>12</c:v>
                </c:pt>
                <c:pt idx="4">
                  <c:v>20</c:v>
                </c:pt>
                <c:pt idx="5">
                  <c:v>10</c:v>
                </c:pt>
                <c:pt idx="6">
                  <c:v>10</c:v>
                </c:pt>
              </c:numCache>
            </c:numRef>
          </c:val>
        </c:ser>
        <c:ser>
          <c:idx val="1"/>
          <c:order val="1"/>
          <c:dLbls>
            <c:txPr>
              <a:bodyPr/>
              <a:lstStyle/>
              <a:p>
                <a:pPr>
                  <a:defRPr lang="en-US"/>
                </a:pPr>
                <a:endParaRPr lang="en-US"/>
              </a:p>
            </c:txPr>
            <c:showPercent val="1"/>
          </c:dLbls>
          <c:cat>
            <c:strRef>
              <c:f>Sheet1!$H$62:$H$68</c:f>
              <c:strCache>
                <c:ptCount val="7"/>
                <c:pt idx="0">
                  <c:v>Zotero</c:v>
                </c:pt>
                <c:pt idx="1">
                  <c:v>Mendeley</c:v>
                </c:pt>
                <c:pt idx="2">
                  <c:v>endnote</c:v>
                </c:pt>
                <c:pt idx="3">
                  <c:v>biblioscape</c:v>
                </c:pt>
                <c:pt idx="4">
                  <c:v>I am using Microsoft Word</c:v>
                </c:pt>
                <c:pt idx="5">
                  <c:v>no, I don't use a reference management tool</c:v>
                </c:pt>
                <c:pt idx="6">
                  <c:v>others</c:v>
                </c:pt>
              </c:strCache>
            </c:strRef>
          </c:cat>
          <c:val>
            <c:numRef>
              <c:f>Sheet1!$J$62:$J$68</c:f>
              <c:numCache>
                <c:formatCode>General</c:formatCode>
                <c:ptCount val="7"/>
                <c:pt idx="0">
                  <c:v>25</c:v>
                </c:pt>
                <c:pt idx="1">
                  <c:v>25</c:v>
                </c:pt>
                <c:pt idx="2">
                  <c:v>6.666666666666667</c:v>
                </c:pt>
                <c:pt idx="3">
                  <c:v>10</c:v>
                </c:pt>
                <c:pt idx="4">
                  <c:v>16.666666666666664</c:v>
                </c:pt>
                <c:pt idx="5">
                  <c:v>8.3333333333333321</c:v>
                </c:pt>
                <c:pt idx="6">
                  <c:v>8.3333333333333321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0"/>
        <c:txPr>
          <a:bodyPr/>
          <a:lstStyle/>
          <a:p>
            <a:pPr>
              <a:defRPr lang="en-US" sz="2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lang="en-US" sz="20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lang="en-US" sz="24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lang="en-US" sz="2400"/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lang="en-US" sz="2400"/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lang="en-US" sz="1800"/>
            </a:pPr>
            <a:endParaRPr lang="en-US"/>
          </a:p>
        </c:txPr>
      </c:legendEntry>
      <c:legendEntry>
        <c:idx val="6"/>
        <c:txPr>
          <a:bodyPr/>
          <a:lstStyle/>
          <a:p>
            <a:pPr>
              <a:defRPr lang="en-US" sz="1800"/>
            </a:pPr>
            <a:endParaRPr lang="en-US"/>
          </a:p>
        </c:txPr>
      </c:legendEntry>
      <c:layout>
        <c:manualLayout>
          <c:xMode val="edge"/>
          <c:yMode val="edge"/>
          <c:x val="0"/>
          <c:y val="2.7777777777778043E-2"/>
          <c:w val="1"/>
          <c:h val="0.46415298075977912"/>
        </c:manualLayout>
      </c:layout>
      <c:txPr>
        <a:bodyPr/>
        <a:lstStyle/>
        <a:p>
          <a:pPr>
            <a:defRPr lang="en-US"/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A0F79-0C23-410A-9F43-323CC6EC8B0F}" type="datetimeFigureOut">
              <a:rPr lang="en-US" smtClean="0"/>
              <a:pPr/>
              <a:t>10/28/2016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C85D50-BE0C-4ED7-AEFE-105640B74B23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A2CB4-D8B1-4BAA-91C8-3E089A1FA1F2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5890D-D014-49D7-A56E-D51A3E9610BD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D20D7-2B7C-4FFC-8859-EAEB9EC2403F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D2CB8-0309-4225-A2E6-00CD6DDBF4FB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7836B-4CF6-4D2D-8E33-B0FA6F7F33C5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9C6B6-3311-49B5-872F-EBBAD8A89D73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1A8-4629-46EB-AC89-5363FA5A68D3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D13A3-99AB-49A9-81EE-DB7D66D514AC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A89C5-B5CB-4867-A838-E04D181694F6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16005-81F8-44AF-AF07-00AE87E8C672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8F867-4F2B-4CE5-8E4C-705E0A76219D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41DEC-7164-4E34-9775-08311870C864}" type="datetime1">
              <a:rPr lang="en-US" smtClean="0"/>
              <a:pPr/>
              <a:t>10/28/2016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ithu.anjali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Attitude, Awareness and Perception towards Plagiarism: A survey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705600" cy="2057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Mithu</a:t>
            </a:r>
            <a:r>
              <a:rPr lang="en-US" b="1" dirty="0" smtClean="0"/>
              <a:t> </a:t>
            </a:r>
            <a:r>
              <a:rPr lang="en-US" b="1" dirty="0" err="1" smtClean="0"/>
              <a:t>Anjali</a:t>
            </a:r>
            <a:r>
              <a:rPr lang="en-US" b="1" dirty="0" smtClean="0"/>
              <a:t> </a:t>
            </a:r>
            <a:r>
              <a:rPr lang="en-US" b="1" dirty="0" err="1" smtClean="0"/>
              <a:t>Gayan</a:t>
            </a:r>
            <a:r>
              <a:rPr lang="en-US" b="1" dirty="0" smtClean="0"/>
              <a:t>,</a:t>
            </a:r>
            <a:endParaRPr lang="en-IN" dirty="0" smtClean="0"/>
          </a:p>
          <a:p>
            <a:r>
              <a:rPr lang="en-US" b="1" dirty="0" smtClean="0"/>
              <a:t>Assistant Professor,</a:t>
            </a:r>
            <a:endParaRPr lang="en-IN" dirty="0" smtClean="0"/>
          </a:p>
          <a:p>
            <a:r>
              <a:rPr lang="en-US" b="1" dirty="0" smtClean="0"/>
              <a:t>DLIS,</a:t>
            </a:r>
            <a:endParaRPr lang="en-IN" dirty="0" smtClean="0"/>
          </a:p>
          <a:p>
            <a:r>
              <a:rPr lang="en-US" b="1" dirty="0" smtClean="0"/>
              <a:t>Tripura University,</a:t>
            </a:r>
            <a:endParaRPr lang="en-IN" dirty="0" smtClean="0"/>
          </a:p>
          <a:p>
            <a:r>
              <a:rPr lang="en-US" b="1" u="sng" dirty="0" smtClean="0">
                <a:hlinkClick r:id="rId2"/>
              </a:rPr>
              <a:t>mithu.anjali@gmail.com</a:t>
            </a:r>
            <a:r>
              <a:rPr lang="en-US" b="1" dirty="0" smtClean="0"/>
              <a:t>, 8794299657</a:t>
            </a:r>
            <a:endParaRPr lang="en-IN" dirty="0" smtClean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553200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				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Table 1.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				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Table 2.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838200"/>
          <a:ext cx="8305799" cy="277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6255"/>
                <a:gridCol w="2356255"/>
                <a:gridCol w="3593289"/>
              </a:tblGrid>
              <a:tr h="612843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Have you, or anyone you know, ever intentionally </a:t>
                      </a:r>
                      <a:r>
                        <a:rPr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plagiarised</a:t>
                      </a: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? 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  <a:tr h="3550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latin typeface="Calibri"/>
                          <a:ea typeface="Calibri"/>
                          <a:cs typeface="Times New Roman"/>
                        </a:rPr>
                        <a:t>Response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latin typeface="Calibri"/>
                          <a:ea typeface="Calibri"/>
                          <a:cs typeface="Times New Roman"/>
                        </a:rPr>
                        <a:t>Number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IN" sz="1100" b="1" dirty="0" smtClean="0">
                          <a:latin typeface="Calibri"/>
                          <a:ea typeface="Calibri"/>
                          <a:cs typeface="Times New Roman"/>
                        </a:rPr>
                        <a:t>Percentage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550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13.33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550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88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36.67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550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dont know</a:t>
                      </a:r>
                      <a:endParaRPr lang="en-IN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30.42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550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Maybe</a:t>
                      </a:r>
                      <a:endParaRPr lang="en-IN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19.58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550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100.00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4267200"/>
          <a:ext cx="8229600" cy="2590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667000"/>
                <a:gridCol w="2667000"/>
              </a:tblGrid>
              <a:tr h="426859">
                <a:tc gridSpan="3"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When under these pressures, plagiarism is a last resort for you?</a:t>
                      </a:r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  <a:tr h="4327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latin typeface="Calibri"/>
                          <a:ea typeface="Calibri"/>
                          <a:cs typeface="Times New Roman"/>
                        </a:rPr>
                        <a:t>Response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100" b="1" dirty="0" smtClean="0">
                          <a:latin typeface="Calibri"/>
                          <a:ea typeface="Calibri"/>
                          <a:cs typeface="Times New Roman"/>
                        </a:rPr>
                        <a:t>Number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en-IN" sz="1100" b="1" dirty="0" smtClean="0">
                          <a:latin typeface="Calibri"/>
                          <a:ea typeface="Calibri"/>
                          <a:cs typeface="Times New Roman"/>
                        </a:rPr>
                        <a:t>Percentage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27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Yes</a:t>
                      </a:r>
                      <a:endParaRPr lang="en-IN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20.83</a:t>
                      </a:r>
                      <a:endParaRPr lang="en-IN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27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126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52.50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27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Can’t say</a:t>
                      </a:r>
                      <a:endParaRPr lang="en-IN" sz="11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26.67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4327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240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IN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Plagiarism detection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38.75% never checked the percentage of plagiarism in their paper/assignments/dissertation/thesis before submitting it with the help of websites offering these kind free services followed by 32.08% always check before submission.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Discussion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sample under the study is well aware of the negative impact of plagiarism.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awareness is a good sign as the researchers are aware of it they are expected not to commit this academic crime.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2578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Most of the students / scholars community are aware of plagiarism which is very encouraging in itself.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Discouraging fact has been found that only 25% have got training on how to use reference management software.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More than half of the population 52.50 % will not plagiaries even under pressure which again shows the high academic moral principles of the population under the study.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Libraries should conduct such workshops more often. 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50% is using reference management tool/software for writing their paper/thesis/dissertation out of which 83.33 % agree that using a reference management tool saves their time and will make their reference work easier.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/>
              <a:t>Reference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Stuart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Hannabuss,"Contested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texts: issues of plagiarism",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Library Management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22, no. 6/7 (2001):311 – 318, http://dx.doi.org/10.1108/EUM0000000005595 accessed on 26.08.2016.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Introduction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 act of academic dishonesty 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There are different other factors such as matters of reputation, acceptance, shame, economic loss, self-esteem, and indignation are also related to it” (Stuart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Hannabuss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2001).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Objectives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study degree of level of understanding about plagiarism among the students/ scholars.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study different copying behavior of the students/ scholars.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understand the citing activities of the sample.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study the use style manuals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study the use of reference management tools.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Methodology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Questionnaire method was used.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Questionnaire was created with the help of Google form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Distributed through personal e-mail ids and social networking sites.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Findings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Out of total population 58.33% is female population followed by 41.67% male population.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Highest number (15.83%) of total population belongs to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Gauhati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University followed by Pondicherry University (14.58%) and Central University of Tripura (14.58%).</a:t>
            </a:r>
          </a:p>
          <a:p>
            <a:pPr algn="just">
              <a:buNone/>
            </a:pP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45.83% is PG students followed by 41.67% are PhD scholars and 12.50 5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M.Phil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scholars.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Awareness</a:t>
            </a:r>
            <a:r>
              <a:rPr lang="en-IN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study revealed one encouraging fact that the 100.00% sample population have heard of Plagiarism and is aware of what Plagiarism stands for. 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75.42 % have heard it from their faculties/ guide/ supervisor followed by 12.08 % from internet, 9.58% from conferences/seminars and 2.9% from others.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Attitude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70.83% of the sample population started citing for the first time during your post graduation.</a:t>
            </a:r>
          </a:p>
          <a:p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50% is using reference management tool/software for writing their paper/thesis/dissertation out of which 83.33 % agree that using a reference management tool saves their time and will make their reference work easier.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73.75% of the total population reported that their libraries are conducting workshops on how to use a reference management tool/ Style manual out of which 65.34 % conduct it several times in a year followed by 35.23% once in a year 31.07% attended those workshops and out of that 71.75 % were very much benefited by attending it.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Figure1: Use of Reference Management tool  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143000"/>
          <a:ext cx="9144000" cy="5203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39.17% of the population use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APA as the style manual.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75% of the population uses style manuals because they think using a style manual will standardize their work and will make their work presentable and acceptable across boundaries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716</Words>
  <Application>Microsoft Office PowerPoint</Application>
  <PresentationFormat>On-screen Show (4:3)</PresentationFormat>
  <Paragraphs>113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Attitude, Awareness and Perception towards Plagiarism: A survey </vt:lpstr>
      <vt:lpstr>Introduction</vt:lpstr>
      <vt:lpstr>Objectives</vt:lpstr>
      <vt:lpstr>Methodology</vt:lpstr>
      <vt:lpstr>Findings</vt:lpstr>
      <vt:lpstr>Awareness </vt:lpstr>
      <vt:lpstr>Attitude</vt:lpstr>
      <vt:lpstr>Figure1: Use of Reference Management tool   </vt:lpstr>
      <vt:lpstr>Slide 9</vt:lpstr>
      <vt:lpstr>Slide 10</vt:lpstr>
      <vt:lpstr>Plagiarism detection</vt:lpstr>
      <vt:lpstr>Discussion</vt:lpstr>
      <vt:lpstr>Conclusion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Attitude, Awareness and Perception towards Plagiarism: A survey</dc:title>
  <dc:creator>Acer</dc:creator>
  <cp:lastModifiedBy>Deepak Yadav</cp:lastModifiedBy>
  <cp:revision>19</cp:revision>
  <dcterms:created xsi:type="dcterms:W3CDTF">2006-08-16T00:00:00Z</dcterms:created>
  <dcterms:modified xsi:type="dcterms:W3CDTF">2016-10-28T06:23:07Z</dcterms:modified>
</cp:coreProperties>
</file>