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22" r:id="rId2"/>
    <p:sldId id="321" r:id="rId3"/>
    <p:sldId id="258" r:id="rId4"/>
    <p:sldId id="311" r:id="rId5"/>
    <p:sldId id="295" r:id="rId6"/>
    <p:sldId id="297" r:id="rId7"/>
    <p:sldId id="312" r:id="rId8"/>
    <p:sldId id="307" r:id="rId9"/>
    <p:sldId id="313" r:id="rId10"/>
    <p:sldId id="314" r:id="rId11"/>
    <p:sldId id="315" r:id="rId12"/>
    <p:sldId id="265" r:id="rId13"/>
    <p:sldId id="317" r:id="rId14"/>
    <p:sldId id="310" r:id="rId15"/>
    <p:sldId id="318" r:id="rId16"/>
    <p:sldId id="316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B1A"/>
    <a:srgbClr val="0DD525"/>
    <a:srgbClr val="FFCC00"/>
    <a:srgbClr val="A1B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385D4-9B0D-4D8E-BC51-38B0F588AED3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6F987-2964-4D7B-9382-9E7510CC7F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34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58CF-78EF-4978-B16E-5DDAE8D5583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44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58CF-78EF-4978-B16E-5DDAE8D5583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364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35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499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29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967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62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28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59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68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800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24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21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1C2ABD-6624-4031-9B1A-75A0352922E6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9CDD07-E420-4214-89DC-07A5A632DB67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81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zu.ernet.in/library/OPA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ezu.ernet.in/library/OPAC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zu.ernet.in/library/OPA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ezu.ernet.in/library/OPAC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ezu.ernet.in/library/OPA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tezu.ernet.in/library/OPAC" TargetMode="Externa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ezu.ernet.in/library/OPA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C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     19</a:t>
            </a:r>
            <a:r>
              <a:rPr lang="en-US" sz="2800" b="1" baseline="30000" dirty="0" smtClean="0">
                <a:solidFill>
                  <a:srgbClr val="0070C0"/>
                </a:solidFill>
                <a:latin typeface="+mn-lt"/>
              </a:rPr>
              <a:t>th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National Convention on Knowledge, Library and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      Information Networking (NACLIN-2016)</a:t>
            </a:r>
            <a:endParaRPr lang="en-IN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2" descr="C:\Users\hp\Desktop\Tezpur_Universit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71599" cy="9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348880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Dr. </a:t>
            </a:r>
            <a:r>
              <a:rPr lang="en-US" sz="4000" dirty="0" err="1" smtClean="0">
                <a:solidFill>
                  <a:srgbClr val="002060"/>
                </a:solidFill>
              </a:rPr>
              <a:t>Mukesh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Saikia</a:t>
            </a:r>
            <a:r>
              <a:rPr lang="en-US" sz="4000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University Librarian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Central Library,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Tezpur</a:t>
            </a:r>
            <a:r>
              <a:rPr lang="en-US" sz="4000" dirty="0" smtClean="0">
                <a:solidFill>
                  <a:srgbClr val="002060"/>
                </a:solidFill>
              </a:rPr>
              <a:t> University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0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16" y="548680"/>
            <a:ext cx="9174916" cy="5803032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31023"/>
            <a:ext cx="9144000" cy="57970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NACLIN-2016 IN LIBRARY WEBSITE</a:t>
            </a:r>
            <a:endParaRPr lang="en-US" sz="4400" b="1" dirty="0">
              <a:solidFill>
                <a:srgbClr val="0070C0"/>
              </a:solidFill>
              <a:latin typeface="+mn-lt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90328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1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-31023"/>
            <a:ext cx="9144000" cy="6926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ONLINE PUBLIC ACCESS CATALOGUE(OPAC)</a:t>
            </a:r>
            <a:endParaRPr lang="en-US" sz="4400" b="1" dirty="0">
              <a:solidFill>
                <a:srgbClr val="0070C0"/>
              </a:solidFill>
              <a:latin typeface="+mn-lt"/>
              <a:hlinkClick r:id="rId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672"/>
            <a:ext cx="9144000" cy="61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673"/>
            <a:ext cx="9144000" cy="5690039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-31023"/>
            <a:ext cx="9144000" cy="6926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KNOWLEDGE REPOSITORY @ TU </a:t>
            </a:r>
            <a:endParaRPr lang="en-US" sz="4400" b="1" dirty="0">
              <a:solidFill>
                <a:srgbClr val="0070C0"/>
              </a:solidFill>
              <a:latin typeface="+mn-lt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78634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-31023"/>
            <a:ext cx="9144000" cy="6926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ETD REPOSITORY @ TU </a:t>
            </a:r>
            <a:endParaRPr lang="en-US" sz="4400" b="1" dirty="0">
              <a:solidFill>
                <a:srgbClr val="0070C0"/>
              </a:solidFill>
              <a:latin typeface="+mn-lt"/>
              <a:hlinkClick r:id="rId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3"/>
            <a:ext cx="9144000" cy="571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-31023"/>
            <a:ext cx="9144000" cy="6926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ONLINE DOC. DELIVERY SERVICE PORTAL</a:t>
            </a:r>
            <a:endParaRPr lang="en-US" sz="4400" b="1" dirty="0">
              <a:solidFill>
                <a:srgbClr val="0070C0"/>
              </a:solidFill>
              <a:latin typeface="+mn-lt"/>
              <a:hlinkClick r:id="rId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19"/>
            <a:ext cx="9180512" cy="64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2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151372"/>
              </p:ext>
            </p:extLst>
          </p:nvPr>
        </p:nvGraphicFramePr>
        <p:xfrm>
          <a:off x="0" y="661673"/>
          <a:ext cx="9144000" cy="567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crobat Document" r:id="rId3" imgW="5829298" imgH="7543706" progId="AcroExch.Document.11">
                  <p:embed/>
                </p:oleObj>
              </mc:Choice>
              <mc:Fallback>
                <p:oleObj name="Acrobat Document" r:id="rId3" imgW="5829298" imgH="754370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61673"/>
                        <a:ext cx="9144000" cy="5679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0" y="-31023"/>
            <a:ext cx="9144000" cy="6926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LIBRARY NEWSLETTER </a:t>
            </a:r>
            <a:endParaRPr lang="en-US" sz="4400" b="1" dirty="0">
              <a:solidFill>
                <a:srgbClr val="0070C0"/>
              </a:solidFill>
              <a:latin typeface="+mn-lt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7115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09598" y="2420888"/>
            <a:ext cx="4866658" cy="1440433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</a:rPr>
              <a:t>Thank You</a:t>
            </a:r>
            <a:endParaRPr lang="en-IN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124744"/>
          </a:xfrm>
          <a:solidFill>
            <a:srgbClr val="FFCC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n-lt"/>
              </a:rPr>
              <a:t>WELCOME TO CENTRAL LIBRARY</a:t>
            </a:r>
            <a:br>
              <a:rPr lang="en-US" sz="3600" b="1" dirty="0">
                <a:solidFill>
                  <a:srgbClr val="0070C0"/>
                </a:solidFill>
                <a:latin typeface="+mn-lt"/>
              </a:rPr>
            </a:br>
            <a:r>
              <a:rPr lang="en-US" sz="3600" b="1" dirty="0">
                <a:solidFill>
                  <a:srgbClr val="0070C0"/>
                </a:solidFill>
                <a:latin typeface="+mn-lt"/>
              </a:rPr>
              <a:t>TEZPUR UNIVERSITY</a:t>
            </a:r>
            <a:endParaRPr lang="en-IN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7" y="1156716"/>
            <a:ext cx="9144000" cy="51526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C:\Users\hp\Desktop\Tezpur_Universit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316"/>
            <a:ext cx="104360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3"/>
            <a:ext cx="9144000" cy="52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4043"/>
            <a:ext cx="9144000" cy="69269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ABOUT CENTRAL LIBRARY, TU</a:t>
            </a:r>
            <a:r>
              <a:rPr lang="en-US" sz="4400" b="1" dirty="0" smtClean="0">
                <a:latin typeface="+mn-lt"/>
              </a:rPr>
              <a:t> </a:t>
            </a:r>
            <a:endParaRPr lang="en-IN" sz="4400" b="1" dirty="0"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35496" y="764704"/>
            <a:ext cx="8928992" cy="55450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Central Library, </a:t>
            </a:r>
            <a:r>
              <a:rPr lang="en-US" sz="2400" dirty="0" err="1"/>
              <a:t>Tezpur</a:t>
            </a:r>
            <a:r>
              <a:rPr lang="en-US" sz="2400" dirty="0"/>
              <a:t> University was established in 1994 along with the establishment of the University. </a:t>
            </a:r>
            <a:r>
              <a:rPr lang="en-US" sz="2400" dirty="0" smtClean="0"/>
              <a:t>The </a:t>
            </a:r>
            <a:r>
              <a:rPr lang="en-US" sz="2400" dirty="0"/>
              <a:t>library building was inaugurated by the eminent scientist Bharat </a:t>
            </a:r>
            <a:r>
              <a:rPr lang="en-US" sz="2400" dirty="0" err="1"/>
              <a:t>Ratna</a:t>
            </a:r>
            <a:r>
              <a:rPr lang="en-US" sz="2400" dirty="0"/>
              <a:t> Prof. C. N. R. Rao. At present the Library is housed at the </a:t>
            </a:r>
            <a:r>
              <a:rPr lang="en-US" sz="2400" dirty="0" err="1"/>
              <a:t>centre</a:t>
            </a:r>
            <a:r>
              <a:rPr lang="en-US" sz="2400" dirty="0"/>
              <a:t> of the University campus in an aesthetically built two storied building occupying an area of 4734-sq. 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Library is fully computerized with the </a:t>
            </a:r>
            <a:r>
              <a:rPr lang="en-US" sz="2400" dirty="0" err="1"/>
              <a:t>Libsys</a:t>
            </a:r>
            <a:r>
              <a:rPr lang="en-US" sz="2400" dirty="0"/>
              <a:t> software, which is an integrated multi-user library management system that supports all its in-house operations and modernized with barcoding based automation system that facilitates check-in, check-out and renewal of </a:t>
            </a:r>
            <a:r>
              <a:rPr lang="en-US" sz="2400" dirty="0" smtClean="0"/>
              <a:t>books.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Central </a:t>
            </a:r>
            <a:r>
              <a:rPr lang="en-US" sz="2400" dirty="0"/>
              <a:t>Library has CCTV surveillance system for the safety of the library materials. </a:t>
            </a:r>
          </a:p>
          <a:p>
            <a:r>
              <a:rPr lang="en-US" sz="2400" dirty="0"/>
              <a:t> 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IN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61262"/>
              </p:ext>
            </p:extLst>
          </p:nvPr>
        </p:nvGraphicFramePr>
        <p:xfrm>
          <a:off x="2411760" y="5013176"/>
          <a:ext cx="5904656" cy="1228458"/>
        </p:xfrm>
        <a:graphic>
          <a:graphicData uri="http://schemas.openxmlformats.org/drawingml/2006/table">
            <a:tbl>
              <a:tblPr/>
              <a:tblGrid>
                <a:gridCol w="2952328"/>
                <a:gridCol w="2952328"/>
              </a:tblGrid>
              <a:tr h="435978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Opening  Hours</a:t>
                      </a:r>
                      <a:endParaRPr lang="en-US" sz="9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Monday </a:t>
                      </a:r>
                      <a:r>
                        <a:rPr lang="en-US" sz="20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Friday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09:00 – 24:00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384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Saturday </a:t>
                      </a:r>
                      <a:r>
                        <a:rPr lang="en-US" sz="20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Sunday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10:00 – 21:00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3934927" y="8350031"/>
            <a:ext cx="2379662" cy="11652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74510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Central Library always tries to empower the academic community of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Tezpur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University with enriching collections, innovative services, and state-of-art technologies strengthened by strategic partnerships with national and international library networks. 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 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Central Library also promises to promote the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Tezpur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University's mission as well as to discover, preserve, and disseminate knowledge. It engages with the ongoing technological transformations to deliver world-class physical and digital content and services significant to education, research, publication, and outreach.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 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To be one of the best Library in India...</a:t>
            </a:r>
          </a:p>
          <a:p>
            <a:pPr>
              <a:spcAft>
                <a:spcPts val="799"/>
              </a:spcAft>
            </a:pPr>
            <a:r>
              <a:rPr lang="en-US" sz="1200" kern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 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4043"/>
            <a:ext cx="9144000" cy="69269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VISION &amp; MISSION</a:t>
            </a:r>
            <a:r>
              <a:rPr lang="en-US" sz="4400" b="1" dirty="0" smtClean="0">
                <a:latin typeface="+mn-lt"/>
              </a:rPr>
              <a:t> </a:t>
            </a:r>
            <a:endParaRPr lang="en-IN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92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5" y="0"/>
            <a:ext cx="9144000" cy="69269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IN" sz="4400" b="1" dirty="0">
                <a:solidFill>
                  <a:srgbClr val="0070C0"/>
                </a:solidFill>
                <a:latin typeface="+mn-lt"/>
              </a:rPr>
              <a:t>LIBRARY </a:t>
            </a:r>
            <a:r>
              <a:rPr lang="en-IN" sz="4400" b="1" dirty="0" smtClean="0">
                <a:solidFill>
                  <a:srgbClr val="0070C0"/>
                </a:solidFill>
                <a:latin typeface="+mn-lt"/>
              </a:rPr>
              <a:t>COLLECTIONS</a:t>
            </a:r>
            <a:endParaRPr lang="en-IN" sz="4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37662"/>
              </p:ext>
            </p:extLst>
          </p:nvPr>
        </p:nvGraphicFramePr>
        <p:xfrm>
          <a:off x="0" y="692695"/>
          <a:ext cx="4641523" cy="563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076"/>
                <a:gridCol w="1360447"/>
              </a:tblGrid>
              <a:tr h="386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Collection</a:t>
                      </a:r>
                      <a:endParaRPr lang="en-IN" sz="20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Books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77286 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0129">
                <a:tc>
                  <a:txBody>
                    <a:bodyPr/>
                    <a:lstStyle/>
                    <a:p>
                      <a:r>
                        <a:rPr lang="en-US" dirty="0" smtClean="0"/>
                        <a:t>Print Journals</a:t>
                      </a:r>
                      <a:r>
                        <a:rPr lang="en-US" baseline="0" dirty="0" smtClean="0"/>
                        <a:t>  (India+ foreign)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</a:t>
                      </a:r>
                      <a:r>
                        <a:rPr lang="en-US" baseline="0" dirty="0" smtClean="0"/>
                        <a:t> Journals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11958</a:t>
                      </a:r>
                      <a:endParaRPr lang="en-I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r>
                        <a:rPr lang="en-US" baseline="0" dirty="0" smtClean="0"/>
                        <a:t> Databases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Back Volumes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7848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E-Books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Theses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Dissertations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753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2155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VCD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VHS Cassettes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Newspapers/Magazines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en-US" dirty="0" smtClean="0"/>
                        <a:t>Manuscripts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6211"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solidFill>
                            <a:schemeClr val="accent1"/>
                          </a:solidFill>
                        </a:rPr>
                        <a:t>Total </a:t>
                      </a:r>
                      <a:endParaRPr lang="en-IN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solidFill>
                            <a:schemeClr val="accent1"/>
                          </a:solidFill>
                        </a:rPr>
                        <a:t>101258</a:t>
                      </a:r>
                      <a:endParaRPr lang="en-IN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hp\Desktop\photo for NAAC\DSC01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4999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esktop\photo for NAAC\DSC018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4999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p\Desktop\DSC018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450247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7385"/>
            <a:ext cx="9144000" cy="77094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IN" sz="4400" b="1" dirty="0">
                <a:solidFill>
                  <a:srgbClr val="0070C0"/>
                </a:solidFill>
                <a:latin typeface="+mn-lt"/>
              </a:rPr>
              <a:t>SECTIONS OF LIBRARY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idx="4294967295"/>
          </p:nvPr>
        </p:nvSpPr>
        <p:spPr>
          <a:xfrm>
            <a:off x="0" y="980728"/>
            <a:ext cx="3779912" cy="622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Acquisition Section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</a:rPr>
              <a:t>Technical </a:t>
            </a:r>
            <a:r>
              <a:rPr lang="en-US" sz="2800" b="1" dirty="0" smtClean="0">
                <a:solidFill>
                  <a:srgbClr val="002060"/>
                </a:solidFill>
              </a:rPr>
              <a:t>Section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Text </a:t>
            </a:r>
            <a:r>
              <a:rPr lang="en-US" sz="2800" b="1" dirty="0">
                <a:solidFill>
                  <a:srgbClr val="002060"/>
                </a:solidFill>
              </a:rPr>
              <a:t>Book Section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Reference Section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Circulation Section</a:t>
            </a:r>
            <a:endParaRPr lang="en-IN" sz="2800" b="1" dirty="0" smtClean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Current Journal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</a:rPr>
              <a:t>Digital </a:t>
            </a:r>
            <a:r>
              <a:rPr lang="en-US" sz="2800" b="1" dirty="0" smtClean="0">
                <a:solidFill>
                  <a:srgbClr val="002060"/>
                </a:solidFill>
              </a:rPr>
              <a:t>Resource Centre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</a:rPr>
              <a:t>ETD Lab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</a:rPr>
              <a:t>Children Library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4603" y="5651956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 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47864" y="908720"/>
            <a:ext cx="5796136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Computer Application Division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Back Volume of Journals</a:t>
            </a:r>
            <a:endParaRPr lang="en-US" sz="2800" b="1" dirty="0">
              <a:solidFill>
                <a:srgbClr val="002060"/>
              </a:solidFill>
            </a:endParaRP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Reading Hall for Research Scholars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</a:rPr>
              <a:t>Reading Hall for </a:t>
            </a:r>
            <a:r>
              <a:rPr lang="en-US" sz="2800" b="1" dirty="0" smtClean="0">
                <a:solidFill>
                  <a:srgbClr val="002060"/>
                </a:solidFill>
              </a:rPr>
              <a:t>Students</a:t>
            </a:r>
            <a:endParaRPr lang="en-IN" sz="2800" b="1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Govt</a:t>
            </a:r>
            <a:r>
              <a:rPr lang="en-US" sz="2800" b="1" dirty="0">
                <a:solidFill>
                  <a:srgbClr val="002060"/>
                </a:solidFill>
              </a:rPr>
              <a:t>. Publication </a:t>
            </a:r>
            <a:r>
              <a:rPr lang="en-US" sz="2800" b="1" dirty="0" smtClean="0">
                <a:solidFill>
                  <a:srgbClr val="002060"/>
                </a:solidFill>
              </a:rPr>
              <a:t>Section</a:t>
            </a:r>
            <a:endParaRPr lang="en-IN" sz="2800" b="1" dirty="0">
              <a:solidFill>
                <a:srgbClr val="002060"/>
              </a:solidFill>
            </a:endParaRP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Newspaper Section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</a:rPr>
              <a:t>Conference Hall  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19207"/>
            <a:ext cx="8712968" cy="602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Membership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Circulation Services: Issue, Return, Renew and Reservation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Current Awareness Services: Monday Morning, </a:t>
            </a:r>
            <a:r>
              <a:rPr lang="en-US" sz="2000" b="1" kern="1400" dirty="0" err="1">
                <a:solidFill>
                  <a:srgbClr val="002060"/>
                </a:solidFill>
              </a:rPr>
              <a:t>InfoJ</a:t>
            </a:r>
            <a:r>
              <a:rPr lang="en-US" sz="2000" b="1" kern="1400" dirty="0">
                <a:solidFill>
                  <a:srgbClr val="002060"/>
                </a:solidFill>
              </a:rPr>
              <a:t>, </a:t>
            </a:r>
            <a:r>
              <a:rPr lang="en-US" sz="2000" b="1" kern="1400" dirty="0" err="1">
                <a:solidFill>
                  <a:srgbClr val="002060"/>
                </a:solidFill>
              </a:rPr>
              <a:t>InfoGranth</a:t>
            </a:r>
            <a:endParaRPr lang="en-US" sz="2000" b="1" kern="14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Reference Services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Reprography Services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Document Delivery Services (Started its own Online Portal also)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Inter Library Loan Services (Through DELNET, American Library Centre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User Education Services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Research Support Services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Digital Library Service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>
                <a:solidFill>
                  <a:srgbClr val="002060"/>
                </a:solidFill>
              </a:rPr>
              <a:t>Book Bank facility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Separate reading facility for Children 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000" b="1" dirty="0" err="1">
                <a:solidFill>
                  <a:srgbClr val="002060"/>
                </a:solidFill>
              </a:rPr>
              <a:t>WebOPAC</a:t>
            </a:r>
            <a:endParaRPr lang="en-IN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kern="1400" dirty="0" smtClean="0">
                <a:solidFill>
                  <a:srgbClr val="002060"/>
                </a:solidFill>
              </a:rPr>
              <a:t>Library </a:t>
            </a:r>
            <a:r>
              <a:rPr lang="en-US" sz="2000" b="1" kern="1400" dirty="0">
                <a:solidFill>
                  <a:srgbClr val="002060"/>
                </a:solidFill>
              </a:rPr>
              <a:t>e-Newsletter</a:t>
            </a:r>
          </a:p>
          <a:p>
            <a:pPr>
              <a:spcAft>
                <a:spcPts val="799"/>
              </a:spcAft>
            </a:pPr>
            <a:r>
              <a:rPr lang="en-US" sz="1200" kern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 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-27383"/>
            <a:ext cx="9144000" cy="7578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70C0"/>
                </a:solidFill>
                <a:latin typeface="+mn-lt"/>
              </a:rPr>
              <a:t>LIBRARY SERVICES &amp; FACILITIES</a:t>
            </a:r>
            <a:endParaRPr lang="en-IN" sz="4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205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-31023"/>
            <a:ext cx="9144000" cy="57970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CENTRAL LIBRARY WEBSITE</a:t>
            </a:r>
            <a:endParaRPr lang="en-US" sz="4400" b="1" dirty="0">
              <a:solidFill>
                <a:srgbClr val="0070C0"/>
              </a:solidFill>
              <a:latin typeface="+mn-lt"/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48680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6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668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1404</TotalTime>
  <Words>402</Words>
  <Application>Microsoft Office PowerPoint</Application>
  <PresentationFormat>On-screen Show (4:3)</PresentationFormat>
  <Paragraphs>106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Mincho</vt:lpstr>
      <vt:lpstr>Calibri</vt:lpstr>
      <vt:lpstr>Calibri Light</vt:lpstr>
      <vt:lpstr>Century Schoolbook</vt:lpstr>
      <vt:lpstr>Mangal</vt:lpstr>
      <vt:lpstr>Times New Roman</vt:lpstr>
      <vt:lpstr>Wingdings</vt:lpstr>
      <vt:lpstr>Retrospect</vt:lpstr>
      <vt:lpstr>Acrobat Document</vt:lpstr>
      <vt:lpstr>PowerPoint Presentation</vt:lpstr>
      <vt:lpstr>WELCOME TO CENTRAL LIBRARY TEZPUR UNIVERSITY</vt:lpstr>
      <vt:lpstr>ABOUT CENTRAL LIBRARY, TU </vt:lpstr>
      <vt:lpstr>PowerPoint Presentation</vt:lpstr>
      <vt:lpstr>LIBRARY COLLECTIONS</vt:lpstr>
      <vt:lpstr>SECTIONS OF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ORIENTATION PROGRAM (2015-2016) CENTRAL LIBRARY , TEZPUR UNIVERSITY NAPAM, SONITPUR , ASSAM</dc:title>
  <dc:creator>Guest</dc:creator>
  <cp:lastModifiedBy>SAMBHU-PC</cp:lastModifiedBy>
  <cp:revision>99</cp:revision>
  <dcterms:created xsi:type="dcterms:W3CDTF">2015-09-03T05:59:40Z</dcterms:created>
  <dcterms:modified xsi:type="dcterms:W3CDTF">2016-10-28T21:02:27Z</dcterms:modified>
</cp:coreProperties>
</file>