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21" r:id="rId3"/>
    <p:sldId id="288" r:id="rId4"/>
    <p:sldId id="322" r:id="rId5"/>
    <p:sldId id="263" r:id="rId6"/>
    <p:sldId id="264" r:id="rId7"/>
    <p:sldId id="323" r:id="rId8"/>
    <p:sldId id="324" r:id="rId9"/>
    <p:sldId id="325" r:id="rId10"/>
    <p:sldId id="326" r:id="rId11"/>
    <p:sldId id="327" r:id="rId12"/>
    <p:sldId id="328" r:id="rId13"/>
    <p:sldId id="274" r:id="rId14"/>
    <p:sldId id="272" r:id="rId15"/>
    <p:sldId id="295" r:id="rId16"/>
    <p:sldId id="296" r:id="rId17"/>
    <p:sldId id="293" r:id="rId18"/>
    <p:sldId id="31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20318"/>
    <a:srgbClr val="2B2A02"/>
    <a:srgbClr val="666633"/>
    <a:srgbClr val="9D9907"/>
    <a:srgbClr val="336600"/>
    <a:srgbClr val="006666"/>
    <a:srgbClr val="003399"/>
    <a:srgbClr val="FF5050"/>
    <a:srgbClr val="0033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7C8E9-ED77-4FC4-A9A8-5281DE9CE248}" type="datetimeFigureOut">
              <a:rPr lang="en-US" smtClean="0"/>
              <a:pPr/>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3CBE3-AA80-4C19-AF95-B1C117207A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3CBE3-AA80-4C19-AF95-B1C117207AD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A3CBE3-AA80-4C19-AF95-B1C117207AD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350838" y="1123950"/>
            <a:ext cx="8569325" cy="1368425"/>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ctrTitle"/>
          </p:nvPr>
        </p:nvSpPr>
        <p:spPr>
          <a:xfrm>
            <a:off x="712574" y="1179732"/>
            <a:ext cx="7772400" cy="722511"/>
          </a:xfrm>
        </p:spPr>
        <p:txBody>
          <a:bodyPr>
            <a:normAutofit/>
          </a:bodyPr>
          <a:lstStyle>
            <a:lvl1pPr algn="ctr">
              <a:defRPr sz="3600" b="1"/>
            </a:lvl1pPr>
          </a:lstStyle>
          <a:p>
            <a:r>
              <a:rPr lang="en-US" smtClean="0"/>
              <a:t>Click to edit Master title style</a:t>
            </a:r>
            <a:endParaRPr lang="en-GB" dirty="0"/>
          </a:p>
        </p:txBody>
      </p:sp>
      <p:sp>
        <p:nvSpPr>
          <p:cNvPr id="3" name="Subtitle 2"/>
          <p:cNvSpPr>
            <a:spLocks noGrp="1"/>
          </p:cNvSpPr>
          <p:nvPr>
            <p:ph type="subTitle" idx="1"/>
          </p:nvPr>
        </p:nvSpPr>
        <p:spPr>
          <a:xfrm>
            <a:off x="1358414" y="1902243"/>
            <a:ext cx="6400800" cy="47890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941717-1070-431E-A1FC-384FB1C0FDB7}" type="datetimeFigureOut">
              <a:rPr lang="en-US" smtClean="0"/>
              <a:pPr/>
              <a:t>11/25/2015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3DB5C5A-AB98-48A7-B669-2C07C662B6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1" name="Title Placeholder 1"/>
          <p:cNvSpPr>
            <a:spLocks noGrp="1"/>
          </p:cNvSpPr>
          <p:nvPr>
            <p:ph type="title"/>
          </p:nvPr>
        </p:nvSpPr>
        <p:spPr bwMode="auto">
          <a:xfrm>
            <a:off x="250825" y="274638"/>
            <a:ext cx="6842125"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25082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53941717-1070-431E-A1FC-384FB1C0FDB7}" type="datetimeFigureOut">
              <a:rPr lang="en-US" smtClean="0"/>
              <a:pPr/>
              <a:t>11/25/2015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03DB5C5A-AB98-48A7-B669-2C07C662B68F}" type="slidenum">
              <a:rPr lang="en-US" smtClean="0"/>
              <a:pPr/>
              <a:t>‹#›</a:t>
            </a:fld>
            <a:endParaRPr lang="en-US"/>
          </a:p>
        </p:txBody>
      </p:sp>
      <p:pic>
        <p:nvPicPr>
          <p:cNvPr id="2056" name="Picture 8"/>
          <p:cNvPicPr>
            <a:picLocks noChangeAspect="1"/>
          </p:cNvPicPr>
          <p:nvPr/>
        </p:nvPicPr>
        <p:blipFill>
          <a:blip r:embed="rId13" cstate="print"/>
          <a:srcRect/>
          <a:stretch>
            <a:fillRect/>
          </a:stretch>
        </p:blipFill>
        <p:spPr bwMode="auto">
          <a:xfrm>
            <a:off x="7224713" y="0"/>
            <a:ext cx="1919287"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2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3200">
          <a:solidFill>
            <a:schemeClr val="bg1"/>
          </a:solidFill>
          <a:latin typeface="Arial" charset="0"/>
          <a:cs typeface="Arial" charset="0"/>
        </a:defRPr>
      </a:lvl2pPr>
      <a:lvl3pPr algn="l" rtl="0" eaLnBrk="1" fontAlgn="base" hangingPunct="1">
        <a:spcBef>
          <a:spcPct val="0"/>
        </a:spcBef>
        <a:spcAft>
          <a:spcPct val="0"/>
        </a:spcAft>
        <a:defRPr sz="3200">
          <a:solidFill>
            <a:schemeClr val="bg1"/>
          </a:solidFill>
          <a:latin typeface="Arial" charset="0"/>
          <a:cs typeface="Arial" charset="0"/>
        </a:defRPr>
      </a:lvl3pPr>
      <a:lvl4pPr algn="l" rtl="0" eaLnBrk="1" fontAlgn="base" hangingPunct="1">
        <a:spcBef>
          <a:spcPct val="0"/>
        </a:spcBef>
        <a:spcAft>
          <a:spcPct val="0"/>
        </a:spcAft>
        <a:defRPr sz="3200">
          <a:solidFill>
            <a:schemeClr val="bg1"/>
          </a:solidFill>
          <a:latin typeface="Arial" charset="0"/>
          <a:cs typeface="Arial" charset="0"/>
        </a:defRPr>
      </a:lvl4pPr>
      <a:lvl5pPr algn="l" rtl="0" eaLnBrk="1" fontAlgn="base" hangingPunct="1">
        <a:spcBef>
          <a:spcPct val="0"/>
        </a:spcBef>
        <a:spcAft>
          <a:spcPct val="0"/>
        </a:spcAft>
        <a:defRPr sz="3200">
          <a:solidFill>
            <a:schemeClr val="bg1"/>
          </a:solidFill>
          <a:latin typeface="Arial" charset="0"/>
          <a:cs typeface="Arial"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71.jpeg"/><Relationship Id="rId4"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4.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2438401"/>
          </a:xfrm>
        </p:spPr>
        <p:txBody>
          <a:bodyPr>
            <a:noAutofit/>
          </a:bodyPr>
          <a:lstStyle/>
          <a:p>
            <a:r>
              <a:rPr lang="en-US" sz="3600" dirty="0" smtClean="0">
                <a:latin typeface="Cambria" pitchFamily="18" charset="0"/>
              </a:rPr>
              <a:t/>
            </a:r>
            <a:br>
              <a:rPr lang="en-US" sz="3600" dirty="0" smtClean="0">
                <a:latin typeface="Cambria" pitchFamily="18" charset="0"/>
              </a:rPr>
            </a:br>
            <a:r>
              <a:rPr lang="en-US" dirty="0" smtClean="0">
                <a:latin typeface="Baskerville Old Face" pitchFamily="18" charset="0"/>
              </a:rPr>
              <a:t> </a:t>
            </a:r>
            <a:r>
              <a:rPr lang="en-US" dirty="0" smtClean="0">
                <a:solidFill>
                  <a:srgbClr val="660033"/>
                </a:solidFill>
                <a:latin typeface="Baskerville Old Face" pitchFamily="18" charset="0"/>
              </a:rPr>
              <a:t>Indigenous Knowledge Pertaining to Folk Medicine of Kalaburagi District</a:t>
            </a:r>
            <a:endParaRPr lang="en-US" sz="3600" dirty="0">
              <a:solidFill>
                <a:srgbClr val="660033"/>
              </a:solidFill>
            </a:endParaRPr>
          </a:p>
        </p:txBody>
      </p:sp>
      <p:sp>
        <p:nvSpPr>
          <p:cNvPr id="3" name="Subtitle 2"/>
          <p:cNvSpPr>
            <a:spLocks noGrp="1"/>
          </p:cNvSpPr>
          <p:nvPr>
            <p:ph type="subTitle" idx="1"/>
          </p:nvPr>
        </p:nvSpPr>
        <p:spPr>
          <a:xfrm>
            <a:off x="0" y="2743200"/>
            <a:ext cx="9144000" cy="4114800"/>
          </a:xfrm>
        </p:spPr>
        <p:txBody>
          <a:bodyPr>
            <a:normAutofit/>
          </a:bodyPr>
          <a:lstStyle/>
          <a:p>
            <a:endParaRPr lang="en-US" sz="3200" b="1" dirty="0" smtClean="0">
              <a:solidFill>
                <a:schemeClr val="bg2"/>
              </a:solidFill>
              <a:latin typeface="Constantia" pitchFamily="18" charset="0"/>
            </a:endParaRPr>
          </a:p>
          <a:p>
            <a:r>
              <a:rPr lang="en-US" sz="3200" b="1" dirty="0" smtClean="0">
                <a:solidFill>
                  <a:srgbClr val="002060"/>
                </a:solidFill>
                <a:latin typeface="Constantia" pitchFamily="18" charset="0"/>
              </a:rPr>
              <a:t>Mr. D. S. </a:t>
            </a:r>
            <a:r>
              <a:rPr lang="en-US" sz="3200" b="1" dirty="0" err="1" smtClean="0">
                <a:solidFill>
                  <a:srgbClr val="002060"/>
                </a:solidFill>
                <a:latin typeface="Constantia" pitchFamily="18" charset="0"/>
              </a:rPr>
              <a:t>Amoji</a:t>
            </a:r>
            <a:endParaRPr lang="en-US" sz="3200" b="1" dirty="0" smtClean="0">
              <a:solidFill>
                <a:srgbClr val="002060"/>
              </a:solidFill>
              <a:latin typeface="Constantia" pitchFamily="18" charset="0"/>
            </a:endParaRPr>
          </a:p>
          <a:p>
            <a:r>
              <a:rPr lang="en-US" sz="2000" b="1" i="1" dirty="0" smtClean="0">
                <a:solidFill>
                  <a:srgbClr val="002060"/>
                </a:solidFill>
                <a:latin typeface="Constantia" pitchFamily="18" charset="0"/>
              </a:rPr>
              <a:t>Research Scholar</a:t>
            </a:r>
          </a:p>
          <a:p>
            <a:endParaRPr lang="en-US" sz="2000" b="1" i="1" dirty="0" smtClean="0">
              <a:solidFill>
                <a:schemeClr val="bg2"/>
              </a:solidFill>
              <a:latin typeface="Constantia" pitchFamily="18" charset="0"/>
            </a:endParaRPr>
          </a:p>
          <a:p>
            <a:r>
              <a:rPr lang="en-US" sz="2400" b="1" dirty="0" smtClean="0">
                <a:solidFill>
                  <a:schemeClr val="bg2"/>
                </a:solidFill>
                <a:latin typeface="Constantia" pitchFamily="18" charset="0"/>
              </a:rPr>
              <a:t>Research Guide </a:t>
            </a:r>
          </a:p>
          <a:p>
            <a:r>
              <a:rPr lang="en-US" b="1" dirty="0" smtClean="0">
                <a:solidFill>
                  <a:schemeClr val="bg2"/>
                </a:solidFill>
                <a:latin typeface="Arial Black" pitchFamily="34" charset="0"/>
              </a:rPr>
              <a:t>Dr. V. T. </a:t>
            </a:r>
            <a:r>
              <a:rPr lang="en-US" b="1" dirty="0" err="1" smtClean="0">
                <a:solidFill>
                  <a:schemeClr val="bg2"/>
                </a:solidFill>
                <a:latin typeface="Arial Black" pitchFamily="34" charset="0"/>
              </a:rPr>
              <a:t>Kamble</a:t>
            </a:r>
            <a:endParaRPr lang="en-US" b="1" dirty="0" smtClean="0">
              <a:solidFill>
                <a:schemeClr val="bg2"/>
              </a:solidFill>
              <a:latin typeface="Arial Black" pitchFamily="34" charset="0"/>
            </a:endParaRPr>
          </a:p>
          <a:p>
            <a:r>
              <a:rPr lang="en-US" sz="2000" b="1" i="1" dirty="0" smtClean="0">
                <a:solidFill>
                  <a:schemeClr val="bg2"/>
                </a:solidFill>
                <a:latin typeface="Constantia" pitchFamily="18" charset="0"/>
              </a:rPr>
              <a:t>Professor  &amp; Chairman</a:t>
            </a:r>
          </a:p>
          <a:p>
            <a:r>
              <a:rPr lang="en-US" sz="2000" dirty="0" smtClean="0">
                <a:solidFill>
                  <a:schemeClr val="bg2"/>
                </a:solidFill>
                <a:latin typeface="Constantia" pitchFamily="18" charset="0"/>
              </a:rPr>
              <a:t>Dept. P. G. Studies and Research in Library and Information Science</a:t>
            </a:r>
          </a:p>
          <a:p>
            <a:r>
              <a:rPr lang="en-US" sz="2000" dirty="0" smtClean="0">
                <a:solidFill>
                  <a:schemeClr val="bg2"/>
                </a:solidFill>
                <a:latin typeface="Constantia" pitchFamily="18" charset="0"/>
              </a:rPr>
              <a:t>Gulbarga University</a:t>
            </a:r>
            <a:r>
              <a:rPr lang="en-US" dirty="0" smtClean="0">
                <a:solidFill>
                  <a:schemeClr val="bg2"/>
                </a:solidFill>
                <a:latin typeface="Constantia" pitchFamily="18" charset="0"/>
              </a:rPr>
              <a:t>, Kalaburagi</a:t>
            </a:r>
            <a:r>
              <a:rPr lang="en-US" sz="2000" dirty="0" smtClean="0">
                <a:solidFill>
                  <a:schemeClr val="bg2"/>
                </a:solidFill>
                <a:latin typeface="Constantia" pitchFamily="18" charset="0"/>
              </a:rPr>
              <a:t> – 585106</a:t>
            </a:r>
            <a:endParaRPr lang="en-US" dirty="0" smtClean="0">
              <a:solidFill>
                <a:schemeClr val="bg2"/>
              </a:solidFill>
              <a:latin typeface="Constantia" pitchFamily="18" charset="0"/>
            </a:endParaRPr>
          </a:p>
          <a:p>
            <a:endParaRPr lang="en-US" dirty="0" smtClean="0">
              <a:solidFill>
                <a:schemeClr val="bg2"/>
              </a:solidFill>
              <a:latin typeface="Constantia" pitchFamily="18" charset="0"/>
            </a:endParaRPr>
          </a:p>
          <a:p>
            <a:endParaRPr lang="en-US" dirty="0" smtClean="0">
              <a:solidFill>
                <a:schemeClr val="bg2"/>
              </a:solidFill>
              <a:latin typeface="Constantia" pitchFamily="18" charset="0"/>
            </a:endParaRPr>
          </a:p>
          <a:p>
            <a:endParaRPr lang="en-US" dirty="0" smtClean="0">
              <a:solidFill>
                <a:schemeClr val="bg2"/>
              </a:solidFill>
              <a:latin typeface="Constantia" pitchFamily="18" charset="0"/>
            </a:endParaRPr>
          </a:p>
          <a:p>
            <a:endParaRPr lang="en-US" dirty="0" smtClean="0">
              <a:solidFill>
                <a:schemeClr val="bg2"/>
              </a:solidFill>
              <a:latin typeface="Constantia" pitchFamily="18" charset="0"/>
            </a:endParaRPr>
          </a:p>
          <a:p>
            <a:endParaRPr lang="en-US" dirty="0" smtClean="0"/>
          </a:p>
          <a:p>
            <a:endParaRPr lang="en-US" dirty="0"/>
          </a:p>
        </p:txBody>
      </p:sp>
      <p:pic>
        <p:nvPicPr>
          <p:cNvPr id="8" name="Picture 7" descr="https://encrypted-tbn2.gstatic.com/images?q=tbn:ANd9GcQsZLYjToQqRG5LST2iD7_u6uhBpKSd5XF9OZAehJA-FAOOQSuqTg"/>
          <p:cNvPicPr/>
          <p:nvPr/>
        </p:nvPicPr>
        <p:blipFill>
          <a:blip r:embed="rId2" cstate="print"/>
          <a:srcRect/>
          <a:stretch>
            <a:fillRect/>
          </a:stretch>
        </p:blipFill>
        <p:spPr bwMode="auto">
          <a:xfrm>
            <a:off x="6019800" y="0"/>
            <a:ext cx="1676400" cy="1142999"/>
          </a:xfrm>
          <a:prstGeom prst="rect">
            <a:avLst/>
          </a:prstGeom>
          <a:noFill/>
          <a:ln w="9525">
            <a:noFill/>
            <a:miter lim="800000"/>
            <a:headEnd/>
            <a:tailEnd/>
          </a:ln>
        </p:spPr>
      </p:pic>
      <p:pic>
        <p:nvPicPr>
          <p:cNvPr id="9" name="Picture 8" descr="https://encrypted-tbn3.gstatic.com/images?q=tbn:ANd9GcQR9smFLjx0r-ISEzKUka4f50W6fWu0CL90a7QJG-LvEcHvQsag"/>
          <p:cNvPicPr/>
          <p:nvPr/>
        </p:nvPicPr>
        <p:blipFill>
          <a:blip r:embed="rId3" cstate="print"/>
          <a:srcRect/>
          <a:stretch>
            <a:fillRect/>
          </a:stretch>
        </p:blipFill>
        <p:spPr bwMode="auto">
          <a:xfrm>
            <a:off x="7696200" y="0"/>
            <a:ext cx="1447800" cy="1142999"/>
          </a:xfrm>
          <a:prstGeom prst="rect">
            <a:avLst/>
          </a:prstGeom>
          <a:noFill/>
          <a:ln w="9525">
            <a:noFill/>
            <a:miter lim="800000"/>
            <a:headEnd/>
            <a:tailEnd/>
          </a:ln>
        </p:spPr>
      </p:pic>
      <p:pic>
        <p:nvPicPr>
          <p:cNvPr id="10" name="Picture 9" descr="https://encrypted-tbn0.gstatic.com/images?q=tbn:ANd9GcTLQehNVa0iCYSlUGnUJB8_RV_x-i5tFxJO5td4gvl19IT8b0H2"/>
          <p:cNvPicPr/>
          <p:nvPr/>
        </p:nvPicPr>
        <p:blipFill>
          <a:blip r:embed="rId4" cstate="print"/>
          <a:srcRect/>
          <a:stretch>
            <a:fillRect/>
          </a:stretch>
        </p:blipFill>
        <p:spPr bwMode="auto">
          <a:xfrm>
            <a:off x="0" y="0"/>
            <a:ext cx="2057400" cy="1143000"/>
          </a:xfrm>
          <a:prstGeom prst="rect">
            <a:avLst/>
          </a:prstGeom>
          <a:noFill/>
          <a:ln w="9525">
            <a:noFill/>
            <a:miter lim="800000"/>
            <a:headEnd/>
            <a:tailEnd/>
          </a:ln>
        </p:spPr>
      </p:pic>
      <p:pic>
        <p:nvPicPr>
          <p:cNvPr id="11" name="Picture 10" descr="https://encrypted-tbn2.gstatic.com/images?q=tbn:ANd9GcQQoB1GrXhVoePuuK8pQ69NqqD-e21BGkkmilJ5JNlQX5W5KKiWjg"/>
          <p:cNvPicPr/>
          <p:nvPr/>
        </p:nvPicPr>
        <p:blipFill>
          <a:blip r:embed="rId5" cstate="print"/>
          <a:srcRect/>
          <a:stretch>
            <a:fillRect/>
          </a:stretch>
        </p:blipFill>
        <p:spPr bwMode="auto">
          <a:xfrm>
            <a:off x="1981200" y="0"/>
            <a:ext cx="1600200" cy="1143000"/>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3581400" y="1"/>
            <a:ext cx="2438400" cy="11429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a:bodyPr>
          <a:lstStyle/>
          <a:p>
            <a:pPr algn="just">
              <a:buBlip>
                <a:blip r:embed="rId3"/>
              </a:buBlip>
            </a:pPr>
            <a:r>
              <a:rPr lang="en-US" sz="2400" dirty="0" smtClean="0">
                <a:solidFill>
                  <a:schemeClr val="tx2">
                    <a:lumMod val="95000"/>
                    <a:lumOff val="5000"/>
                  </a:schemeClr>
                </a:solidFill>
                <a:latin typeface="Bell MT" pitchFamily="18" charset="0"/>
              </a:rPr>
              <a:t>The study reports that, 15 practitioners (12.8%) out of 117 charge no fees to treat patients. They believed practicing folk medicine is to be sacred, and hence, they are providing service to society freely. If anybody forces to take any kind of fees, they graciously advice to donate to nearby temple or </a:t>
            </a:r>
            <a:r>
              <a:rPr lang="en-US" sz="2400" dirty="0" err="1" smtClean="0">
                <a:solidFill>
                  <a:schemeClr val="tx2">
                    <a:lumMod val="95000"/>
                    <a:lumOff val="5000"/>
                  </a:schemeClr>
                </a:solidFill>
                <a:latin typeface="Bell MT" pitchFamily="18" charset="0"/>
              </a:rPr>
              <a:t>Budha</a:t>
            </a:r>
            <a:r>
              <a:rPr lang="en-US" sz="2400" dirty="0" smtClean="0">
                <a:solidFill>
                  <a:schemeClr val="tx2">
                    <a:lumMod val="95000"/>
                    <a:lumOff val="5000"/>
                  </a:schemeClr>
                </a:solidFill>
                <a:latin typeface="Bell MT" pitchFamily="18" charset="0"/>
              </a:rPr>
              <a:t> </a:t>
            </a:r>
            <a:r>
              <a:rPr lang="en-US" sz="2400" dirty="0" err="1" smtClean="0">
                <a:solidFill>
                  <a:schemeClr val="tx2">
                    <a:lumMod val="95000"/>
                    <a:lumOff val="5000"/>
                  </a:schemeClr>
                </a:solidFill>
                <a:latin typeface="Bell MT" pitchFamily="18" charset="0"/>
              </a:rPr>
              <a:t>Vihar</a:t>
            </a:r>
            <a:r>
              <a:rPr lang="en-US" sz="2400" dirty="0" smtClean="0">
                <a:solidFill>
                  <a:schemeClr val="tx2">
                    <a:lumMod val="95000"/>
                    <a:lumOff val="5000"/>
                  </a:schemeClr>
                </a:solidFill>
                <a:latin typeface="Bell MT" pitchFamily="18" charset="0"/>
              </a:rPr>
              <a:t> or </a:t>
            </a:r>
            <a:r>
              <a:rPr lang="en-US" sz="2400" dirty="0" err="1" smtClean="0">
                <a:solidFill>
                  <a:schemeClr val="tx2">
                    <a:lumMod val="95000"/>
                    <a:lumOff val="5000"/>
                  </a:schemeClr>
                </a:solidFill>
                <a:latin typeface="Bell MT" pitchFamily="18" charset="0"/>
              </a:rPr>
              <a:t>Maszid</a:t>
            </a:r>
            <a:r>
              <a:rPr lang="en-US" sz="2400" dirty="0" smtClean="0">
                <a:solidFill>
                  <a:schemeClr val="tx2">
                    <a:lumMod val="95000"/>
                    <a:lumOff val="5000"/>
                  </a:schemeClr>
                </a:solidFill>
                <a:latin typeface="Bell MT" pitchFamily="18" charset="0"/>
              </a:rPr>
              <a:t> or Church or any kind of social work. However, It is also observed that 29.1% of practitioners (N=34) receive fees at the will of the patients, 34.2% of practitioners (N=40) charge nominal fees, which are the actual cost of the medicine or a small profit and 23.9% of practitioners (N=28) charge reasonable fees. Now a days medical care is commercialized, which is not easily affordable to socially and economically backward people. The practitioners of folk medicine are playing a significant role in well being of society in this district.</a:t>
            </a: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6" name="Picture 5" descr="https://encrypted-tbn3.gstatic.com/images?q=tbn:ANd9GcQiJMuMQu7xq54QETuXe6oFLuKF3mkxit4iLVpvDvGZ6uG0dVA6"/>
          <p:cNvPicPr/>
          <p:nvPr/>
        </p:nvPicPr>
        <p:blipFill>
          <a:blip r:embed="rId4" cstate="print"/>
          <a:srcRect/>
          <a:stretch>
            <a:fillRect/>
          </a:stretch>
        </p:blipFill>
        <p:spPr bwMode="auto">
          <a:xfrm>
            <a:off x="0" y="1"/>
            <a:ext cx="2209800" cy="1447800"/>
          </a:xfrm>
          <a:prstGeom prst="rect">
            <a:avLst/>
          </a:prstGeom>
          <a:noFill/>
          <a:ln w="9525">
            <a:noFill/>
            <a:miter lim="800000"/>
            <a:headEnd/>
            <a:tailEnd/>
          </a:ln>
        </p:spPr>
      </p:pic>
      <p:pic>
        <p:nvPicPr>
          <p:cNvPr id="8" name="Picture 7" descr="https://encrypted-tbn3.gstatic.com/images?q=tbn:ANd9GcTE0pjMP2q3ovrMrgQPBzxf8E1dUu1r7RI46U4WbhOXpF500i_Q"/>
          <p:cNvPicPr/>
          <p:nvPr/>
        </p:nvPicPr>
        <p:blipFill>
          <a:blip r:embed="rId5" cstate="print"/>
          <a:srcRect/>
          <a:stretch>
            <a:fillRect/>
          </a:stretch>
        </p:blipFill>
        <p:spPr bwMode="auto">
          <a:xfrm>
            <a:off x="7086600" y="1"/>
            <a:ext cx="2057400" cy="1447799"/>
          </a:xfrm>
          <a:prstGeom prst="rect">
            <a:avLst/>
          </a:prstGeom>
          <a:noFill/>
          <a:ln w="9525">
            <a:noFill/>
            <a:miter lim="800000"/>
            <a:headEnd/>
            <a:tailEnd/>
          </a:ln>
        </p:spPr>
      </p:pic>
      <p:pic>
        <p:nvPicPr>
          <p:cNvPr id="10" name="Picture 9" descr="https://encrypted-tbn3.gstatic.com/images?q=tbn:ANd9GcStEQ_cs2h7Ja-qPEQyFkDfLkSx9LkKWhDG-vpGPUo0uHLGn-z9Cw"/>
          <p:cNvPicPr/>
          <p:nvPr/>
        </p:nvPicPr>
        <p:blipFill>
          <a:blip r:embed="rId6" cstate="print"/>
          <a:srcRect/>
          <a:stretch>
            <a:fillRect/>
          </a:stretch>
        </p:blipFill>
        <p:spPr bwMode="auto">
          <a:xfrm>
            <a:off x="2209800" y="0"/>
            <a:ext cx="2133600" cy="1447800"/>
          </a:xfrm>
          <a:prstGeom prst="rect">
            <a:avLst/>
          </a:prstGeom>
          <a:noFill/>
          <a:ln w="9525">
            <a:noFill/>
            <a:miter lim="800000"/>
            <a:headEnd/>
            <a:tailEnd/>
          </a:ln>
        </p:spPr>
      </p:pic>
      <p:pic>
        <p:nvPicPr>
          <p:cNvPr id="11" name="Picture 10" descr="https://encrypted-tbn3.gstatic.com/images?q=tbn:ANd9GcSUWQMKMlObSOKDCv31Zug3sVcwUSs03vdmrf0WweU4EVB9it5W"/>
          <p:cNvPicPr/>
          <p:nvPr/>
        </p:nvPicPr>
        <p:blipFill>
          <a:blip r:embed="rId7" cstate="print"/>
          <a:srcRect/>
          <a:stretch>
            <a:fillRect/>
          </a:stretch>
        </p:blipFill>
        <p:spPr bwMode="auto">
          <a:xfrm>
            <a:off x="4343400" y="0"/>
            <a:ext cx="2765425"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a:bodyPr>
          <a:lstStyle/>
          <a:p>
            <a:pPr algn="just">
              <a:buBlip>
                <a:blip r:embed="rId3"/>
              </a:buBlip>
            </a:pPr>
            <a:r>
              <a:rPr lang="en-US" sz="2400" dirty="0" smtClean="0">
                <a:solidFill>
                  <a:schemeClr val="tx2">
                    <a:lumMod val="95000"/>
                    <a:lumOff val="5000"/>
                  </a:schemeClr>
                </a:solidFill>
                <a:latin typeface="Bell MT" pitchFamily="18" charset="0"/>
              </a:rPr>
              <a:t>Majority of the  practitioners in Kalaburagi district carry on folk medicine practice on a part time basis (79.5%, N=93) and they are depending other main occupations for their livelihood. Therefore, normally they practice only on fixed days in a week as per their convenience. Only 20.5% of the practitioners carry on the folk medicine practice as a full time basis (N=24). As they have taken it their main occupation for their livelihood and they practice every day in a week.</a:t>
            </a:r>
          </a:p>
          <a:p>
            <a:pPr algn="just">
              <a:buBlip>
                <a:blip r:embed="rId3"/>
              </a:buBlip>
            </a:pPr>
            <a:r>
              <a:rPr lang="en-US" sz="2400" dirty="0" smtClean="0">
                <a:solidFill>
                  <a:schemeClr val="tx2">
                    <a:lumMod val="95000"/>
                    <a:lumOff val="5000"/>
                  </a:schemeClr>
                </a:solidFill>
                <a:latin typeface="Bell MT" pitchFamily="18" charset="0"/>
              </a:rPr>
              <a:t>Study revealed 35% (N=41) of folk medicine practitioners in Kalauragi district have 11 to 20 years of experience treating with their folk medicine, whereas 16.2% (N=19) have 21 to 30 years of experience, 23.9% (N=28) have 31 to 40 years of experience, 13.7% (N=16) have 41 to 50 years of experience and 3.4% (N=4) of practitioners have more than 50 years of experience.     </a:t>
            </a:r>
            <a:r>
              <a:rPr lang="en-US" sz="2400" dirty="0" smtClean="0">
                <a:solidFill>
                  <a:srgbClr val="FF5050"/>
                </a:solidFill>
                <a:latin typeface="Bell MT" pitchFamily="18" charset="0"/>
              </a:rPr>
              <a:t>Cont…</a:t>
            </a: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6" name="Picture 5" descr="https://encrypted-tbn2.gstatic.com/images?q=tbn:ANd9GcTb3gnG-OrDcZh38XfxaRWOqSWAg0D-B_bXF5-qcBpQg9NDqUpj"/>
          <p:cNvPicPr/>
          <p:nvPr/>
        </p:nvPicPr>
        <p:blipFill>
          <a:blip r:embed="rId4" cstate="print"/>
          <a:srcRect/>
          <a:stretch>
            <a:fillRect/>
          </a:stretch>
        </p:blipFill>
        <p:spPr bwMode="auto">
          <a:xfrm>
            <a:off x="0" y="1"/>
            <a:ext cx="2362200" cy="1447799"/>
          </a:xfrm>
          <a:prstGeom prst="rect">
            <a:avLst/>
          </a:prstGeom>
          <a:noFill/>
          <a:ln w="9525">
            <a:noFill/>
            <a:miter lim="800000"/>
            <a:headEnd/>
            <a:tailEnd/>
          </a:ln>
        </p:spPr>
      </p:pic>
      <p:pic>
        <p:nvPicPr>
          <p:cNvPr id="8" name="Picture 7" descr="https://encrypted-tbn0.gstatic.com/images?q=tbn:ANd9GcQplfLd01gQvfjQ-1AHBHv06pHutdHAnfiMXDD9MpoOe4TSk6ez"/>
          <p:cNvPicPr/>
          <p:nvPr/>
        </p:nvPicPr>
        <p:blipFill>
          <a:blip r:embed="rId5" cstate="print"/>
          <a:srcRect/>
          <a:stretch>
            <a:fillRect/>
          </a:stretch>
        </p:blipFill>
        <p:spPr bwMode="auto">
          <a:xfrm>
            <a:off x="2362200" y="0"/>
            <a:ext cx="2590800" cy="1447800"/>
          </a:xfrm>
          <a:prstGeom prst="rect">
            <a:avLst/>
          </a:prstGeom>
          <a:noFill/>
          <a:ln w="9525">
            <a:noFill/>
            <a:miter lim="800000"/>
            <a:headEnd/>
            <a:tailEnd/>
          </a:ln>
        </p:spPr>
      </p:pic>
      <p:pic>
        <p:nvPicPr>
          <p:cNvPr id="10" name="Picture 9" descr="https://encrypted-tbn0.gstatic.com/images?q=tbn:ANd9GcQW4F-GyQ7GoJAcLoSxLNiwH4FDOt07x4_9WFdj80qqxse_gwG_NA"/>
          <p:cNvPicPr/>
          <p:nvPr/>
        </p:nvPicPr>
        <p:blipFill>
          <a:blip r:embed="rId6" cstate="print"/>
          <a:srcRect r="11642"/>
          <a:stretch>
            <a:fillRect/>
          </a:stretch>
        </p:blipFill>
        <p:spPr bwMode="auto">
          <a:xfrm>
            <a:off x="4953000" y="0"/>
            <a:ext cx="1776639" cy="1447800"/>
          </a:xfrm>
          <a:prstGeom prst="rect">
            <a:avLst/>
          </a:prstGeom>
          <a:noFill/>
          <a:ln w="9525">
            <a:noFill/>
            <a:miter lim="800000"/>
            <a:headEnd/>
            <a:tailEnd/>
          </a:ln>
        </p:spPr>
      </p:pic>
      <p:pic>
        <p:nvPicPr>
          <p:cNvPr id="11" name="Picture 10" descr="https://encrypted-tbn0.gstatic.com/images?q=tbn:ANd9GcTUUNF6aiE2MfO8cYN_QlXPnlIhBzU-SRS8gfvkAgdzt-1EdxMD2A"/>
          <p:cNvPicPr/>
          <p:nvPr/>
        </p:nvPicPr>
        <p:blipFill>
          <a:blip r:embed="rId7" cstate="print"/>
          <a:srcRect/>
          <a:stretch>
            <a:fillRect/>
          </a:stretch>
        </p:blipFill>
        <p:spPr bwMode="auto">
          <a:xfrm>
            <a:off x="6705600" y="0"/>
            <a:ext cx="2438400" cy="1447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a:bodyPr>
          <a:lstStyle/>
          <a:p>
            <a:pPr algn="just">
              <a:buNone/>
            </a:pPr>
            <a:r>
              <a:rPr lang="en-US" sz="2400" dirty="0" smtClean="0">
                <a:solidFill>
                  <a:srgbClr val="FF5050"/>
                </a:solidFill>
                <a:latin typeface="Bell MT" pitchFamily="18" charset="0"/>
              </a:rPr>
              <a:t>Cont…..</a:t>
            </a:r>
          </a:p>
          <a:p>
            <a:pPr algn="just">
              <a:buNone/>
            </a:pPr>
            <a:r>
              <a:rPr lang="en-US" sz="2400" dirty="0" smtClean="0">
                <a:solidFill>
                  <a:schemeClr val="tx2">
                    <a:lumMod val="95000"/>
                    <a:lumOff val="5000"/>
                  </a:schemeClr>
                </a:solidFill>
                <a:latin typeface="Bell MT" pitchFamily="18" charset="0"/>
              </a:rPr>
              <a:t>	It is also noted that more than half of the practitioners (i.e., 53.8%, N=63) are having 21-50 years of experience in Kalaburagi district. Overall the study shows that a good number of practitioners are highly experienced with their practical knowledge of folk medicine.</a:t>
            </a:r>
            <a:endParaRPr lang="en-US" sz="2900" dirty="0" smtClean="0">
              <a:solidFill>
                <a:schemeClr val="tx2">
                  <a:lumMod val="95000"/>
                  <a:lumOff val="5000"/>
                </a:schemeClr>
              </a:solidFill>
              <a:latin typeface="Cambria" pitchFamily="18" charset="0"/>
            </a:endParaRPr>
          </a:p>
          <a:p>
            <a:endParaRPr lang="en-US" dirty="0"/>
          </a:p>
        </p:txBody>
      </p:sp>
      <p:pic>
        <p:nvPicPr>
          <p:cNvPr id="6" name="Picture 5" descr="https://encrypted-tbn2.gstatic.com/images?q=tbn:ANd9GcR0RHN7taOkalkiEquBl5JiQ3bIekleZ3sEpxlPIzVGLtvEOnh64A"/>
          <p:cNvPicPr/>
          <p:nvPr/>
        </p:nvPicPr>
        <p:blipFill>
          <a:blip r:embed="rId3" cstate="print"/>
          <a:srcRect/>
          <a:stretch>
            <a:fillRect/>
          </a:stretch>
        </p:blipFill>
        <p:spPr bwMode="auto">
          <a:xfrm>
            <a:off x="7010400" y="1"/>
            <a:ext cx="2133600" cy="1447800"/>
          </a:xfrm>
          <a:prstGeom prst="rect">
            <a:avLst/>
          </a:prstGeom>
          <a:noFill/>
          <a:ln w="9525">
            <a:noFill/>
            <a:miter lim="800000"/>
            <a:headEnd/>
            <a:tailEnd/>
          </a:ln>
        </p:spPr>
      </p:pic>
      <p:pic>
        <p:nvPicPr>
          <p:cNvPr id="8" name="Picture 7" descr="https://encrypted-tbn3.gstatic.com/images?q=tbn:ANd9GcSGzvcCQ0HV8cgY7FAsr-1CQ8c59V1ErpOiCi634IoSO2FXHg75"/>
          <p:cNvPicPr/>
          <p:nvPr/>
        </p:nvPicPr>
        <p:blipFill>
          <a:blip r:embed="rId4" cstate="print"/>
          <a:srcRect/>
          <a:stretch>
            <a:fillRect/>
          </a:stretch>
        </p:blipFill>
        <p:spPr bwMode="auto">
          <a:xfrm>
            <a:off x="1" y="1"/>
            <a:ext cx="2057399" cy="1447799"/>
          </a:xfrm>
          <a:prstGeom prst="rect">
            <a:avLst/>
          </a:prstGeom>
          <a:noFill/>
          <a:ln w="9525">
            <a:noFill/>
            <a:miter lim="800000"/>
            <a:headEnd/>
            <a:tailEnd/>
          </a:ln>
        </p:spPr>
      </p:pic>
      <p:pic>
        <p:nvPicPr>
          <p:cNvPr id="10" name="Picture 9" descr="https://encrypted-tbn0.gstatic.com/images?q=tbn:ANd9GcT9MxVnG2EtvlOw9Ddm1u_f6KnqV-jBSFR9CkCf4yvkigG4IIwY"/>
          <p:cNvPicPr/>
          <p:nvPr/>
        </p:nvPicPr>
        <p:blipFill>
          <a:blip r:embed="rId5" cstate="print"/>
          <a:srcRect/>
          <a:stretch>
            <a:fillRect/>
          </a:stretch>
        </p:blipFill>
        <p:spPr bwMode="auto">
          <a:xfrm>
            <a:off x="4572000" y="1"/>
            <a:ext cx="2403475" cy="1447800"/>
          </a:xfrm>
          <a:prstGeom prst="rect">
            <a:avLst/>
          </a:prstGeom>
          <a:noFill/>
          <a:ln w="9525">
            <a:noFill/>
            <a:miter lim="800000"/>
            <a:headEnd/>
            <a:tailEnd/>
          </a:ln>
        </p:spPr>
      </p:pic>
      <p:pic>
        <p:nvPicPr>
          <p:cNvPr id="11" name="Picture 10" descr="https://encrypted-tbn1.gstatic.com/images?q=tbn:ANd9GcQJp0bVG9mDEcEQf3qVB28JG2uquiv_SZYB97kw47jo7WMKxwer7A"/>
          <p:cNvPicPr/>
          <p:nvPr/>
        </p:nvPicPr>
        <p:blipFill>
          <a:blip r:embed="rId6" cstate="print"/>
          <a:srcRect/>
          <a:stretch>
            <a:fillRect/>
          </a:stretch>
        </p:blipFill>
        <p:spPr bwMode="auto">
          <a:xfrm>
            <a:off x="2057400" y="0"/>
            <a:ext cx="25146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US" sz="2000" dirty="0" smtClean="0"/>
              <a:t/>
            </a:r>
            <a:br>
              <a:rPr lang="en-US" sz="2000" dirty="0" smtClean="0"/>
            </a:br>
            <a:endParaRPr lang="en-US" dirty="0"/>
          </a:p>
        </p:txBody>
      </p:sp>
      <p:sp>
        <p:nvSpPr>
          <p:cNvPr id="3" name="Content Placeholder 2"/>
          <p:cNvSpPr>
            <a:spLocks noGrp="1"/>
          </p:cNvSpPr>
          <p:nvPr>
            <p:ph idx="1"/>
          </p:nvPr>
        </p:nvSpPr>
        <p:spPr>
          <a:xfrm>
            <a:off x="152400" y="1524000"/>
            <a:ext cx="8763000" cy="5334000"/>
          </a:xfrm>
        </p:spPr>
        <p:txBody>
          <a:bodyPr>
            <a:normAutofit fontScale="85000" lnSpcReduction="10000"/>
          </a:bodyPr>
          <a:lstStyle/>
          <a:p>
            <a:pPr algn="ctr">
              <a:buNone/>
            </a:pPr>
            <a:r>
              <a:rPr lang="en-US" sz="3100" b="1" cap="all" dirty="0" smtClean="0">
                <a:solidFill>
                  <a:srgbClr val="020318"/>
                </a:solidFill>
                <a:latin typeface="Bell MT" pitchFamily="18" charset="0"/>
              </a:rPr>
              <a:t>Disease </a:t>
            </a:r>
            <a:r>
              <a:rPr lang="en-US" sz="3100" b="1" cap="all" dirty="0" smtClean="0">
                <a:solidFill>
                  <a:srgbClr val="020318"/>
                </a:solidFill>
                <a:latin typeface="Bell MT" pitchFamily="18" charset="0"/>
              </a:rPr>
              <a:t> Diagnosis  System</a:t>
            </a:r>
            <a:endParaRPr lang="en-US" sz="3100" dirty="0" smtClean="0">
              <a:solidFill>
                <a:srgbClr val="020318"/>
              </a:solidFill>
              <a:latin typeface="Bell MT" pitchFamily="18" charset="0"/>
            </a:endParaRPr>
          </a:p>
          <a:p>
            <a:pPr algn="just">
              <a:buNone/>
            </a:pPr>
            <a:r>
              <a:rPr lang="en-US" sz="3100" dirty="0" smtClean="0">
                <a:solidFill>
                  <a:schemeClr val="tx2">
                    <a:lumMod val="95000"/>
                    <a:lumOff val="5000"/>
                  </a:schemeClr>
                </a:solidFill>
                <a:latin typeface="Bell MT" pitchFamily="18" charset="0"/>
              </a:rPr>
              <a:t>Diagnosis of diseases is a unique system for proper treatment and faster recovery of patients.  All practitioners set their own unique parameter to identify different types of diseases in this district. A total of 75 practitioners examine external body features and symptoms for diagnosis with details provided by the patients. For instance, (a) </a:t>
            </a:r>
            <a:r>
              <a:rPr lang="en-US" sz="3100" dirty="0" smtClean="0">
                <a:solidFill>
                  <a:srgbClr val="C00000"/>
                </a:solidFill>
                <a:latin typeface="Bell MT" pitchFamily="18" charset="0"/>
              </a:rPr>
              <a:t>Jaundice:</a:t>
            </a:r>
            <a:r>
              <a:rPr lang="en-US" sz="3100" dirty="0" smtClean="0">
                <a:solidFill>
                  <a:schemeClr val="tx2">
                    <a:lumMod val="95000"/>
                    <a:lumOff val="5000"/>
                  </a:schemeClr>
                </a:solidFill>
                <a:latin typeface="Bell MT" pitchFamily="18" charset="0"/>
              </a:rPr>
              <a:t> Practitioners specially check patients early in the morning with an empty stomach for change in eye color (e.g., yellow color).</a:t>
            </a:r>
            <a:r>
              <a:rPr lang="en-US" sz="3100" baseline="30000" dirty="0" smtClean="0">
                <a:solidFill>
                  <a:schemeClr val="tx2">
                    <a:lumMod val="95000"/>
                    <a:lumOff val="5000"/>
                  </a:schemeClr>
                </a:solidFill>
                <a:latin typeface="Bell MT" pitchFamily="18" charset="0"/>
              </a:rPr>
              <a:t> </a:t>
            </a:r>
            <a:r>
              <a:rPr lang="en-US" sz="3100" dirty="0" smtClean="0">
                <a:solidFill>
                  <a:schemeClr val="tx2">
                    <a:lumMod val="95000"/>
                    <a:lumOff val="5000"/>
                  </a:schemeClr>
                </a:solidFill>
                <a:latin typeface="Bell MT" pitchFamily="18" charset="0"/>
              </a:rPr>
              <a:t> (b) </a:t>
            </a:r>
            <a:r>
              <a:rPr lang="en-US" sz="3100" dirty="0" smtClean="0">
                <a:solidFill>
                  <a:srgbClr val="C00000"/>
                </a:solidFill>
                <a:latin typeface="Bell MT" pitchFamily="18" charset="0"/>
              </a:rPr>
              <a:t>Snake bite</a:t>
            </a:r>
            <a:r>
              <a:rPr lang="en-US" sz="3100" dirty="0" smtClean="0">
                <a:solidFill>
                  <a:schemeClr val="tx2">
                    <a:lumMod val="95000"/>
                    <a:lumOff val="5000"/>
                  </a:schemeClr>
                </a:solidFill>
                <a:latin typeface="Bell MT" pitchFamily="18" charset="0"/>
              </a:rPr>
              <a:t>: practitioners check for changes in tongue and taste by giving </a:t>
            </a:r>
            <a:r>
              <a:rPr lang="en-US" sz="3100" dirty="0" err="1" smtClean="0">
                <a:solidFill>
                  <a:schemeClr val="tx2">
                    <a:lumMod val="95000"/>
                    <a:lumOff val="5000"/>
                  </a:schemeClr>
                </a:solidFill>
                <a:latin typeface="Bell MT" pitchFamily="18" charset="0"/>
              </a:rPr>
              <a:t>neem</a:t>
            </a:r>
            <a:r>
              <a:rPr lang="en-US" sz="3100" dirty="0" smtClean="0">
                <a:solidFill>
                  <a:schemeClr val="tx2">
                    <a:lumMod val="95000"/>
                    <a:lumOff val="5000"/>
                  </a:schemeClr>
                </a:solidFill>
                <a:latin typeface="Bell MT" pitchFamily="18" charset="0"/>
              </a:rPr>
              <a:t> leaves and check the changes in skin on snake bitten spot to understand the status of poison in the body (e.g., swelling). </a:t>
            </a:r>
            <a:r>
              <a:rPr lang="en-US" sz="3200" dirty="0" smtClean="0">
                <a:solidFill>
                  <a:schemeClr val="tx2">
                    <a:lumMod val="95000"/>
                    <a:lumOff val="5000"/>
                  </a:schemeClr>
                </a:solidFill>
                <a:latin typeface="Bell MT" pitchFamily="18" charset="0"/>
              </a:rPr>
              <a:t>In cases like, Infertility, Impotence, Kidney problems, Bone fractures, </a:t>
            </a:r>
            <a:endParaRPr lang="en-US" sz="3100" dirty="0" smtClean="0">
              <a:solidFill>
                <a:schemeClr val="tx2">
                  <a:lumMod val="95000"/>
                  <a:lumOff val="5000"/>
                </a:schemeClr>
              </a:solidFill>
              <a:latin typeface="Bell MT" pitchFamily="18" charset="0"/>
            </a:endParaRPr>
          </a:p>
          <a:p>
            <a:endParaRPr lang="en-US" dirty="0">
              <a:latin typeface="Cambria" pitchFamily="18" charset="0"/>
            </a:endParaRPr>
          </a:p>
        </p:txBody>
      </p:sp>
      <p:pic>
        <p:nvPicPr>
          <p:cNvPr id="9" name="Picture 8" descr="https://encrypted-tbn3.gstatic.com/images?q=tbn:ANd9GcRZ_waLnD6CbOMC4ZMXFf9CRbAVLyauAWGdAaKPH3BBduR8KGTKAg"/>
          <p:cNvPicPr/>
          <p:nvPr/>
        </p:nvPicPr>
        <p:blipFill>
          <a:blip r:embed="rId3" cstate="print"/>
          <a:srcRect/>
          <a:stretch>
            <a:fillRect/>
          </a:stretch>
        </p:blipFill>
        <p:spPr bwMode="auto">
          <a:xfrm>
            <a:off x="0" y="0"/>
            <a:ext cx="2667000" cy="1447800"/>
          </a:xfrm>
          <a:prstGeom prst="rect">
            <a:avLst/>
          </a:prstGeom>
          <a:noFill/>
          <a:ln w="9525">
            <a:noFill/>
            <a:miter lim="800000"/>
            <a:headEnd/>
            <a:tailEnd/>
          </a:ln>
        </p:spPr>
      </p:pic>
      <p:pic>
        <p:nvPicPr>
          <p:cNvPr id="10" name="Picture 9" descr="https://encrypted-tbn2.gstatic.com/images?q=tbn:ANd9GcR44nfK2NzFzxUfdO3s_4Ucz9MEvySzbMSmD4RJQhybY4eFIicf"/>
          <p:cNvPicPr/>
          <p:nvPr/>
        </p:nvPicPr>
        <p:blipFill>
          <a:blip r:embed="rId4" cstate="print"/>
          <a:srcRect/>
          <a:stretch>
            <a:fillRect/>
          </a:stretch>
        </p:blipFill>
        <p:spPr bwMode="auto">
          <a:xfrm>
            <a:off x="7162800" y="1"/>
            <a:ext cx="1981200" cy="1447799"/>
          </a:xfrm>
          <a:prstGeom prst="rect">
            <a:avLst/>
          </a:prstGeom>
          <a:noFill/>
          <a:ln w="9525">
            <a:noFill/>
            <a:miter lim="800000"/>
            <a:headEnd/>
            <a:tailEnd/>
          </a:ln>
        </p:spPr>
      </p:pic>
      <p:pic>
        <p:nvPicPr>
          <p:cNvPr id="11" name="Picture 10" descr="https://encrypted-tbn0.gstatic.com/images?q=tbn:ANd9GcRn2dZD4B4f3V_4nvMdT7IB3aj4NRjZuKSJ4Ay9hS_YYpo91CLU7Q"/>
          <p:cNvPicPr/>
          <p:nvPr/>
        </p:nvPicPr>
        <p:blipFill>
          <a:blip r:embed="rId5" cstate="print"/>
          <a:srcRect/>
          <a:stretch>
            <a:fillRect/>
          </a:stretch>
        </p:blipFill>
        <p:spPr bwMode="auto">
          <a:xfrm>
            <a:off x="5029200" y="0"/>
            <a:ext cx="2133600" cy="1447800"/>
          </a:xfrm>
          <a:prstGeom prst="rect">
            <a:avLst/>
          </a:prstGeom>
          <a:noFill/>
          <a:ln w="9525">
            <a:noFill/>
            <a:miter lim="800000"/>
            <a:headEnd/>
            <a:tailEnd/>
          </a:ln>
        </p:spPr>
      </p:pic>
      <p:pic>
        <p:nvPicPr>
          <p:cNvPr id="12" name="Picture 11" descr="https://encrypted-tbn1.gstatic.com/images?q=tbn:ANd9GcT5UfnW0X8-MPZWWFbWYGGYJyun7e_GdE-e9J_pDZoC6pFtNzj4"/>
          <p:cNvPicPr/>
          <p:nvPr/>
        </p:nvPicPr>
        <p:blipFill>
          <a:blip r:embed="rId6" cstate="print"/>
          <a:srcRect/>
          <a:stretch>
            <a:fillRect/>
          </a:stretch>
        </p:blipFill>
        <p:spPr bwMode="auto">
          <a:xfrm>
            <a:off x="2667000" y="0"/>
            <a:ext cx="23622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304800" y="1524000"/>
            <a:ext cx="8534400" cy="5181600"/>
          </a:xfrm>
        </p:spPr>
        <p:txBody>
          <a:bodyPr>
            <a:normAutofit/>
          </a:bodyPr>
          <a:lstStyle/>
          <a:p>
            <a:pPr algn="just">
              <a:lnSpc>
                <a:spcPct val="120000"/>
              </a:lnSpc>
              <a:spcBef>
                <a:spcPts val="0"/>
              </a:spcBef>
              <a:buNone/>
            </a:pPr>
            <a:r>
              <a:rPr lang="en-US" sz="2400" dirty="0" smtClean="0">
                <a:solidFill>
                  <a:schemeClr val="tx2">
                    <a:lumMod val="95000"/>
                    <a:lumOff val="5000"/>
                  </a:schemeClr>
                </a:solidFill>
                <a:latin typeface="Bell MT" pitchFamily="18" charset="0"/>
              </a:rPr>
              <a:t>Diabetes, Blood Pressures it was observed that, 2 practitioners use modern diagnostic tools and report for their confirmation and effective treatment (e.g., Urine test report for diabetes and X-ray report for bone fractures).</a:t>
            </a:r>
            <a:endParaRPr lang="en-US" sz="2400" b="1" cap="all" dirty="0" smtClean="0">
              <a:solidFill>
                <a:schemeClr val="tx2">
                  <a:lumMod val="95000"/>
                  <a:lumOff val="5000"/>
                </a:schemeClr>
              </a:solidFill>
              <a:latin typeface="Bell MT" pitchFamily="18" charset="0"/>
            </a:endParaRPr>
          </a:p>
          <a:p>
            <a:pPr algn="ctr">
              <a:lnSpc>
                <a:spcPct val="120000"/>
              </a:lnSpc>
              <a:spcBef>
                <a:spcPts val="0"/>
              </a:spcBef>
              <a:buNone/>
            </a:pPr>
            <a:endParaRPr lang="en-US" sz="2400" b="1" cap="all" dirty="0" smtClean="0">
              <a:solidFill>
                <a:srgbClr val="020318"/>
              </a:solidFill>
              <a:latin typeface="Bell MT" pitchFamily="18" charset="0"/>
            </a:endParaRPr>
          </a:p>
          <a:p>
            <a:pPr algn="ctr">
              <a:lnSpc>
                <a:spcPct val="120000"/>
              </a:lnSpc>
              <a:spcBef>
                <a:spcPts val="0"/>
              </a:spcBef>
              <a:buNone/>
            </a:pPr>
            <a:r>
              <a:rPr lang="en-US" sz="2400" b="1" cap="all" dirty="0" smtClean="0">
                <a:solidFill>
                  <a:srgbClr val="C00000"/>
                </a:solidFill>
                <a:latin typeface="Bell MT" pitchFamily="18" charset="0"/>
              </a:rPr>
              <a:t>Methods </a:t>
            </a:r>
            <a:r>
              <a:rPr lang="en-US" sz="2400" b="1" cap="all" dirty="0" smtClean="0">
                <a:solidFill>
                  <a:srgbClr val="C00000"/>
                </a:solidFill>
                <a:latin typeface="Bell MT" pitchFamily="18" charset="0"/>
              </a:rPr>
              <a:t> of </a:t>
            </a:r>
            <a:r>
              <a:rPr lang="en-US" sz="2400" b="1" cap="all" dirty="0" smtClean="0">
                <a:solidFill>
                  <a:srgbClr val="C00000"/>
                </a:solidFill>
                <a:latin typeface="Bell MT" pitchFamily="18" charset="0"/>
              </a:rPr>
              <a:t>Treatment</a:t>
            </a:r>
            <a:r>
              <a:rPr lang="en-US" sz="2400" b="1" dirty="0" smtClean="0">
                <a:solidFill>
                  <a:srgbClr val="C00000"/>
                </a:solidFill>
                <a:latin typeface="Bell MT" pitchFamily="18" charset="0"/>
              </a:rPr>
              <a:t> </a:t>
            </a:r>
            <a:r>
              <a:rPr lang="en-US" sz="3600" b="1" dirty="0" smtClean="0"/>
              <a:t>	</a:t>
            </a:r>
            <a:endParaRPr lang="en-US" sz="3600" dirty="0" smtClean="0"/>
          </a:p>
          <a:p>
            <a:endParaRPr lang="en-US" dirty="0"/>
          </a:p>
        </p:txBody>
      </p:sp>
      <p:pic>
        <p:nvPicPr>
          <p:cNvPr id="13" name="Picture 12" descr="https://encrypted-tbn3.gstatic.com/images?q=tbn:ANd9GcQOeNIkEZG2PW6oE9NdbgUg9SBuuP-9BNDyvfskMPwwovjCVGyU5g"/>
          <p:cNvPicPr/>
          <p:nvPr/>
        </p:nvPicPr>
        <p:blipFill>
          <a:blip r:embed="rId3" cstate="print"/>
          <a:srcRect/>
          <a:stretch>
            <a:fillRect/>
          </a:stretch>
        </p:blipFill>
        <p:spPr bwMode="auto">
          <a:xfrm>
            <a:off x="0" y="1"/>
            <a:ext cx="2057400" cy="1447799"/>
          </a:xfrm>
          <a:prstGeom prst="rect">
            <a:avLst/>
          </a:prstGeom>
          <a:noFill/>
          <a:ln w="9525">
            <a:noFill/>
            <a:miter lim="800000"/>
            <a:headEnd/>
            <a:tailEnd/>
          </a:ln>
        </p:spPr>
      </p:pic>
      <p:pic>
        <p:nvPicPr>
          <p:cNvPr id="14" name="Picture 13" descr="https://encrypted-tbn3.gstatic.com/images?q=tbn:ANd9GcQQ0R2ke1kLd6-GPMproxO_uU2UxFq5i-Hm_IwmpnYwQX3CU7aj"/>
          <p:cNvPicPr/>
          <p:nvPr/>
        </p:nvPicPr>
        <p:blipFill>
          <a:blip r:embed="rId4" cstate="print"/>
          <a:srcRect/>
          <a:stretch>
            <a:fillRect/>
          </a:stretch>
        </p:blipFill>
        <p:spPr bwMode="auto">
          <a:xfrm>
            <a:off x="7086600" y="1"/>
            <a:ext cx="2057400" cy="1447799"/>
          </a:xfrm>
          <a:prstGeom prst="rect">
            <a:avLst/>
          </a:prstGeom>
          <a:noFill/>
          <a:ln w="9525">
            <a:noFill/>
            <a:miter lim="800000"/>
            <a:headEnd/>
            <a:tailEnd/>
          </a:ln>
        </p:spPr>
      </p:pic>
      <p:pic>
        <p:nvPicPr>
          <p:cNvPr id="15" name="Picture 14" descr="https://encrypted-tbn1.gstatic.com/images?q=tbn:ANd9GcRPPtBrk4yxeCSqHhImHCkAXnd2B5BsferTcQ8g8xPbeCMHpEq2mg"/>
          <p:cNvPicPr/>
          <p:nvPr/>
        </p:nvPicPr>
        <p:blipFill>
          <a:blip r:embed="rId5" cstate="print"/>
          <a:srcRect/>
          <a:stretch>
            <a:fillRect/>
          </a:stretch>
        </p:blipFill>
        <p:spPr bwMode="auto">
          <a:xfrm>
            <a:off x="4953000" y="0"/>
            <a:ext cx="2209800" cy="1371600"/>
          </a:xfrm>
          <a:prstGeom prst="rect">
            <a:avLst/>
          </a:prstGeom>
          <a:noFill/>
          <a:ln w="9525">
            <a:noFill/>
            <a:miter lim="800000"/>
            <a:headEnd/>
            <a:tailEnd/>
          </a:ln>
        </p:spPr>
      </p:pic>
      <p:pic>
        <p:nvPicPr>
          <p:cNvPr id="16" name="Picture 15" descr="https://encrypted-tbn3.gstatic.com/images?q=tbn:ANd9GcSUWQMKMlObSOKDCv31Zug3sVcwUSs03vdmrf0WweU4EVB9it5W"/>
          <p:cNvPicPr/>
          <p:nvPr/>
        </p:nvPicPr>
        <p:blipFill>
          <a:blip r:embed="rId6" cstate="print"/>
          <a:srcRect/>
          <a:stretch>
            <a:fillRect/>
          </a:stretch>
        </p:blipFill>
        <p:spPr bwMode="auto">
          <a:xfrm>
            <a:off x="1981200" y="0"/>
            <a:ext cx="2895600" cy="1447800"/>
          </a:xfrm>
          <a:prstGeom prst="rect">
            <a:avLst/>
          </a:prstGeom>
          <a:noFill/>
          <a:ln w="9525">
            <a:noFill/>
            <a:miter lim="800000"/>
            <a:headEnd/>
            <a:tailEnd/>
          </a:ln>
        </p:spPr>
      </p:pic>
      <p:sp>
        <p:nvSpPr>
          <p:cNvPr id="17" name="Rectangle 16"/>
          <p:cNvSpPr/>
          <p:nvPr/>
        </p:nvSpPr>
        <p:spPr>
          <a:xfrm>
            <a:off x="228600" y="1447800"/>
            <a:ext cx="8686800" cy="7109639"/>
          </a:xfrm>
          <a:prstGeom prst="rect">
            <a:avLst/>
          </a:prstGeom>
        </p:spPr>
        <p:txBody>
          <a:bodyPr wrap="square">
            <a:spAutoFit/>
          </a:bodyPr>
          <a:lstStyle/>
          <a:p>
            <a:pPr algn="just"/>
            <a:endParaRPr lang="en-US" sz="2400" dirty="0" smtClean="0"/>
          </a:p>
          <a:p>
            <a:pPr algn="just"/>
            <a:endParaRPr lang="en-US" sz="2400" dirty="0" smtClean="0"/>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r>
              <a:rPr lang="en-US" sz="2400" dirty="0" smtClean="0">
                <a:solidFill>
                  <a:schemeClr val="tx2">
                    <a:lumMod val="95000"/>
                    <a:lumOff val="5000"/>
                  </a:schemeClr>
                </a:solidFill>
                <a:latin typeface="Bell MT" pitchFamily="18" charset="0"/>
              </a:rPr>
              <a:t>Folk medicinal practitioners listen to all the complaints of patients carefully in their own languages, which makes patients to communicate comfortably with practitioners. After receiving all complaints from patients, practitioners carefully observe the mental and physical condition of the patients and on the bases of their condition  practitioners provide treatment for diseases. </a:t>
            </a: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chemeClr val="tx2">
                  <a:lumMod val="95000"/>
                  <a:lumOff val="5000"/>
                </a:schemeClr>
              </a:solidFill>
              <a:latin typeface="Bell MT" pitchFamily="18" charset="0"/>
            </a:endParaRPr>
          </a:p>
          <a:p>
            <a:pPr algn="just"/>
            <a:endParaRPr lang="en-US" sz="2400" dirty="0" smtClean="0">
              <a:solidFill>
                <a:srgbClr val="2B2A02"/>
              </a:solidFill>
              <a:latin typeface="Bell MT" pitchFamily="18" charset="0"/>
            </a:endParaRPr>
          </a:p>
          <a:p>
            <a:pPr algn="just"/>
            <a:endParaRPr lang="en-US" sz="2400" dirty="0" smtClean="0">
              <a:solidFill>
                <a:srgbClr val="2B2A02"/>
              </a:solidFill>
              <a:latin typeface="Bell MT" pitchFamily="18" charset="0"/>
            </a:endParaRPr>
          </a:p>
          <a:p>
            <a:pPr algn="just"/>
            <a:endParaRPr lang="en-US" sz="2400" dirty="0">
              <a:latin typeface="Bell MT"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8991600" cy="5410200"/>
          </a:xfrm>
        </p:spPr>
        <p:txBody>
          <a:bodyPr/>
          <a:lstStyle/>
          <a:p>
            <a:pPr algn="just">
              <a:lnSpc>
                <a:spcPct val="150000"/>
              </a:lnSpc>
              <a:spcBef>
                <a:spcPts val="0"/>
              </a:spcBef>
              <a:spcAft>
                <a:spcPts val="1000"/>
              </a:spcAft>
              <a:buNone/>
              <a:tabLst>
                <a:tab pos="57150" algn="l"/>
                <a:tab pos="342900" algn="l"/>
              </a:tabLst>
            </a:pPr>
            <a:r>
              <a:rPr lang="en-US" sz="2400" dirty="0" smtClean="0">
                <a:solidFill>
                  <a:schemeClr val="tx2">
                    <a:lumMod val="95000"/>
                    <a:lumOff val="5000"/>
                  </a:schemeClr>
                </a:solidFill>
                <a:latin typeface="Bell MT" pitchFamily="18" charset="0"/>
              </a:rPr>
              <a:t>	In this study, it is also documented that the practitioners claimed effective treatment for different types of diseases. A total 11 practitioners provide treatment for a single disease, 17 practitioners treat for 2 to 3 diseases, 25 practitioners treat 3 to 6 diseases, 30 practitioners treat 6 to 10 diseases and remaining 34 practitioners treat above 10 diseases. Practitioners are having their own unique treatment procedures to treat diseases in the Kalaburagi district. </a:t>
            </a:r>
          </a:p>
          <a:p>
            <a:pPr algn="just">
              <a:lnSpc>
                <a:spcPct val="150000"/>
              </a:lnSpc>
              <a:spcBef>
                <a:spcPts val="0"/>
              </a:spcBef>
              <a:spcAft>
                <a:spcPts val="1000"/>
              </a:spcAft>
              <a:buNone/>
              <a:tabLst>
                <a:tab pos="57150" algn="l"/>
                <a:tab pos="342900" algn="l"/>
              </a:tabLst>
            </a:pPr>
            <a:endParaRPr lang="en-US" sz="2400" dirty="0" smtClean="0">
              <a:solidFill>
                <a:srgbClr val="2B2A02"/>
              </a:solidFill>
              <a:latin typeface="Bell MT" pitchFamily="18" charset="0"/>
            </a:endParaRPr>
          </a:p>
          <a:p>
            <a:pPr lvl="0" algn="just">
              <a:lnSpc>
                <a:spcPct val="150000"/>
              </a:lnSpc>
              <a:spcBef>
                <a:spcPts val="0"/>
              </a:spcBef>
              <a:spcAft>
                <a:spcPts val="1000"/>
              </a:spcAft>
              <a:buFont typeface="Symbol"/>
              <a:buChar char=""/>
              <a:tabLst>
                <a:tab pos="57150" algn="l"/>
                <a:tab pos="342900" algn="l"/>
              </a:tabLst>
            </a:pPr>
            <a:endParaRPr lang="en-US" sz="1600" dirty="0">
              <a:latin typeface="Cambria" pitchFamily="18" charset="0"/>
              <a:ea typeface="Calibri"/>
              <a:cs typeface="Times New Roman"/>
            </a:endParaRPr>
          </a:p>
        </p:txBody>
      </p:sp>
      <p:pic>
        <p:nvPicPr>
          <p:cNvPr id="5" name="Picture 4" descr="https://encrypted-tbn3.gstatic.com/images?q=tbn:ANd9GcSu_oTeIK37n_iipazzOV5qwjX9N3AcUspvi0FoWKurVnoL26IM"/>
          <p:cNvPicPr/>
          <p:nvPr/>
        </p:nvPicPr>
        <p:blipFill>
          <a:blip r:embed="rId2" cstate="print"/>
          <a:srcRect/>
          <a:stretch>
            <a:fillRect/>
          </a:stretch>
        </p:blipFill>
        <p:spPr bwMode="auto">
          <a:xfrm>
            <a:off x="0" y="0"/>
            <a:ext cx="1905000" cy="1447800"/>
          </a:xfrm>
          <a:prstGeom prst="rect">
            <a:avLst/>
          </a:prstGeom>
          <a:noFill/>
          <a:ln w="9525">
            <a:noFill/>
            <a:miter lim="800000"/>
            <a:headEnd/>
            <a:tailEnd/>
          </a:ln>
        </p:spPr>
      </p:pic>
      <p:pic>
        <p:nvPicPr>
          <p:cNvPr id="6" name="Picture 5" descr="https://encrypted-tbn0.gstatic.com/images?q=tbn:ANd9GcTibsko9Yp8YoWuoGXSDosU5pP3Rb10OAsljTk8cQ5adoOZquMM"/>
          <p:cNvPicPr/>
          <p:nvPr/>
        </p:nvPicPr>
        <p:blipFill>
          <a:blip r:embed="rId3" cstate="print"/>
          <a:srcRect/>
          <a:stretch>
            <a:fillRect/>
          </a:stretch>
        </p:blipFill>
        <p:spPr bwMode="auto">
          <a:xfrm>
            <a:off x="7239000" y="0"/>
            <a:ext cx="1905000" cy="1447800"/>
          </a:xfrm>
          <a:prstGeom prst="rect">
            <a:avLst/>
          </a:prstGeom>
          <a:noFill/>
          <a:ln w="9525">
            <a:noFill/>
            <a:miter lim="800000"/>
            <a:headEnd/>
            <a:tailEnd/>
          </a:ln>
        </p:spPr>
      </p:pic>
      <p:pic>
        <p:nvPicPr>
          <p:cNvPr id="7" name="Picture 6" descr="https://encrypted-tbn1.gstatic.com/images?q=tbn:ANd9GcQ1QNv9YjnxSfRjCkRYpNKgf_IO4yBK9ohlOGu5xO-ywto6nQEWUQ"/>
          <p:cNvPicPr/>
          <p:nvPr/>
        </p:nvPicPr>
        <p:blipFill>
          <a:blip r:embed="rId4" cstate="print"/>
          <a:srcRect/>
          <a:stretch>
            <a:fillRect/>
          </a:stretch>
        </p:blipFill>
        <p:spPr bwMode="auto">
          <a:xfrm>
            <a:off x="1905000" y="1"/>
            <a:ext cx="2743199" cy="1447799"/>
          </a:xfrm>
          <a:prstGeom prst="rect">
            <a:avLst/>
          </a:prstGeom>
          <a:noFill/>
          <a:ln w="9525">
            <a:noFill/>
            <a:miter lim="800000"/>
            <a:headEnd/>
            <a:tailEnd/>
          </a:ln>
        </p:spPr>
      </p:pic>
      <p:pic>
        <p:nvPicPr>
          <p:cNvPr id="8" name="Picture 7" descr="https://encrypted-tbn3.gstatic.com/images?q=tbn:ANd9GcQiJMuMQu7xq54QETuXe6oFLuKF3mkxit4iLVpvDvGZ6uG0dVA6"/>
          <p:cNvPicPr/>
          <p:nvPr/>
        </p:nvPicPr>
        <p:blipFill>
          <a:blip r:embed="rId5" cstate="print"/>
          <a:srcRect/>
          <a:stretch>
            <a:fillRect/>
          </a:stretch>
        </p:blipFill>
        <p:spPr bwMode="auto">
          <a:xfrm>
            <a:off x="4648200" y="0"/>
            <a:ext cx="2590800" cy="1447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371600"/>
            <a:ext cx="8991600" cy="5486400"/>
          </a:xfrm>
        </p:spPr>
        <p:txBody>
          <a:bodyPr/>
          <a:lstStyle/>
          <a:p>
            <a:pPr lvl="0" algn="just">
              <a:lnSpc>
                <a:spcPct val="150000"/>
              </a:lnSpc>
              <a:spcBef>
                <a:spcPts val="0"/>
              </a:spcBef>
              <a:spcAft>
                <a:spcPts val="1000"/>
              </a:spcAft>
              <a:buNone/>
              <a:tabLst>
                <a:tab pos="57150" algn="l"/>
                <a:tab pos="342900" algn="l"/>
              </a:tabLst>
            </a:pPr>
            <a:r>
              <a:rPr lang="en-US" sz="1600" dirty="0" smtClean="0">
                <a:latin typeface="Cambria" pitchFamily="18" charset="0"/>
                <a:ea typeface="Calibri"/>
                <a:cs typeface="Times New Roman"/>
              </a:rPr>
              <a:t>		</a:t>
            </a:r>
            <a:endParaRPr lang="en-US" sz="1600" dirty="0" smtClean="0">
              <a:latin typeface="Cambria" pitchFamily="18" charset="0"/>
              <a:ea typeface="Times New Roman"/>
            </a:endParaRPr>
          </a:p>
          <a:p>
            <a:pPr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Times New Roman"/>
            </a:endParaRPr>
          </a:p>
          <a:p>
            <a:pPr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Calibri"/>
              <a:cs typeface="Times New Roman"/>
            </a:endParaRPr>
          </a:p>
          <a:p>
            <a:pPr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Times New Roman"/>
            </a:endParaRPr>
          </a:p>
          <a:p>
            <a:pPr lvl="0"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Calibri"/>
              <a:cs typeface="Times New Roman"/>
            </a:endParaRPr>
          </a:p>
          <a:p>
            <a:endParaRPr lang="en-US" dirty="0"/>
          </a:p>
        </p:txBody>
      </p:sp>
      <p:pic>
        <p:nvPicPr>
          <p:cNvPr id="4" name="Picture 3" descr="herbal products"/>
          <p:cNvPicPr/>
          <p:nvPr/>
        </p:nvPicPr>
        <p:blipFill>
          <a:blip r:embed="rId2" cstate="print"/>
          <a:srcRect/>
          <a:stretch>
            <a:fillRect/>
          </a:stretch>
        </p:blipFill>
        <p:spPr bwMode="auto">
          <a:xfrm>
            <a:off x="1" y="0"/>
            <a:ext cx="2971799" cy="1447799"/>
          </a:xfrm>
          <a:prstGeom prst="rect">
            <a:avLst/>
          </a:prstGeom>
          <a:noFill/>
          <a:ln w="9525">
            <a:noFill/>
            <a:miter lim="800000"/>
            <a:headEnd/>
            <a:tailEnd/>
          </a:ln>
        </p:spPr>
      </p:pic>
      <p:pic>
        <p:nvPicPr>
          <p:cNvPr id="5" name="Picture 4" descr="https://encrypted-tbn3.gstatic.com/images?q=tbn:ANd9GcTZKmmjvC-nsH41FBn1rUcHnz_n21u9ayL9JSgP2aR6Wycdq6Jn"/>
          <p:cNvPicPr/>
          <p:nvPr/>
        </p:nvPicPr>
        <p:blipFill>
          <a:blip r:embed="rId3" cstate="print"/>
          <a:srcRect/>
          <a:stretch>
            <a:fillRect/>
          </a:stretch>
        </p:blipFill>
        <p:spPr bwMode="auto">
          <a:xfrm>
            <a:off x="2971800" y="1"/>
            <a:ext cx="2362200" cy="1447799"/>
          </a:xfrm>
          <a:prstGeom prst="rect">
            <a:avLst/>
          </a:prstGeom>
          <a:noFill/>
          <a:ln w="9525">
            <a:noFill/>
            <a:miter lim="800000"/>
            <a:headEnd/>
            <a:tailEnd/>
          </a:ln>
        </p:spPr>
      </p:pic>
      <p:pic>
        <p:nvPicPr>
          <p:cNvPr id="6" name="Picture 5" descr="https://encrypted-tbn0.gstatic.com/images?q=tbn:ANd9GcRFU07r1esQXK54KYqWP2EoCWd2yQHh4cqMCVxUJU3rGZr7vQNqTw"/>
          <p:cNvPicPr/>
          <p:nvPr/>
        </p:nvPicPr>
        <p:blipFill>
          <a:blip r:embed="rId4" cstate="print"/>
          <a:srcRect/>
          <a:stretch>
            <a:fillRect/>
          </a:stretch>
        </p:blipFill>
        <p:spPr bwMode="auto">
          <a:xfrm>
            <a:off x="5334000" y="0"/>
            <a:ext cx="2286000" cy="1447800"/>
          </a:xfrm>
          <a:prstGeom prst="rect">
            <a:avLst/>
          </a:prstGeom>
          <a:noFill/>
          <a:ln w="9525">
            <a:noFill/>
            <a:miter lim="800000"/>
            <a:headEnd/>
            <a:tailEnd/>
          </a:ln>
        </p:spPr>
      </p:pic>
      <p:pic>
        <p:nvPicPr>
          <p:cNvPr id="7" name="Picture 6" descr="https://encrypted-tbn0.gstatic.com/images?q=tbn:ANd9GcR5LR7EXAmhzxJPdD7ognXfHZMGkT6NkVGSEvQu0XPXhp7c4ZJI"/>
          <p:cNvPicPr/>
          <p:nvPr/>
        </p:nvPicPr>
        <p:blipFill>
          <a:blip r:embed="rId5" cstate="print"/>
          <a:srcRect/>
          <a:stretch>
            <a:fillRect/>
          </a:stretch>
        </p:blipFill>
        <p:spPr bwMode="auto">
          <a:xfrm>
            <a:off x="7620000" y="0"/>
            <a:ext cx="1524000" cy="1447799"/>
          </a:xfrm>
          <a:prstGeom prst="rect">
            <a:avLst/>
          </a:prstGeom>
          <a:noFill/>
          <a:ln w="9525">
            <a:noFill/>
            <a:miter lim="800000"/>
            <a:headEnd/>
            <a:tailEnd/>
          </a:ln>
        </p:spPr>
      </p:pic>
      <p:sp>
        <p:nvSpPr>
          <p:cNvPr id="8" name="Rectangle 7"/>
          <p:cNvSpPr/>
          <p:nvPr/>
        </p:nvSpPr>
        <p:spPr>
          <a:xfrm>
            <a:off x="457200" y="1600200"/>
            <a:ext cx="8458200" cy="4837222"/>
          </a:xfrm>
          <a:prstGeom prst="rect">
            <a:avLst/>
          </a:prstGeom>
        </p:spPr>
        <p:txBody>
          <a:bodyPr wrap="square">
            <a:spAutoFit/>
          </a:bodyPr>
          <a:lstStyle/>
          <a:p>
            <a:pPr algn="ctr">
              <a:lnSpc>
                <a:spcPct val="150000"/>
              </a:lnSpc>
              <a:spcBef>
                <a:spcPts val="0"/>
              </a:spcBef>
              <a:spcAft>
                <a:spcPts val="1000"/>
              </a:spcAft>
              <a:buNone/>
              <a:tabLst>
                <a:tab pos="57150" algn="l"/>
                <a:tab pos="342900" algn="l"/>
              </a:tabLst>
            </a:pPr>
            <a:r>
              <a:rPr lang="en-US" sz="2400" b="1" cap="all" dirty="0" smtClean="0">
                <a:solidFill>
                  <a:srgbClr val="993300"/>
                </a:solidFill>
                <a:latin typeface="Bell MT" pitchFamily="18" charset="0"/>
              </a:rPr>
              <a:t>Conclusion</a:t>
            </a:r>
            <a:r>
              <a:rPr lang="en-US" sz="2400" dirty="0" smtClean="0">
                <a:latin typeface="Bell MT" pitchFamily="18" charset="0"/>
              </a:rPr>
              <a:t> </a:t>
            </a:r>
          </a:p>
          <a:p>
            <a:pPr algn="just">
              <a:spcBef>
                <a:spcPts val="0"/>
              </a:spcBef>
              <a:spcAft>
                <a:spcPts val="1000"/>
              </a:spcAft>
              <a:buNone/>
              <a:tabLst>
                <a:tab pos="57150" algn="l"/>
                <a:tab pos="342900" algn="l"/>
              </a:tabLst>
            </a:pPr>
            <a:r>
              <a:rPr lang="en-US" sz="2400" dirty="0" smtClean="0">
                <a:solidFill>
                  <a:schemeClr val="tx2">
                    <a:lumMod val="95000"/>
                    <a:lumOff val="5000"/>
                  </a:schemeClr>
                </a:solidFill>
                <a:latin typeface="Bell MT" pitchFamily="18" charset="0"/>
              </a:rPr>
              <a:t>The study basically focuses on indigenous knowledge systems of folk medicine practitioners in Kalaburagi district. Practitioners provide treatment for all kinds of illness and treatment is more or less social service in this district. There is a danger that such rich and valuable knowledge is being lost. Hence, there is a need for documentation of indigenous knowledge system of folk medicine, since even the majority of practitioners are illiterates and age old people. Attempts have to be made by developing libraries on modern lines with technological gadgets to preserve the archival of rare materials pertaining to folk medicinal practices by digitization for posterity and use.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2743200"/>
            <a:ext cx="8991600" cy="4114800"/>
          </a:xfrm>
        </p:spPr>
        <p:txBody>
          <a:bodyPr/>
          <a:lstStyle/>
          <a:p>
            <a:pPr lvl="0"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Calibri"/>
              <a:cs typeface="Times New Roman"/>
            </a:endParaRPr>
          </a:p>
          <a:p>
            <a:pPr lvl="0" algn="just">
              <a:lnSpc>
                <a:spcPct val="150000"/>
              </a:lnSpc>
              <a:spcBef>
                <a:spcPts val="0"/>
              </a:spcBef>
              <a:spcAft>
                <a:spcPts val="1000"/>
              </a:spcAft>
              <a:buFont typeface="Symbol"/>
              <a:buChar char=""/>
              <a:tabLst>
                <a:tab pos="57150" algn="l"/>
                <a:tab pos="342900" algn="l"/>
              </a:tabLst>
            </a:pPr>
            <a:endParaRPr lang="en-US" sz="1600" dirty="0" smtClean="0">
              <a:latin typeface="Cambria" pitchFamily="18" charset="0"/>
              <a:ea typeface="Calibri"/>
              <a:cs typeface="Times New Roman"/>
            </a:endParaRPr>
          </a:p>
          <a:p>
            <a:endParaRPr lang="en-US" dirty="0"/>
          </a:p>
        </p:txBody>
      </p:sp>
      <p:pic>
        <p:nvPicPr>
          <p:cNvPr id="8" name="Picture 7" descr="https://encrypted-tbn2.gstatic.com/images?q=tbn:ANd9GcSylSUz7gMENxYNU4irTyUkkzO9pWgiGLL1DiwaPJ70O1q1IjavVg"/>
          <p:cNvPicPr/>
          <p:nvPr/>
        </p:nvPicPr>
        <p:blipFill>
          <a:blip r:embed="rId2" cstate="print"/>
          <a:srcRect/>
          <a:stretch>
            <a:fillRect/>
          </a:stretch>
        </p:blipFill>
        <p:spPr bwMode="auto">
          <a:xfrm>
            <a:off x="0" y="0"/>
            <a:ext cx="1676400" cy="1447799"/>
          </a:xfrm>
          <a:prstGeom prst="rect">
            <a:avLst/>
          </a:prstGeom>
          <a:noFill/>
          <a:ln w="9525">
            <a:noFill/>
            <a:miter lim="800000"/>
            <a:headEnd/>
            <a:tailEnd/>
          </a:ln>
        </p:spPr>
      </p:pic>
      <p:pic>
        <p:nvPicPr>
          <p:cNvPr id="9" name="Picture 8" descr="https://encrypted-tbn0.gstatic.com/images?q=tbn:ANd9GcTLQehNVa0iCYSlUGnUJB8_RV_x-i5tFxJO5td4gvl19IT8b0H2"/>
          <p:cNvPicPr/>
          <p:nvPr/>
        </p:nvPicPr>
        <p:blipFill>
          <a:blip r:embed="rId3" cstate="print"/>
          <a:srcRect/>
          <a:stretch>
            <a:fillRect/>
          </a:stretch>
        </p:blipFill>
        <p:spPr bwMode="auto">
          <a:xfrm>
            <a:off x="6629400" y="0"/>
            <a:ext cx="2514600" cy="1447800"/>
          </a:xfrm>
          <a:prstGeom prst="rect">
            <a:avLst/>
          </a:prstGeom>
          <a:noFill/>
          <a:ln w="9525">
            <a:noFill/>
            <a:miter lim="800000"/>
            <a:headEnd/>
            <a:tailEnd/>
          </a:ln>
        </p:spPr>
      </p:pic>
      <p:pic>
        <p:nvPicPr>
          <p:cNvPr id="10" name="Picture 9" descr="https://encrypted-tbn0.gstatic.com/images?q=tbn:ANd9GcQFTWxTIGMI4iGGOhsDJEjuBINZ4KG8ZqYOgCJXZygUjBef2_H7"/>
          <p:cNvPicPr/>
          <p:nvPr/>
        </p:nvPicPr>
        <p:blipFill>
          <a:blip r:embed="rId4" cstate="print"/>
          <a:srcRect/>
          <a:stretch>
            <a:fillRect/>
          </a:stretch>
        </p:blipFill>
        <p:spPr bwMode="auto">
          <a:xfrm>
            <a:off x="1676400" y="0"/>
            <a:ext cx="2286000" cy="1447800"/>
          </a:xfrm>
          <a:prstGeom prst="rect">
            <a:avLst/>
          </a:prstGeom>
          <a:noFill/>
          <a:ln w="9525">
            <a:noFill/>
            <a:miter lim="800000"/>
            <a:headEnd/>
            <a:tailEnd/>
          </a:ln>
        </p:spPr>
      </p:pic>
      <p:pic>
        <p:nvPicPr>
          <p:cNvPr id="11" name="Picture 10" descr="Medicinal herbs for tea"/>
          <p:cNvPicPr/>
          <p:nvPr/>
        </p:nvPicPr>
        <p:blipFill>
          <a:blip r:embed="rId5" cstate="print"/>
          <a:srcRect/>
          <a:stretch>
            <a:fillRect/>
          </a:stretch>
        </p:blipFill>
        <p:spPr bwMode="auto">
          <a:xfrm>
            <a:off x="3962400" y="0"/>
            <a:ext cx="2745740" cy="1447800"/>
          </a:xfrm>
          <a:prstGeom prst="rect">
            <a:avLst/>
          </a:prstGeom>
          <a:noFill/>
          <a:ln w="9525">
            <a:noFill/>
            <a:miter lim="800000"/>
            <a:headEnd/>
            <a:tailEnd/>
          </a:ln>
        </p:spPr>
      </p:pic>
      <p:sp>
        <p:nvSpPr>
          <p:cNvPr id="12" name="Rectangle 11"/>
          <p:cNvSpPr/>
          <p:nvPr/>
        </p:nvSpPr>
        <p:spPr>
          <a:xfrm>
            <a:off x="0" y="1490008"/>
            <a:ext cx="8763000" cy="3077766"/>
          </a:xfrm>
          <a:prstGeom prst="rect">
            <a:avLst/>
          </a:prstGeom>
        </p:spPr>
        <p:txBody>
          <a:bodyPr wrap="square">
            <a:spAutoFit/>
          </a:bodyPr>
          <a:lstStyle/>
          <a:p>
            <a:endParaRPr lang="en-US" sz="3600" dirty="0" smtClean="0"/>
          </a:p>
          <a:p>
            <a:pPr algn="ctr"/>
            <a:endParaRPr lang="en-US" sz="3600" dirty="0" smtClean="0">
              <a:solidFill>
                <a:srgbClr val="993300"/>
              </a:solidFill>
              <a:latin typeface="Baskerville Old Face" pitchFamily="18" charset="0"/>
            </a:endParaRPr>
          </a:p>
          <a:p>
            <a:pPr algn="ctr"/>
            <a:r>
              <a:rPr lang="en-US" sz="3600" dirty="0" smtClean="0">
                <a:solidFill>
                  <a:srgbClr val="993300"/>
                </a:solidFill>
                <a:latin typeface="Baskerville Old Face" pitchFamily="18" charset="0"/>
              </a:rPr>
              <a:t>When a Elder dies, a Library burns down</a:t>
            </a:r>
          </a:p>
          <a:p>
            <a:pPr algn="ctr"/>
            <a:endParaRPr lang="en-US" sz="3600" dirty="0" smtClean="0">
              <a:solidFill>
                <a:srgbClr val="993300"/>
              </a:solidFill>
              <a:latin typeface="Baskerville Old Face" pitchFamily="18" charset="0"/>
            </a:endParaRPr>
          </a:p>
          <a:p>
            <a:pPr lvl="8"/>
            <a:r>
              <a:rPr lang="en-US" dirty="0" smtClean="0">
                <a:latin typeface="Baskerville Old Face" pitchFamily="18" charset="0"/>
              </a:rPr>
              <a:t>		        </a:t>
            </a:r>
          </a:p>
          <a:p>
            <a:pPr lvl="8" algn="r"/>
            <a:r>
              <a:rPr lang="en-US" sz="2400" dirty="0" smtClean="0">
                <a:latin typeface="Baskerville Old Face" pitchFamily="18" charset="0"/>
              </a:rPr>
              <a:t>                           </a:t>
            </a:r>
            <a:r>
              <a:rPr lang="en-US" sz="3200" dirty="0" smtClean="0">
                <a:solidFill>
                  <a:srgbClr val="0070C0"/>
                </a:solidFill>
                <a:latin typeface="Baskerville Old Face" pitchFamily="18" charset="0"/>
              </a:rPr>
              <a:t>African Proverb </a:t>
            </a:r>
            <a:endParaRPr lang="en-US" sz="2400" dirty="0">
              <a:solidFill>
                <a:srgbClr val="0070C0"/>
              </a:solidFill>
              <a:latin typeface="Baskerville Old Face"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0824" y="1600200"/>
            <a:ext cx="8893175" cy="5257800"/>
          </a:xfrm>
        </p:spPr>
        <p:txBody>
          <a:bodyPr/>
          <a:lstStyle/>
          <a:p>
            <a:pPr marL="342900" lvl="6" indent="-342900" fontAlgn="base">
              <a:spcAft>
                <a:spcPct val="0"/>
              </a:spcAft>
              <a:buNone/>
            </a:pP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“Health  is  wealth”</a:t>
            </a:r>
          </a:p>
          <a:p>
            <a:pPr marL="342900" lvl="6" indent="-342900" fontAlgn="base">
              <a:spcAft>
                <a:spcPct val="0"/>
              </a:spcAft>
              <a:buNone/>
            </a:pP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marL="342900" lvl="6" indent="-342900" fontAlgn="base">
              <a:spcAft>
                <a:spcPct val="0"/>
              </a:spcAft>
              <a:buNone/>
            </a:pP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342900" lvl="6" indent="-342900" fontAlgn="base">
              <a:spcAft>
                <a:spcPct val="0"/>
              </a:spcAft>
              <a:buNone/>
            </a:pP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342900" lvl="6" indent="-342900" fontAlgn="base">
              <a:spcAft>
                <a:spcPct val="0"/>
              </a:spcAft>
              <a:buNone/>
            </a:pP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342900" lvl="6" indent="-342900" algn="r" fontAlgn="base">
              <a:spcAft>
                <a:spcPct val="0"/>
              </a:spcAft>
              <a:buNone/>
            </a:pPr>
            <a:endPar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342900" lvl="6" indent="-342900" algn="r" fontAlgn="base">
              <a:spcAft>
                <a:spcPct val="0"/>
              </a:spcAft>
              <a:buNone/>
            </a:pP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p:txBody>
      </p:sp>
      <p:pic>
        <p:nvPicPr>
          <p:cNvPr id="4" name="Picture 3" descr="https://encrypted-tbn2.gstatic.com/images?q=tbn:ANd9GcTVN13hGszAyw36LtFVuEtc4LARDCT2Yp75e7aOMG0oCx-9G2n-xQ"/>
          <p:cNvPicPr/>
          <p:nvPr/>
        </p:nvPicPr>
        <p:blipFill>
          <a:blip r:embed="rId2" cstate="print"/>
          <a:srcRect/>
          <a:stretch>
            <a:fillRect/>
          </a:stretch>
        </p:blipFill>
        <p:spPr bwMode="auto">
          <a:xfrm>
            <a:off x="3581400" y="2514600"/>
            <a:ext cx="1960245" cy="2326005"/>
          </a:xfrm>
          <a:prstGeom prst="rect">
            <a:avLst/>
          </a:prstGeom>
          <a:noFill/>
          <a:ln w="9525">
            <a:noFill/>
            <a:miter lim="800000"/>
            <a:headEnd/>
            <a:tailEnd/>
          </a:ln>
        </p:spPr>
      </p:pic>
      <p:pic>
        <p:nvPicPr>
          <p:cNvPr id="5" name="Picture 4" descr="http://www.centerforayurveda.com/url2.jpg"/>
          <p:cNvPicPr/>
          <p:nvPr/>
        </p:nvPicPr>
        <p:blipFill>
          <a:blip r:embed="rId3" cstate="print"/>
          <a:srcRect/>
          <a:stretch>
            <a:fillRect/>
          </a:stretch>
        </p:blipFill>
        <p:spPr bwMode="auto">
          <a:xfrm>
            <a:off x="7086600" y="1"/>
            <a:ext cx="2057400" cy="1523999"/>
          </a:xfrm>
          <a:prstGeom prst="rect">
            <a:avLst/>
          </a:prstGeom>
          <a:noFill/>
          <a:ln w="9525">
            <a:noFill/>
            <a:miter lim="800000"/>
            <a:headEnd/>
            <a:tailEnd/>
          </a:ln>
        </p:spPr>
      </p:pic>
      <p:pic>
        <p:nvPicPr>
          <p:cNvPr id="9" name="Picture 8" descr="Green bush of orange sea-buckthorn with ripe berry"/>
          <p:cNvPicPr/>
          <p:nvPr/>
        </p:nvPicPr>
        <p:blipFill>
          <a:blip r:embed="rId4" cstate="print"/>
          <a:srcRect/>
          <a:stretch>
            <a:fillRect/>
          </a:stretch>
        </p:blipFill>
        <p:spPr bwMode="auto">
          <a:xfrm>
            <a:off x="0" y="1"/>
            <a:ext cx="2971800" cy="1524000"/>
          </a:xfrm>
          <a:prstGeom prst="rect">
            <a:avLst/>
          </a:prstGeom>
          <a:noFill/>
          <a:ln w="9525">
            <a:noFill/>
            <a:miter lim="800000"/>
            <a:headEnd/>
            <a:tailEnd/>
          </a:ln>
        </p:spPr>
      </p:pic>
      <p:pic>
        <p:nvPicPr>
          <p:cNvPr id="10" name="Picture 9" descr="Button squash Baby Marrow fruit and flower on the vine"/>
          <p:cNvPicPr/>
          <p:nvPr/>
        </p:nvPicPr>
        <p:blipFill>
          <a:blip r:embed="rId5" cstate="print"/>
          <a:srcRect/>
          <a:stretch>
            <a:fillRect/>
          </a:stretch>
        </p:blipFill>
        <p:spPr bwMode="auto">
          <a:xfrm>
            <a:off x="2971800" y="0"/>
            <a:ext cx="2057400" cy="1524000"/>
          </a:xfrm>
          <a:prstGeom prst="rect">
            <a:avLst/>
          </a:prstGeom>
          <a:noFill/>
          <a:ln w="9525">
            <a:noFill/>
            <a:miter lim="800000"/>
            <a:headEnd/>
            <a:tailEnd/>
          </a:ln>
        </p:spPr>
      </p:pic>
      <p:pic>
        <p:nvPicPr>
          <p:cNvPr id="11" name="Picture 10" descr="https://encrypted-tbn2.gstatic.com/images?q=tbn:ANd9GcSylSUz7gMENxYNU4irTyUkkzO9pWgiGLL1DiwaPJ70O1q1IjavVg"/>
          <p:cNvPicPr/>
          <p:nvPr/>
        </p:nvPicPr>
        <p:blipFill>
          <a:blip r:embed="rId6" cstate="print"/>
          <a:srcRect/>
          <a:stretch>
            <a:fillRect/>
          </a:stretch>
        </p:blipFill>
        <p:spPr bwMode="auto">
          <a:xfrm>
            <a:off x="5029200" y="0"/>
            <a:ext cx="2133600" cy="1524000"/>
          </a:xfrm>
          <a:prstGeom prst="rect">
            <a:avLst/>
          </a:prstGeom>
          <a:noFill/>
          <a:ln w="9525">
            <a:noFill/>
            <a:miter lim="800000"/>
            <a:headEnd/>
            <a:tailEnd/>
          </a:ln>
        </p:spPr>
      </p:pic>
      <p:pic>
        <p:nvPicPr>
          <p:cNvPr id="12" name="Picture 11" descr="Image result for honey images"/>
          <p:cNvPicPr/>
          <p:nvPr/>
        </p:nvPicPr>
        <p:blipFill>
          <a:blip r:embed="rId7" cstate="print"/>
          <a:srcRect l="15065" r="15217"/>
          <a:stretch>
            <a:fillRect/>
          </a:stretch>
        </p:blipFill>
        <p:spPr bwMode="auto">
          <a:xfrm>
            <a:off x="381000" y="4648200"/>
            <a:ext cx="1887652" cy="1688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fontScale="85000" lnSpcReduction="20000"/>
          </a:bodyPr>
          <a:lstStyle/>
          <a:p>
            <a:pPr algn="ctr">
              <a:buNone/>
            </a:pPr>
            <a:r>
              <a:rPr lang="en-US" sz="2200" dirty="0" smtClean="0">
                <a:latin typeface="Cambria" pitchFamily="18" charset="0"/>
              </a:rPr>
              <a:t> </a:t>
            </a:r>
            <a:r>
              <a:rPr lang="en-US" sz="3500" b="1" dirty="0" smtClean="0">
                <a:solidFill>
                  <a:srgbClr val="660033"/>
                </a:solidFill>
                <a:latin typeface="Bell MT" pitchFamily="18" charset="0"/>
                <a:cs typeface="Times New Roman" pitchFamily="18" charset="0"/>
              </a:rPr>
              <a:t>INTRODUCTION</a:t>
            </a:r>
          </a:p>
          <a:p>
            <a:pPr lvl="1" algn="just"/>
            <a:endParaRPr lang="en-US" dirty="0" smtClean="0">
              <a:latin typeface="Bell MT" pitchFamily="18" charset="0"/>
              <a:cs typeface="Times New Roman" pitchFamily="18" charset="0"/>
            </a:endParaRPr>
          </a:p>
          <a:p>
            <a:pPr algn="just">
              <a:lnSpc>
                <a:spcPct val="120000"/>
              </a:lnSpc>
              <a:buNone/>
            </a:pPr>
            <a:r>
              <a:rPr lang="en-US" sz="2900" smtClean="0">
                <a:solidFill>
                  <a:schemeClr val="tx2">
                    <a:lumMod val="95000"/>
                    <a:lumOff val="5000"/>
                  </a:schemeClr>
                </a:solidFill>
                <a:latin typeface="Bell MT" pitchFamily="18" charset="0"/>
                <a:cs typeface="Times New Roman" pitchFamily="18" charset="0"/>
              </a:rPr>
              <a:t>Kalaburagi district which </a:t>
            </a:r>
            <a:r>
              <a:rPr lang="en-US" sz="2900" dirty="0" smtClean="0">
                <a:solidFill>
                  <a:schemeClr val="tx2">
                    <a:lumMod val="95000"/>
                    <a:lumOff val="5000"/>
                  </a:schemeClr>
                </a:solidFill>
                <a:latin typeface="Bell MT" pitchFamily="18" charset="0"/>
                <a:cs typeface="Times New Roman" pitchFamily="18" charset="0"/>
              </a:rPr>
              <a:t>belongs to Hyderabad Karnataka Region, is considered as the most backward district in Karnataka state mainly because of its traditional base of rural folk. This is clear from the fact that, out of 28 districts in Karnataka state, Kalaburagi district stands in 25</a:t>
            </a:r>
            <a:r>
              <a:rPr lang="en-US" sz="2900" baseline="30000" dirty="0" smtClean="0">
                <a:solidFill>
                  <a:schemeClr val="tx2">
                    <a:lumMod val="95000"/>
                    <a:lumOff val="5000"/>
                  </a:schemeClr>
                </a:solidFill>
                <a:latin typeface="Bell MT" pitchFamily="18" charset="0"/>
                <a:cs typeface="Times New Roman" pitchFamily="18" charset="0"/>
              </a:rPr>
              <a:t>th</a:t>
            </a:r>
            <a:r>
              <a:rPr lang="en-US" sz="2900" dirty="0" smtClean="0">
                <a:solidFill>
                  <a:schemeClr val="tx2">
                    <a:lumMod val="95000"/>
                    <a:lumOff val="5000"/>
                  </a:schemeClr>
                </a:solidFill>
                <a:latin typeface="Bell MT" pitchFamily="18" charset="0"/>
                <a:cs typeface="Times New Roman" pitchFamily="18" charset="0"/>
              </a:rPr>
              <a:t> rank as per the Human Development Report, Karnataka (2005) and further, High Power Committee (2005) </a:t>
            </a:r>
            <a:r>
              <a:rPr lang="en-US" dirty="0" smtClean="0">
                <a:solidFill>
                  <a:schemeClr val="tx2">
                    <a:lumMod val="95000"/>
                    <a:lumOff val="5000"/>
                  </a:schemeClr>
                </a:solidFill>
                <a:latin typeface="Bell MT" pitchFamily="18" charset="0"/>
              </a:rPr>
              <a:t>constituted by the </a:t>
            </a:r>
            <a:r>
              <a:rPr lang="en-US" sz="2900" dirty="0" smtClean="0">
                <a:solidFill>
                  <a:schemeClr val="tx2">
                    <a:lumMod val="95000"/>
                    <a:lumOff val="5000"/>
                  </a:schemeClr>
                </a:solidFill>
                <a:latin typeface="Bell MT" pitchFamily="18" charset="0"/>
                <a:cs typeface="Times New Roman" pitchFamily="18" charset="0"/>
              </a:rPr>
              <a:t>Government of Karnataka to look into the problem of regional imbalance in the Karnataka State in its report revealed that, Kalaburagi district as the most backward on the basis of various socioeconomic indicators assessed in the Karnataka State</a:t>
            </a:r>
            <a:r>
              <a:rPr lang="en-US" sz="3100" dirty="0" smtClean="0">
                <a:solidFill>
                  <a:schemeClr val="tx2">
                    <a:lumMod val="95000"/>
                    <a:lumOff val="5000"/>
                  </a:schemeClr>
                </a:solidFill>
                <a:latin typeface="Bell MT" pitchFamily="18" charset="0"/>
                <a:cs typeface="Times New Roman" pitchFamily="18" charset="0"/>
              </a:rPr>
              <a:t>.</a:t>
            </a: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9" name="Picture 8" descr="https://encrypted-tbn2.gstatic.com/images?q=tbn:ANd9GcQMc3IU2jyHFeJmVYNXuDuJQrtQucuka-7j3R2XCO3tmjyUp45v"/>
          <p:cNvPicPr/>
          <p:nvPr/>
        </p:nvPicPr>
        <p:blipFill>
          <a:blip r:embed="rId3" cstate="print"/>
          <a:srcRect b="8124"/>
          <a:stretch>
            <a:fillRect/>
          </a:stretch>
        </p:blipFill>
        <p:spPr bwMode="auto">
          <a:xfrm>
            <a:off x="2667000" y="0"/>
            <a:ext cx="2896057" cy="1447800"/>
          </a:xfrm>
          <a:prstGeom prst="rect">
            <a:avLst/>
          </a:prstGeom>
          <a:noFill/>
          <a:ln w="9525">
            <a:noFill/>
            <a:miter lim="800000"/>
            <a:headEnd/>
            <a:tailEnd/>
          </a:ln>
        </p:spPr>
      </p:pic>
      <p:pic>
        <p:nvPicPr>
          <p:cNvPr id="11" name="Picture 10" descr="https://encrypted-tbn0.gstatic.com/images?q=tbn:ANd9GcSY5WWGfU5QiMeeTOA_gjpwp9ROh_KK5dHH_TO1tetAeIZomaO20g"/>
          <p:cNvPicPr/>
          <p:nvPr/>
        </p:nvPicPr>
        <p:blipFill>
          <a:blip r:embed="rId4" cstate="print"/>
          <a:srcRect/>
          <a:stretch>
            <a:fillRect/>
          </a:stretch>
        </p:blipFill>
        <p:spPr bwMode="auto">
          <a:xfrm>
            <a:off x="0" y="0"/>
            <a:ext cx="2667000" cy="1447800"/>
          </a:xfrm>
          <a:prstGeom prst="rect">
            <a:avLst/>
          </a:prstGeom>
          <a:noFill/>
          <a:ln w="9525">
            <a:noFill/>
            <a:miter lim="800000"/>
            <a:headEnd/>
            <a:tailEnd/>
          </a:ln>
        </p:spPr>
      </p:pic>
      <p:pic>
        <p:nvPicPr>
          <p:cNvPr id="12" name="Picture 11" descr="https://encrypted-tbn1.gstatic.com/images?q=tbn:ANd9GcRHh0xgQCQUKD83XuSOMTX76UUKtxnEdV_5IvXgxRQLZAwmSN_4Fg"/>
          <p:cNvPicPr/>
          <p:nvPr/>
        </p:nvPicPr>
        <p:blipFill>
          <a:blip r:embed="rId5" cstate="print"/>
          <a:srcRect/>
          <a:stretch>
            <a:fillRect/>
          </a:stretch>
        </p:blipFill>
        <p:spPr bwMode="auto">
          <a:xfrm>
            <a:off x="7467600" y="0"/>
            <a:ext cx="1676400" cy="1447800"/>
          </a:xfrm>
          <a:prstGeom prst="rect">
            <a:avLst/>
          </a:prstGeom>
          <a:noFill/>
          <a:ln w="9525">
            <a:noFill/>
            <a:miter lim="800000"/>
            <a:headEnd/>
            <a:tailEnd/>
          </a:ln>
        </p:spPr>
      </p:pic>
      <p:pic>
        <p:nvPicPr>
          <p:cNvPr id="18" name="Picture 17" descr="http://www.candida-care-plus.com/images/Cerasee.jpg.jpg"/>
          <p:cNvPicPr/>
          <p:nvPr/>
        </p:nvPicPr>
        <p:blipFill>
          <a:blip r:embed="rId6" cstate="print"/>
          <a:srcRect/>
          <a:stretch>
            <a:fillRect/>
          </a:stretch>
        </p:blipFill>
        <p:spPr bwMode="auto">
          <a:xfrm>
            <a:off x="5562600" y="0"/>
            <a:ext cx="20574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0" y="1524000"/>
            <a:ext cx="8915400" cy="5334000"/>
          </a:xfrm>
        </p:spPr>
        <p:txBody>
          <a:bodyPr>
            <a:normAutofit/>
          </a:bodyPr>
          <a:lstStyle/>
          <a:p>
            <a:pPr lvl="0" algn="just">
              <a:lnSpc>
                <a:spcPct val="150000"/>
              </a:lnSpc>
              <a:spcBef>
                <a:spcPts val="0"/>
              </a:spcBef>
              <a:spcAft>
                <a:spcPts val="1000"/>
              </a:spcAft>
              <a:buFont typeface="Symbol"/>
              <a:buChar char=""/>
            </a:pPr>
            <a:endParaRPr lang="en-US" sz="1700" dirty="0" smtClean="0">
              <a:latin typeface="Cambria" pitchFamily="18" charset="0"/>
            </a:endParaRPr>
          </a:p>
          <a:p>
            <a:pPr algn="just">
              <a:buNone/>
            </a:pPr>
            <a:endParaRPr lang="en-US" dirty="0" smtClean="0">
              <a:latin typeface="Bell MT" pitchFamily="18" charset="0"/>
            </a:endParaRPr>
          </a:p>
          <a:p>
            <a:pPr algn="just">
              <a:buNone/>
            </a:pPr>
            <a:r>
              <a:rPr lang="en-US" dirty="0" smtClean="0">
                <a:latin typeface="Bell MT" pitchFamily="18" charset="0"/>
              </a:rPr>
              <a:t>Indigenous knowledge is the local knowledge that is unique to a culture or society. This knowledge is passed from generation to generation, usually by word of mouth and cultural rituals, and has been the basis for agriculture, food preparation, health care, education, conservation and the wide range of other activities that sustain societies </a:t>
            </a:r>
            <a:r>
              <a:rPr lang="en-US" dirty="0" smtClean="0">
                <a:solidFill>
                  <a:schemeClr val="tx2">
                    <a:lumMod val="95000"/>
                    <a:lumOff val="5000"/>
                  </a:schemeClr>
                </a:solidFill>
                <a:latin typeface="Bell MT" pitchFamily="18" charset="0"/>
              </a:rPr>
              <a:t>in many parts of the world.</a:t>
            </a:r>
          </a:p>
          <a:p>
            <a:endParaRPr lang="en-US" dirty="0">
              <a:latin typeface="Cambria" pitchFamily="18" charset="0"/>
            </a:endParaRPr>
          </a:p>
        </p:txBody>
      </p:sp>
      <p:pic>
        <p:nvPicPr>
          <p:cNvPr id="6" name="Picture 5" descr="https://encrypted-tbn0.gstatic.com/images?q=tbn:ANd9GcRhzXSaf88ElO15Kq1Y_M_MAFBvEpwY5h1uiXl6UdKN_lAgg7Jr"/>
          <p:cNvPicPr/>
          <p:nvPr/>
        </p:nvPicPr>
        <p:blipFill>
          <a:blip r:embed="rId3" cstate="print"/>
          <a:srcRect/>
          <a:stretch>
            <a:fillRect/>
          </a:stretch>
        </p:blipFill>
        <p:spPr bwMode="auto">
          <a:xfrm>
            <a:off x="6019800" y="0"/>
            <a:ext cx="1905000" cy="1447799"/>
          </a:xfrm>
          <a:prstGeom prst="rect">
            <a:avLst/>
          </a:prstGeom>
          <a:noFill/>
          <a:ln w="9525">
            <a:noFill/>
            <a:miter lim="800000"/>
            <a:headEnd/>
            <a:tailEnd/>
          </a:ln>
        </p:spPr>
      </p:pic>
      <p:pic>
        <p:nvPicPr>
          <p:cNvPr id="12" name="Picture 11" descr="https://encrypted-tbn2.gstatic.com/images?q=tbn:ANd9GcRiVK7-SVhcgGaDSR6b1WSJz8YxgVCbztziaBqkDZjqfZcmpytB"/>
          <p:cNvPicPr/>
          <p:nvPr/>
        </p:nvPicPr>
        <p:blipFill>
          <a:blip r:embed="rId4" cstate="print"/>
          <a:srcRect/>
          <a:stretch>
            <a:fillRect/>
          </a:stretch>
        </p:blipFill>
        <p:spPr bwMode="auto">
          <a:xfrm>
            <a:off x="2133600" y="0"/>
            <a:ext cx="2438399" cy="1447800"/>
          </a:xfrm>
          <a:prstGeom prst="rect">
            <a:avLst/>
          </a:prstGeom>
          <a:noFill/>
          <a:ln w="9525">
            <a:noFill/>
            <a:miter lim="800000"/>
            <a:headEnd/>
            <a:tailEnd/>
          </a:ln>
        </p:spPr>
      </p:pic>
      <p:pic>
        <p:nvPicPr>
          <p:cNvPr id="13" name="Picture 12" descr="https://encrypted-tbn0.gstatic.com/images?q=tbn:ANd9GcTu2HrXZW-N8khCI8z6eVzYlMkIhxRAECaSwAeH7YAknohMQLoqOg"/>
          <p:cNvPicPr/>
          <p:nvPr/>
        </p:nvPicPr>
        <p:blipFill>
          <a:blip r:embed="rId5" cstate="print"/>
          <a:srcRect/>
          <a:stretch>
            <a:fillRect/>
          </a:stretch>
        </p:blipFill>
        <p:spPr bwMode="auto">
          <a:xfrm>
            <a:off x="4572001" y="1"/>
            <a:ext cx="1447800" cy="1447799"/>
          </a:xfrm>
          <a:prstGeom prst="rect">
            <a:avLst/>
          </a:prstGeom>
          <a:noFill/>
          <a:ln w="9525">
            <a:noFill/>
            <a:miter lim="800000"/>
            <a:headEnd/>
            <a:tailEnd/>
          </a:ln>
        </p:spPr>
      </p:pic>
      <p:pic>
        <p:nvPicPr>
          <p:cNvPr id="14" name="Picture 13" descr="healing herbs and healthy tea on wooden table, herbal medicine"/>
          <p:cNvPicPr/>
          <p:nvPr/>
        </p:nvPicPr>
        <p:blipFill>
          <a:blip r:embed="rId6" cstate="print"/>
          <a:srcRect/>
          <a:stretch>
            <a:fillRect/>
          </a:stretch>
        </p:blipFill>
        <p:spPr bwMode="auto">
          <a:xfrm>
            <a:off x="0" y="0"/>
            <a:ext cx="2133600" cy="1447800"/>
          </a:xfrm>
          <a:prstGeom prst="rect">
            <a:avLst/>
          </a:prstGeom>
          <a:noFill/>
          <a:ln w="9525">
            <a:noFill/>
            <a:miter lim="800000"/>
            <a:headEnd/>
            <a:tailEnd/>
          </a:ln>
        </p:spPr>
      </p:pic>
      <p:sp>
        <p:nvSpPr>
          <p:cNvPr id="8" name="Rectangle 7"/>
          <p:cNvSpPr/>
          <p:nvPr/>
        </p:nvSpPr>
        <p:spPr>
          <a:xfrm>
            <a:off x="0" y="1676400"/>
            <a:ext cx="9144000" cy="492443"/>
          </a:xfrm>
          <a:prstGeom prst="rect">
            <a:avLst/>
          </a:prstGeom>
        </p:spPr>
        <p:txBody>
          <a:bodyPr wrap="square">
            <a:spAutoFit/>
          </a:bodyPr>
          <a:lstStyle/>
          <a:p>
            <a:pPr algn="ctr"/>
            <a:r>
              <a:rPr lang="en-US" sz="2600" b="1" dirty="0" smtClean="0">
                <a:solidFill>
                  <a:srgbClr val="993300"/>
                </a:solidFill>
                <a:latin typeface="Bell MT" pitchFamily="18" charset="0"/>
              </a:rPr>
              <a:t>CONCEPT OF INDIGENOUS  KNOWLEDGE</a:t>
            </a:r>
            <a:endParaRPr lang="en-US" sz="2600" b="1" dirty="0">
              <a:solidFill>
                <a:srgbClr val="993300"/>
              </a:solidFill>
              <a:latin typeface="Bell MT"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endParaRPr lang="en-US" b="1" dirty="0"/>
          </a:p>
        </p:txBody>
      </p:sp>
      <p:sp>
        <p:nvSpPr>
          <p:cNvPr id="3" name="Content Placeholder 2"/>
          <p:cNvSpPr>
            <a:spLocks noGrp="1"/>
          </p:cNvSpPr>
          <p:nvPr>
            <p:ph idx="1"/>
          </p:nvPr>
        </p:nvSpPr>
        <p:spPr>
          <a:xfrm>
            <a:off x="152400" y="1524000"/>
            <a:ext cx="8763000" cy="5334000"/>
          </a:xfrm>
        </p:spPr>
        <p:txBody>
          <a:bodyPr>
            <a:normAutofit fontScale="92500" lnSpcReduction="20000"/>
          </a:bodyPr>
          <a:lstStyle/>
          <a:p>
            <a:pPr algn="ctr">
              <a:buNone/>
            </a:pPr>
            <a:r>
              <a:rPr lang="en-US" b="1" dirty="0" smtClean="0">
                <a:solidFill>
                  <a:schemeClr val="accent5">
                    <a:lumMod val="10000"/>
                  </a:schemeClr>
                </a:solidFill>
                <a:latin typeface="Bell MT" pitchFamily="18" charset="0"/>
              </a:rPr>
              <a:t>FOLK MEDICINE</a:t>
            </a:r>
            <a:r>
              <a:rPr lang="en-US" sz="2000" b="1" dirty="0" smtClean="0">
                <a:solidFill>
                  <a:schemeClr val="accent5">
                    <a:lumMod val="10000"/>
                  </a:schemeClr>
                </a:solidFill>
                <a:latin typeface="Bell MT" pitchFamily="18" charset="0"/>
              </a:rPr>
              <a:t> </a:t>
            </a:r>
          </a:p>
          <a:p>
            <a:pPr lvl="1" algn="just"/>
            <a:endParaRPr lang="en-US" dirty="0" smtClean="0">
              <a:latin typeface="Bell MT" pitchFamily="18" charset="0"/>
              <a:cs typeface="Times New Roman" pitchFamily="18" charset="0"/>
            </a:endParaRPr>
          </a:p>
          <a:p>
            <a:pPr algn="just">
              <a:lnSpc>
                <a:spcPct val="150000"/>
              </a:lnSpc>
              <a:buNone/>
            </a:pPr>
            <a:r>
              <a:rPr lang="en-US" dirty="0" smtClean="0">
                <a:solidFill>
                  <a:srgbClr val="2B2A02"/>
                </a:solidFill>
                <a:latin typeface="Cambria" pitchFamily="18" charset="0"/>
                <a:ea typeface="Times New Roman"/>
              </a:rPr>
              <a:t>Folk </a:t>
            </a:r>
            <a:r>
              <a:rPr lang="en-US" dirty="0" smtClean="0">
                <a:solidFill>
                  <a:srgbClr val="2B2A02"/>
                </a:solidFill>
                <a:latin typeface="Bell MT" pitchFamily="18" charset="0"/>
                <a:ea typeface="Times New Roman"/>
              </a:rPr>
              <a:t>medicine is the mixture of traditional healing practices and beliefs that involve herbal medicine, spirituality and manual therapies or exercises in order to diagnose, treat or prevent an ailment or illness. </a:t>
            </a:r>
          </a:p>
          <a:p>
            <a:pPr algn="just">
              <a:lnSpc>
                <a:spcPct val="150000"/>
              </a:lnSpc>
              <a:buNone/>
            </a:pPr>
            <a:endParaRPr lang="en-US" dirty="0" smtClean="0">
              <a:solidFill>
                <a:srgbClr val="2B2A02"/>
              </a:solidFill>
              <a:latin typeface="Bell MT" pitchFamily="18" charset="0"/>
              <a:ea typeface="Times New Roman"/>
            </a:endParaRPr>
          </a:p>
          <a:p>
            <a:pPr algn="just">
              <a:lnSpc>
                <a:spcPct val="150000"/>
              </a:lnSpc>
              <a:buNone/>
            </a:pPr>
            <a:r>
              <a:rPr lang="en-US" dirty="0" smtClean="0">
                <a:solidFill>
                  <a:srgbClr val="2B2A02"/>
                </a:solidFill>
                <a:latin typeface="Bell MT" pitchFamily="18" charset="0"/>
                <a:ea typeface="Times New Roman"/>
              </a:rPr>
              <a:t> Folk Medicine </a:t>
            </a:r>
            <a:r>
              <a:rPr lang="en-US" dirty="0" smtClean="0">
                <a:solidFill>
                  <a:srgbClr val="2B2A02"/>
                </a:solidFill>
                <a:latin typeface="Bell MT" pitchFamily="18" charset="0"/>
              </a:rPr>
              <a:t>is referred to as “Alternative Medicine,“ “Complementary Medicine,“ “Traditional Medicine,”   “Indigenous Medicine,”  and  “Bush Medicine.”</a:t>
            </a:r>
            <a:endParaRPr lang="en-US" dirty="0" smtClean="0">
              <a:solidFill>
                <a:srgbClr val="2B2A02"/>
              </a:solidFill>
              <a:latin typeface="Bell MT" pitchFamily="18" charset="0"/>
              <a:ea typeface="Times New Roman"/>
            </a:endParaRP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6" name="Picture 5" descr="https://encrypted-tbn3.gstatic.com/images?q=tbn:ANd9GcQ5Sb_FNsHQDDnmi7CmqxCWamHjQZustk4IjozU6EVsPEywMpuoaw"/>
          <p:cNvPicPr/>
          <p:nvPr/>
        </p:nvPicPr>
        <p:blipFill>
          <a:blip r:embed="rId3" cstate="print"/>
          <a:srcRect/>
          <a:stretch>
            <a:fillRect/>
          </a:stretch>
        </p:blipFill>
        <p:spPr bwMode="auto">
          <a:xfrm>
            <a:off x="0" y="0"/>
            <a:ext cx="2667000" cy="1447800"/>
          </a:xfrm>
          <a:prstGeom prst="rect">
            <a:avLst/>
          </a:prstGeom>
          <a:noFill/>
          <a:ln w="9525">
            <a:noFill/>
            <a:miter lim="800000"/>
            <a:headEnd/>
            <a:tailEnd/>
          </a:ln>
        </p:spPr>
      </p:pic>
      <p:pic>
        <p:nvPicPr>
          <p:cNvPr id="10" name="Picture 9" descr="https://encrypted-tbn1.gstatic.com/images?q=tbn:ANd9GcS1Q5LfsRN08NlV6iDWU2PI6JOaXC3iJcKSN21h2Jb9E8-UoL66"/>
          <p:cNvPicPr/>
          <p:nvPr/>
        </p:nvPicPr>
        <p:blipFill>
          <a:blip r:embed="rId4" cstate="print"/>
          <a:srcRect/>
          <a:stretch>
            <a:fillRect/>
          </a:stretch>
        </p:blipFill>
        <p:spPr bwMode="auto">
          <a:xfrm>
            <a:off x="5334000" y="0"/>
            <a:ext cx="1525905" cy="1447799"/>
          </a:xfrm>
          <a:prstGeom prst="rect">
            <a:avLst/>
          </a:prstGeom>
          <a:noFill/>
          <a:ln w="9525">
            <a:noFill/>
            <a:miter lim="800000"/>
            <a:headEnd/>
            <a:tailEnd/>
          </a:ln>
        </p:spPr>
      </p:pic>
      <p:pic>
        <p:nvPicPr>
          <p:cNvPr id="11" name="Picture 10" descr="https://encrypted-tbn3.gstatic.com/images?q=tbn:ANd9GcQwvq5FiYfD4EbOPa1feyT6mdg0zS9m0JJGAvtRsWmqKEVJrkfFKA"/>
          <p:cNvPicPr/>
          <p:nvPr/>
        </p:nvPicPr>
        <p:blipFill>
          <a:blip r:embed="rId5" cstate="print"/>
          <a:srcRect r="29662"/>
          <a:stretch>
            <a:fillRect/>
          </a:stretch>
        </p:blipFill>
        <p:spPr bwMode="auto">
          <a:xfrm>
            <a:off x="2667000" y="0"/>
            <a:ext cx="2667000" cy="1447800"/>
          </a:xfrm>
          <a:prstGeom prst="rect">
            <a:avLst/>
          </a:prstGeom>
          <a:noFill/>
          <a:ln w="9525">
            <a:noFill/>
            <a:miter lim="800000"/>
            <a:headEnd/>
            <a:tailEnd/>
          </a:ln>
        </p:spPr>
      </p:pic>
      <p:pic>
        <p:nvPicPr>
          <p:cNvPr id="9" name="Picture 8" descr="https://encrypted-tbn3.gstatic.com/images?q=tbn:ANd9GcS9jez-mthOJakSyIXXq5bHAsw4xbcA8lXUXl7ZvAXVmgONs7kM"/>
          <p:cNvPicPr/>
          <p:nvPr/>
        </p:nvPicPr>
        <p:blipFill>
          <a:blip r:embed="rId6" cstate="print"/>
          <a:srcRect/>
          <a:stretch>
            <a:fillRect/>
          </a:stretch>
        </p:blipFill>
        <p:spPr bwMode="auto">
          <a:xfrm>
            <a:off x="6858000" y="0"/>
            <a:ext cx="22860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smtClean="0"/>
              <a:t>                </a:t>
            </a:r>
            <a:endParaRPr lang="en-US" dirty="0"/>
          </a:p>
        </p:txBody>
      </p:sp>
      <p:sp>
        <p:nvSpPr>
          <p:cNvPr id="3" name="Content Placeholder 2"/>
          <p:cNvSpPr>
            <a:spLocks noGrp="1"/>
          </p:cNvSpPr>
          <p:nvPr>
            <p:ph idx="1"/>
          </p:nvPr>
        </p:nvSpPr>
        <p:spPr>
          <a:xfrm>
            <a:off x="0" y="1447800"/>
            <a:ext cx="8991600" cy="5410200"/>
          </a:xfrm>
        </p:spPr>
        <p:txBody>
          <a:bodyPr>
            <a:noAutofit/>
          </a:bodyPr>
          <a:lstStyle/>
          <a:p>
            <a:pPr algn="ctr">
              <a:lnSpc>
                <a:spcPct val="150000"/>
              </a:lnSpc>
              <a:buNone/>
            </a:pPr>
            <a:r>
              <a:rPr lang="en-US" b="1" dirty="0" smtClean="0">
                <a:solidFill>
                  <a:srgbClr val="663300"/>
                </a:solidFill>
                <a:latin typeface="Bell MT" pitchFamily="18" charset="0"/>
              </a:rPr>
              <a:t>RESEARCH </a:t>
            </a:r>
            <a:r>
              <a:rPr lang="en-US" b="1" dirty="0" smtClean="0">
                <a:solidFill>
                  <a:srgbClr val="663300"/>
                </a:solidFill>
                <a:latin typeface="Bell MT" pitchFamily="18" charset="0"/>
              </a:rPr>
              <a:t> METHODOLOGY </a:t>
            </a:r>
            <a:endParaRPr lang="en-US" b="1" dirty="0" smtClean="0">
              <a:solidFill>
                <a:srgbClr val="663300"/>
              </a:solidFill>
              <a:latin typeface="Bell MT" pitchFamily="18" charset="0"/>
            </a:endParaRPr>
          </a:p>
          <a:p>
            <a:pPr>
              <a:lnSpc>
                <a:spcPct val="150000"/>
              </a:lnSpc>
              <a:buBlip>
                <a:blip r:embed="rId2"/>
              </a:buBlip>
            </a:pPr>
            <a:r>
              <a:rPr lang="en-US" sz="2400" b="1" dirty="0" smtClean="0">
                <a:latin typeface="Bell MT" pitchFamily="18" charset="0"/>
              </a:rPr>
              <a:t>Identification of Folk Medicine Practitioners</a:t>
            </a:r>
          </a:p>
          <a:p>
            <a:pPr lvl="1" algn="just">
              <a:spcAft>
                <a:spcPts val="600"/>
              </a:spcAft>
              <a:buNone/>
            </a:pPr>
            <a:r>
              <a:rPr lang="en-US" dirty="0" smtClean="0">
                <a:solidFill>
                  <a:srgbClr val="2B2A02"/>
                </a:solidFill>
                <a:latin typeface="Bell MT" pitchFamily="18" charset="0"/>
              </a:rPr>
              <a:t>Availability of Folk Medicine Practitioners in Kalaburagi district is not traceable even in AYUSH Department, as these practitioners are not registered under its purview. The main source of identification of folk medicine practitioners is mainly through students pursuing higher studies in the Gulbarga University, as the majority of them are from rural backgrounds and they tend to use folk medicines. Besides, Primary Health Centers, Elder people of Villages, local folk medicine practitioners and experiences of informal and oral communication in regards to folk treatment are the sources of data for the study. </a:t>
            </a:r>
          </a:p>
          <a:p>
            <a:pPr>
              <a:lnSpc>
                <a:spcPct val="150000"/>
              </a:lnSpc>
              <a:buNone/>
            </a:pPr>
            <a:endParaRPr lang="en-US" sz="2000" b="1" dirty="0" smtClean="0">
              <a:latin typeface="Cambria" pitchFamily="18" charset="0"/>
            </a:endParaRPr>
          </a:p>
        </p:txBody>
      </p:sp>
      <p:pic>
        <p:nvPicPr>
          <p:cNvPr id="8" name="Picture 7" descr="https://encrypted-tbn0.gstatic.com/images?q=tbn:ANd9GcRhzXSaf88ElO15Kq1Y_M_MAFBvEpwY5h1uiXl6UdKN_lAgg7Jr"/>
          <p:cNvPicPr/>
          <p:nvPr/>
        </p:nvPicPr>
        <p:blipFill>
          <a:blip r:embed="rId3" cstate="print"/>
          <a:srcRect/>
          <a:stretch>
            <a:fillRect/>
          </a:stretch>
        </p:blipFill>
        <p:spPr bwMode="auto">
          <a:xfrm>
            <a:off x="2057400" y="0"/>
            <a:ext cx="2133600" cy="1447799"/>
          </a:xfrm>
          <a:prstGeom prst="rect">
            <a:avLst/>
          </a:prstGeom>
          <a:noFill/>
          <a:ln w="9525">
            <a:noFill/>
            <a:miter lim="800000"/>
            <a:headEnd/>
            <a:tailEnd/>
          </a:ln>
        </p:spPr>
      </p:pic>
      <p:pic>
        <p:nvPicPr>
          <p:cNvPr id="9" name="Picture 8" descr="https://encrypted-tbn3.gstatic.com/images?q=tbn:ANd9GcQiJMuMQu7xq54QETuXe6oFLuKF3mkxit4iLVpvDvGZ6uG0dVA6"/>
          <p:cNvPicPr/>
          <p:nvPr/>
        </p:nvPicPr>
        <p:blipFill>
          <a:blip r:embed="rId4" cstate="print"/>
          <a:srcRect/>
          <a:stretch>
            <a:fillRect/>
          </a:stretch>
        </p:blipFill>
        <p:spPr bwMode="auto">
          <a:xfrm>
            <a:off x="6248400" y="0"/>
            <a:ext cx="1752600" cy="1447800"/>
          </a:xfrm>
          <a:prstGeom prst="rect">
            <a:avLst/>
          </a:prstGeom>
          <a:noFill/>
          <a:ln w="9525">
            <a:noFill/>
            <a:miter lim="800000"/>
            <a:headEnd/>
            <a:tailEnd/>
          </a:ln>
        </p:spPr>
      </p:pic>
      <p:pic>
        <p:nvPicPr>
          <p:cNvPr id="10" name="Picture 9" descr="https://encrypted-tbn0.gstatic.com/images?q=tbn:ANd9GcRI-ENfMD4_NS1SLlJR2zSTHX5FOtlqCyp07btZv0Ohoe8gVP5g"/>
          <p:cNvPicPr/>
          <p:nvPr/>
        </p:nvPicPr>
        <p:blipFill>
          <a:blip r:embed="rId5" cstate="print"/>
          <a:srcRect/>
          <a:stretch>
            <a:fillRect/>
          </a:stretch>
        </p:blipFill>
        <p:spPr bwMode="auto">
          <a:xfrm>
            <a:off x="7953375" y="0"/>
            <a:ext cx="1190625" cy="1447800"/>
          </a:xfrm>
          <a:prstGeom prst="rect">
            <a:avLst/>
          </a:prstGeom>
          <a:noFill/>
          <a:ln w="9525">
            <a:noFill/>
            <a:miter lim="800000"/>
            <a:headEnd/>
            <a:tailEnd/>
          </a:ln>
        </p:spPr>
      </p:pic>
      <p:pic>
        <p:nvPicPr>
          <p:cNvPr id="11" name="Picture 10" descr="https://encrypted-tbn1.gstatic.com/images?q=tbn:ANd9GcSOZCD7_K8ljZzkN-qva5RMRrqjS4g1rbr4bDky9IsnejSR9KoG-w"/>
          <p:cNvPicPr/>
          <p:nvPr/>
        </p:nvPicPr>
        <p:blipFill>
          <a:blip r:embed="rId6" cstate="print"/>
          <a:srcRect r="3982" b="3400"/>
          <a:stretch>
            <a:fillRect/>
          </a:stretch>
        </p:blipFill>
        <p:spPr bwMode="auto">
          <a:xfrm>
            <a:off x="4191000" y="0"/>
            <a:ext cx="2044908" cy="1447800"/>
          </a:xfrm>
          <a:prstGeom prst="rect">
            <a:avLst/>
          </a:prstGeom>
          <a:noFill/>
          <a:ln w="9525">
            <a:noFill/>
            <a:miter lim="800000"/>
            <a:headEnd/>
            <a:tailEnd/>
          </a:ln>
        </p:spPr>
      </p:pic>
      <p:pic>
        <p:nvPicPr>
          <p:cNvPr id="12" name="Picture 11" descr="https://encrypted-tbn1.gstatic.com/images?q=tbn:ANd9GcQSYXOgzmAxhup-9tfzONbShhU5oCzwDBehlZXQ1KTo2PU_B00G"/>
          <p:cNvPicPr/>
          <p:nvPr/>
        </p:nvPicPr>
        <p:blipFill>
          <a:blip r:embed="rId7" cstate="print"/>
          <a:srcRect/>
          <a:stretch>
            <a:fillRect/>
          </a:stretch>
        </p:blipFill>
        <p:spPr bwMode="auto">
          <a:xfrm>
            <a:off x="0" y="0"/>
            <a:ext cx="21336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0" y="1447800"/>
            <a:ext cx="8991600" cy="5410200"/>
          </a:xfrm>
        </p:spPr>
        <p:txBody>
          <a:bodyPr>
            <a:noAutofit/>
          </a:bodyPr>
          <a:lstStyle/>
          <a:p>
            <a:pPr>
              <a:lnSpc>
                <a:spcPct val="150000"/>
              </a:lnSpc>
              <a:buBlip>
                <a:blip r:embed="rId2"/>
              </a:buBlip>
            </a:pPr>
            <a:r>
              <a:rPr lang="en-US" b="1" dirty="0" smtClean="0">
                <a:latin typeface="Bell MT" pitchFamily="18" charset="0"/>
              </a:rPr>
              <a:t>Study Population</a:t>
            </a:r>
          </a:p>
          <a:p>
            <a:pPr lvl="1" algn="just">
              <a:buNone/>
            </a:pPr>
            <a:r>
              <a:rPr lang="en-US" dirty="0" smtClean="0">
                <a:solidFill>
                  <a:schemeClr val="tx2">
                    <a:lumMod val="95000"/>
                    <a:lumOff val="5000"/>
                  </a:schemeClr>
                </a:solidFill>
                <a:latin typeface="Bell MT" pitchFamily="18" charset="0"/>
              </a:rPr>
              <a:t>The population of the study comprised folk medicine practitioners of local communities that use indigenous knowledge to provide treatment for all kinds of disease in Kalaburagi district. Total of about 202 folk medicine practitioners have been identified in Kalaburagi district and out of which, 117 (57.92%) folk medicine practitioners are interviewed and documented the research data.  Although efforts were made to cover the remaining 85 practitioners, but due to their non-availability, non-responsiveness nature and fear of their identity, has led to confine the study for 117 practitioners. In Kalaburagi district these practitioners are known as “</a:t>
            </a:r>
            <a:r>
              <a:rPr lang="en-US" dirty="0" err="1" smtClean="0">
                <a:solidFill>
                  <a:schemeClr val="tx2">
                    <a:lumMod val="95000"/>
                    <a:lumOff val="5000"/>
                  </a:schemeClr>
                </a:solidFill>
                <a:latin typeface="Bell MT" pitchFamily="18" charset="0"/>
              </a:rPr>
              <a:t>Vaidya</a:t>
            </a:r>
            <a:r>
              <a:rPr lang="en-US" dirty="0" smtClean="0">
                <a:solidFill>
                  <a:schemeClr val="tx2">
                    <a:lumMod val="95000"/>
                    <a:lumOff val="5000"/>
                  </a:schemeClr>
                </a:solidFill>
                <a:latin typeface="Bell MT" pitchFamily="18" charset="0"/>
              </a:rPr>
              <a:t>” (means Doctor).</a:t>
            </a:r>
            <a:endParaRPr lang="en-US" b="1" dirty="0" smtClean="0">
              <a:solidFill>
                <a:schemeClr val="tx2">
                  <a:lumMod val="95000"/>
                  <a:lumOff val="5000"/>
                </a:schemeClr>
              </a:solidFill>
              <a:latin typeface="Bell MT" pitchFamily="18" charset="0"/>
            </a:endParaRPr>
          </a:p>
        </p:txBody>
      </p:sp>
      <p:pic>
        <p:nvPicPr>
          <p:cNvPr id="4" name="Picture 3" descr="https://encrypted-tbn0.gstatic.com/images?q=tbn:ANd9GcSyXzfuEmvDGyW1ZVTPk4kYu9oEH6_sJsutb2MgTmZFhSXMXCU9"/>
          <p:cNvPicPr/>
          <p:nvPr/>
        </p:nvPicPr>
        <p:blipFill>
          <a:blip r:embed="rId3" cstate="print"/>
          <a:srcRect/>
          <a:stretch>
            <a:fillRect/>
          </a:stretch>
        </p:blipFill>
        <p:spPr bwMode="auto">
          <a:xfrm>
            <a:off x="0" y="0"/>
            <a:ext cx="1524000" cy="1447800"/>
          </a:xfrm>
          <a:prstGeom prst="rect">
            <a:avLst/>
          </a:prstGeom>
          <a:noFill/>
          <a:ln w="9525">
            <a:noFill/>
            <a:miter lim="800000"/>
            <a:headEnd/>
            <a:tailEnd/>
          </a:ln>
        </p:spPr>
      </p:pic>
      <p:pic>
        <p:nvPicPr>
          <p:cNvPr id="5" name="Picture 4" descr="https://encrypted-tbn0.gstatic.com/images?q=tbn:ANd9GcR6q6y5VSFw8BbSOH16ASoChXpq_-YQjOhbHZyBynefs8Edqo3ccQ"/>
          <p:cNvPicPr/>
          <p:nvPr/>
        </p:nvPicPr>
        <p:blipFill>
          <a:blip r:embed="rId4" cstate="print"/>
          <a:srcRect/>
          <a:stretch>
            <a:fillRect/>
          </a:stretch>
        </p:blipFill>
        <p:spPr bwMode="auto">
          <a:xfrm>
            <a:off x="6858000" y="1"/>
            <a:ext cx="2286000" cy="1447800"/>
          </a:xfrm>
          <a:prstGeom prst="rect">
            <a:avLst/>
          </a:prstGeom>
          <a:noFill/>
          <a:ln w="9525">
            <a:noFill/>
            <a:miter lim="800000"/>
            <a:headEnd/>
            <a:tailEnd/>
          </a:ln>
        </p:spPr>
      </p:pic>
      <p:pic>
        <p:nvPicPr>
          <p:cNvPr id="6" name="Picture 5" descr="https://encrypted-tbn2.gstatic.com/images?q=tbn:ANd9GcQxbHi47a1FtyFDiIxWxp2_LFg_QIexAKgEVVVVo5iyWBexs74zGw"/>
          <p:cNvPicPr/>
          <p:nvPr/>
        </p:nvPicPr>
        <p:blipFill>
          <a:blip r:embed="rId5" cstate="print"/>
          <a:srcRect/>
          <a:stretch>
            <a:fillRect/>
          </a:stretch>
        </p:blipFill>
        <p:spPr bwMode="auto">
          <a:xfrm>
            <a:off x="3886200" y="0"/>
            <a:ext cx="2971800" cy="1447800"/>
          </a:xfrm>
          <a:prstGeom prst="rect">
            <a:avLst/>
          </a:prstGeom>
          <a:noFill/>
          <a:ln w="9525">
            <a:noFill/>
            <a:miter lim="800000"/>
            <a:headEnd/>
            <a:tailEnd/>
          </a:ln>
        </p:spPr>
      </p:pic>
      <p:pic>
        <p:nvPicPr>
          <p:cNvPr id="7" name="Picture 6" descr="https://encrypted-tbn2.gstatic.com/images?q=tbn:ANd9GcRnaGJ0XvVzunS1f3jkn8ori3VjrdxBElGhwXXcpScgsEJq7eQRdw"/>
          <p:cNvPicPr/>
          <p:nvPr/>
        </p:nvPicPr>
        <p:blipFill>
          <a:blip r:embed="rId6" cstate="print"/>
          <a:srcRect/>
          <a:stretch>
            <a:fillRect/>
          </a:stretch>
        </p:blipFill>
        <p:spPr bwMode="auto">
          <a:xfrm>
            <a:off x="1524000" y="0"/>
            <a:ext cx="23622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lnSpcReduction="10000"/>
          </a:bodyPr>
          <a:lstStyle/>
          <a:p>
            <a:pPr algn="ctr"/>
            <a:endParaRPr lang="en-US" sz="1600" b="1" dirty="0" smtClean="0">
              <a:latin typeface="Bell MT" pitchFamily="18" charset="0"/>
            </a:endParaRPr>
          </a:p>
          <a:p>
            <a:pPr>
              <a:buBlip>
                <a:blip r:embed="rId3"/>
              </a:buBlip>
            </a:pPr>
            <a:r>
              <a:rPr lang="en-US" b="1" dirty="0" smtClean="0">
                <a:latin typeface="Bell MT" pitchFamily="18" charset="0"/>
              </a:rPr>
              <a:t>Tools and Equipment used for Data Collection</a:t>
            </a:r>
          </a:p>
          <a:p>
            <a:pPr lvl="1" algn="just">
              <a:buNone/>
            </a:pPr>
            <a:r>
              <a:rPr lang="en-US" dirty="0" smtClean="0">
                <a:solidFill>
                  <a:srgbClr val="006666"/>
                </a:solidFill>
                <a:latin typeface="Bell MT" pitchFamily="18" charset="0"/>
              </a:rPr>
              <a:t>The study is purely a field survey that involves documentation of indigenous knowledge of folk medicine practitioners available in the public domain in the villages of Kalaburagi district. Semi-structured, open-ended Interviews and Observation tools were adapted for collecting the research data</a:t>
            </a:r>
            <a:r>
              <a:rPr lang="en-US" dirty="0" smtClean="0">
                <a:latin typeface="Bell MT" pitchFamily="18" charset="0"/>
              </a:rPr>
              <a:t>. </a:t>
            </a:r>
          </a:p>
          <a:p>
            <a:pPr algn="just"/>
            <a:endParaRPr lang="en-US" dirty="0" smtClean="0">
              <a:latin typeface="Bell MT" pitchFamily="18" charset="0"/>
            </a:endParaRPr>
          </a:p>
          <a:p>
            <a:pPr algn="just">
              <a:buBlip>
                <a:blip r:embed="rId3"/>
              </a:buBlip>
            </a:pPr>
            <a:r>
              <a:rPr lang="en-US" sz="2600" b="1" dirty="0" smtClean="0">
                <a:latin typeface="Bell MT" pitchFamily="18" charset="0"/>
              </a:rPr>
              <a:t>Field Visits</a:t>
            </a:r>
          </a:p>
          <a:p>
            <a:pPr lvl="1" algn="just">
              <a:buNone/>
            </a:pPr>
            <a:r>
              <a:rPr lang="en-US" dirty="0" smtClean="0">
                <a:solidFill>
                  <a:srgbClr val="336600"/>
                </a:solidFill>
                <a:latin typeface="Bell MT" pitchFamily="18" charset="0"/>
              </a:rPr>
              <a:t>The investigator personally visited each and every folk medicine practitioner covered in the study for data collection and convinced the </a:t>
            </a:r>
            <a:r>
              <a:rPr lang="en-US" smtClean="0">
                <a:solidFill>
                  <a:srgbClr val="336600"/>
                </a:solidFill>
                <a:latin typeface="Bell MT" pitchFamily="18" charset="0"/>
              </a:rPr>
              <a:t>purpose of </a:t>
            </a:r>
            <a:r>
              <a:rPr lang="en-US" dirty="0" smtClean="0">
                <a:solidFill>
                  <a:srgbClr val="336600"/>
                </a:solidFill>
                <a:latin typeface="Bell MT" pitchFamily="18" charset="0"/>
              </a:rPr>
              <a:t>research, so that it could be possible to gather immense data from folk medicine practitioners in the villages of Kalaburagi district</a:t>
            </a: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6" name="Picture 5" descr="healing herbs in glass bottles, herbal medicine"/>
          <p:cNvPicPr/>
          <p:nvPr/>
        </p:nvPicPr>
        <p:blipFill>
          <a:blip r:embed="rId4" cstate="print"/>
          <a:srcRect/>
          <a:stretch>
            <a:fillRect/>
          </a:stretch>
        </p:blipFill>
        <p:spPr bwMode="auto">
          <a:xfrm>
            <a:off x="1752600" y="0"/>
            <a:ext cx="2819400" cy="1447800"/>
          </a:xfrm>
          <a:prstGeom prst="rect">
            <a:avLst/>
          </a:prstGeom>
          <a:noFill/>
          <a:ln w="9525">
            <a:noFill/>
            <a:miter lim="800000"/>
            <a:headEnd/>
            <a:tailEnd/>
          </a:ln>
        </p:spPr>
      </p:pic>
      <p:pic>
        <p:nvPicPr>
          <p:cNvPr id="8" name="Picture 7" descr="https://encrypted-tbn2.gstatic.com/images?q=tbn:ANd9GcTcAL5lAwD2BAeS7fgCPhCI8hsjfHELX560E9jr0kFMbe0N8REObg"/>
          <p:cNvPicPr/>
          <p:nvPr/>
        </p:nvPicPr>
        <p:blipFill>
          <a:blip r:embed="rId5" cstate="print"/>
          <a:srcRect/>
          <a:stretch>
            <a:fillRect/>
          </a:stretch>
        </p:blipFill>
        <p:spPr bwMode="auto">
          <a:xfrm>
            <a:off x="6553200" y="0"/>
            <a:ext cx="2590800" cy="1447800"/>
          </a:xfrm>
          <a:prstGeom prst="rect">
            <a:avLst/>
          </a:prstGeom>
          <a:noFill/>
          <a:ln w="9525">
            <a:noFill/>
            <a:miter lim="800000"/>
            <a:headEnd/>
            <a:tailEnd/>
          </a:ln>
        </p:spPr>
      </p:pic>
      <p:pic>
        <p:nvPicPr>
          <p:cNvPr id="10" name="Picture 9" descr="https://encrypted-tbn1.gstatic.com/images?q=tbn:ANd9GcR2YEMT13kQ-eFBfwxvB7NiPdONhur1OqSE_t8yHdfIeYhWgDFesg"/>
          <p:cNvPicPr/>
          <p:nvPr/>
        </p:nvPicPr>
        <p:blipFill>
          <a:blip r:embed="rId6" cstate="print"/>
          <a:srcRect/>
          <a:stretch>
            <a:fillRect/>
          </a:stretch>
        </p:blipFill>
        <p:spPr bwMode="auto">
          <a:xfrm>
            <a:off x="0" y="0"/>
            <a:ext cx="1752600" cy="1447800"/>
          </a:xfrm>
          <a:prstGeom prst="rect">
            <a:avLst/>
          </a:prstGeom>
          <a:noFill/>
          <a:ln w="9525">
            <a:noFill/>
            <a:miter lim="800000"/>
            <a:headEnd/>
            <a:tailEnd/>
          </a:ln>
        </p:spPr>
      </p:pic>
      <p:pic>
        <p:nvPicPr>
          <p:cNvPr id="11" name="Picture 10" descr="https://encrypted-tbn3.gstatic.com/images?q=tbn:ANd9GcQgljvynDhwTbgda7nNKV_Vrn0yHbbhtQNV-YpjdSfvJhQZH7kI"/>
          <p:cNvPicPr/>
          <p:nvPr/>
        </p:nvPicPr>
        <p:blipFill>
          <a:blip r:embed="rId7" cstate="print"/>
          <a:srcRect/>
          <a:stretch>
            <a:fillRect/>
          </a:stretch>
        </p:blipFill>
        <p:spPr bwMode="auto">
          <a:xfrm>
            <a:off x="4572000" y="1"/>
            <a:ext cx="2007870" cy="1447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152400" y="1524000"/>
            <a:ext cx="8763000" cy="5334000"/>
          </a:xfrm>
        </p:spPr>
        <p:txBody>
          <a:bodyPr>
            <a:normAutofit/>
          </a:bodyPr>
          <a:lstStyle/>
          <a:p>
            <a:pPr lvl="1" algn="just"/>
            <a:endParaRPr lang="en-US" dirty="0" smtClean="0">
              <a:latin typeface="Bell MT" pitchFamily="18" charset="0"/>
              <a:cs typeface="Times New Roman" pitchFamily="18" charset="0"/>
            </a:endParaRPr>
          </a:p>
          <a:p>
            <a:pPr>
              <a:buBlip>
                <a:blip r:embed="rId3"/>
              </a:buBlip>
            </a:pPr>
            <a:r>
              <a:rPr lang="en-US" sz="2600" b="1" dirty="0" smtClean="0">
                <a:latin typeface="Bell MT" pitchFamily="18" charset="0"/>
              </a:rPr>
              <a:t>Scope and Limitations of the Study</a:t>
            </a:r>
          </a:p>
          <a:p>
            <a:pPr>
              <a:buNone/>
            </a:pPr>
            <a:endParaRPr lang="en-US" sz="2400" b="1" dirty="0" smtClean="0">
              <a:latin typeface="Bell MT" pitchFamily="18" charset="0"/>
            </a:endParaRPr>
          </a:p>
          <a:p>
            <a:pPr lvl="1" algn="just">
              <a:buNone/>
            </a:pPr>
            <a:r>
              <a:rPr lang="en-US" dirty="0" smtClean="0">
                <a:solidFill>
                  <a:srgbClr val="660033"/>
                </a:solidFill>
                <a:latin typeface="Bell MT" pitchFamily="18" charset="0"/>
              </a:rPr>
              <a:t>The research study is confined to Kalaburagi district of Hyderabad Karnataka Region which contains seven </a:t>
            </a:r>
            <a:r>
              <a:rPr lang="en-US" dirty="0" err="1" smtClean="0">
                <a:solidFill>
                  <a:srgbClr val="660033"/>
                </a:solidFill>
                <a:latin typeface="Bell MT" pitchFamily="18" charset="0"/>
              </a:rPr>
              <a:t>talukas</a:t>
            </a:r>
            <a:r>
              <a:rPr lang="en-US" dirty="0" smtClean="0">
                <a:solidFill>
                  <a:srgbClr val="660033"/>
                </a:solidFill>
                <a:latin typeface="Bell MT" pitchFamily="18" charset="0"/>
              </a:rPr>
              <a:t> and covering folk medicine practitioners pertaining to human beings. The limitation of responsive behavior of folk medicine practitioners is due to confidentiality.</a:t>
            </a: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8" name="Picture 7" descr="https://encrypted-tbn3.gstatic.com/images?q=tbn:ANd9GcRh1oyIr-WuZuX1GoR6R7YY_Nt763JvEs9dOoveI43ZEp9J3bwf"/>
          <p:cNvPicPr/>
          <p:nvPr/>
        </p:nvPicPr>
        <p:blipFill>
          <a:blip r:embed="rId4" cstate="print"/>
          <a:srcRect/>
          <a:stretch>
            <a:fillRect/>
          </a:stretch>
        </p:blipFill>
        <p:spPr bwMode="auto">
          <a:xfrm>
            <a:off x="42204" y="0"/>
            <a:ext cx="1752600" cy="1447800"/>
          </a:xfrm>
          <a:prstGeom prst="rect">
            <a:avLst/>
          </a:prstGeom>
          <a:noFill/>
          <a:ln w="9525">
            <a:noFill/>
            <a:miter lim="800000"/>
            <a:headEnd/>
            <a:tailEnd/>
          </a:ln>
        </p:spPr>
      </p:pic>
      <p:pic>
        <p:nvPicPr>
          <p:cNvPr id="10" name="Picture 9" descr="https://encrypted-tbn2.gstatic.com/images?q=tbn:ANd9GcQsZLYjToQqRG5LST2iD7_u6uhBpKSd5XF9OZAehJA-FAOOQSuqTg"/>
          <p:cNvPicPr/>
          <p:nvPr/>
        </p:nvPicPr>
        <p:blipFill>
          <a:blip r:embed="rId5" cstate="print"/>
          <a:srcRect/>
          <a:stretch>
            <a:fillRect/>
          </a:stretch>
        </p:blipFill>
        <p:spPr bwMode="auto">
          <a:xfrm>
            <a:off x="1752601" y="1"/>
            <a:ext cx="2362199" cy="1447799"/>
          </a:xfrm>
          <a:prstGeom prst="rect">
            <a:avLst/>
          </a:prstGeom>
          <a:noFill/>
          <a:ln w="9525">
            <a:noFill/>
            <a:miter lim="800000"/>
            <a:headEnd/>
            <a:tailEnd/>
          </a:ln>
        </p:spPr>
      </p:pic>
      <p:pic>
        <p:nvPicPr>
          <p:cNvPr id="11" name="Picture 10" descr="https://encrypted-tbn2.gstatic.com/images?q=tbn:ANd9GcQMc3IU2jyHFeJmVYNXuDuJQrtQucuka-7j3R2XCO3tmjyUp45v"/>
          <p:cNvPicPr/>
          <p:nvPr/>
        </p:nvPicPr>
        <p:blipFill>
          <a:blip r:embed="rId6" cstate="print"/>
          <a:srcRect b="8124"/>
          <a:stretch>
            <a:fillRect/>
          </a:stretch>
        </p:blipFill>
        <p:spPr bwMode="auto">
          <a:xfrm>
            <a:off x="4114800" y="0"/>
            <a:ext cx="2896057" cy="1447800"/>
          </a:xfrm>
          <a:prstGeom prst="rect">
            <a:avLst/>
          </a:prstGeom>
          <a:noFill/>
          <a:ln w="9525">
            <a:noFill/>
            <a:miter lim="800000"/>
            <a:headEnd/>
            <a:tailEnd/>
          </a:ln>
        </p:spPr>
      </p:pic>
      <p:pic>
        <p:nvPicPr>
          <p:cNvPr id="12" name="Picture 11" descr="https://encrypted-tbn1.gstatic.com/images?q=tbn:ANd9GcROnN7dE39nUbhibnpnz39Xx4aP6830-gv8XJjfkoI8QF2Il3Om"/>
          <p:cNvPicPr/>
          <p:nvPr/>
        </p:nvPicPr>
        <p:blipFill>
          <a:blip r:embed="rId7" cstate="print"/>
          <a:srcRect/>
          <a:stretch>
            <a:fillRect/>
          </a:stretch>
        </p:blipFill>
        <p:spPr bwMode="auto">
          <a:xfrm>
            <a:off x="7010400" y="1"/>
            <a:ext cx="2133600" cy="14477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42125" cy="922337"/>
          </a:xfrm>
        </p:spPr>
        <p:txBody>
          <a:bodyPr/>
          <a:lstStyle/>
          <a:p>
            <a:pPr algn="ctr"/>
            <a:r>
              <a:rPr lang="en-US" b="1" cap="all" dirty="0" smtClean="0">
                <a:latin typeface="Cambria" pitchFamily="18" charset="0"/>
              </a:rPr>
              <a:t>                           </a:t>
            </a:r>
            <a:endParaRPr lang="en-US" b="1" dirty="0"/>
          </a:p>
        </p:txBody>
      </p:sp>
      <p:sp>
        <p:nvSpPr>
          <p:cNvPr id="3" name="Content Placeholder 2"/>
          <p:cNvSpPr>
            <a:spLocks noGrp="1"/>
          </p:cNvSpPr>
          <p:nvPr>
            <p:ph idx="1"/>
          </p:nvPr>
        </p:nvSpPr>
        <p:spPr>
          <a:xfrm>
            <a:off x="0" y="1447800"/>
            <a:ext cx="8915400" cy="5410200"/>
          </a:xfrm>
        </p:spPr>
        <p:txBody>
          <a:bodyPr>
            <a:normAutofit fontScale="92500"/>
          </a:bodyPr>
          <a:lstStyle/>
          <a:p>
            <a:pPr lvl="1" algn="ctr">
              <a:buNone/>
            </a:pPr>
            <a:r>
              <a:rPr lang="en-US" b="1" cap="all" dirty="0" smtClean="0"/>
              <a:t>	</a:t>
            </a:r>
            <a:r>
              <a:rPr lang="en-US" b="1" cap="all" dirty="0" smtClean="0">
                <a:solidFill>
                  <a:srgbClr val="000066"/>
                </a:solidFill>
                <a:latin typeface="Bell MT" pitchFamily="18" charset="0"/>
              </a:rPr>
              <a:t>results </a:t>
            </a:r>
            <a:r>
              <a:rPr lang="en-US" b="1" cap="all" dirty="0" smtClean="0">
                <a:solidFill>
                  <a:srgbClr val="000066"/>
                </a:solidFill>
                <a:latin typeface="Bell MT" pitchFamily="18" charset="0"/>
              </a:rPr>
              <a:t> and  discussions</a:t>
            </a:r>
            <a:endParaRPr lang="en-US" b="1" cap="all" dirty="0" smtClean="0">
              <a:solidFill>
                <a:srgbClr val="000066"/>
              </a:solidFill>
              <a:latin typeface="Bell MT" pitchFamily="18" charset="0"/>
            </a:endParaRPr>
          </a:p>
          <a:p>
            <a:pPr lvl="1" algn="just">
              <a:buBlip>
                <a:blip r:embed="rId3"/>
              </a:buBlip>
            </a:pPr>
            <a:r>
              <a:rPr lang="en-US" sz="2600" dirty="0" smtClean="0">
                <a:solidFill>
                  <a:schemeClr val="tx2">
                    <a:lumMod val="95000"/>
                    <a:lumOff val="5000"/>
                  </a:schemeClr>
                </a:solidFill>
                <a:latin typeface="Bell MT" pitchFamily="18" charset="0"/>
              </a:rPr>
              <a:t>According to the study male practitioners are dominating with their folk medicinal practices (89.7%, N=105), whereas only 10.3% of female practitioners are involved themselves to provide folk medicine to the society (N=12).</a:t>
            </a:r>
          </a:p>
          <a:p>
            <a:pPr lvl="1" algn="just">
              <a:buBlip>
                <a:blip r:embed="rId3"/>
              </a:buBlip>
            </a:pPr>
            <a:r>
              <a:rPr lang="en-US" sz="2600" dirty="0" smtClean="0">
                <a:solidFill>
                  <a:schemeClr val="tx2">
                    <a:lumMod val="95000"/>
                    <a:lumOff val="5000"/>
                  </a:schemeClr>
                </a:solidFill>
                <a:latin typeface="Bell MT" pitchFamily="18" charset="0"/>
              </a:rPr>
              <a:t>Majority of the practitioners are in the aged group (70.1%, N=82) and three fourth of the practitioners are illiterates (75.2%, N=88). This may be one of the reasons for non-documentation of folk medicine practices, which is rooted in the masses of the Kalaburagi district for posterity and use.</a:t>
            </a:r>
          </a:p>
          <a:p>
            <a:pPr lvl="1" algn="just">
              <a:buBlip>
                <a:blip r:embed="rId3"/>
              </a:buBlip>
            </a:pPr>
            <a:r>
              <a:rPr lang="en-US" sz="2600" dirty="0" smtClean="0">
                <a:solidFill>
                  <a:schemeClr val="tx2">
                    <a:lumMod val="95000"/>
                    <a:lumOff val="5000"/>
                  </a:schemeClr>
                </a:solidFill>
                <a:latin typeface="Bell MT" pitchFamily="18" charset="0"/>
              </a:rPr>
              <a:t>The study reveals that maximum of folk medicine practitioners are by Father’s inherited (35.9%, N=42), followed by Grandfather (25.6%, N=30), Forefathers (13.7%, N=16) and Teacher/Master (21.4%, N=25).</a:t>
            </a:r>
          </a:p>
          <a:p>
            <a:pPr lvl="1" algn="just">
              <a:buFont typeface="Wingdings" pitchFamily="2" charset="2"/>
              <a:buChar char="§"/>
            </a:pPr>
            <a:endParaRPr lang="en-US" sz="2000" dirty="0" smtClean="0">
              <a:latin typeface="Bell MT" pitchFamily="18" charset="0"/>
            </a:endParaRPr>
          </a:p>
          <a:p>
            <a:pPr marL="274320" lvl="0" indent="-274320" algn="just">
              <a:spcBef>
                <a:spcPts val="580"/>
              </a:spcBef>
              <a:buClr>
                <a:srgbClr val="D34817"/>
              </a:buClr>
              <a:buSzPct val="85000"/>
              <a:buFont typeface="Wingdings 2"/>
              <a:buChar char=""/>
            </a:pPr>
            <a:endParaRPr lang="en-US" sz="2900" dirty="0" smtClean="0">
              <a:solidFill>
                <a:prstClr val="black"/>
              </a:solidFill>
              <a:latin typeface="Cambria" pitchFamily="18" charset="0"/>
            </a:endParaRPr>
          </a:p>
          <a:p>
            <a:endParaRPr lang="en-US" dirty="0"/>
          </a:p>
        </p:txBody>
      </p:sp>
      <p:pic>
        <p:nvPicPr>
          <p:cNvPr id="6" name="Picture 5" descr="https://encrypted-tbn0.gstatic.com/images?q=tbn:ANd9GcTmXQGz5wJeiCk_aas55YtVTdesVMgD-B2Ki0OmLjePrC8n7b6A"/>
          <p:cNvPicPr/>
          <p:nvPr/>
        </p:nvPicPr>
        <p:blipFill>
          <a:blip r:embed="rId4" cstate="print"/>
          <a:srcRect l="1574" t="2529" r="2467" b="6926"/>
          <a:stretch>
            <a:fillRect/>
          </a:stretch>
        </p:blipFill>
        <p:spPr bwMode="auto">
          <a:xfrm>
            <a:off x="0" y="0"/>
            <a:ext cx="2514600" cy="1461821"/>
          </a:xfrm>
          <a:prstGeom prst="rect">
            <a:avLst/>
          </a:prstGeom>
          <a:noFill/>
          <a:ln w="9525">
            <a:noFill/>
            <a:miter lim="800000"/>
            <a:headEnd/>
            <a:tailEnd/>
          </a:ln>
        </p:spPr>
      </p:pic>
      <p:pic>
        <p:nvPicPr>
          <p:cNvPr id="8" name="Picture 7" descr="https://encrypted-tbn1.gstatic.com/images?q=tbn:ANd9GcQxsQnVT5V4DVknUC6-mm33AtKjObWIgTnCp7kPxWdIoJZt2MXiTg"/>
          <p:cNvPicPr/>
          <p:nvPr/>
        </p:nvPicPr>
        <p:blipFill>
          <a:blip r:embed="rId5" cstate="print"/>
          <a:srcRect/>
          <a:stretch>
            <a:fillRect/>
          </a:stretch>
        </p:blipFill>
        <p:spPr bwMode="auto">
          <a:xfrm>
            <a:off x="2438400" y="0"/>
            <a:ext cx="1828800" cy="1447799"/>
          </a:xfrm>
          <a:prstGeom prst="rect">
            <a:avLst/>
          </a:prstGeom>
          <a:noFill/>
          <a:ln w="9525">
            <a:noFill/>
            <a:miter lim="800000"/>
            <a:headEnd/>
            <a:tailEnd/>
          </a:ln>
        </p:spPr>
      </p:pic>
      <p:pic>
        <p:nvPicPr>
          <p:cNvPr id="10" name="Picture 9" descr="https://encrypted-tbn1.gstatic.com/images?q=tbn:ANd9GcStypDYnZvLrGrHeYKkhWgBeQ88-k1Z1LQyFtfYUQU5cPHEk0ge7w"/>
          <p:cNvPicPr/>
          <p:nvPr/>
        </p:nvPicPr>
        <p:blipFill>
          <a:blip r:embed="rId6" cstate="print"/>
          <a:srcRect/>
          <a:stretch>
            <a:fillRect/>
          </a:stretch>
        </p:blipFill>
        <p:spPr bwMode="auto">
          <a:xfrm>
            <a:off x="4267200" y="0"/>
            <a:ext cx="2550160" cy="1447800"/>
          </a:xfrm>
          <a:prstGeom prst="rect">
            <a:avLst/>
          </a:prstGeom>
          <a:noFill/>
          <a:ln w="9525">
            <a:noFill/>
            <a:miter lim="800000"/>
            <a:headEnd/>
            <a:tailEnd/>
          </a:ln>
        </p:spPr>
      </p:pic>
      <p:pic>
        <p:nvPicPr>
          <p:cNvPr id="11" name="Picture 10" descr="https://encrypted-tbn0.gstatic.com/images?q=tbn:ANd9GcSoHNAkNy6Y-aL5q-8BPLfm-STso6vzDqufQfzMPplX4nHTraLP_g"/>
          <p:cNvPicPr/>
          <p:nvPr/>
        </p:nvPicPr>
        <p:blipFill>
          <a:blip r:embed="rId7" cstate="print"/>
          <a:srcRect/>
          <a:stretch>
            <a:fillRect/>
          </a:stretch>
        </p:blipFill>
        <p:spPr bwMode="auto">
          <a:xfrm>
            <a:off x="6781800" y="0"/>
            <a:ext cx="23622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0808">
  <a:themeElements>
    <a:clrScheme name="Custom 299">
      <a:dk1>
        <a:sysClr val="windowText" lastClr="000000"/>
      </a:dk1>
      <a:lt1>
        <a:srgbClr val="FFFFFF"/>
      </a:lt1>
      <a:dk2>
        <a:srgbClr val="000000"/>
      </a:dk2>
      <a:lt2>
        <a:srgbClr val="FFFFFF"/>
      </a:lt2>
      <a:accent1>
        <a:srgbClr val="72A141"/>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1662</TotalTime>
  <Words>1354</Words>
  <Application>Microsoft Office PowerPoint</Application>
  <PresentationFormat>On-screen Show (4:3)</PresentationFormat>
  <Paragraphs>111</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00808</vt:lpstr>
      <vt:lpstr>  Indigenous Knowledge Pertaining to Folk Medicine of Kalaburagi District</vt:lpstr>
      <vt:lpstr>                           </vt:lpstr>
      <vt:lpstr>                           </vt:lpstr>
      <vt:lpstr>Slide 4</vt:lpstr>
      <vt:lpstr>                </vt:lpstr>
      <vt:lpstr>Slide 6</vt:lpstr>
      <vt:lpstr>                              </vt:lpstr>
      <vt:lpstr>                              </vt:lpstr>
      <vt:lpstr>                           </vt:lpstr>
      <vt:lpstr>                              </vt:lpstr>
      <vt:lpstr>                           </vt:lpstr>
      <vt:lpstr>                           </vt:lpstr>
      <vt:lpstr> </vt:lpstr>
      <vt:lpstr>       </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E-Content on Traditional Knowledge and Folk Wisdom of Hyderabad Karnataka Region</dc:title>
  <dc:creator>Dundu</dc:creator>
  <cp:lastModifiedBy>MSH</cp:lastModifiedBy>
  <cp:revision>302</cp:revision>
  <dcterms:created xsi:type="dcterms:W3CDTF">2014-09-18T11:20:22Z</dcterms:created>
  <dcterms:modified xsi:type="dcterms:W3CDTF">2015-11-25T01:44:44Z</dcterms:modified>
</cp:coreProperties>
</file>